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3" r:id="rId4"/>
    <p:sldId id="265" r:id="rId5"/>
    <p:sldId id="264" r:id="rId6"/>
    <p:sldId id="271" r:id="rId7"/>
    <p:sldId id="273" r:id="rId8"/>
    <p:sldId id="279" r:id="rId9"/>
    <p:sldId id="280" r:id="rId10"/>
    <p:sldId id="287" r:id="rId11"/>
    <p:sldId id="274" r:id="rId12"/>
    <p:sldId id="272" r:id="rId13"/>
    <p:sldId id="262" r:id="rId14"/>
    <p:sldId id="263" r:id="rId15"/>
    <p:sldId id="281" r:id="rId16"/>
    <p:sldId id="286" r:id="rId17"/>
    <p:sldId id="289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6FF29-6FC3-4161-A008-9C7AAB3F61D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29072-61E9-499B-8F03-369722B25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29072-61E9-499B-8F03-369722B250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graphs were generated for the 145 um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29072-61E9-499B-8F03-369722B250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29072-61E9-499B-8F03-369722B25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29072-61E9-499B-8F03-369722B250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4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EA2A-6D30-5A96-BCDB-87C9F7D4A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9AD10-C0A7-893E-F90B-AB2D8F2DF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CC31-7EEF-F120-2C9D-D384FC52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B5E1-00A2-4953-BA1D-12E672FD355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1FEE-A2B9-BC43-04AF-C4D58AF5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E691-BEFD-76A9-0C25-E8C99F08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1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5BCE-C954-9422-B3AB-536C80DA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A8999-186E-A62E-FE17-EB102F11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3DEC-5B37-0A06-4419-764F16F0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D73D-61D9-4FF8-BDBD-A7B1118EAFE9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CE94-7518-AB1E-DD25-DC9E4234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DBA1F-423F-900B-60E9-95F725DB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773B5-6D0D-EB52-56EA-70E616A1B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7D4F6-9F68-AB76-D3B1-550101FBA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6B53-7472-67F1-464A-D656F4AE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D7A-ECAF-4FBE-83C1-89F371AD88A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121B-A660-550F-A31A-3E4660F1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4643-F190-37B9-9AB4-9A4074F0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2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40F3-D218-FA3B-862D-9DC0AE35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087B-3A96-A8A7-0DFB-C87B5887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7475-8699-3855-B61C-55FFB98C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1E75-9ED0-4534-A114-00C122E03975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99C0-1318-7798-CCAC-425767E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0B59-09DF-EA6B-D7D5-282FA3CB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8427-337F-DE99-D238-BEC19B5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7369E-EC56-FB20-49F1-562DEE87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7BE7-8EF9-A6B1-571F-C6A6E8EE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B5FD8-BCE0-4ADB-AF6B-8FFB66F30BB1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E889-8DAD-FAF9-6826-05E9D225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BB27F-680F-632B-E296-098B73E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2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C191-7451-F7C8-5189-1C7591A8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2E73-C1F1-C5E6-EE19-290649D4F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5B041-8BB4-10B3-A18C-2A4AFEED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D590-21D6-D749-54AF-1B68CB86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F5D8-48A8-4C27-97F6-A5B584D907FA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9FD07-BC01-4E3D-ECD1-7C488BE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CF9B1-3FA0-2405-EF63-F121E63D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6D05-607D-2F70-C7AF-54486E36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A1165-5389-35E5-8A2D-A3919B37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CE113-66E9-FBAD-04D0-715D4979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1A2CA-94F5-441C-BCCB-2439DF80D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3535E-8398-5598-753B-8C9B0BC79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B1E0D-E748-CB8F-CC1A-8B109D3F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B428-78D0-48DC-B019-41BF9271BE1F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911BF-35A4-982A-7561-687D2422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2D4B1-19C3-54B8-8772-21DE8E3B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20F-1A6A-9AE7-531B-124BEDDA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B9DA7-7928-FEF5-63CE-9AE0DCEB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686-CD6B-4AEB-8E72-525A56BD2CD0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A6D08-2296-3B51-58DA-E7275694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1A781-7E39-0B1D-F37B-A5D9E52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104CF-8033-85F8-1E10-550AF79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8A72-2A05-4893-AD61-A23D28941F87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04891-95A3-3190-530F-9A91F249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2DF0-C570-F59C-AAEF-A716454E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678E-D6CD-32B2-2D6D-F7253DAF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0C12-1499-5C94-6AE7-05A4FFAF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78946-8E4D-190A-8A9B-C72DF97C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BE292-732D-B00A-0F94-8789EF19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5C23-0CBF-4198-AA02-1B00A3789652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0765F-2948-EE42-C16C-8FCB9BE9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A84CF-1C64-FFE1-F3EA-8691F291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981E-C265-56C6-80D9-31703D5D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1366C-F3C5-A77F-03D9-3748FFD61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67EF5-C228-7D4C-11A9-30CB4B566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F18C-9A85-AC0F-29C4-8D832AEB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261F6-DF23-4184-BFC1-173F14177B03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B58F9-8604-09E8-F4BB-B2D18B1E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5F6D-EC83-0788-9A64-313FED41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37179-27BC-2522-90BB-51C6273D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7DE5-16FA-9480-DE64-B3EB817A7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DC93-60E1-7A63-2A78-AFA00EB87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3004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42C8-4928-42A5-BA5E-F4FF4269376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01C6C-1BDB-5DD8-4BEB-A566978C7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88181"/>
            <a:ext cx="13835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C6B9-FDF2-CDE4-4CDD-DDA50CFA6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CDB0-C9F6-4125-8073-356C7B9128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rxiv.org/abs/1612.089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2.0896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852A-101A-C68C-D9DE-1BD093B0A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Cooling Technique with Thick Wedges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F1ECF-3FBE-16BF-046C-3BCD6388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814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Daniel Fu, University of Chicago</a:t>
            </a:r>
          </a:p>
          <a:p>
            <a:r>
              <a:rPr lang="en-US" dirty="0"/>
              <a:t>Diktys Stratakis and David Neuffer, Fermilab</a:t>
            </a:r>
          </a:p>
          <a:p>
            <a:r>
              <a:rPr lang="en-US" dirty="0"/>
              <a:t>11/30/2023</a:t>
            </a:r>
          </a:p>
        </p:txBody>
      </p:sp>
    </p:spTree>
    <p:extLst>
      <p:ext uri="{BB962C8B-B14F-4D97-AF65-F5344CB8AC3E}">
        <p14:creationId xmlns:p14="http://schemas.microsoft.com/office/powerpoint/2010/main" val="250019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BBD1-A23D-1881-BEB4-F6CBC604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 of Drift Length</a:t>
            </a:r>
          </a:p>
        </p:txBody>
      </p:sp>
      <p:pic>
        <p:nvPicPr>
          <p:cNvPr id="8" name="Content Placeholder 7" descr="A collage of images of a ray of light&#10;&#10;Description automatically generated">
            <a:extLst>
              <a:ext uri="{FF2B5EF4-FFF2-40B4-BE49-F238E27FC236}">
                <a16:creationId xmlns:a16="http://schemas.microsoft.com/office/drawing/2014/main" id="{31BFCE54-D75D-2141-3BDC-9EEB5632074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187346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2EC30-9863-B2B8-254E-397DF77C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6274" y="1825625"/>
            <a:ext cx="3887525" cy="4351338"/>
          </a:xfrm>
        </p:spPr>
        <p:txBody>
          <a:bodyPr/>
          <a:lstStyle/>
          <a:p>
            <a:r>
              <a:rPr lang="en-US" dirty="0"/>
              <a:t>Higher drift length makes phase rotation more effective</a:t>
            </a:r>
          </a:p>
          <a:p>
            <a:r>
              <a:rPr lang="en-US" dirty="0"/>
              <a:t>16m chosen as longest practical length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7774-DF03-AEAF-8E89-C015960A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1CD1-0797-C4E4-399F-3D8774A0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D3F-81D7-7905-7C50-7AC204A0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 of RF cavity parameters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7DB1ACE-5F19-7056-4C75-C81D69151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30" y="2820920"/>
            <a:ext cx="4914569" cy="3737120"/>
          </a:xfr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9E640016-B5C9-C647-9419-268CD9939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89649"/>
            <a:ext cx="4832405" cy="37329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C0F0-6A55-5B7E-6BAF-AF0FC2FA27CC}"/>
              </a:ext>
            </a:extLst>
          </p:cNvPr>
          <p:cNvSpPr txBox="1">
            <a:spLocks/>
          </p:cNvSpPr>
          <p:nvPr/>
        </p:nvSpPr>
        <p:spPr>
          <a:xfrm>
            <a:off x="961901" y="1690689"/>
            <a:ext cx="10391899" cy="1183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Optimal frequency is lower, 25 MHz chosen as lowest practical frequency</a:t>
            </a:r>
          </a:p>
          <a:p>
            <a:r>
              <a:rPr lang="en-US" dirty="0"/>
              <a:t>Optimal gradient and cavity length determined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9FF7C-45CD-7CD9-C198-F6AA40BC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8A1D57-DAE9-9479-557B-F6098A40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415699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7E0A-ECAE-DB7D-D122-B0698895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Phase-space diagram of cooling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7B4DD7-E9F7-6EB7-DA1F-08B433A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3936-2201-8D53-03C7-854A4F45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pic>
        <p:nvPicPr>
          <p:cNvPr id="9" name="Content Placeholder 8" descr="A collage of images of different colors&#10;&#10;Description automatically generated">
            <a:extLst>
              <a:ext uri="{FF2B5EF4-FFF2-40B4-BE49-F238E27FC236}">
                <a16:creationId xmlns:a16="http://schemas.microsoft.com/office/drawing/2014/main" id="{72093E1B-B496-7A8B-24CE-D0A648156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7" y="1414061"/>
            <a:ext cx="10418726" cy="5256682"/>
          </a:xfrm>
        </p:spPr>
      </p:pic>
    </p:spTree>
    <p:extLst>
      <p:ext uri="{BB962C8B-B14F-4D97-AF65-F5344CB8AC3E}">
        <p14:creationId xmlns:p14="http://schemas.microsoft.com/office/powerpoint/2010/main" val="304418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3CDE3-7302-B072-818D-B8A85955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9BD078E-CBE1-D676-411A-D34D4573EA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4369" y="931364"/>
            <a:ext cx="4229431" cy="32204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2CE4-8121-729E-2638-EA45BECA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346A1-23E6-1515-9EE5-DB600F9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A928609-E588-9D27-A00A-C408FEC330A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6798" cy="257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Achieved lower transverse emittance than previous best results</a:t>
            </a:r>
          </a:p>
          <a:p>
            <a:r>
              <a:rPr lang="en-US" dirty="0"/>
              <a:t>Demonstrated cooling from first and second wedges</a:t>
            </a: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C185F668-D53A-2884-0FDC-40DA072FD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15" y="4397071"/>
            <a:ext cx="11495169" cy="20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F8E5-6E5E-65ED-FCAF-5CE518BE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Assumptions and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CD61-B6DD-4ED1-8F24-14704D19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Dispersion removal, drift channel, and focusing lattice not designed, idealized versions assumed (previous results are best-case) </a:t>
            </a:r>
          </a:p>
          <a:p>
            <a:r>
              <a:rPr lang="en-US" dirty="0"/>
              <a:t>Only longitudinal behavior was considered in the RF cavity</a:t>
            </a:r>
          </a:p>
          <a:p>
            <a:r>
              <a:rPr lang="en-US" dirty="0"/>
              <a:t>Possibility of refocusing before second wedge (potential for further performance improvement)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DE63-C4B7-0379-EF7A-2892680C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4D15-D95D-5CA3-A41E-A2C76729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pic>
        <p:nvPicPr>
          <p:cNvPr id="7" name="Content Placeholder 4" descr="A group of white rectangular shapes with black text&#10;&#10;Description automatically generated">
            <a:extLst>
              <a:ext uri="{FF2B5EF4-FFF2-40B4-BE49-F238E27FC236}">
                <a16:creationId xmlns:a16="http://schemas.microsoft.com/office/drawing/2014/main" id="{CA53FADF-C317-018E-69A7-125254F57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3975"/>
            <a:ext cx="10515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320-E6E6-B52A-D2B0-5052A530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4658-13DD-4E1E-8120-806566BE8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assumptions described on previous slide, specifically by designing and simulating the magnetic components</a:t>
            </a:r>
          </a:p>
          <a:p>
            <a:r>
              <a:rPr lang="en-US" dirty="0"/>
              <a:t>Further optimize design to achieve equal cooling from second wedge</a:t>
            </a:r>
          </a:p>
          <a:p>
            <a:r>
              <a:rPr lang="en-US" dirty="0"/>
              <a:t>Characterize effect of changing multiple variables (potentially with high-performance computing)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A49D8-3355-31B5-6E0B-9CBE7A4D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BD251-48EE-8D99-1F20-9DEE9898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111294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FFE-5D03-62AC-9F28-BE40DCA9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9185"/>
          </a:xfrm>
        </p:spPr>
        <p:txBody>
          <a:bodyPr/>
          <a:lstStyle/>
          <a:p>
            <a:pPr algn="ctr"/>
            <a:r>
              <a:rPr lang="en-US" dirty="0"/>
              <a:t>(additional slides follow)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3865-8FA5-5A04-DACE-48E49DF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20F6F-73FE-576E-4C90-59CF2E02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135079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534D-9775-2229-F8C2-6630A2F2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Channel Statistics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E8324-1F2F-5571-1090-9B8FB405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8BCEF-8FEF-D99B-B9F7-B146605A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7" descr="A screenshot of a table&#10;&#10;Description automatically generated">
            <a:extLst>
              <a:ext uri="{FF2B5EF4-FFF2-40B4-BE49-F238E27FC236}">
                <a16:creationId xmlns:a16="http://schemas.microsoft.com/office/drawing/2014/main" id="{4F55DD04-B738-0B8D-D668-461226F2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7" y="1690688"/>
            <a:ext cx="10217965" cy="41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3051-ED18-D317-C746-350F96AD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Variables Considered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FD264B-F410-6507-46C8-F4062B04A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55274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983035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063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Wedge geometry (half-angle and length)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values determined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68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low as possible; 3.0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3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 estimated at 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66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low as possible; 100 MeV/c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1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momentum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low as possible; 0.8-1.0 MeV/c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2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Drift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long as practical; 16m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MHz used, optimal value is 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895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gradient and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 values determined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7132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1F8C-34BE-AD7C-F9E7-250E4F53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B7684-7D64-6F6C-60F2-DFEDDB79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274087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2615-4851-D503-6EAC-E3D7D5EB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</a:t>
            </a:r>
            <a:r>
              <a:rPr lang="el-GR" dirty="0"/>
              <a:t>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83AAC-29A7-4AD9-9CBD-ADB1F5705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Increasing </a:t>
            </a:r>
            <a:r>
              <a:rPr lang="el-GR" dirty="0"/>
              <a:t>α</a:t>
            </a:r>
            <a:r>
              <a:rPr lang="en-US" dirty="0"/>
              <a:t> decreases growth of emittance in longitudinal and second transverse axes (similar to decreasing beta)</a:t>
            </a:r>
          </a:p>
          <a:p>
            <a:r>
              <a:rPr lang="en-US" dirty="0"/>
              <a:t>Past around 0.5, increasing </a:t>
            </a:r>
            <a:r>
              <a:rPr lang="el-GR" dirty="0"/>
              <a:t>α</a:t>
            </a:r>
            <a:r>
              <a:rPr lang="en-US" dirty="0"/>
              <a:t> decreases wedge performance (minimum transverse emittance increases)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B3EB3-3D5E-E158-93E3-25647B10A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2FF1D-62E7-ADAD-AA8C-9AB8E71D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5A10C7-4F83-9B89-8025-1EFA99D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34191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C6D6-C00E-9EA5-F096-FB887028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3C15-D965-DF8B-E91D-8FFB8EC4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94622" cy="1537777"/>
          </a:xfrm>
        </p:spPr>
        <p:txBody>
          <a:bodyPr>
            <a:normAutofit/>
          </a:bodyPr>
          <a:lstStyle/>
          <a:p>
            <a:r>
              <a:rPr lang="en-US" dirty="0"/>
              <a:t>Final cooling is a major problem for development of a muon collider</a:t>
            </a:r>
          </a:p>
          <a:p>
            <a:r>
              <a:rPr lang="en-US" dirty="0"/>
              <a:t>Conceptual method for final cooling proposed by Neuffer in </a:t>
            </a:r>
            <a:r>
              <a:rPr lang="en-US" dirty="0">
                <a:hlinkClick r:id="rId2"/>
              </a:rPr>
              <a:t>1612.08960</a:t>
            </a:r>
            <a:endParaRPr lang="en-US" dirty="0"/>
          </a:p>
          <a:p>
            <a:r>
              <a:rPr lang="en-US" dirty="0"/>
              <a:t>We demonstrated feasibility and optimized design using simulation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4754-FA59-5F93-2D24-893D710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3D2F11-B3E2-4F11-9E02-F96A5DC95648}"/>
              </a:ext>
            </a:extLst>
          </p:cNvPr>
          <p:cNvGrpSpPr/>
          <p:nvPr/>
        </p:nvGrpSpPr>
        <p:grpSpPr>
          <a:xfrm>
            <a:off x="787012" y="3563588"/>
            <a:ext cx="10996996" cy="2792762"/>
            <a:chOff x="887453" y="3563588"/>
            <a:chExt cx="10996996" cy="2792762"/>
          </a:xfrm>
        </p:grpSpPr>
        <p:pic>
          <p:nvPicPr>
            <p:cNvPr id="8" name="Picture 7" descr="A diagram of a diagram&#10;&#10;Description automatically generated">
              <a:extLst>
                <a:ext uri="{FF2B5EF4-FFF2-40B4-BE49-F238E27FC236}">
                  <a16:creationId xmlns:a16="http://schemas.microsoft.com/office/drawing/2014/main" id="{4251EF8D-8F74-CA0A-AA45-25BF9134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453" y="3563588"/>
              <a:ext cx="10996996" cy="279276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56BEDB-6D52-8430-A154-116B825A06E2}"/>
                </a:ext>
              </a:extLst>
            </p:cNvPr>
            <p:cNvSpPr/>
            <p:nvPr/>
          </p:nvSpPr>
          <p:spPr>
            <a:xfrm>
              <a:off x="6887688" y="4423558"/>
              <a:ext cx="534390" cy="162098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5AC4-C78F-F17D-0506-4ABF618E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283369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E5F8-DE26-89A4-B8F8-9D9C1225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Final Cooling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4121-E9B3-19E4-CB6A-3A94A7CD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66170" cy="2117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Beam passed through a thick wedge, which cools beam in one transverse axis through emittance exchange</a:t>
            </a:r>
          </a:p>
          <a:p>
            <a:r>
              <a:rPr lang="en-US" dirty="0"/>
              <a:t>Drift channel to build up correlation between time and momentum</a:t>
            </a:r>
          </a:p>
          <a:p>
            <a:r>
              <a:rPr lang="en-US" dirty="0"/>
              <a:t>RF cavity reduces momentum spread through phase rotation</a:t>
            </a:r>
          </a:p>
          <a:p>
            <a:r>
              <a:rPr lang="en-US" dirty="0"/>
              <a:t>Beam passed through second wedge to cool in second transverse axis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B2596-7299-87C5-FEFF-93C5BF9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A3B134-9BB2-F87C-C24D-753B15D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pic>
        <p:nvPicPr>
          <p:cNvPr id="9" name="Picture 8" descr="A diagram of a drift channel&#10;&#10;Description automatically generated">
            <a:extLst>
              <a:ext uri="{FF2B5EF4-FFF2-40B4-BE49-F238E27FC236}">
                <a16:creationId xmlns:a16="http://schemas.microsoft.com/office/drawing/2014/main" id="{B04BB48A-1455-AE88-86BA-E0F62E4A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86" y="4000351"/>
            <a:ext cx="6214398" cy="25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7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8400-5D4E-36DB-4273-E93CB0B4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Simulation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D7DD-DEC7-6C04-B3A5-78A51A04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0161" cy="3999222"/>
          </a:xfrm>
        </p:spPr>
        <p:txBody>
          <a:bodyPr>
            <a:normAutofit/>
          </a:bodyPr>
          <a:lstStyle/>
          <a:p>
            <a:r>
              <a:rPr lang="en-US" dirty="0"/>
              <a:t>Input distributions based on intermediate stages of high-field solenoid cooling channel</a:t>
            </a:r>
          </a:p>
          <a:p>
            <a:r>
              <a:rPr lang="en-US" dirty="0"/>
              <a:t>Considered two initial transverse emittances</a:t>
            </a:r>
          </a:p>
          <a:p>
            <a:r>
              <a:rPr lang="en-US" dirty="0"/>
              <a:t>G4Beamline used to simulate wedge and phase rotation 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9862B-BFCA-030C-DC54-6DC64E91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9DF61A-4B28-BDFA-4657-BA12FE342FB9}"/>
              </a:ext>
            </a:extLst>
          </p:cNvPr>
          <p:cNvGrpSpPr/>
          <p:nvPr/>
        </p:nvGrpSpPr>
        <p:grpSpPr>
          <a:xfrm>
            <a:off x="6728361" y="1573490"/>
            <a:ext cx="5181600" cy="3935314"/>
            <a:chOff x="6805551" y="1620736"/>
            <a:chExt cx="5181600" cy="3935314"/>
          </a:xfrm>
        </p:grpSpPr>
        <p:pic>
          <p:nvPicPr>
            <p:cNvPr id="9" name="Content Placeholder 11">
              <a:extLst>
                <a:ext uri="{FF2B5EF4-FFF2-40B4-BE49-F238E27FC236}">
                  <a16:creationId xmlns:a16="http://schemas.microsoft.com/office/drawing/2014/main" id="{32C44D98-BDC5-C255-36CB-E913A986A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5551" y="1620736"/>
              <a:ext cx="5181600" cy="3935314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0F28E02-0726-8D91-FA66-7E91F38DF562}"/>
                </a:ext>
              </a:extLst>
            </p:cNvPr>
            <p:cNvCxnSpPr/>
            <p:nvPr/>
          </p:nvCxnSpPr>
          <p:spPr>
            <a:xfrm flipH="1">
              <a:off x="8799616" y="3005852"/>
              <a:ext cx="469075" cy="4215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2A69E6D-A4CD-C749-DB71-C19B03264FA4}"/>
                </a:ext>
              </a:extLst>
            </p:cNvPr>
            <p:cNvCxnSpPr/>
            <p:nvPr/>
          </p:nvCxnSpPr>
          <p:spPr>
            <a:xfrm flipH="1">
              <a:off x="9363694" y="3207732"/>
              <a:ext cx="201880" cy="6115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8C97-03D4-1E18-ABCA-EB38CDD2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47E47-D845-150C-7FC0-8CC29B3D31F9}"/>
              </a:ext>
            </a:extLst>
          </p:cNvPr>
          <p:cNvSpPr txBox="1"/>
          <p:nvPr/>
        </p:nvSpPr>
        <p:spPr>
          <a:xfrm>
            <a:off x="8434746" y="5447634"/>
            <a:ext cx="210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1612.08960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3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5316-0A9C-22DE-6E90-96DA7263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Parameters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67AE-1A55-16E4-F7B0-66AF82AB5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854935" cy="4667250"/>
          </a:xfrm>
        </p:spPr>
        <p:txBody>
          <a:bodyPr>
            <a:normAutofit/>
          </a:bodyPr>
          <a:lstStyle/>
          <a:p>
            <a:r>
              <a:rPr lang="en-US" dirty="0"/>
              <a:t>Wedge geometry</a:t>
            </a:r>
          </a:p>
          <a:p>
            <a:pPr lvl="1"/>
            <a:r>
              <a:rPr lang="en-US" dirty="0"/>
              <a:t>Half-angle</a:t>
            </a:r>
          </a:p>
          <a:p>
            <a:pPr lvl="1"/>
            <a:r>
              <a:rPr lang="en-US" dirty="0"/>
              <a:t>Length</a:t>
            </a:r>
          </a:p>
          <a:p>
            <a:r>
              <a:rPr lang="en-US" dirty="0"/>
              <a:t>Initial beam parameters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/>
              <a:t>Momentum spread</a:t>
            </a:r>
          </a:p>
          <a:p>
            <a:pPr lvl="1"/>
            <a:r>
              <a:rPr lang="en-US" dirty="0"/>
              <a:t>Emittances</a:t>
            </a:r>
          </a:p>
          <a:p>
            <a:pPr lvl="1"/>
            <a:r>
              <a:rPr lang="en-US" dirty="0"/>
              <a:t>Twiss parameters (beta, alpha)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05D23-C8C1-5735-9E68-9C698E0B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0EE8C3-E102-5BCF-FB8C-B8761316A9B6}"/>
              </a:ext>
            </a:extLst>
          </p:cNvPr>
          <p:cNvSpPr txBox="1">
            <a:spLocks/>
          </p:cNvSpPr>
          <p:nvPr/>
        </p:nvSpPr>
        <p:spPr>
          <a:xfrm>
            <a:off x="6320624" y="1825625"/>
            <a:ext cx="457995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RF cavity parameters</a:t>
            </a:r>
          </a:p>
          <a:p>
            <a:pPr lvl="1"/>
            <a:r>
              <a:rPr lang="en-US" dirty="0"/>
              <a:t>Drift channel length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Gradient</a:t>
            </a:r>
          </a:p>
          <a:p>
            <a:pPr lvl="1"/>
            <a:r>
              <a:rPr lang="en-US" dirty="0"/>
              <a:t>Phase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2049C9-18B1-5C34-D3E2-935AFA7B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65869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1D39-E0B1-CD02-D15E-D58399ED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Optimal geometries for wedges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F5FF06FE-9735-D6DD-6736-379F73931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716" y="2694401"/>
            <a:ext cx="9927867" cy="403995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0FC3D-C5D2-021A-5486-2C5D53EB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37D9-0E5B-2195-1F3F-4C873D836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0FFDC9-8A99-7CB5-8DF5-C2CFBF2F68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46850" cy="15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Determined optimal length and half-angle of first and second wedges to minimize output transverse emittance</a:t>
            </a:r>
          </a:p>
        </p:txBody>
      </p:sp>
    </p:spTree>
    <p:extLst>
      <p:ext uri="{BB962C8B-B14F-4D97-AF65-F5344CB8AC3E}">
        <p14:creationId xmlns:p14="http://schemas.microsoft.com/office/powerpoint/2010/main" val="201180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78C7-88E2-9E43-DA19-3B1B5785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Effects of </a:t>
            </a:r>
            <a:r>
              <a:rPr lang="el-GR" u="sng" dirty="0"/>
              <a:t>β</a:t>
            </a:r>
            <a:endParaRPr lang="en-US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176F8-6378-3D5D-62BB-9C6F33D5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6850" cy="1552099"/>
          </a:xfrm>
        </p:spPr>
        <p:txBody>
          <a:bodyPr/>
          <a:lstStyle/>
          <a:p>
            <a:r>
              <a:rPr lang="en-US" dirty="0"/>
              <a:t>Decreasing </a:t>
            </a:r>
            <a:r>
              <a:rPr lang="el-GR" dirty="0"/>
              <a:t>β</a:t>
            </a:r>
            <a:r>
              <a:rPr lang="en-US" dirty="0"/>
              <a:t> (stronger focusing) reduces emittance growth in longitudinal and non-cooling transverse axes</a:t>
            </a:r>
          </a:p>
          <a:p>
            <a:r>
              <a:rPr lang="en-US" dirty="0"/>
              <a:t>Does not significantly affect emittance in cooling axis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3934B-CA53-5EC7-901D-51718CF7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0098-F2A3-BD8E-0045-43BECFBA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pic>
        <p:nvPicPr>
          <p:cNvPr id="10" name="Content Placeholder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C411B57-4C83-2DC8-146E-94F4B1E35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75" y="3480276"/>
            <a:ext cx="8156050" cy="2831624"/>
          </a:xfrm>
        </p:spPr>
      </p:pic>
    </p:spTree>
    <p:extLst>
      <p:ext uri="{BB962C8B-B14F-4D97-AF65-F5344CB8AC3E}">
        <p14:creationId xmlns:p14="http://schemas.microsoft.com/office/powerpoint/2010/main" val="328639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1B86-484F-8B25-B939-5F62279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 of Momentum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6D9A47-2CC5-1B5A-910E-947DD8AB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052747"/>
          </a:xfrm>
        </p:spPr>
        <p:txBody>
          <a:bodyPr/>
          <a:lstStyle/>
          <a:p>
            <a:r>
              <a:rPr lang="en-US" dirty="0"/>
              <a:t>Reducing momentum improves cooling</a:t>
            </a:r>
          </a:p>
          <a:p>
            <a:r>
              <a:rPr lang="en-US" dirty="0"/>
              <a:t>Does not affect emittance in non-cooling axis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D9FB51-79D2-AD6F-7329-5F31050E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5407A-F913-2C37-799A-A9F95D05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0BEEEE-3592-9960-CB0F-C2DDBBDA8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99" y="3087961"/>
            <a:ext cx="9244602" cy="317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1B86-484F-8B25-B939-5F62279C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Effect of Momentum Spread</a:t>
            </a:r>
          </a:p>
        </p:txBody>
      </p:sp>
      <p:pic>
        <p:nvPicPr>
          <p:cNvPr id="6" name="Content Placeholder 5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A660A1DB-E29D-16AA-9F23-1A78836D87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712" y="3429000"/>
            <a:ext cx="7832575" cy="31841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146D0-ABF5-10AD-43E3-1B7ECA9F3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901" y="1690689"/>
            <a:ext cx="10391899" cy="2667556"/>
          </a:xfrm>
        </p:spPr>
        <p:txBody>
          <a:bodyPr/>
          <a:lstStyle/>
          <a:p>
            <a:r>
              <a:rPr lang="en-US" dirty="0"/>
              <a:t>Decreasing momentum spread increases cooling</a:t>
            </a:r>
          </a:p>
          <a:p>
            <a:r>
              <a:rPr lang="en-US" dirty="0"/>
              <a:t>Optimal wedge angle correlated with initial momentum spread</a:t>
            </a:r>
          </a:p>
          <a:p>
            <a:r>
              <a:rPr lang="en-US" dirty="0"/>
              <a:t>Optimal wedge length unaffected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66F61-F561-6B66-BDCA-5D18600C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CDB0-C9F6-4125-8073-356C7B912897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82B99B-7035-9D1B-825E-F597405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 Fu</a:t>
            </a:r>
          </a:p>
        </p:txBody>
      </p:sp>
    </p:spTree>
    <p:extLst>
      <p:ext uri="{BB962C8B-B14F-4D97-AF65-F5344CB8AC3E}">
        <p14:creationId xmlns:p14="http://schemas.microsoft.com/office/powerpoint/2010/main" val="93259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581</Words>
  <Application>Microsoft Office PowerPoint</Application>
  <PresentationFormat>Widescreen</PresentationFormat>
  <Paragraphs>127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Final Cooling Technique with Thick Wedges</vt:lpstr>
      <vt:lpstr>Introduction</vt:lpstr>
      <vt:lpstr>Proposed Final Cooling Concept</vt:lpstr>
      <vt:lpstr>Simulation Methods</vt:lpstr>
      <vt:lpstr>Parameters Considered</vt:lpstr>
      <vt:lpstr>Optimal geometries for wedges</vt:lpstr>
      <vt:lpstr>Effects of β</vt:lpstr>
      <vt:lpstr>Effect of Momentum</vt:lpstr>
      <vt:lpstr>Effect of Momentum Spread</vt:lpstr>
      <vt:lpstr>Effect of Drift Length</vt:lpstr>
      <vt:lpstr>Effect of RF cavity parameters</vt:lpstr>
      <vt:lpstr>Phase-space diagram of cooling process</vt:lpstr>
      <vt:lpstr>Results</vt:lpstr>
      <vt:lpstr>Assumptions and Caveats</vt:lpstr>
      <vt:lpstr>Next Steps</vt:lpstr>
      <vt:lpstr>(additional slides follow)</vt:lpstr>
      <vt:lpstr>Optimized Channel Statistics</vt:lpstr>
      <vt:lpstr>Summary of Variables Considered</vt:lpstr>
      <vt:lpstr>Effects of 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Cooling Technique with Thick Wedges</dc:title>
  <dc:creator>Daniel Fu</dc:creator>
  <cp:lastModifiedBy>Daniel Fu</cp:lastModifiedBy>
  <cp:revision>8</cp:revision>
  <dcterms:created xsi:type="dcterms:W3CDTF">2023-11-29T12:11:19Z</dcterms:created>
  <dcterms:modified xsi:type="dcterms:W3CDTF">2023-11-30T05:56:38Z</dcterms:modified>
</cp:coreProperties>
</file>