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1" r:id="rId14"/>
    <p:sldId id="268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EED2-E069-CCDA-651F-3E84EE71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00050-CE6D-4EDD-DD39-3DC150C73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0103-D25D-ADAD-E22E-7D536C30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41F8-817C-92FE-FFE0-F72A1997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5C4A-C6C8-364B-839D-F0967245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C5BD-6A17-4509-3BEB-3EEA4D5B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390A-AB4F-84C7-38EB-9C196C06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59A9-426B-C483-49BB-172C6495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3AAB-D039-7239-2458-61D4FEF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F4F1-6A82-3705-BE58-85C36A72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4E97F-ECB7-2F0C-89B8-4AA9F9C3C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712B-C796-43B4-EEAA-7AABAA37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0997-5DDB-F3CE-CC7C-F6DE2AF6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907F-72B1-5AC5-EB18-C4AF7C33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9DD9-83FE-A49D-460E-7F711CFB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C17-F499-D4D1-9EC8-5B65CF9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E73F-7D2B-BEA0-3AEE-6E063082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587A-9674-C996-6F57-029EA1EE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1455-CF88-8B83-A25A-22E2A879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C320-35B4-C339-882F-841E1F0A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268D-87AB-E09C-4631-A9CDAAA8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D008-777E-3903-A7BF-CC47F67C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C401-2980-83E0-9290-75B87794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DF8A-673D-837C-9321-C8569362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1749-4B7F-5A0C-CF53-D2E784AD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D67D-EA6D-315F-A582-0920D58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2C1E-ECB7-A13F-265B-969937532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ACB31-9442-89B5-09D2-471CC18D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38726-C512-E19D-942A-3D699706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3CF58-A92C-5697-A8B1-3D197A04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EFE9-3638-D970-680F-6D1EBD1E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438-DAE9-AFA0-6B1B-D981005A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81320-13C0-D409-EB1A-3F248174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4447E-323A-91CA-F3A1-1E1CFFBE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A855-64CA-367B-02BC-EFDFC08AA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2C08C-71AD-79F5-CE4D-01FB7049A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D63ED-E5D9-BB48-CA59-4BA7F4AE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33D19-EA55-2A40-C84B-78CD7514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140FC-2233-4CE4-EF91-180789A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37D2-E71F-A079-318A-7F060D30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0E5C3-962A-FDF0-D3BF-6FFA0EBC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D23F-D0BA-6E57-A7A3-9676B74F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72E1-6BE7-9936-8467-A58069F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37DCA-1F37-B79B-5365-A20E8D5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E4C9-3437-FA11-C854-13744CFB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71B0-136B-BA5F-6B34-1FA80484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1A07-6D5D-E5F5-DE2F-EE24676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6018-2A2D-81BB-F491-09892DB0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75E3-04DA-CD1D-B8C3-0E9E91DE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E720-DA28-E5B0-14C1-3105A8AA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4D5A-DE9D-0E22-2F97-84A7C788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8E17-562D-3080-A722-F7C9FA8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F94-81F7-478B-2583-B0F39D12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D61C9-7DC2-BBB6-F2B8-D99A6800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0143C-CB6D-EAAF-AFD1-E5E1AD3B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0188-9E60-836D-5CEB-7988291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82C9-CAFC-AFD6-5D72-1DC037CC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E22F-582A-89B0-3528-934EE90B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DF462-AC2D-F702-0587-366DF62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B2952-C0B5-09F4-D262-4E9CAAFA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2FCB-F8E1-43F9-D636-D3512A42B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BA65-493F-4256-B71E-D42709683E4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93B5-53CA-89F1-1F85-9E0DBC9C0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D3B6-3620-63F2-78FE-63FFB5FEC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BB9D-037E-4BE8-BE8C-CCFC919C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612.089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612.08960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6667-9176-EFF7-68D5-98D898DE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F317-4A1E-865B-1AE8-C7F0AD6E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FIRST DRAFT of the slides for the APS presentation. It is now outdated and being kept around for reference/backup. </a:t>
            </a:r>
            <a:r>
              <a:rPr lang="en-US" b="1" dirty="0"/>
              <a:t>Please use the more recent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E5521-0477-FA6A-7358-1B7B65A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E650-21ED-DCE5-28B7-9C463C13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Drift Channel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78269-F606-C7C8-2684-CAC94603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517"/>
            <a:ext cx="10515600" cy="1178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Particles allowed to travel for a distance to allow correlation to build between z and </a:t>
            </a:r>
            <a:r>
              <a:rPr lang="en-US" dirty="0" err="1"/>
              <a:t>Pz</a:t>
            </a:r>
            <a:endParaRPr lang="en-US" dirty="0"/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CDD6857D-2F95-173B-6535-EA475EAB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5204B3-2235-6C54-6FFD-3532330A35CC}"/>
              </a:ext>
            </a:extLst>
          </p:cNvPr>
          <p:cNvSpPr/>
          <p:nvPr/>
        </p:nvSpPr>
        <p:spPr>
          <a:xfrm>
            <a:off x="4867467" y="4061526"/>
            <a:ext cx="1764225" cy="1448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64B2D-53A4-A87F-40AE-C6202B11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369" y="2901076"/>
            <a:ext cx="3769691" cy="376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2F6E1-A433-216F-BAE5-DC2ECEF60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00" y="2901077"/>
            <a:ext cx="3769690" cy="3769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B4D7D-33D8-E1CC-B194-A4D2EFAD62D9}"/>
              </a:ext>
            </a:extLst>
          </p:cNvPr>
          <p:cNvSpPr/>
          <p:nvPr/>
        </p:nvSpPr>
        <p:spPr>
          <a:xfrm>
            <a:off x="7131132" y="147711"/>
            <a:ext cx="1318162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EC75-BF50-A0A0-7AA7-E55FF2E3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FC34-941E-3DB5-24BD-16618524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RF Cavity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6A404-17B4-C841-1CA3-5D29AFC8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989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Time-varying electric field acts on correlation to reduce spread in </a:t>
            </a:r>
            <a:r>
              <a:rPr lang="en-US" dirty="0" err="1"/>
              <a:t>Pz</a:t>
            </a:r>
            <a:endParaRPr lang="en-US" dirty="0"/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8E061673-18E2-F55F-8366-04191896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694CD1-29B3-0C65-E33A-C8AD530A566C}"/>
              </a:ext>
            </a:extLst>
          </p:cNvPr>
          <p:cNvSpPr/>
          <p:nvPr/>
        </p:nvSpPr>
        <p:spPr>
          <a:xfrm>
            <a:off x="4867467" y="4061526"/>
            <a:ext cx="1764225" cy="1448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76E7C-CF15-4684-6629-09DC0236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369" y="2901076"/>
            <a:ext cx="3769691" cy="376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6C761-AAD4-8E5B-9518-8E66F40EF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00" y="2901077"/>
            <a:ext cx="3769690" cy="3769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EED168-27A2-DA96-7372-73E58E791353}"/>
              </a:ext>
            </a:extLst>
          </p:cNvPr>
          <p:cNvSpPr/>
          <p:nvPr/>
        </p:nvSpPr>
        <p:spPr>
          <a:xfrm>
            <a:off x="8443356" y="147711"/>
            <a:ext cx="884712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77EC-7DEE-252E-E74F-9DD79866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33D5-40A9-3B6F-641F-ADED1AA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Second Wedge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61EEE-1DBE-C0DA-9878-9F7BD150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039"/>
            <a:ext cx="10515600" cy="11081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Process is repeated in the other transverse axis</a:t>
            </a:r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198C0E13-0187-05B1-803A-6D569F1E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0A6AFFB-25D0-4BFC-5CDA-A5DCCFCA810A}"/>
              </a:ext>
            </a:extLst>
          </p:cNvPr>
          <p:cNvSpPr/>
          <p:nvPr/>
        </p:nvSpPr>
        <p:spPr>
          <a:xfrm>
            <a:off x="4867467" y="4061526"/>
            <a:ext cx="1764225" cy="1448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0E1A2-C9A2-520A-7EF4-4485CEC28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369" y="2901076"/>
            <a:ext cx="3769691" cy="376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CEB25E-3B64-5F88-894A-343619F5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00" y="2901077"/>
            <a:ext cx="3769690" cy="3769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CC6A9-B2EF-EB39-78C3-C4D32D7D54D9}"/>
              </a:ext>
            </a:extLst>
          </p:cNvPr>
          <p:cNvSpPr/>
          <p:nvPr/>
        </p:nvSpPr>
        <p:spPr>
          <a:xfrm>
            <a:off x="9381506" y="147711"/>
            <a:ext cx="1876300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C65E-8EAB-216C-FF19-1B143138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FA17-4599-BADC-DA5C-C47D63AE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/>
              <a:t>Optimization conducted using Nelder-Mead method (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Optimized 1</a:t>
            </a:r>
            <a:r>
              <a:rPr lang="en-US" baseline="30000" dirty="0"/>
              <a:t>st</a:t>
            </a:r>
            <a:r>
              <a:rPr lang="en-US" dirty="0"/>
              <a:t> wedge, drift length, RF cavity, and 2</a:t>
            </a:r>
            <a:r>
              <a:rPr lang="en-US" baseline="30000" dirty="0"/>
              <a:t>nd</a:t>
            </a:r>
            <a:r>
              <a:rPr lang="en-US" dirty="0"/>
              <a:t> wedge sequentially</a:t>
            </a:r>
          </a:p>
        </p:txBody>
      </p:sp>
      <p:pic>
        <p:nvPicPr>
          <p:cNvPr id="8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7E657C2-F47E-92AA-9847-18414C288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29" y="3036858"/>
            <a:ext cx="9003942" cy="36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CC4C3-9C60-5A33-21F3-12E2029B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20B0C9-80DA-B53C-2AF5-A2076DB1E1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6798" cy="257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Achieved lower transverse emittance than previous best results</a:t>
            </a:r>
          </a:p>
          <a:p>
            <a:r>
              <a:rPr lang="en-US" dirty="0"/>
              <a:t>Demonstrated cooling from first and second wedges</a:t>
            </a:r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A65ACC62-48EF-4124-49B3-C8BB7C6B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5" y="4397071"/>
            <a:ext cx="11495169" cy="2046219"/>
          </a:xfrm>
          <a:prstGeom prst="rect">
            <a:avLst/>
          </a:prstGeom>
        </p:spPr>
      </p:pic>
      <p:pic>
        <p:nvPicPr>
          <p:cNvPr id="11" name="emittancePath_RedX_BlueX.pdf" descr="emittancePath_RedX_BlueX.pdf">
            <a:extLst>
              <a:ext uri="{FF2B5EF4-FFF2-40B4-BE49-F238E27FC236}">
                <a16:creationId xmlns:a16="http://schemas.microsoft.com/office/drawing/2014/main" id="{3BE6588C-DB17-772B-AD9C-535A91B0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974" y="365125"/>
            <a:ext cx="4608633" cy="386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961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B5ED-5AF6-EDBC-B18A-B5384740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Caveats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60B-FA8C-332D-4D7A-CA51547A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Magnets for focusing, beam transport, and bending were not designed – idealized versions assumed</a:t>
            </a:r>
          </a:p>
          <a:p>
            <a:r>
              <a:rPr lang="en-US" dirty="0"/>
              <a:t>Only longitudinal behavior was considered in the RF cavity</a:t>
            </a:r>
          </a:p>
          <a:p>
            <a:r>
              <a:rPr lang="en-US" dirty="0"/>
              <a:t>Refocusing before second wedge assumed to be a simple inversion</a:t>
            </a:r>
          </a:p>
          <a:p>
            <a:r>
              <a:rPr lang="en-US" b="1" dirty="0"/>
              <a:t>Figures in previous slide are a best-case scenario</a:t>
            </a:r>
          </a:p>
        </p:txBody>
      </p:sp>
      <p:pic>
        <p:nvPicPr>
          <p:cNvPr id="59" name="Content Placeholder 4" descr="A group of white rectangular shapes with black text&#10;&#10;Description automatically generated">
            <a:extLst>
              <a:ext uri="{FF2B5EF4-FFF2-40B4-BE49-F238E27FC236}">
                <a16:creationId xmlns:a16="http://schemas.microsoft.com/office/drawing/2014/main" id="{11950478-391C-BA4D-6E1C-50693FCB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994008"/>
            <a:ext cx="11376024" cy="28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96B-CCBD-05B5-3A0E-1943BEE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3E22-807A-461E-B04F-8A687506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magnets in simulation to reduce assumptions</a:t>
            </a:r>
          </a:p>
          <a:p>
            <a:r>
              <a:rPr lang="en-US" dirty="0"/>
              <a:t>Global optimization using Bayesian methods and surrogate modelling</a:t>
            </a:r>
          </a:p>
          <a:p>
            <a:r>
              <a:rPr lang="en-US" dirty="0"/>
              <a:t>Validate results </a:t>
            </a:r>
            <a:r>
              <a:rPr lang="en-US" dirty="0" err="1"/>
              <a:t>v.s</a:t>
            </a:r>
            <a:r>
              <a:rPr lang="en-US" dirty="0"/>
              <a:t>. particle count and other parameters</a:t>
            </a:r>
          </a:p>
          <a:p>
            <a:r>
              <a:rPr lang="en-US" dirty="0"/>
              <a:t>Characterize performance over different input beams</a:t>
            </a:r>
          </a:p>
          <a:p>
            <a:r>
              <a:rPr lang="en-US" dirty="0"/>
              <a:t>Further optimize design to achieve equal cooling from second wedge</a:t>
            </a:r>
          </a:p>
        </p:txBody>
      </p:sp>
    </p:spTree>
    <p:extLst>
      <p:ext uri="{BB962C8B-B14F-4D97-AF65-F5344CB8AC3E}">
        <p14:creationId xmlns:p14="http://schemas.microsoft.com/office/powerpoint/2010/main" val="297332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FA97-6F5F-0251-4FF3-A7D2B9306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Cooling with Thick Wedges for a Muon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3ABB7-ECD9-A5CD-71DE-9EED0DA9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304052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7E65-92BD-5B9D-0511-2DD7E9F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Muon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6344-70A7-423B-AE70-5C6D94B6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dirty="0"/>
              <a:t>Proposed particle accelerator colliding positive and negative muons</a:t>
            </a:r>
          </a:p>
          <a:p>
            <a:r>
              <a:rPr lang="en-US" dirty="0"/>
              <a:t>Muons have advantages over protons or electrons for high-energy physics</a:t>
            </a:r>
          </a:p>
          <a:p>
            <a:pPr lvl="1"/>
            <a:r>
              <a:rPr lang="en-US" dirty="0"/>
              <a:t>Elementary particle (like electrons)</a:t>
            </a:r>
          </a:p>
          <a:p>
            <a:pPr lvl="1"/>
            <a:r>
              <a:rPr lang="en-US" dirty="0"/>
              <a:t>High mass (like protons)</a:t>
            </a:r>
          </a:p>
          <a:p>
            <a:r>
              <a:rPr lang="en-US" dirty="0"/>
              <a:t>Smaller footprint than other accelerator proposals, such as FCC or ILC</a:t>
            </a:r>
          </a:p>
          <a:p>
            <a:endParaRPr lang="en-US" dirty="0"/>
          </a:p>
        </p:txBody>
      </p:sp>
      <p:pic>
        <p:nvPicPr>
          <p:cNvPr id="5" name="Picture 4" descr="A diagram of a chain reaction&#10;&#10;Description automatically generated with medium confidence">
            <a:extLst>
              <a:ext uri="{FF2B5EF4-FFF2-40B4-BE49-F238E27FC236}">
                <a16:creationId xmlns:a16="http://schemas.microsoft.com/office/drawing/2014/main" id="{7A73CEC2-F176-0B3A-FB9D-0235D0D6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36" y="2224087"/>
            <a:ext cx="4599828" cy="35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39D0-9098-B6DE-5977-5799EAE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CA78-B5D0-2500-FFD2-318EB6A7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290188" cy="2486024"/>
          </a:xfrm>
        </p:spPr>
        <p:txBody>
          <a:bodyPr>
            <a:normAutofit/>
          </a:bodyPr>
          <a:lstStyle/>
          <a:p>
            <a:r>
              <a:rPr lang="en-US" dirty="0"/>
              <a:t>Proton-target collisions produce muons with high emittance (position/momentum spread)</a:t>
            </a:r>
          </a:p>
          <a:p>
            <a:r>
              <a:rPr lang="en-US" dirty="0"/>
              <a:t>Emittance must be reduced through cooling</a:t>
            </a:r>
          </a:p>
          <a:p>
            <a:r>
              <a:rPr lang="en-US" dirty="0"/>
              <a:t>In final cooling, transverse emittance is reduced while longitudinal emittance is allowed to grow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D777FB-71A2-8034-C404-DFE66BCF8422}"/>
              </a:ext>
            </a:extLst>
          </p:cNvPr>
          <p:cNvGrpSpPr>
            <a:grpSpLocks noChangeAspect="1"/>
          </p:cNvGrpSpPr>
          <p:nvPr/>
        </p:nvGrpSpPr>
        <p:grpSpPr>
          <a:xfrm>
            <a:off x="1906674" y="4440974"/>
            <a:ext cx="8378652" cy="2127816"/>
            <a:chOff x="887453" y="3563588"/>
            <a:chExt cx="10996996" cy="2792762"/>
          </a:xfrm>
        </p:grpSpPr>
        <p:pic>
          <p:nvPicPr>
            <p:cNvPr id="6" name="Picture 5" descr="A diagram of a diagram&#10;&#10;Description automatically generated">
              <a:extLst>
                <a:ext uri="{FF2B5EF4-FFF2-40B4-BE49-F238E27FC236}">
                  <a16:creationId xmlns:a16="http://schemas.microsoft.com/office/drawing/2014/main" id="{11D6AA5E-4EB7-D244-356B-85246858C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53" y="3563588"/>
              <a:ext cx="10996996" cy="279276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971D7A-D6B6-241A-9F79-4A6B94FF796C}"/>
                </a:ext>
              </a:extLst>
            </p:cNvPr>
            <p:cNvSpPr/>
            <p:nvPr/>
          </p:nvSpPr>
          <p:spPr>
            <a:xfrm>
              <a:off x="6887688" y="4423558"/>
              <a:ext cx="534390" cy="16209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BE3898-C126-288A-7115-94B6693A797A}"/>
              </a:ext>
            </a:extLst>
          </p:cNvPr>
          <p:cNvGrpSpPr/>
          <p:nvPr/>
        </p:nvGrpSpPr>
        <p:grpSpPr>
          <a:xfrm>
            <a:off x="8293539" y="1263650"/>
            <a:ext cx="3550966" cy="2974759"/>
            <a:chOff x="8293539" y="1263650"/>
            <a:chExt cx="3550966" cy="2974759"/>
          </a:xfrm>
        </p:grpSpPr>
        <p:pic>
          <p:nvPicPr>
            <p:cNvPr id="11" name="emittancePath_RedX.pdf" descr="emittancePath_RedX.pdf">
              <a:extLst>
                <a:ext uri="{FF2B5EF4-FFF2-40B4-BE49-F238E27FC236}">
                  <a16:creationId xmlns:a16="http://schemas.microsoft.com/office/drawing/2014/main" id="{5A3F1105-865B-462D-599A-E37D9BDD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293539" y="1263650"/>
              <a:ext cx="3550966" cy="2974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4F8782-54D0-4F19-A240-579DDCC40164}"/>
                </a:ext>
              </a:extLst>
            </p:cNvPr>
            <p:cNvSpPr/>
            <p:nvPr/>
          </p:nvSpPr>
          <p:spPr>
            <a:xfrm>
              <a:off x="9407525" y="1893253"/>
              <a:ext cx="212725" cy="253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79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84B8-7E2B-A40C-2F30-2E8A9849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Baseline Final Cooling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D030-E869-B740-8B54-3F491BD5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4967" cy="3400425"/>
          </a:xfrm>
        </p:spPr>
        <p:txBody>
          <a:bodyPr>
            <a:normAutofit/>
          </a:bodyPr>
          <a:lstStyle/>
          <a:p>
            <a:r>
              <a:rPr lang="en-US" dirty="0"/>
              <a:t>Ionization cooling using high-field solenoids and liquid hydrogen absorbers </a:t>
            </a:r>
          </a:p>
          <a:p>
            <a:r>
              <a:rPr lang="en-US" dirty="0"/>
              <a:t>Requires impractically strong magnets (40-50 T) and low momentum</a:t>
            </a:r>
          </a:p>
        </p:txBody>
      </p:sp>
      <p:pic>
        <p:nvPicPr>
          <p:cNvPr id="4" name="medium-3.png" descr="medium-3.png">
            <a:extLst>
              <a:ext uri="{FF2B5EF4-FFF2-40B4-BE49-F238E27FC236}">
                <a16:creationId xmlns:a16="http://schemas.microsoft.com/office/drawing/2014/main" id="{DAFA74C2-1EF6-A179-D320-EBA02453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59" y="382648"/>
            <a:ext cx="3624837" cy="2827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9C61C88E-B922-1112-84BA-7EBF2420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35" y="3429000"/>
            <a:ext cx="3568362" cy="2710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9F39D-3391-C7B5-C9BF-03E5E5076382}"/>
              </a:ext>
            </a:extLst>
          </p:cNvPr>
          <p:cNvSpPr txBox="1"/>
          <p:nvPr/>
        </p:nvSpPr>
        <p:spPr>
          <a:xfrm>
            <a:off x="9099639" y="6106020"/>
            <a:ext cx="210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1612.08960</a:t>
            </a:r>
            <a:endParaRPr lang="en-US" dirty="0"/>
          </a:p>
        </p:txBody>
      </p:sp>
      <p:pic>
        <p:nvPicPr>
          <p:cNvPr id="11" name="Picture 10" descr="A diagram of a blue and purple device&#10;&#10;Description automatically generated with medium confidence">
            <a:extLst>
              <a:ext uri="{FF2B5EF4-FFF2-40B4-BE49-F238E27FC236}">
                <a16:creationId xmlns:a16="http://schemas.microsoft.com/office/drawing/2014/main" id="{F63D19E5-9E62-C018-CE46-260C7350E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92" y="3766838"/>
            <a:ext cx="5057991" cy="27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C5A5-C781-7F3C-0EDA-0716F721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Cooling with Thick Wedges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6620-5D0C-E4AF-939B-B21DBE4A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Conceptual final cooling design proposed by Neuffer in </a:t>
            </a:r>
            <a:r>
              <a:rPr lang="en-US" dirty="0">
                <a:hlinkClick r:id="rId2"/>
              </a:rPr>
              <a:t>1612.08960</a:t>
            </a:r>
            <a:endParaRPr lang="en-US" dirty="0"/>
          </a:p>
          <a:p>
            <a:r>
              <a:rPr lang="en-US" dirty="0"/>
              <a:t>Utilizes wedge-shaped absorbers to achieve emittance exchange</a:t>
            </a:r>
          </a:p>
          <a:p>
            <a:r>
              <a:rPr lang="en-US" dirty="0"/>
              <a:t>Studied and optimized using G4Beamline simulation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DDF06243-9E90-AC71-A1B0-100F7414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" y="3496220"/>
            <a:ext cx="11135096" cy="31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3012-E450-9626-D1E5-30C041D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Wedge Absorber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EEDBE3-1C39-BB96-143C-885C136B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102"/>
            <a:ext cx="10515600" cy="124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Wedge introduces correlation between x and </a:t>
            </a:r>
            <a:r>
              <a:rPr lang="en-US" dirty="0" err="1"/>
              <a:t>Pz</a:t>
            </a:r>
            <a:r>
              <a:rPr lang="en-US" dirty="0"/>
              <a:t> (dispersion). Spread in </a:t>
            </a:r>
            <a:r>
              <a:rPr lang="en-US" dirty="0" err="1"/>
              <a:t>Pz</a:t>
            </a:r>
            <a:r>
              <a:rPr lang="en-US" dirty="0"/>
              <a:t> is increased as a result</a:t>
            </a:r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A0D35969-E473-B8D8-62AA-CA6C4ED33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013D74-4829-BCCB-9E4F-54F040B74363}"/>
              </a:ext>
            </a:extLst>
          </p:cNvPr>
          <p:cNvSpPr/>
          <p:nvPr/>
        </p:nvSpPr>
        <p:spPr>
          <a:xfrm>
            <a:off x="4867467" y="4061526"/>
            <a:ext cx="1764225" cy="1448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4CB8E-F748-B91E-4842-603083151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369" y="2901076"/>
            <a:ext cx="3769691" cy="376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9709D-0016-1ED5-0088-3DF8FEDB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00" y="2901077"/>
            <a:ext cx="3769690" cy="3769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AE3B4E-0D1D-C17E-2C73-5FBDED115E2B}"/>
              </a:ext>
            </a:extLst>
          </p:cNvPr>
          <p:cNvSpPr/>
          <p:nvPr/>
        </p:nvSpPr>
        <p:spPr>
          <a:xfrm>
            <a:off x="5456712" y="147711"/>
            <a:ext cx="724394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B31C6-B0D5-B896-0329-796FF84D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9455-47AB-03D7-58AE-AE6B6519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Bending Magnet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271724-EBB4-057D-12E6-E530E760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039"/>
            <a:ext cx="10515600" cy="11081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Bending (dipole) magnet acts on this correlation to reduce spread in x</a:t>
            </a:r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57B9C02D-2A27-47B5-BF71-8E4ABAD1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9FE5F96-84F7-A935-94C8-3A8FA5CAEA85}"/>
              </a:ext>
            </a:extLst>
          </p:cNvPr>
          <p:cNvSpPr/>
          <p:nvPr/>
        </p:nvSpPr>
        <p:spPr>
          <a:xfrm>
            <a:off x="4867467" y="4061526"/>
            <a:ext cx="1764225" cy="1448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529-7AEF-EF96-8A90-153A37C7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369" y="2901076"/>
            <a:ext cx="3769691" cy="376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B9793-656E-282A-2106-56286806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00" y="2901077"/>
            <a:ext cx="3769690" cy="3769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9800D1-7BCF-20DA-23AA-FCFB9EA20E4A}"/>
              </a:ext>
            </a:extLst>
          </p:cNvPr>
          <p:cNvSpPr/>
          <p:nvPr/>
        </p:nvSpPr>
        <p:spPr>
          <a:xfrm>
            <a:off x="6163294" y="147711"/>
            <a:ext cx="967838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AEFE1-B91C-C319-DC7E-DA085706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4AF9-CE1B-1E42-58BE-AE99D26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First Wedge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6D678-91BC-07B5-5B27-6BB7B8A5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039"/>
            <a:ext cx="5461660" cy="4316197"/>
          </a:xfrm>
        </p:spPr>
        <p:txBody>
          <a:bodyPr>
            <a:normAutofit/>
          </a:bodyPr>
          <a:lstStyle/>
          <a:p>
            <a:r>
              <a:rPr lang="en-US" dirty="0"/>
              <a:t>Transverse (x) emittance decreases</a:t>
            </a:r>
          </a:p>
          <a:p>
            <a:r>
              <a:rPr lang="en-US" dirty="0"/>
              <a:t>Longitudinal emittance increases</a:t>
            </a:r>
          </a:p>
          <a:p>
            <a:r>
              <a:rPr lang="en-US" dirty="0"/>
              <a:t>Spread in momentum (</a:t>
            </a:r>
            <a:r>
              <a:rPr lang="en-US" dirty="0" err="1"/>
              <a:t>Pz</a:t>
            </a:r>
            <a:r>
              <a:rPr lang="en-US" dirty="0"/>
              <a:t>) must be decreased before second wedge</a:t>
            </a:r>
          </a:p>
        </p:txBody>
      </p:sp>
      <p:pic>
        <p:nvPicPr>
          <p:cNvPr id="5" name="Picture 4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D571EE20-06A7-BFF5-340B-68BA3420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3" y="77189"/>
            <a:ext cx="5984424" cy="16779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6A35A-4F0B-2A41-AFC7-27F827561929}"/>
              </a:ext>
            </a:extLst>
          </p:cNvPr>
          <p:cNvSpPr/>
          <p:nvPr/>
        </p:nvSpPr>
        <p:spPr>
          <a:xfrm>
            <a:off x="5415148" y="147711"/>
            <a:ext cx="1715984" cy="167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12" descr="A group of images of light&#10;&#10;Description automatically generated">
            <a:extLst>
              <a:ext uri="{FF2B5EF4-FFF2-40B4-BE49-F238E27FC236}">
                <a16:creationId xmlns:a16="http://schemas.microsoft.com/office/drawing/2014/main" id="{5BC18EFD-56B9-89D0-0E92-9FADD60C5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9"/>
          <a:stretch/>
        </p:blipFill>
        <p:spPr>
          <a:xfrm>
            <a:off x="6505329" y="2043039"/>
            <a:ext cx="4796650" cy="45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9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408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Note</vt:lpstr>
      <vt:lpstr>Final Cooling with Thick Wedges for a Muon Collider</vt:lpstr>
      <vt:lpstr>Muon Collider</vt:lpstr>
      <vt:lpstr>Final Cooling</vt:lpstr>
      <vt:lpstr>Baseline Final Cooling Scenario</vt:lpstr>
      <vt:lpstr>Final Cooling with Thick Wedges</vt:lpstr>
      <vt:lpstr>Wedge Absorber</vt:lpstr>
      <vt:lpstr>Bending Magnet</vt:lpstr>
      <vt:lpstr>First Wedge</vt:lpstr>
      <vt:lpstr>Drift Channel</vt:lpstr>
      <vt:lpstr>RF Cavity</vt:lpstr>
      <vt:lpstr>Second Wedge</vt:lpstr>
      <vt:lpstr>Optimization</vt:lpstr>
      <vt:lpstr>Results</vt:lpstr>
      <vt:lpstr>Caveats and Assumptions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Cooling with Thick Wedges for a Muon Collider</dc:title>
  <dc:creator>Daniel Fu</dc:creator>
  <cp:lastModifiedBy>Daniel Fu</cp:lastModifiedBy>
  <cp:revision>6</cp:revision>
  <dcterms:created xsi:type="dcterms:W3CDTF">2024-03-20T19:06:56Z</dcterms:created>
  <dcterms:modified xsi:type="dcterms:W3CDTF">2024-03-27T05:12:17Z</dcterms:modified>
</cp:coreProperties>
</file>