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6260-A8EF-68C9-6911-9636ED012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DD0FB-626D-9794-7C56-A1DD14BDE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8A24-EB0B-E16D-AD79-0B83A614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9F79-0B0D-FF42-1FBE-3EFC955D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D7CF-FD03-37C7-8299-D9CF59EE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8548-8B52-4621-83B2-06CAB876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5F8A4-985D-C3FB-73A5-D53BB8DB5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9E30-3B09-1CB2-07D5-DD1A9B38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95D-3DBF-D1B5-3504-15CBEBD4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4578B-3802-6BFC-1630-A2A28B92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331AB-6D0A-A0CE-89DE-6BCF48F3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D0BB4-7C79-5455-BEA7-0951A7EDB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D9B0-93B0-5BDD-2D1B-45913F8E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E7FC-12E5-9874-8075-EF02B271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B179-E846-FBF3-E538-148D277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EF67-F821-B7F6-D998-A723BB1C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6ECF-8F15-15DE-08FE-2D2D6CE9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AB6A-6D25-6842-F355-E4C9A2DB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E5F-9735-C278-092F-3C7E0D4A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8806-1BC0-0F3B-6F23-2AE65593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5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EC85-7DB7-6A3E-3072-0BD4C2C5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1504-837C-832D-A3D4-2C9BDA9B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C496-F782-DA1D-76B2-F54DD8C7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9C2C-6730-6E8F-C8CF-7F8388F7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0A03-719F-4C3B-14EC-3EB559BD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1851-CFA5-AD4B-DF71-0FC35DF1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1F1D-079B-1241-F288-B175580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62FF2-3A6F-DD8F-A7CE-CF9EC56A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5B921-82C4-4BCE-4445-164BEF0E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1FA9A-2D02-4B97-942A-5142496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7A56-1D5D-B7F2-10D0-1AD1F61D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626D-2FF7-B669-BFC8-2E984F2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2AD59-2F2F-8724-516A-36444C19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D9338-1AC0-8177-8D2D-D93F74EC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1B720-0A8F-36C6-5736-DBFFC2D68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DB72D-596F-BCB5-3D96-62997FC6A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F7398-BF1C-A104-EEDE-E1230E70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BCCA5-A2CF-5DA5-21E7-5C6E5536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0A61A-1FD1-E3D5-D944-42C011D6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7D0F-A37C-34EA-8E84-07F23877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AB243-BB8D-B606-687A-F08ED916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63CC8-2D0A-6BB5-CE70-5D337433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20247-007B-0425-9084-74FDD024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45DC5-8A0C-7B9F-AEC6-649E3DAB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23DC9-F411-3451-B1C1-57189F26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452C-633B-0D4A-7BD2-BC8D249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412-C108-B579-2D8A-F58C5D75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0E4E-640A-E4B0-7719-AD610213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D31E7-47B7-53BC-7D1C-E74A32796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AE265-E548-3357-B20E-C5D54309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08D-6955-74F1-6887-7D8DD339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17357-D44A-A44C-D5E8-B800C6E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A460-CEC4-4BA4-4B8D-78528BBB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659D5-2F92-051A-9102-71C7A8BED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4A6C-FDAB-15CD-DA93-BDC01696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F385-0B89-A44F-BA8D-8EC0A24B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01B2-D55B-8988-6184-453DF01F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E958F-B329-C586-E670-3F527B48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3A3A4-31DA-FCD0-2392-E2FED9F6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28F3A-004C-B8B5-940D-AC0FD8C7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0F75-3AB3-7A66-46F4-94D007A65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5A207-A992-4A6A-B027-E3A3402953B8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22E5-EF91-E8A7-4539-35B05364A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D12E-B60D-C970-7699-248C4B14C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2.0896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FDBF-5242-4E31-E8CE-7C63D3C04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Cooling with Thick Wedges for a Muon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961D2-B36E-26D0-0D16-7E35B33B7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Fu</a:t>
            </a:r>
          </a:p>
          <a:p>
            <a:r>
              <a:rPr lang="en-US" dirty="0"/>
              <a:t>Diktys Stratakis, David Neuffer</a:t>
            </a:r>
          </a:p>
        </p:txBody>
      </p:sp>
    </p:spTree>
    <p:extLst>
      <p:ext uri="{BB962C8B-B14F-4D97-AF65-F5344CB8AC3E}">
        <p14:creationId xmlns:p14="http://schemas.microsoft.com/office/powerpoint/2010/main" val="241954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6923-1852-807B-77F2-761C83E9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Muon Collider?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042C-4846-6B26-F59D-DF3B23E6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particle accelerator colliding muons and antimuons</a:t>
            </a:r>
          </a:p>
          <a:p>
            <a:r>
              <a:rPr lang="en-US" dirty="0"/>
              <a:t>Current particle accelerators use protons or electrons</a:t>
            </a:r>
          </a:p>
          <a:p>
            <a:pPr lvl="1"/>
            <a:r>
              <a:rPr lang="en-US" dirty="0"/>
              <a:t>Electrons lose energy to radiation – harder to reach high energy</a:t>
            </a:r>
          </a:p>
          <a:p>
            <a:pPr lvl="1"/>
            <a:r>
              <a:rPr lang="en-US" dirty="0"/>
              <a:t>Protons are composite particles – collisions, more complex, less efficient</a:t>
            </a:r>
          </a:p>
          <a:p>
            <a:r>
              <a:rPr lang="en-US" dirty="0"/>
              <a:t>Muons are high mass, elementary particles – best of both worlds</a:t>
            </a:r>
          </a:p>
          <a:p>
            <a:r>
              <a:rPr lang="en-US" dirty="0"/>
              <a:t>Potential to reach BSM physics with smaller footprint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E735F-F7D2-B5A6-16E1-D72ECC4656C3}"/>
              </a:ext>
            </a:extLst>
          </p:cNvPr>
          <p:cNvSpPr txBox="1"/>
          <p:nvPr/>
        </p:nvSpPr>
        <p:spPr>
          <a:xfrm>
            <a:off x="2655736" y="5388570"/>
            <a:ext cx="194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of </a:t>
            </a:r>
            <a:r>
              <a:rPr lang="en-US" dirty="0" err="1"/>
              <a:t>muC</a:t>
            </a:r>
            <a:r>
              <a:rPr lang="en-US" dirty="0"/>
              <a:t> footprint </a:t>
            </a:r>
            <a:r>
              <a:rPr lang="en-US" dirty="0" err="1"/>
              <a:t>v.s</a:t>
            </a:r>
            <a:r>
              <a:rPr lang="en-US" dirty="0"/>
              <a:t>. other proposals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EB667-C06C-7CB0-B087-622D4E6FA483}"/>
              </a:ext>
            </a:extLst>
          </p:cNvPr>
          <p:cNvSpPr txBox="1"/>
          <p:nvPr/>
        </p:nvSpPr>
        <p:spPr>
          <a:xfrm>
            <a:off x="7254238" y="5469408"/>
            <a:ext cx="212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a diagram of </a:t>
            </a:r>
            <a:r>
              <a:rPr lang="en-US" dirty="0" err="1"/>
              <a:t>MuC</a:t>
            </a:r>
            <a:r>
              <a:rPr lang="en-US" dirty="0"/>
              <a:t> at Fermilab</a:t>
            </a:r>
          </a:p>
        </p:txBody>
      </p:sp>
    </p:spTree>
    <p:extLst>
      <p:ext uri="{BB962C8B-B14F-4D97-AF65-F5344CB8AC3E}">
        <p14:creationId xmlns:p14="http://schemas.microsoft.com/office/powerpoint/2010/main" val="2497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C0E4-9A2F-0954-2F8E-E8FAE421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Emittance and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3E00-9D98-79F9-836D-27C45AD4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3757" cy="3052125"/>
          </a:xfrm>
        </p:spPr>
        <p:txBody>
          <a:bodyPr/>
          <a:lstStyle/>
          <a:p>
            <a:r>
              <a:rPr lang="en-US" dirty="0"/>
              <a:t>Muons are unstable, must be produced from proton-target collisions</a:t>
            </a:r>
          </a:p>
          <a:p>
            <a:r>
              <a:rPr lang="en-US" dirty="0"/>
              <a:t>Initially high variance in position and momentum – measured by </a:t>
            </a:r>
            <a:r>
              <a:rPr lang="en-US" i="1" dirty="0"/>
              <a:t>emittance</a:t>
            </a:r>
            <a:r>
              <a:rPr lang="en-US" dirty="0"/>
              <a:t> (longitudinal and transverse)</a:t>
            </a:r>
            <a:endParaRPr lang="en-US" i="1" dirty="0"/>
          </a:p>
          <a:p>
            <a:r>
              <a:rPr lang="en-US" dirty="0"/>
              <a:t>Reducing emittance is important for maximizing luminosity; this process is known as </a:t>
            </a:r>
            <a:r>
              <a:rPr lang="en-US" i="1" dirty="0"/>
              <a:t>cooling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9A8E00-861E-C4EF-B679-D3108B243A44}"/>
              </a:ext>
            </a:extLst>
          </p:cNvPr>
          <p:cNvGrpSpPr>
            <a:grpSpLocks noChangeAspect="1"/>
          </p:cNvGrpSpPr>
          <p:nvPr/>
        </p:nvGrpSpPr>
        <p:grpSpPr>
          <a:xfrm>
            <a:off x="1376974" y="5012687"/>
            <a:ext cx="6367598" cy="1617095"/>
            <a:chOff x="887453" y="3563588"/>
            <a:chExt cx="10996996" cy="2792762"/>
          </a:xfrm>
        </p:grpSpPr>
        <p:pic>
          <p:nvPicPr>
            <p:cNvPr id="6" name="Picture 5" descr="A diagram of a diagram&#10;&#10;Description automatically generated">
              <a:extLst>
                <a:ext uri="{FF2B5EF4-FFF2-40B4-BE49-F238E27FC236}">
                  <a16:creationId xmlns:a16="http://schemas.microsoft.com/office/drawing/2014/main" id="{CF156E98-3527-1260-ED1E-D66417221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53" y="3563588"/>
              <a:ext cx="10996996" cy="279276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5A76BE-586C-3597-DCA7-912F62183C55}"/>
                </a:ext>
              </a:extLst>
            </p:cNvPr>
            <p:cNvSpPr/>
            <p:nvPr/>
          </p:nvSpPr>
          <p:spPr>
            <a:xfrm>
              <a:off x="6887688" y="4423558"/>
              <a:ext cx="534390" cy="16209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57A950-1D91-B144-795D-BAB5C4C1A0DB}"/>
              </a:ext>
            </a:extLst>
          </p:cNvPr>
          <p:cNvSpPr txBox="1"/>
          <p:nvPr/>
        </p:nvSpPr>
        <p:spPr>
          <a:xfrm>
            <a:off x="9287124" y="699714"/>
            <a:ext cx="194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Anthony’s formula explaining how emittance affects luminosity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979F4-DA72-C0CE-7774-1D3C81487B1D}"/>
              </a:ext>
            </a:extLst>
          </p:cNvPr>
          <p:cNvSpPr txBox="1"/>
          <p:nvPr/>
        </p:nvSpPr>
        <p:spPr>
          <a:xfrm>
            <a:off x="9287124" y="4104197"/>
            <a:ext cx="194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 phase-space plot</a:t>
            </a:r>
          </a:p>
        </p:txBody>
      </p:sp>
    </p:spTree>
    <p:extLst>
      <p:ext uri="{BB962C8B-B14F-4D97-AF65-F5344CB8AC3E}">
        <p14:creationId xmlns:p14="http://schemas.microsoft.com/office/powerpoint/2010/main" val="278492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478D-7C39-8FE9-C46B-FE680C15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Final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B96-5A9A-6830-AE4D-8A049499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75136" cy="4440003"/>
          </a:xfrm>
        </p:spPr>
        <p:txBody>
          <a:bodyPr/>
          <a:lstStyle/>
          <a:p>
            <a:r>
              <a:rPr lang="en-US" dirty="0"/>
              <a:t>Cooling occurs in several stages</a:t>
            </a:r>
          </a:p>
          <a:p>
            <a:r>
              <a:rPr lang="en-US" dirty="0"/>
              <a:t>Methods limited by muon lifetime</a:t>
            </a:r>
          </a:p>
          <a:p>
            <a:r>
              <a:rPr lang="en-US" dirty="0"/>
              <a:t>Final cooling reduces transverse emittance, longitudinal emittance can be allowed to grow</a:t>
            </a:r>
          </a:p>
          <a:p>
            <a:r>
              <a:rPr lang="en-US" dirty="0"/>
              <a:t>Target emittance around 30 </a:t>
            </a:r>
            <a:r>
              <a:rPr lang="el-GR" dirty="0"/>
              <a:t>μ</a:t>
            </a:r>
            <a:r>
              <a:rPr lang="en-US" dirty="0"/>
              <a:t>m transverse, 100 mm longitudinal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C02264-5CA3-D09D-33CA-5CB79CA7376B}"/>
              </a:ext>
            </a:extLst>
          </p:cNvPr>
          <p:cNvGrpSpPr>
            <a:grpSpLocks noChangeAspect="1"/>
          </p:cNvGrpSpPr>
          <p:nvPr/>
        </p:nvGrpSpPr>
        <p:grpSpPr>
          <a:xfrm>
            <a:off x="6592277" y="1825625"/>
            <a:ext cx="5223814" cy="4376157"/>
            <a:chOff x="8293539" y="1263650"/>
            <a:chExt cx="3550966" cy="2974759"/>
          </a:xfrm>
        </p:grpSpPr>
        <p:pic>
          <p:nvPicPr>
            <p:cNvPr id="9" name="emittancePath_RedX.pdf" descr="emittancePath_RedX.pdf">
              <a:extLst>
                <a:ext uri="{FF2B5EF4-FFF2-40B4-BE49-F238E27FC236}">
                  <a16:creationId xmlns:a16="http://schemas.microsoft.com/office/drawing/2014/main" id="{C6929648-435F-A2D5-0CE6-2CF64A5C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293539" y="1263650"/>
              <a:ext cx="3550966" cy="29747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EB428B-308C-73CD-7471-708AFD4B4C90}"/>
                </a:ext>
              </a:extLst>
            </p:cNvPr>
            <p:cNvSpPr/>
            <p:nvPr/>
          </p:nvSpPr>
          <p:spPr>
            <a:xfrm>
              <a:off x="9407525" y="1893253"/>
              <a:ext cx="212725" cy="253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7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84B8-7E2B-A40C-2F30-2E8A9849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Baseline: Ionization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D030-E869-B740-8B54-3F491BD5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430"/>
            <a:ext cx="10515600" cy="2595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Beam passed through matter, loses energy through ionization</a:t>
            </a:r>
          </a:p>
          <a:p>
            <a:r>
              <a:rPr lang="en-US" dirty="0"/>
              <a:t>Momentum reduced in all axes (transverse and longitudinal)</a:t>
            </a:r>
          </a:p>
          <a:p>
            <a:r>
              <a:rPr lang="en-US" dirty="0"/>
              <a:t>Beam is then reaccelerated with RF cavity, increasing longitudinal momentum</a:t>
            </a:r>
          </a:p>
          <a:p>
            <a:r>
              <a:rPr lang="en-US" dirty="0"/>
              <a:t>Ends with greater proportion of momentum in longitudinal direction = cooling achieved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DC0AF-4F35-6FE3-65CD-991BE43B4641}"/>
              </a:ext>
            </a:extLst>
          </p:cNvPr>
          <p:cNvSpPr txBox="1"/>
          <p:nvPr/>
        </p:nvSpPr>
        <p:spPr>
          <a:xfrm>
            <a:off x="930303" y="5096786"/>
            <a:ext cx="2846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of the ionization cooling process on a particle level</a:t>
            </a:r>
          </a:p>
        </p:txBody>
      </p:sp>
      <p:pic>
        <p:nvPicPr>
          <p:cNvPr id="11" name="Picture 10" descr="A diagram of a blue and purple device&#10;&#10;Description automatically generated with medium confidence">
            <a:extLst>
              <a:ext uri="{FF2B5EF4-FFF2-40B4-BE49-F238E27FC236}">
                <a16:creationId xmlns:a16="http://schemas.microsoft.com/office/drawing/2014/main" id="{F63D19E5-9E62-C018-CE46-260C7350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23" y="4143209"/>
            <a:ext cx="4462105" cy="23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7CFF2-FE38-FCB4-90C4-2EEE5A6B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C8DA-99F8-F891-4E6F-A39F9C29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Baseline: Ionization Cooling</a:t>
            </a: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9C61C88E-B922-1112-84BA-7EBF2420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80" y="2724021"/>
            <a:ext cx="3568362" cy="2710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C9F39D-3391-C7B5-C9BF-03E5E5076382}"/>
              </a:ext>
            </a:extLst>
          </p:cNvPr>
          <p:cNvSpPr txBox="1"/>
          <p:nvPr/>
        </p:nvSpPr>
        <p:spPr>
          <a:xfrm>
            <a:off x="2439884" y="5401041"/>
            <a:ext cx="210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1612.08960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56A24-B1C2-54A5-CE20-CCE74AFAE897}"/>
              </a:ext>
            </a:extLst>
          </p:cNvPr>
          <p:cNvSpPr txBox="1"/>
          <p:nvPr/>
        </p:nvSpPr>
        <p:spPr>
          <a:xfrm>
            <a:off x="5995283" y="2838616"/>
            <a:ext cx="256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(Is this plot needed? It doesn’t quite fit on the previous slide but I could cram it in)</a:t>
            </a:r>
          </a:p>
        </p:txBody>
      </p:sp>
    </p:spTree>
    <p:extLst>
      <p:ext uri="{BB962C8B-B14F-4D97-AF65-F5344CB8AC3E}">
        <p14:creationId xmlns:p14="http://schemas.microsoft.com/office/powerpoint/2010/main" val="127849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E6C6-5EE2-216C-4BA3-63B154EB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Problems with Baseline Final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0C4E-6E84-CF3C-D95A-5CC98D9C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4070" cy="4351338"/>
          </a:xfrm>
        </p:spPr>
        <p:txBody>
          <a:bodyPr/>
          <a:lstStyle/>
          <a:p>
            <a:r>
              <a:rPr lang="en-US" dirty="0"/>
              <a:t>Multiple scattering limits emittance reduction – equilibrium point dependent on momentum and beam width (beta)</a:t>
            </a:r>
          </a:p>
          <a:p>
            <a:r>
              <a:rPr lang="en-US" dirty="0"/>
              <a:t>High field solenoids required (40-50 T) – impractical to construct and operate</a:t>
            </a:r>
          </a:p>
          <a:p>
            <a:r>
              <a:rPr lang="en-US" dirty="0"/>
              <a:t>Low momentum required – drastically increases longitudinal emittance</a:t>
            </a:r>
          </a:p>
        </p:txBody>
      </p:sp>
      <p:pic>
        <p:nvPicPr>
          <p:cNvPr id="4" name="medium-3.png" descr="medium-3.png">
            <a:extLst>
              <a:ext uri="{FF2B5EF4-FFF2-40B4-BE49-F238E27FC236}">
                <a16:creationId xmlns:a16="http://schemas.microsoft.com/office/drawing/2014/main" id="{DAFA74C2-1EF6-A179-D320-EBA02453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70" y="2247215"/>
            <a:ext cx="4497637" cy="350815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DC384-2988-BB84-69B9-DA32720927F2}"/>
              </a:ext>
            </a:extLst>
          </p:cNvPr>
          <p:cNvSpPr txBox="1"/>
          <p:nvPr/>
        </p:nvSpPr>
        <p:spPr>
          <a:xfrm>
            <a:off x="989275" y="5059366"/>
            <a:ext cx="6023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 showing ionization cooling equilibrium point </a:t>
            </a:r>
            <a:r>
              <a:rPr lang="en-US" dirty="0" err="1"/>
              <a:t>v.s</a:t>
            </a:r>
            <a:r>
              <a:rPr lang="en-US" dirty="0"/>
              <a:t>. momentum and beta, and/or formula relating beta to field strength</a:t>
            </a:r>
          </a:p>
        </p:txBody>
      </p:sp>
    </p:spTree>
    <p:extLst>
      <p:ext uri="{BB962C8B-B14F-4D97-AF65-F5344CB8AC3E}">
        <p14:creationId xmlns:p14="http://schemas.microsoft.com/office/powerpoint/2010/main" val="113366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338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Cooling with Thick Wedges for a Muon Collider</vt:lpstr>
      <vt:lpstr>What is a Muon Collider?</vt:lpstr>
      <vt:lpstr>Emittance and Cooling</vt:lpstr>
      <vt:lpstr>Final Cooling</vt:lpstr>
      <vt:lpstr>Baseline: Ionization Cooling</vt:lpstr>
      <vt:lpstr>Baseline: Ionization Cooling</vt:lpstr>
      <vt:lpstr>Problems with Baseline Final Cooling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Cooling with Thick Wedges for a Muon Collider</dc:title>
  <dc:creator>Daniel Fu</dc:creator>
  <cp:lastModifiedBy>Daniel Fu</cp:lastModifiedBy>
  <cp:revision>2</cp:revision>
  <dcterms:created xsi:type="dcterms:W3CDTF">2024-03-27T01:50:40Z</dcterms:created>
  <dcterms:modified xsi:type="dcterms:W3CDTF">2024-03-28T18:55:03Z</dcterms:modified>
</cp:coreProperties>
</file>