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4" autoAdjust="0"/>
    <p:restoredTop sz="94660"/>
  </p:normalViewPr>
  <p:slideViewPr>
    <p:cSldViewPr>
      <p:cViewPr varScale="1">
        <p:scale>
          <a:sx n="122" d="100"/>
          <a:sy n="122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2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1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0.wmf"/><Relationship Id="rId5" Type="http://schemas.openxmlformats.org/officeDocument/2006/relationships/image" Target="../media/image15.wmf"/><Relationship Id="rId10" Type="http://schemas.openxmlformats.org/officeDocument/2006/relationships/image" Target="../media/image3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CA0EA-E908-466D-A69B-2B8E0E8279FC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2AF1-A35A-4140-8D61-09736CBDA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8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6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89C2C9-9965-481E-9263-1B8AC76E98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1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3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8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0437-A7EA-48D7-83C9-3BD3AFB5BB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7550-5178-4D18-8EB3-7CB06426B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si.nrcs.usda.gov/products/W2Q/H&amp;H/Tools_Models/Sites.html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28.bin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47.wmf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46.wmf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52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48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6.wmf"/><Relationship Id="rId1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oleObject" Target="../embeddings/oleObject6.bin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7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23" Type="http://schemas.openxmlformats.org/officeDocument/2006/relationships/image" Target="../media/image3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8.wmf"/><Relationship Id="rId31" Type="http://schemas.openxmlformats.org/officeDocument/2006/relationships/image" Target="../media/image23.wmf"/><Relationship Id="rId4" Type="http://schemas.openxmlformats.org/officeDocument/2006/relationships/image" Target="../media/image11.w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Hydrologic Routing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Reading: Applied Hydrology Sections 8.1, 8.2, 8.4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76CF7-10E3-48C3-96C9-883027A9050C}" type="slidenum">
              <a:rPr lang="en-US"/>
              <a:pPr/>
              <a:t>10</a:t>
            </a:fld>
            <a:endParaRPr lang="en-US"/>
          </a:p>
        </p:txBody>
      </p:sp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/>
              <a:t>Level pool methodology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229600" cy="5562600"/>
          </a:xfrm>
        </p:spPr>
        <p:txBody>
          <a:bodyPr/>
          <a:lstStyle/>
          <a:p>
            <a:pPr marL="609600" indent="-609600"/>
            <a:r>
              <a:rPr lang="en-US"/>
              <a:t>Given </a:t>
            </a:r>
          </a:p>
          <a:p>
            <a:pPr marL="990600" lvl="1" indent="-533400"/>
            <a:r>
              <a:rPr lang="en-US"/>
              <a:t>Inflow hydrograph</a:t>
            </a:r>
          </a:p>
          <a:p>
            <a:pPr marL="990600" lvl="1" indent="-533400"/>
            <a:r>
              <a:rPr lang="en-US"/>
              <a:t>Q and H relationship</a:t>
            </a:r>
          </a:p>
          <a:p>
            <a:pPr marL="609600" indent="-609600"/>
            <a:endParaRPr lang="en-US"/>
          </a:p>
          <a:p>
            <a:pPr marL="609600" indent="-609600"/>
            <a:r>
              <a:rPr lang="en-US"/>
              <a:t>Steps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Develop Q versus Q+ 2S/</a:t>
            </a:r>
            <a:r>
              <a:rPr lang="en-US">
                <a:latin typeface="Symbol" pitchFamily="18" charset="2"/>
              </a:rPr>
              <a:t>D</a:t>
            </a:r>
            <a:r>
              <a:rPr lang="en-US"/>
              <a:t>t relationship using Q/H relationship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Compute Q+ 2S/</a:t>
            </a:r>
            <a:r>
              <a:rPr lang="en-US">
                <a:latin typeface="Symbol" pitchFamily="18" charset="2"/>
              </a:rPr>
              <a:t>D</a:t>
            </a:r>
            <a:r>
              <a:rPr lang="en-US"/>
              <a:t>t using 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en-US"/>
              <a:t>Use the relationship developed in step 1 to get Q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21200"/>
            <a:ext cx="3771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09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0CD928-E6C7-4A3D-81C0-CD8154BD742F}" type="slidenum">
              <a:rPr lang="en-US"/>
              <a:pPr/>
              <a:t>11</a:t>
            </a:fld>
            <a:endParaRPr lang="en-US"/>
          </a:p>
        </p:txBody>
      </p:sp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152400"/>
            <a:ext cx="64008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Ex. 8.2.1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66788"/>
            <a:ext cx="2209800" cy="685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/>
              <a:t>Given I(t)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1292225" cy="38338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705600" y="971550"/>
            <a:ext cx="2209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sz="3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Given Q/H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225" y="1657350"/>
            <a:ext cx="1527175" cy="3676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4191000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905000" y="3505200"/>
            <a:ext cx="533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457200" y="5867400"/>
            <a:ext cx="556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Area of the reservoir = 1 acre, and outlet diameter = 5ft</a:t>
            </a:r>
          </a:p>
        </p:txBody>
      </p:sp>
    </p:spTree>
    <p:extLst>
      <p:ext uri="{BB962C8B-B14F-4D97-AF65-F5344CB8AC3E}">
        <p14:creationId xmlns:p14="http://schemas.microsoft.com/office/powerpoint/2010/main" val="57022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697E86-BD22-461A-B2CB-C2C06FCA4F11}" type="slidenum">
              <a:rPr lang="en-US"/>
              <a:pPr/>
              <a:t>12</a:t>
            </a:fld>
            <a:endParaRPr lang="en-US"/>
          </a:p>
        </p:txBody>
      </p:sp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Ex. 8.2.1 Step 1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4800" y="1363663"/>
            <a:ext cx="6007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Develop Q versus Q+ 2S/</a:t>
            </a:r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relationship using Q/H relationship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178175" cy="411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47244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3276600" cy="61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82975"/>
            <a:ext cx="3886200" cy="307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3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A34570-9408-48ED-8A31-F7744FBA1209}" type="slidenum">
              <a:rPr lang="en-US"/>
              <a:pPr/>
              <a:t>13</a:t>
            </a:fld>
            <a:endParaRPr lang="en-US"/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/>
              <a:t>Step 2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1462088"/>
            <a:ext cx="2516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Compute Q+ 2S/</a:t>
            </a:r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using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3771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28600" y="2376488"/>
            <a:ext cx="830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At time interval =1 (j=1), I</a:t>
            </a:r>
            <a:r>
              <a:rPr lang="en-US" sz="1800" b="0" baseline="-25000">
                <a:solidFill>
                  <a:schemeClr val="tx1"/>
                </a:solidFill>
                <a:effectLst/>
              </a:rPr>
              <a:t>1</a:t>
            </a:r>
            <a:r>
              <a:rPr lang="en-US" sz="1800" b="0">
                <a:solidFill>
                  <a:schemeClr val="tx1"/>
                </a:solidFill>
                <a:effectLst/>
              </a:rPr>
              <a:t> = 0, and therefore Q</a:t>
            </a:r>
            <a:r>
              <a:rPr lang="en-US" sz="1800" b="0" baseline="-25000">
                <a:solidFill>
                  <a:schemeClr val="tx1"/>
                </a:solidFill>
                <a:effectLst/>
              </a:rPr>
              <a:t>1</a:t>
            </a:r>
            <a:r>
              <a:rPr lang="en-US" sz="1800" b="0">
                <a:solidFill>
                  <a:schemeClr val="tx1"/>
                </a:solidFill>
                <a:effectLst/>
              </a:rPr>
              <a:t> = 0 as the reservoir is empty</a:t>
            </a:r>
          </a:p>
        </p:txBody>
      </p:sp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" b="-2950"/>
          <a:stretch>
            <a:fillRect/>
          </a:stretch>
        </p:blipFill>
        <p:spPr bwMode="auto">
          <a:xfrm>
            <a:off x="304800" y="3776663"/>
            <a:ext cx="35052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28600" y="289560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Write the continuity equation for the first time step, which can be used to compute Q</a:t>
            </a:r>
            <a:r>
              <a:rPr lang="en-US" sz="1800" b="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00600"/>
            <a:ext cx="4495800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B4B9A7-7846-44AD-8C55-E64638C09D4E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Step 3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9863" y="1295400"/>
            <a:ext cx="5468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the relationship between 2S/</a:t>
            </a:r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D</a:t>
            </a:r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+ Q versus Q to compute Q 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22475"/>
            <a:ext cx="13716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52750"/>
            <a:ext cx="2840038" cy="36766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28600" y="2681288"/>
            <a:ext cx="4927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the Table/graph created in Step 1 to compute Q 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28600" y="3200400"/>
            <a:ext cx="434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What is the value of Q if 2S/</a:t>
            </a:r>
            <a:r>
              <a:rPr lang="en-US" sz="1800" b="0">
                <a:solidFill>
                  <a:schemeClr val="tx1"/>
                </a:solidFill>
                <a:effectLst/>
                <a:latin typeface="Symbol" pitchFamily="18" charset="2"/>
              </a:rPr>
              <a:t>D</a:t>
            </a:r>
            <a:r>
              <a:rPr lang="en-US" sz="1800" b="0">
                <a:solidFill>
                  <a:schemeClr val="tx1"/>
                </a:solidFill>
                <a:effectLst/>
              </a:rPr>
              <a:t>t + Q = 60 ?</a:t>
            </a:r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33800"/>
            <a:ext cx="3048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28600" y="4586288"/>
            <a:ext cx="1828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So Q</a:t>
            </a:r>
            <a:r>
              <a:rPr lang="en-US" sz="1800" b="0" baseline="-25000">
                <a:solidFill>
                  <a:schemeClr val="tx1"/>
                </a:solidFill>
                <a:effectLst/>
              </a:rPr>
              <a:t>2</a:t>
            </a:r>
            <a:r>
              <a:rPr lang="en-US" sz="1800" b="0">
                <a:solidFill>
                  <a:schemeClr val="tx1"/>
                </a:solidFill>
                <a:effectLst/>
              </a:rPr>
              <a:t> is 2.4 cfs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8600" y="5105400"/>
            <a:ext cx="464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Repeat steps 2 and 3 for j=2, 3, 4… to compute Q</a:t>
            </a:r>
            <a:r>
              <a:rPr lang="en-US" sz="1800" b="0" baseline="-25000">
                <a:solidFill>
                  <a:schemeClr val="tx1"/>
                </a:solidFill>
                <a:effectLst/>
              </a:rPr>
              <a:t>3</a:t>
            </a:r>
            <a:r>
              <a:rPr lang="en-US" sz="1800" b="0">
                <a:solidFill>
                  <a:schemeClr val="tx1"/>
                </a:solidFill>
                <a:effectLst/>
              </a:rPr>
              <a:t>, Q</a:t>
            </a:r>
            <a:r>
              <a:rPr lang="en-US" sz="1800" b="0" baseline="-25000">
                <a:solidFill>
                  <a:schemeClr val="tx1"/>
                </a:solidFill>
                <a:effectLst/>
              </a:rPr>
              <a:t>4</a:t>
            </a:r>
            <a:r>
              <a:rPr lang="en-US" sz="1800" b="0">
                <a:solidFill>
                  <a:schemeClr val="tx1"/>
                </a:solidFill>
                <a:effectLst/>
              </a:rPr>
              <a:t>, Q</a:t>
            </a:r>
            <a:r>
              <a:rPr lang="en-US" sz="1800" b="0" baseline="-25000">
                <a:solidFill>
                  <a:schemeClr val="tx1"/>
                </a:solidFill>
                <a:effectLst/>
              </a:rPr>
              <a:t>5</a:t>
            </a:r>
            <a:r>
              <a:rPr lang="en-US" sz="1800" b="0">
                <a:solidFill>
                  <a:schemeClr val="tx1"/>
                </a:solidFill>
                <a:effectLst/>
              </a:rPr>
              <a:t>…..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248400" y="3276600"/>
            <a:ext cx="2362200" cy="3381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46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85800"/>
            <a:ext cx="2667000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06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082F38-6FF7-4FD3-ACAA-39A33FD14C55}" type="slidenum">
              <a:rPr lang="en-US"/>
              <a:pPr/>
              <a:t>15</a:t>
            </a:fld>
            <a:endParaRPr lang="en-US"/>
          </a:p>
        </p:txBody>
      </p:sp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4114800" cy="563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/>
              <a:t>Ex. 8.2.1 results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7" r="4738" b="1010"/>
          <a:stretch>
            <a:fillRect/>
          </a:stretch>
        </p:blipFill>
        <p:spPr bwMode="auto">
          <a:xfrm rot="16200000">
            <a:off x="1698625" y="282575"/>
            <a:ext cx="57467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52400"/>
            <a:ext cx="37719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2819400" y="609600"/>
            <a:ext cx="2066925" cy="739775"/>
            <a:chOff x="1440" y="336"/>
            <a:chExt cx="1302" cy="466"/>
          </a:xfrm>
        </p:grpSpPr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36"/>
              <a:ext cx="1302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87" name="Freeform 7"/>
            <p:cNvSpPr>
              <a:spLocks/>
            </p:cNvSpPr>
            <p:nvPr/>
          </p:nvSpPr>
          <p:spPr bwMode="auto">
            <a:xfrm>
              <a:off x="2234" y="638"/>
              <a:ext cx="249" cy="164"/>
            </a:xfrm>
            <a:custGeom>
              <a:avLst/>
              <a:gdLst>
                <a:gd name="T0" fmla="*/ 0 w 249"/>
                <a:gd name="T1" fmla="*/ 0 h 164"/>
                <a:gd name="T2" fmla="*/ 249 w 249"/>
                <a:gd name="T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9" h="164">
                  <a:moveTo>
                    <a:pt x="0" y="0"/>
                  </a:moveTo>
                  <a:lnTo>
                    <a:pt x="249" y="16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4495800" y="2438400"/>
            <a:ext cx="3200400" cy="4343400"/>
            <a:chOff x="2496" y="1488"/>
            <a:chExt cx="2016" cy="2736"/>
          </a:xfrm>
        </p:grpSpPr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2496" y="1488"/>
              <a:ext cx="432" cy="2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168" y="1632"/>
              <a:ext cx="384" cy="2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4128" y="1632"/>
              <a:ext cx="384" cy="2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018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2F672D-A30A-45C4-8A29-9824F7038313}" type="slidenum">
              <a:rPr lang="en-US"/>
              <a:pPr/>
              <a:t>16</a:t>
            </a:fld>
            <a:endParaRPr lang="en-US"/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/>
              <a:t>Ex. 8.2.1 results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572000" y="3733800"/>
            <a:ext cx="4260850" cy="2800350"/>
            <a:chOff x="1794" y="1507"/>
            <a:chExt cx="3717" cy="2541"/>
          </a:xfrm>
        </p:grpSpPr>
        <p:pic>
          <p:nvPicPr>
            <p:cNvPr id="22533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4" y="1507"/>
              <a:ext cx="3717" cy="2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3168" y="1874"/>
              <a:ext cx="58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66CC"/>
                  </a:solidFill>
                  <a:effectLst/>
                </a:rPr>
                <a:t>Inflow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4378" y="3004"/>
              <a:ext cx="695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FF0000"/>
                  </a:solidFill>
                  <a:effectLst/>
                </a:rPr>
                <a:t>Outflow</a:t>
              </a:r>
            </a:p>
          </p:txBody>
        </p:sp>
      </p:grp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28600" y="45720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Peak outflow intersects with the receding limb of the inflow hydrograph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304800" y="1214438"/>
            <a:ext cx="4130675" cy="2824162"/>
            <a:chOff x="192" y="765"/>
            <a:chExt cx="2602" cy="1779"/>
          </a:xfrm>
          <a:noFill/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765"/>
              <a:ext cx="2602" cy="177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1680" y="1104"/>
              <a:ext cx="912" cy="4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0" dirty="0">
                  <a:solidFill>
                    <a:srgbClr val="FF0000"/>
                  </a:solidFill>
                  <a:effectLst/>
                </a:rPr>
                <a:t>Outflow hydrograph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7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E56C43-0528-4B4F-B582-BF6397EA2DF2}" type="slidenum">
              <a:rPr lang="en-US"/>
              <a:pPr/>
              <a:t>17</a:t>
            </a:fld>
            <a:endParaRPr lang="en-US"/>
          </a:p>
        </p:txBody>
      </p:sp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4000"/>
              <a:t>Q/H relationships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4400"/>
            <a:ext cx="5238750" cy="521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5176" y="6019800"/>
            <a:ext cx="807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http://www.wsi.nrcs.usda.gov/products/W2Q/H&amp;H/Tools_Models/Sites.html</a:t>
            </a:r>
            <a:r>
              <a:rPr lang="en-US" dirty="0"/>
              <a:t> 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208088" y="6350699"/>
            <a:ext cx="574992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Program for Routing Flow through an NRCS Reservoir</a:t>
            </a:r>
          </a:p>
        </p:txBody>
      </p:sp>
    </p:spTree>
    <p:extLst>
      <p:ext uri="{BB962C8B-B14F-4D97-AF65-F5344CB8AC3E}">
        <p14:creationId xmlns:p14="http://schemas.microsoft.com/office/powerpoint/2010/main" val="242792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228600"/>
            <a:ext cx="7391400" cy="715963"/>
          </a:xfrm>
        </p:spPr>
        <p:txBody>
          <a:bodyPr>
            <a:normAutofit fontScale="90000"/>
          </a:bodyPr>
          <a:lstStyle/>
          <a:p>
            <a:r>
              <a:rPr lang="en-US" sz="3600"/>
              <a:t>Hydrologic river routing (Muskingum Method)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96875" y="1219200"/>
            <a:ext cx="3489325" cy="533400"/>
          </a:xfrm>
          <a:noFill/>
          <a:ln/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sz="2800"/>
              <a:t>Wedge storage in reach</a:t>
            </a:r>
          </a:p>
        </p:txBody>
      </p:sp>
      <p:grpSp>
        <p:nvGrpSpPr>
          <p:cNvPr id="23557" name="Group 5"/>
          <p:cNvGrpSpPr>
            <a:grpSpLocks/>
          </p:cNvGrpSpPr>
          <p:nvPr/>
        </p:nvGrpSpPr>
        <p:grpSpPr bwMode="auto">
          <a:xfrm>
            <a:off x="3467100" y="1693863"/>
            <a:ext cx="5148263" cy="2446337"/>
            <a:chOff x="2270" y="1169"/>
            <a:chExt cx="3243" cy="1541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917" y="1169"/>
              <a:ext cx="2596" cy="1541"/>
            </a:xfrm>
            <a:prstGeom prst="rect">
              <a:avLst/>
            </a:prstGeom>
            <a:solidFill>
              <a:srgbClr val="02AA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59" name="Group 7"/>
            <p:cNvGrpSpPr>
              <a:grpSpLocks/>
            </p:cNvGrpSpPr>
            <p:nvPr/>
          </p:nvGrpSpPr>
          <p:grpSpPr bwMode="auto">
            <a:xfrm>
              <a:off x="3047" y="1244"/>
              <a:ext cx="2393" cy="640"/>
              <a:chOff x="3047" y="1244"/>
              <a:chExt cx="2393" cy="640"/>
            </a:xfrm>
          </p:grpSpPr>
          <p:sp>
            <p:nvSpPr>
              <p:cNvPr id="23560" name="AutoShape 8"/>
              <p:cNvSpPr>
                <a:spLocks noChangeArrowheads="1"/>
              </p:cNvSpPr>
              <p:nvPr/>
            </p:nvSpPr>
            <p:spPr bwMode="auto">
              <a:xfrm>
                <a:off x="3047" y="1502"/>
                <a:ext cx="549" cy="219"/>
              </a:xfrm>
              <a:prstGeom prst="rightArrow">
                <a:avLst>
                  <a:gd name="adj1" fmla="val 50000"/>
                  <a:gd name="adj2" fmla="val 6267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6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344718"/>
                  </p:ext>
                </p:extLst>
              </p:nvPr>
            </p:nvGraphicFramePr>
            <p:xfrm>
              <a:off x="3201" y="1360"/>
              <a:ext cx="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name="Equation" r:id="rId3" imgW="164880" imgH="228600" progId="Equation.3">
                      <p:embed/>
                    </p:oleObj>
                  </mc:Choice>
                  <mc:Fallback>
                    <p:oleObj name="Equation" r:id="rId3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1" y="1360"/>
                            <a:ext cx="10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2" name="AutoShape 10"/>
              <p:cNvSpPr>
                <a:spLocks noChangeArrowheads="1"/>
              </p:cNvSpPr>
              <p:nvPr/>
            </p:nvSpPr>
            <p:spPr bwMode="auto">
              <a:xfrm>
                <a:off x="4918" y="1646"/>
                <a:ext cx="522" cy="155"/>
              </a:xfrm>
              <a:prstGeom prst="rightArrow">
                <a:avLst>
                  <a:gd name="adj1" fmla="val 50000"/>
                  <a:gd name="adj2" fmla="val 841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6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8889314"/>
                  </p:ext>
                </p:extLst>
              </p:nvPr>
            </p:nvGraphicFramePr>
            <p:xfrm>
              <a:off x="5107" y="1465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3" name="Equation" r:id="rId5" imgW="228600" imgH="291960" progId="Equation.3">
                      <p:embed/>
                    </p:oleObj>
                  </mc:Choice>
                  <mc:Fallback>
                    <p:oleObj name="Equation" r:id="rId5" imgW="22860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7" y="1465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4" name="Freeform 12"/>
              <p:cNvSpPr>
                <a:spLocks/>
              </p:cNvSpPr>
              <p:nvPr/>
            </p:nvSpPr>
            <p:spPr bwMode="auto">
              <a:xfrm>
                <a:off x="3624" y="1244"/>
                <a:ext cx="1240" cy="640"/>
              </a:xfrm>
              <a:custGeom>
                <a:avLst/>
                <a:gdLst>
                  <a:gd name="T0" fmla="*/ 4 w 1240"/>
                  <a:gd name="T1" fmla="*/ 0 h 640"/>
                  <a:gd name="T2" fmla="*/ 0 w 1240"/>
                  <a:gd name="T3" fmla="*/ 640 h 640"/>
                  <a:gd name="T4" fmla="*/ 1240 w 1240"/>
                  <a:gd name="T5" fmla="*/ 640 h 640"/>
                  <a:gd name="T6" fmla="*/ 1240 w 1240"/>
                  <a:gd name="T7" fmla="*/ 280 h 640"/>
                  <a:gd name="T8" fmla="*/ 4 w 1240"/>
                  <a:gd name="T9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0" h="640">
                    <a:moveTo>
                      <a:pt x="4" y="0"/>
                    </a:moveTo>
                    <a:lnTo>
                      <a:pt x="0" y="640"/>
                    </a:lnTo>
                    <a:lnTo>
                      <a:pt x="1240" y="640"/>
                    </a:lnTo>
                    <a:lnTo>
                      <a:pt x="1240" y="28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5" name="Group 13"/>
            <p:cNvGrpSpPr>
              <a:grpSpLocks/>
            </p:cNvGrpSpPr>
            <p:nvPr/>
          </p:nvGrpSpPr>
          <p:grpSpPr bwMode="auto">
            <a:xfrm>
              <a:off x="3042" y="1942"/>
              <a:ext cx="2398" cy="720"/>
              <a:chOff x="3042" y="1942"/>
              <a:chExt cx="2398" cy="720"/>
            </a:xfrm>
          </p:grpSpPr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3624" y="2305"/>
                <a:ext cx="1235" cy="35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AutoShape 15"/>
              <p:cNvSpPr>
                <a:spLocks noChangeArrowheads="1"/>
              </p:cNvSpPr>
              <p:nvPr/>
            </p:nvSpPr>
            <p:spPr bwMode="auto">
              <a:xfrm>
                <a:off x="4918" y="2410"/>
                <a:ext cx="522" cy="155"/>
              </a:xfrm>
              <a:prstGeom prst="rightArrow">
                <a:avLst>
                  <a:gd name="adj1" fmla="val 50000"/>
                  <a:gd name="adj2" fmla="val 841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6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6961284"/>
                  </p:ext>
                </p:extLst>
              </p:nvPr>
            </p:nvGraphicFramePr>
            <p:xfrm>
              <a:off x="5107" y="2198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4" name="Equation" r:id="rId7" imgW="228600" imgH="291960" progId="Equation.3">
                      <p:embed/>
                    </p:oleObj>
                  </mc:Choice>
                  <mc:Fallback>
                    <p:oleObj name="Equation" r:id="rId7" imgW="22860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7" y="2198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9" name="AutoShape 17"/>
              <p:cNvSpPr>
                <a:spLocks noChangeArrowheads="1"/>
              </p:cNvSpPr>
              <p:nvPr/>
            </p:nvSpPr>
            <p:spPr bwMode="auto">
              <a:xfrm>
                <a:off x="3624" y="2032"/>
                <a:ext cx="1244" cy="283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70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3679363"/>
                  </p:ext>
                </p:extLst>
              </p:nvPr>
            </p:nvGraphicFramePr>
            <p:xfrm>
              <a:off x="3181" y="2258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Equation" r:id="rId9" imgW="228600" imgH="291960" progId="Equation.3">
                      <p:embed/>
                    </p:oleObj>
                  </mc:Choice>
                  <mc:Fallback>
                    <p:oleObj name="Equation" r:id="rId9" imgW="22860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1" y="2258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1" name="AutoShape 19"/>
              <p:cNvSpPr>
                <a:spLocks noChangeArrowheads="1"/>
              </p:cNvSpPr>
              <p:nvPr/>
            </p:nvSpPr>
            <p:spPr bwMode="auto">
              <a:xfrm>
                <a:off x="3257" y="2137"/>
                <a:ext cx="339" cy="100"/>
              </a:xfrm>
              <a:prstGeom prst="rightArrow">
                <a:avLst>
                  <a:gd name="adj1" fmla="val 50000"/>
                  <a:gd name="adj2" fmla="val 847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72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5480236"/>
                  </p:ext>
                </p:extLst>
              </p:nvPr>
            </p:nvGraphicFramePr>
            <p:xfrm>
              <a:off x="3042" y="1942"/>
              <a:ext cx="36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Equation" r:id="rId10" imgW="571320" imgH="291960" progId="Equation.3">
                      <p:embed/>
                    </p:oleObj>
                  </mc:Choice>
                  <mc:Fallback>
                    <p:oleObj name="Equation" r:id="rId10" imgW="57132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2" y="1942"/>
                            <a:ext cx="36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3" name="AutoShape 21"/>
              <p:cNvSpPr>
                <a:spLocks noChangeArrowheads="1"/>
              </p:cNvSpPr>
              <p:nvPr/>
            </p:nvSpPr>
            <p:spPr bwMode="auto">
              <a:xfrm>
                <a:off x="3074" y="2396"/>
                <a:ext cx="522" cy="155"/>
              </a:xfrm>
              <a:prstGeom prst="rightArrow">
                <a:avLst>
                  <a:gd name="adj1" fmla="val 50000"/>
                  <a:gd name="adj2" fmla="val 841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270" y="1388"/>
              <a:ext cx="627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Advancing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Flood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Wave</a:t>
              </a:r>
            </a:p>
            <a:p>
              <a:pPr eaLnBrk="0" hangingPunct="0"/>
              <a:r>
                <a:rPr lang="en-US" sz="1400" i="1">
                  <a:solidFill>
                    <a:schemeClr val="tx1"/>
                  </a:solidFill>
                  <a:effectLst/>
                </a:rPr>
                <a:t>I</a:t>
              </a:r>
              <a:r>
                <a:rPr lang="en-US" sz="1400">
                  <a:solidFill>
                    <a:schemeClr val="tx1"/>
                  </a:solidFill>
                  <a:effectLst/>
                </a:rPr>
                <a:t> &gt; </a:t>
              </a:r>
              <a:r>
                <a:rPr lang="en-US" sz="1400" i="1">
                  <a:solidFill>
                    <a:schemeClr val="tx1"/>
                  </a:solidFill>
                  <a:effectLst/>
                </a:rPr>
                <a:t>Q</a:t>
              </a:r>
            </a:p>
          </p:txBody>
        </p:sp>
      </p:grp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3581400" y="4170363"/>
            <a:ext cx="5033963" cy="2382837"/>
            <a:chOff x="2342" y="2729"/>
            <a:chExt cx="3171" cy="1501"/>
          </a:xfrm>
        </p:grpSpPr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2917" y="2729"/>
              <a:ext cx="2596" cy="1501"/>
            </a:xfrm>
            <a:prstGeom prst="rect">
              <a:avLst/>
            </a:prstGeom>
            <a:solidFill>
              <a:srgbClr val="02AA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7" name="Group 25"/>
            <p:cNvGrpSpPr>
              <a:grpSpLocks/>
            </p:cNvGrpSpPr>
            <p:nvPr/>
          </p:nvGrpSpPr>
          <p:grpSpPr bwMode="auto">
            <a:xfrm>
              <a:off x="3066" y="3438"/>
              <a:ext cx="2366" cy="720"/>
              <a:chOff x="3074" y="2830"/>
              <a:chExt cx="2366" cy="720"/>
            </a:xfrm>
          </p:grpSpPr>
          <p:sp>
            <p:nvSpPr>
              <p:cNvPr id="23578" name="Rectangle 26"/>
              <p:cNvSpPr>
                <a:spLocks noChangeArrowheads="1"/>
              </p:cNvSpPr>
              <p:nvPr/>
            </p:nvSpPr>
            <p:spPr bwMode="auto">
              <a:xfrm>
                <a:off x="3624" y="3193"/>
                <a:ext cx="1235" cy="35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AutoShape 27"/>
              <p:cNvSpPr>
                <a:spLocks noChangeArrowheads="1"/>
              </p:cNvSpPr>
              <p:nvPr/>
            </p:nvSpPr>
            <p:spPr bwMode="auto">
              <a:xfrm>
                <a:off x="4918" y="3298"/>
                <a:ext cx="522" cy="155"/>
              </a:xfrm>
              <a:prstGeom prst="rightArrow">
                <a:avLst>
                  <a:gd name="adj1" fmla="val 50000"/>
                  <a:gd name="adj2" fmla="val 841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80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9624384"/>
                  </p:ext>
                </p:extLst>
              </p:nvPr>
            </p:nvGraphicFramePr>
            <p:xfrm>
              <a:off x="5127" y="3146"/>
              <a:ext cx="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Equation" r:id="rId12" imgW="164880" imgH="228600" progId="Equation.3">
                      <p:embed/>
                    </p:oleObj>
                  </mc:Choice>
                  <mc:Fallback>
                    <p:oleObj name="Equation" r:id="rId12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7" y="3146"/>
                            <a:ext cx="10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1" name="AutoShape 29"/>
              <p:cNvSpPr>
                <a:spLocks noChangeArrowheads="1"/>
              </p:cNvSpPr>
              <p:nvPr/>
            </p:nvSpPr>
            <p:spPr bwMode="auto">
              <a:xfrm flipH="1">
                <a:off x="3624" y="2920"/>
                <a:ext cx="1244" cy="283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82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3392497"/>
                  </p:ext>
                </p:extLst>
              </p:nvPr>
            </p:nvGraphicFramePr>
            <p:xfrm>
              <a:off x="3201" y="3166"/>
              <a:ext cx="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" name="Equation" r:id="rId14" imgW="164880" imgH="228600" progId="Equation.3">
                      <p:embed/>
                    </p:oleObj>
                  </mc:Choice>
                  <mc:Fallback>
                    <p:oleObj name="Equation" r:id="rId14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1" y="3166"/>
                            <a:ext cx="10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3" name="AutoShape 31"/>
              <p:cNvSpPr>
                <a:spLocks noChangeArrowheads="1"/>
              </p:cNvSpPr>
              <p:nvPr/>
            </p:nvSpPr>
            <p:spPr bwMode="auto">
              <a:xfrm>
                <a:off x="4921" y="3025"/>
                <a:ext cx="339" cy="100"/>
              </a:xfrm>
              <a:prstGeom prst="rightArrow">
                <a:avLst>
                  <a:gd name="adj1" fmla="val 50000"/>
                  <a:gd name="adj2" fmla="val 847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84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0200476"/>
                  </p:ext>
                </p:extLst>
              </p:nvPr>
            </p:nvGraphicFramePr>
            <p:xfrm>
              <a:off x="4962" y="2830"/>
              <a:ext cx="36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9" name="Equation" r:id="rId16" imgW="571320" imgH="291960" progId="Equation.3">
                      <p:embed/>
                    </p:oleObj>
                  </mc:Choice>
                  <mc:Fallback>
                    <p:oleObj name="Equation" r:id="rId16" imgW="57132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2" y="2830"/>
                            <a:ext cx="36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5" name="AutoShape 33"/>
              <p:cNvSpPr>
                <a:spLocks noChangeArrowheads="1"/>
              </p:cNvSpPr>
              <p:nvPr/>
            </p:nvSpPr>
            <p:spPr bwMode="auto">
              <a:xfrm>
                <a:off x="3074" y="3284"/>
                <a:ext cx="522" cy="155"/>
              </a:xfrm>
              <a:prstGeom prst="rightArrow">
                <a:avLst>
                  <a:gd name="adj1" fmla="val 50000"/>
                  <a:gd name="adj2" fmla="val 841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6" name="Group 34"/>
            <p:cNvGrpSpPr>
              <a:grpSpLocks/>
            </p:cNvGrpSpPr>
            <p:nvPr/>
          </p:nvGrpSpPr>
          <p:grpSpPr bwMode="auto">
            <a:xfrm>
              <a:off x="3038" y="2772"/>
              <a:ext cx="2406" cy="640"/>
              <a:chOff x="366" y="2884"/>
              <a:chExt cx="2406" cy="640"/>
            </a:xfrm>
          </p:grpSpPr>
          <p:sp>
            <p:nvSpPr>
              <p:cNvPr id="23587" name="AutoShape 35"/>
              <p:cNvSpPr>
                <a:spLocks noChangeArrowheads="1"/>
              </p:cNvSpPr>
              <p:nvPr/>
            </p:nvSpPr>
            <p:spPr bwMode="auto">
              <a:xfrm>
                <a:off x="2223" y="3142"/>
                <a:ext cx="549" cy="219"/>
              </a:xfrm>
              <a:prstGeom prst="rightArrow">
                <a:avLst>
                  <a:gd name="adj1" fmla="val 50000"/>
                  <a:gd name="adj2" fmla="val 6267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88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8614173"/>
                  </p:ext>
                </p:extLst>
              </p:nvPr>
            </p:nvGraphicFramePr>
            <p:xfrm>
              <a:off x="513" y="3000"/>
              <a:ext cx="10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0" name="Equation" r:id="rId18" imgW="164880" imgH="228600" progId="Equation.3">
                      <p:embed/>
                    </p:oleObj>
                  </mc:Choice>
                  <mc:Fallback>
                    <p:oleObj name="Equation" r:id="rId18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" y="3000"/>
                            <a:ext cx="10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9" name="AutoShape 37"/>
              <p:cNvSpPr>
                <a:spLocks noChangeArrowheads="1"/>
              </p:cNvSpPr>
              <p:nvPr/>
            </p:nvSpPr>
            <p:spPr bwMode="auto">
              <a:xfrm>
                <a:off x="366" y="3286"/>
                <a:ext cx="522" cy="155"/>
              </a:xfrm>
              <a:prstGeom prst="rightArrow">
                <a:avLst>
                  <a:gd name="adj1" fmla="val 50000"/>
                  <a:gd name="adj2" fmla="val 8419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3590" name="Object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727301"/>
                  </p:ext>
                </p:extLst>
              </p:nvPr>
            </p:nvGraphicFramePr>
            <p:xfrm>
              <a:off x="2419" y="2977"/>
              <a:ext cx="14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1" name="Equation" r:id="rId20" imgW="228600" imgH="291960" progId="Equation.3">
                      <p:embed/>
                    </p:oleObj>
                  </mc:Choice>
                  <mc:Fallback>
                    <p:oleObj name="Equation" r:id="rId20" imgW="22860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9" y="2977"/>
                            <a:ext cx="14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91" name="Freeform 39"/>
              <p:cNvSpPr>
                <a:spLocks/>
              </p:cNvSpPr>
              <p:nvPr/>
            </p:nvSpPr>
            <p:spPr bwMode="auto">
              <a:xfrm flipH="1">
                <a:off x="936" y="2884"/>
                <a:ext cx="1240" cy="640"/>
              </a:xfrm>
              <a:custGeom>
                <a:avLst/>
                <a:gdLst>
                  <a:gd name="T0" fmla="*/ 4 w 1240"/>
                  <a:gd name="T1" fmla="*/ 0 h 640"/>
                  <a:gd name="T2" fmla="*/ 0 w 1240"/>
                  <a:gd name="T3" fmla="*/ 640 h 640"/>
                  <a:gd name="T4" fmla="*/ 1240 w 1240"/>
                  <a:gd name="T5" fmla="*/ 640 h 640"/>
                  <a:gd name="T6" fmla="*/ 1240 w 1240"/>
                  <a:gd name="T7" fmla="*/ 280 h 640"/>
                  <a:gd name="T8" fmla="*/ 4 w 1240"/>
                  <a:gd name="T9" fmla="*/ 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0" h="640">
                    <a:moveTo>
                      <a:pt x="4" y="0"/>
                    </a:moveTo>
                    <a:lnTo>
                      <a:pt x="0" y="640"/>
                    </a:lnTo>
                    <a:lnTo>
                      <a:pt x="1240" y="640"/>
                    </a:lnTo>
                    <a:lnTo>
                      <a:pt x="1240" y="28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92" name="Text Box 40"/>
            <p:cNvSpPr txBox="1">
              <a:spLocks noChangeArrowheads="1"/>
            </p:cNvSpPr>
            <p:nvPr/>
          </p:nvSpPr>
          <p:spPr bwMode="auto">
            <a:xfrm>
              <a:off x="2342" y="3172"/>
              <a:ext cx="570" cy="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Receding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Flood</a:t>
              </a:r>
            </a:p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Wave</a:t>
              </a:r>
            </a:p>
            <a:p>
              <a:pPr eaLnBrk="0" hangingPunct="0"/>
              <a:r>
                <a:rPr lang="en-US" sz="1400" i="1">
                  <a:solidFill>
                    <a:schemeClr val="tx1"/>
                  </a:solidFill>
                  <a:effectLst/>
                </a:rPr>
                <a:t>Q</a:t>
              </a:r>
              <a:r>
                <a:rPr lang="en-US" sz="1400">
                  <a:solidFill>
                    <a:schemeClr val="tx1"/>
                  </a:solidFill>
                  <a:effectLst/>
                </a:rPr>
                <a:t> &gt; </a:t>
              </a:r>
              <a:r>
                <a:rPr lang="en-US" sz="1400" i="1">
                  <a:solidFill>
                    <a:schemeClr val="tx1"/>
                  </a:solidFill>
                  <a:effectLst/>
                </a:rPr>
                <a:t>I</a:t>
              </a:r>
            </a:p>
          </p:txBody>
        </p:sp>
      </p:grpSp>
      <p:graphicFrame>
        <p:nvGraphicFramePr>
          <p:cNvPr id="2359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259492"/>
              </p:ext>
            </p:extLst>
          </p:nvPr>
        </p:nvGraphicFramePr>
        <p:xfrm>
          <a:off x="457200" y="216535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21" imgW="1333440" imgH="330120" progId="Equation.3">
                  <p:embed/>
                </p:oleObj>
              </mc:Choice>
              <mc:Fallback>
                <p:oleObj name="Equation" r:id="rId21" imgW="1333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65350"/>
                        <a:ext cx="133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4144"/>
              </p:ext>
            </p:extLst>
          </p:nvPr>
        </p:nvGraphicFramePr>
        <p:xfrm>
          <a:off x="457200" y="2603500"/>
          <a:ext cx="214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23" imgW="2145960" imgH="368280" progId="Equation.3">
                  <p:embed/>
                </p:oleObj>
              </mc:Choice>
              <mc:Fallback>
                <p:oleObj name="Equation" r:id="rId23" imgW="21459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03500"/>
                        <a:ext cx="2146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5" name="Text Box 43"/>
          <p:cNvSpPr txBox="1">
            <a:spLocks noChangeArrowheads="1"/>
          </p:cNvSpPr>
          <p:nvPr/>
        </p:nvSpPr>
        <p:spPr bwMode="auto">
          <a:xfrm>
            <a:off x="381000" y="3200400"/>
            <a:ext cx="40386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  <a:effectLst/>
              </a:rPr>
              <a:t>K = travel time of peak through the reach</a:t>
            </a:r>
          </a:p>
          <a:p>
            <a:pPr eaLnBrk="0" hangingPunct="0"/>
            <a:r>
              <a:rPr lang="en-US" sz="1400">
                <a:solidFill>
                  <a:schemeClr val="tx1"/>
                </a:solidFill>
                <a:effectLst/>
              </a:rPr>
              <a:t>X = weight on inflow versus outflow (0 ≤ X ≤ 0.5)</a:t>
            </a:r>
          </a:p>
          <a:p>
            <a:pPr eaLnBrk="0" hangingPunct="0"/>
            <a:r>
              <a:rPr lang="en-US" sz="1400">
                <a:solidFill>
                  <a:schemeClr val="tx1"/>
                </a:solidFill>
                <a:effectLst/>
              </a:rPr>
              <a:t>X = 0 </a:t>
            </a:r>
            <a:r>
              <a:rPr lang="en-US" sz="1400">
                <a:solidFill>
                  <a:schemeClr val="tx1"/>
                </a:solidFill>
                <a:effectLst/>
                <a:sym typeface="Wingdings" pitchFamily="2" charset="2"/>
              </a:rPr>
              <a:t> Reservoir, storage depends on outflow, no wedge</a:t>
            </a:r>
          </a:p>
          <a:p>
            <a:pPr eaLnBrk="0" hangingPunct="0"/>
            <a:r>
              <a:rPr lang="en-US" sz="1400">
                <a:solidFill>
                  <a:schemeClr val="tx1"/>
                </a:solidFill>
                <a:effectLst/>
                <a:sym typeface="Wingdings" pitchFamily="2" charset="2"/>
              </a:rPr>
              <a:t>X = 0.0 - 0.3  Natural stream</a:t>
            </a:r>
            <a:endParaRPr lang="en-US" sz="140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359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882184"/>
              </p:ext>
            </p:extLst>
          </p:nvPr>
        </p:nvGraphicFramePr>
        <p:xfrm>
          <a:off x="385763" y="4689475"/>
          <a:ext cx="2146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25" imgW="2145960" imgH="304560" progId="Equation.3">
                  <p:embed/>
                </p:oleObj>
              </mc:Choice>
              <mc:Fallback>
                <p:oleObj name="Equation" r:id="rId25" imgW="2145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689475"/>
                        <a:ext cx="2146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19875"/>
              </p:ext>
            </p:extLst>
          </p:nvPr>
        </p:nvGraphicFramePr>
        <p:xfrm>
          <a:off x="398463" y="5349875"/>
          <a:ext cx="222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27" imgW="2222280" imgH="304560" progId="Equation.3">
                  <p:embed/>
                </p:oleObj>
              </mc:Choice>
              <mc:Fallback>
                <p:oleObj name="Equation" r:id="rId27" imgW="222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349875"/>
                        <a:ext cx="2222500" cy="3048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89FEE1-A08A-4962-BECC-F5D0EF06D0C2}" type="slidenum">
              <a:rPr lang="en-US"/>
              <a:pPr/>
              <a:t>19</a:t>
            </a:fld>
            <a:endParaRPr lang="en-US"/>
          </a:p>
        </p:txBody>
      </p:sp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sz="4000"/>
              <a:t>Muskingum Method (Cont.)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00676022"/>
              </p:ext>
            </p:extLst>
          </p:nvPr>
        </p:nvGraphicFramePr>
        <p:xfrm>
          <a:off x="762000" y="1143000"/>
          <a:ext cx="2222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2222280" imgH="304560" progId="Equation.3">
                  <p:embed/>
                </p:oleObj>
              </mc:Choice>
              <mc:Fallback>
                <p:oleObj name="Equation" r:id="rId3" imgW="2222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2222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300025"/>
              </p:ext>
            </p:extLst>
          </p:nvPr>
        </p:nvGraphicFramePr>
        <p:xfrm>
          <a:off x="762000" y="1644650"/>
          <a:ext cx="595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5" imgW="5956200" imgH="368280" progId="Equation.3">
                  <p:embed/>
                </p:oleObj>
              </mc:Choice>
              <mc:Fallback>
                <p:oleObj name="Equation" r:id="rId5" imgW="59562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44650"/>
                        <a:ext cx="5956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284503"/>
              </p:ext>
            </p:extLst>
          </p:nvPr>
        </p:nvGraphicFramePr>
        <p:xfrm>
          <a:off x="762000" y="2822575"/>
          <a:ext cx="3556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7" imgW="4076640" imgH="660240" progId="Equation.3">
                  <p:embed/>
                </p:oleObj>
              </mc:Choice>
              <mc:Fallback>
                <p:oleObj name="Equation" r:id="rId7" imgW="40766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22575"/>
                        <a:ext cx="3556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031505"/>
              </p:ext>
            </p:extLst>
          </p:nvPr>
        </p:nvGraphicFramePr>
        <p:xfrm>
          <a:off x="762000" y="4222750"/>
          <a:ext cx="304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9" imgW="3047760" imgH="368280" progId="Equation.3">
                  <p:embed/>
                </p:oleObj>
              </mc:Choice>
              <mc:Fallback>
                <p:oleObj name="Equation" r:id="rId9" imgW="30477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22750"/>
                        <a:ext cx="3048000" cy="3683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188515"/>
              </p:ext>
            </p:extLst>
          </p:nvPr>
        </p:nvGraphicFramePr>
        <p:xfrm>
          <a:off x="4162425" y="3632200"/>
          <a:ext cx="21463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11" imgW="2145960" imgH="2133360" progId="Equation.3">
                  <p:embed/>
                </p:oleObj>
              </mc:Choice>
              <mc:Fallback>
                <p:oleObj name="Equation" r:id="rId11" imgW="214596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3632200"/>
                        <a:ext cx="2146300" cy="21336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762000" y="2371725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  <a:effectLst/>
              </a:rPr>
              <a:t>Recall: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762000" y="3705225"/>
            <a:ext cx="1138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  <a:effectLst/>
              </a:rPr>
              <a:t>Combine: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52400" y="60960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0">
                <a:solidFill>
                  <a:schemeClr val="tx1"/>
                </a:solidFill>
                <a:effectLst/>
              </a:rPr>
              <a:t>If </a:t>
            </a:r>
            <a:r>
              <a:rPr lang="en-US" sz="2400" b="0" i="1">
                <a:solidFill>
                  <a:schemeClr val="tx1"/>
                </a:solidFill>
                <a:effectLst/>
              </a:rPr>
              <a:t>I(t)</a:t>
            </a:r>
            <a:r>
              <a:rPr lang="en-US" sz="2400" b="0">
                <a:solidFill>
                  <a:schemeClr val="tx1"/>
                </a:solidFill>
                <a:effectLst/>
              </a:rPr>
              <a:t>, </a:t>
            </a:r>
            <a:r>
              <a:rPr lang="en-US" sz="2400" b="0" i="1">
                <a:solidFill>
                  <a:schemeClr val="tx1"/>
                </a:solidFill>
                <a:effectLst/>
              </a:rPr>
              <a:t>K</a:t>
            </a:r>
            <a:r>
              <a:rPr lang="en-US" sz="2400" b="0">
                <a:solidFill>
                  <a:schemeClr val="tx1"/>
                </a:solidFill>
                <a:effectLst/>
              </a:rPr>
              <a:t> and </a:t>
            </a:r>
            <a:r>
              <a:rPr lang="en-US" sz="2400" b="0" i="1">
                <a:solidFill>
                  <a:schemeClr val="tx1"/>
                </a:solidFill>
                <a:effectLst/>
              </a:rPr>
              <a:t>X</a:t>
            </a:r>
            <a:r>
              <a:rPr lang="en-US" sz="2400" b="0">
                <a:solidFill>
                  <a:schemeClr val="tx1"/>
                </a:solidFill>
                <a:effectLst/>
              </a:rPr>
              <a:t> are known, </a:t>
            </a:r>
            <a:r>
              <a:rPr lang="en-US" sz="2400" b="0" i="1">
                <a:solidFill>
                  <a:schemeClr val="tx1"/>
                </a:solidFill>
                <a:effectLst/>
              </a:rPr>
              <a:t>Q(t)</a:t>
            </a:r>
            <a:r>
              <a:rPr lang="en-US" sz="2400" b="0">
                <a:solidFill>
                  <a:schemeClr val="tx1"/>
                </a:solidFill>
                <a:effectLst/>
              </a:rPr>
              <a:t> can be calculated using above equations</a:t>
            </a:r>
          </a:p>
        </p:txBody>
      </p:sp>
    </p:spTree>
    <p:extLst>
      <p:ext uri="{BB962C8B-B14F-4D97-AF65-F5344CB8AC3E}">
        <p14:creationId xmlns:p14="http://schemas.microsoft.com/office/powerpoint/2010/main" val="3064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AF9886-D69D-4F91-B760-38749EC033BE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" y="427038"/>
            <a:ext cx="4191000" cy="563562"/>
          </a:xfrm>
        </p:spPr>
        <p:txBody>
          <a:bodyPr>
            <a:normAutofit fontScale="90000"/>
          </a:bodyPr>
          <a:lstStyle/>
          <a:p>
            <a:r>
              <a:rPr lang="en-US" sz="4000"/>
              <a:t>Flow Routing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3581400" cy="4343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Procedure to determine the flow hydrograph at a point on a watershed from a known hydrograph upstream</a:t>
            </a:r>
          </a:p>
          <a:p>
            <a:pPr>
              <a:lnSpc>
                <a:spcPct val="90000"/>
              </a:lnSpc>
            </a:pPr>
            <a:r>
              <a:rPr lang="en-US" sz="2800"/>
              <a:t>As the hydrograph travels,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attenuates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gets delayed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V="1">
            <a:off x="4876800" y="152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48768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4876800" y="317500"/>
            <a:ext cx="1219200" cy="1130300"/>
          </a:xfrm>
          <a:custGeom>
            <a:avLst/>
            <a:gdLst>
              <a:gd name="T0" fmla="*/ 0 w 768"/>
              <a:gd name="T1" fmla="*/ 712 h 712"/>
              <a:gd name="T2" fmla="*/ 144 w 768"/>
              <a:gd name="T3" fmla="*/ 472 h 712"/>
              <a:gd name="T4" fmla="*/ 240 w 768"/>
              <a:gd name="T5" fmla="*/ 40 h 712"/>
              <a:gd name="T6" fmla="*/ 288 w 768"/>
              <a:gd name="T7" fmla="*/ 232 h 712"/>
              <a:gd name="T8" fmla="*/ 336 w 768"/>
              <a:gd name="T9" fmla="*/ 472 h 712"/>
              <a:gd name="T10" fmla="*/ 480 w 768"/>
              <a:gd name="T11" fmla="*/ 616 h 712"/>
              <a:gd name="T12" fmla="*/ 768 w 768"/>
              <a:gd name="T13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" h="712">
                <a:moveTo>
                  <a:pt x="0" y="712"/>
                </a:moveTo>
                <a:cubicBezTo>
                  <a:pt x="52" y="648"/>
                  <a:pt x="104" y="584"/>
                  <a:pt x="144" y="472"/>
                </a:cubicBezTo>
                <a:cubicBezTo>
                  <a:pt x="184" y="360"/>
                  <a:pt x="216" y="80"/>
                  <a:pt x="240" y="40"/>
                </a:cubicBezTo>
                <a:cubicBezTo>
                  <a:pt x="264" y="0"/>
                  <a:pt x="272" y="160"/>
                  <a:pt x="288" y="232"/>
                </a:cubicBezTo>
                <a:cubicBezTo>
                  <a:pt x="304" y="304"/>
                  <a:pt x="304" y="408"/>
                  <a:pt x="336" y="472"/>
                </a:cubicBezTo>
                <a:cubicBezTo>
                  <a:pt x="368" y="536"/>
                  <a:pt x="408" y="576"/>
                  <a:pt x="480" y="616"/>
                </a:cubicBezTo>
                <a:cubicBezTo>
                  <a:pt x="552" y="656"/>
                  <a:pt x="660" y="684"/>
                  <a:pt x="768" y="712"/>
                </a:cubicBezTo>
              </a:path>
            </a:pathLst>
          </a:cu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7086600" y="1828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7086600" y="3124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/>
          </p:cNvSpPr>
          <p:nvPr/>
        </p:nvSpPr>
        <p:spPr bwMode="auto">
          <a:xfrm>
            <a:off x="7239000" y="2127250"/>
            <a:ext cx="1511300" cy="996950"/>
          </a:xfrm>
          <a:custGeom>
            <a:avLst/>
            <a:gdLst>
              <a:gd name="T0" fmla="*/ 0 w 952"/>
              <a:gd name="T1" fmla="*/ 628 h 628"/>
              <a:gd name="T2" fmla="*/ 144 w 952"/>
              <a:gd name="T3" fmla="*/ 388 h 628"/>
              <a:gd name="T4" fmla="*/ 298 w 952"/>
              <a:gd name="T5" fmla="*/ 31 h 628"/>
              <a:gd name="T6" fmla="*/ 376 w 952"/>
              <a:gd name="T7" fmla="*/ 202 h 628"/>
              <a:gd name="T8" fmla="*/ 477 w 952"/>
              <a:gd name="T9" fmla="*/ 413 h 628"/>
              <a:gd name="T10" fmla="*/ 633 w 952"/>
              <a:gd name="T11" fmla="*/ 529 h 628"/>
              <a:gd name="T12" fmla="*/ 952 w 952"/>
              <a:gd name="T13" fmla="*/ 623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628">
                <a:moveTo>
                  <a:pt x="0" y="628"/>
                </a:moveTo>
                <a:cubicBezTo>
                  <a:pt x="52" y="564"/>
                  <a:pt x="94" y="488"/>
                  <a:pt x="144" y="388"/>
                </a:cubicBezTo>
                <a:cubicBezTo>
                  <a:pt x="194" y="288"/>
                  <a:pt x="259" y="62"/>
                  <a:pt x="298" y="31"/>
                </a:cubicBezTo>
                <a:cubicBezTo>
                  <a:pt x="337" y="0"/>
                  <a:pt x="346" y="138"/>
                  <a:pt x="376" y="202"/>
                </a:cubicBezTo>
                <a:cubicBezTo>
                  <a:pt x="406" y="266"/>
                  <a:pt x="434" y="359"/>
                  <a:pt x="477" y="413"/>
                </a:cubicBezTo>
                <a:cubicBezTo>
                  <a:pt x="520" y="467"/>
                  <a:pt x="554" y="494"/>
                  <a:pt x="633" y="529"/>
                </a:cubicBezTo>
                <a:cubicBezTo>
                  <a:pt x="712" y="564"/>
                  <a:pt x="886" y="604"/>
                  <a:pt x="952" y="623"/>
                </a:cubicBezTo>
              </a:path>
            </a:pathLst>
          </a:cu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6934200" y="3429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6934200" y="4724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Freeform 16"/>
          <p:cNvSpPr>
            <a:spLocks/>
          </p:cNvSpPr>
          <p:nvPr/>
        </p:nvSpPr>
        <p:spPr bwMode="auto">
          <a:xfrm>
            <a:off x="7239000" y="3990975"/>
            <a:ext cx="1676400" cy="733425"/>
          </a:xfrm>
          <a:custGeom>
            <a:avLst/>
            <a:gdLst>
              <a:gd name="T0" fmla="*/ 0 w 1056"/>
              <a:gd name="T1" fmla="*/ 462 h 462"/>
              <a:gd name="T2" fmla="*/ 275 w 1056"/>
              <a:gd name="T3" fmla="*/ 188 h 462"/>
              <a:gd name="T4" fmla="*/ 528 w 1056"/>
              <a:gd name="T5" fmla="*/ 30 h 462"/>
              <a:gd name="T6" fmla="*/ 912 w 1056"/>
              <a:gd name="T7" fmla="*/ 366 h 462"/>
              <a:gd name="T8" fmla="*/ 1056 w 1056"/>
              <a:gd name="T9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462">
                <a:moveTo>
                  <a:pt x="0" y="462"/>
                </a:moveTo>
                <a:cubicBezTo>
                  <a:pt x="46" y="416"/>
                  <a:pt x="187" y="260"/>
                  <a:pt x="275" y="188"/>
                </a:cubicBezTo>
                <a:cubicBezTo>
                  <a:pt x="363" y="116"/>
                  <a:pt x="422" y="0"/>
                  <a:pt x="528" y="30"/>
                </a:cubicBezTo>
                <a:cubicBezTo>
                  <a:pt x="634" y="60"/>
                  <a:pt x="824" y="294"/>
                  <a:pt x="912" y="366"/>
                </a:cubicBezTo>
                <a:cubicBezTo>
                  <a:pt x="1000" y="438"/>
                  <a:pt x="1028" y="450"/>
                  <a:pt x="1056" y="462"/>
                </a:cubicBezTo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4495800" y="5476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Q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096000" y="13716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t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705600" y="2057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Q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8458200" y="30622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t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553200" y="3581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Q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8458200" y="46624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t</a:t>
            </a:r>
          </a:p>
        </p:txBody>
      </p:sp>
      <p:sp>
        <p:nvSpPr>
          <p:cNvPr id="6171" name="Freeform 27"/>
          <p:cNvSpPr>
            <a:spLocks/>
          </p:cNvSpPr>
          <p:nvPr/>
        </p:nvSpPr>
        <p:spPr bwMode="auto">
          <a:xfrm>
            <a:off x="3886200" y="1752600"/>
            <a:ext cx="2743200" cy="2819400"/>
          </a:xfrm>
          <a:custGeom>
            <a:avLst/>
            <a:gdLst>
              <a:gd name="T0" fmla="*/ 1248 w 1728"/>
              <a:gd name="T1" fmla="*/ 1680 h 1776"/>
              <a:gd name="T2" fmla="*/ 768 w 1728"/>
              <a:gd name="T3" fmla="*/ 1488 h 1776"/>
              <a:gd name="T4" fmla="*/ 432 w 1728"/>
              <a:gd name="T5" fmla="*/ 1296 h 1776"/>
              <a:gd name="T6" fmla="*/ 96 w 1728"/>
              <a:gd name="T7" fmla="*/ 960 h 1776"/>
              <a:gd name="T8" fmla="*/ 0 w 1728"/>
              <a:gd name="T9" fmla="*/ 672 h 1776"/>
              <a:gd name="T10" fmla="*/ 96 w 1728"/>
              <a:gd name="T11" fmla="*/ 336 h 1776"/>
              <a:gd name="T12" fmla="*/ 336 w 1728"/>
              <a:gd name="T13" fmla="*/ 144 h 1776"/>
              <a:gd name="T14" fmla="*/ 672 w 1728"/>
              <a:gd name="T15" fmla="*/ 0 h 1776"/>
              <a:gd name="T16" fmla="*/ 1008 w 1728"/>
              <a:gd name="T17" fmla="*/ 192 h 1776"/>
              <a:gd name="T18" fmla="*/ 1336 w 1728"/>
              <a:gd name="T19" fmla="*/ 463 h 1776"/>
              <a:gd name="T20" fmla="*/ 1461 w 1728"/>
              <a:gd name="T21" fmla="*/ 774 h 1776"/>
              <a:gd name="T22" fmla="*/ 1584 w 1728"/>
              <a:gd name="T23" fmla="*/ 1344 h 1776"/>
              <a:gd name="T24" fmla="*/ 1728 w 1728"/>
              <a:gd name="T25" fmla="*/ 1728 h 1776"/>
              <a:gd name="T26" fmla="*/ 1728 w 1728"/>
              <a:gd name="T27" fmla="*/ 1776 h 1776"/>
              <a:gd name="T28" fmla="*/ 1536 w 1728"/>
              <a:gd name="T29" fmla="*/ 1728 h 1776"/>
              <a:gd name="T30" fmla="*/ 1248 w 1728"/>
              <a:gd name="T31" fmla="*/ 1680 h 1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8" h="1776">
                <a:moveTo>
                  <a:pt x="1248" y="1680"/>
                </a:moveTo>
                <a:lnTo>
                  <a:pt x="768" y="1488"/>
                </a:lnTo>
                <a:lnTo>
                  <a:pt x="432" y="1296"/>
                </a:lnTo>
                <a:lnTo>
                  <a:pt x="96" y="960"/>
                </a:lnTo>
                <a:lnTo>
                  <a:pt x="0" y="672"/>
                </a:lnTo>
                <a:lnTo>
                  <a:pt x="96" y="336"/>
                </a:lnTo>
                <a:lnTo>
                  <a:pt x="336" y="144"/>
                </a:lnTo>
                <a:lnTo>
                  <a:pt x="672" y="0"/>
                </a:lnTo>
                <a:lnTo>
                  <a:pt x="1008" y="192"/>
                </a:lnTo>
                <a:lnTo>
                  <a:pt x="1336" y="463"/>
                </a:lnTo>
                <a:lnTo>
                  <a:pt x="1461" y="774"/>
                </a:lnTo>
                <a:lnTo>
                  <a:pt x="1584" y="1344"/>
                </a:lnTo>
                <a:lnTo>
                  <a:pt x="1728" y="1728"/>
                </a:lnTo>
                <a:lnTo>
                  <a:pt x="1728" y="1776"/>
                </a:lnTo>
                <a:lnTo>
                  <a:pt x="1536" y="1728"/>
                </a:lnTo>
                <a:lnTo>
                  <a:pt x="1248" y="16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2" name="Freeform 28"/>
          <p:cNvSpPr>
            <a:spLocks/>
          </p:cNvSpPr>
          <p:nvPr/>
        </p:nvSpPr>
        <p:spPr bwMode="auto">
          <a:xfrm>
            <a:off x="4495800" y="2209800"/>
            <a:ext cx="2133600" cy="2362200"/>
          </a:xfrm>
          <a:custGeom>
            <a:avLst/>
            <a:gdLst>
              <a:gd name="T0" fmla="*/ 1344 w 1344"/>
              <a:gd name="T1" fmla="*/ 1488 h 1488"/>
              <a:gd name="T2" fmla="*/ 1008 w 1344"/>
              <a:gd name="T3" fmla="*/ 1104 h 1488"/>
              <a:gd name="T4" fmla="*/ 720 w 1344"/>
              <a:gd name="T5" fmla="*/ 864 h 1488"/>
              <a:gd name="T6" fmla="*/ 563 w 1344"/>
              <a:gd name="T7" fmla="*/ 642 h 1488"/>
              <a:gd name="T8" fmla="*/ 336 w 1344"/>
              <a:gd name="T9" fmla="*/ 336 h 1488"/>
              <a:gd name="T10" fmla="*/ 0 w 1344"/>
              <a:gd name="T11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488">
                <a:moveTo>
                  <a:pt x="1344" y="1488"/>
                </a:moveTo>
                <a:cubicBezTo>
                  <a:pt x="1228" y="1348"/>
                  <a:pt x="1112" y="1208"/>
                  <a:pt x="1008" y="1104"/>
                </a:cubicBezTo>
                <a:cubicBezTo>
                  <a:pt x="904" y="1000"/>
                  <a:pt x="794" y="941"/>
                  <a:pt x="720" y="864"/>
                </a:cubicBezTo>
                <a:cubicBezTo>
                  <a:pt x="646" y="787"/>
                  <a:pt x="627" y="730"/>
                  <a:pt x="563" y="642"/>
                </a:cubicBezTo>
                <a:cubicBezTo>
                  <a:pt x="499" y="554"/>
                  <a:pt x="430" y="443"/>
                  <a:pt x="336" y="336"/>
                </a:cubicBezTo>
                <a:cubicBezTo>
                  <a:pt x="242" y="229"/>
                  <a:pt x="136" y="10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" name="Freeform 31"/>
          <p:cNvSpPr>
            <a:spLocks/>
          </p:cNvSpPr>
          <p:nvPr/>
        </p:nvSpPr>
        <p:spPr bwMode="auto">
          <a:xfrm>
            <a:off x="4784725" y="3476625"/>
            <a:ext cx="1320800" cy="481013"/>
          </a:xfrm>
          <a:custGeom>
            <a:avLst/>
            <a:gdLst>
              <a:gd name="T0" fmla="*/ 832 w 832"/>
              <a:gd name="T1" fmla="*/ 303 h 303"/>
              <a:gd name="T2" fmla="*/ 724 w 832"/>
              <a:gd name="T3" fmla="*/ 257 h 303"/>
              <a:gd name="T4" fmla="*/ 303 w 832"/>
              <a:gd name="T5" fmla="*/ 202 h 303"/>
              <a:gd name="T6" fmla="*/ 155 w 832"/>
              <a:gd name="T7" fmla="*/ 54 h 303"/>
              <a:gd name="T8" fmla="*/ 0 w 832"/>
              <a:gd name="T9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2" h="303">
                <a:moveTo>
                  <a:pt x="832" y="303"/>
                </a:moveTo>
                <a:cubicBezTo>
                  <a:pt x="813" y="275"/>
                  <a:pt x="756" y="267"/>
                  <a:pt x="724" y="257"/>
                </a:cubicBezTo>
                <a:cubicBezTo>
                  <a:pt x="620" y="188"/>
                  <a:pt x="396" y="205"/>
                  <a:pt x="303" y="202"/>
                </a:cubicBezTo>
                <a:cubicBezTo>
                  <a:pt x="229" y="176"/>
                  <a:pt x="206" y="105"/>
                  <a:pt x="155" y="54"/>
                </a:cubicBezTo>
                <a:cubicBezTo>
                  <a:pt x="124" y="23"/>
                  <a:pt x="42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6" name="Freeform 32"/>
          <p:cNvSpPr>
            <a:spLocks/>
          </p:cNvSpPr>
          <p:nvPr/>
        </p:nvSpPr>
        <p:spPr bwMode="auto">
          <a:xfrm>
            <a:off x="5562600" y="2611438"/>
            <a:ext cx="247650" cy="1050925"/>
          </a:xfrm>
          <a:custGeom>
            <a:avLst/>
            <a:gdLst>
              <a:gd name="T0" fmla="*/ 117 w 156"/>
              <a:gd name="T1" fmla="*/ 662 h 662"/>
              <a:gd name="T2" fmla="*/ 78 w 156"/>
              <a:gd name="T3" fmla="*/ 420 h 662"/>
              <a:gd name="T4" fmla="*/ 47 w 156"/>
              <a:gd name="T5" fmla="*/ 109 h 662"/>
              <a:gd name="T6" fmla="*/ 0 w 156"/>
              <a:gd name="T7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6" h="662">
                <a:moveTo>
                  <a:pt x="117" y="662"/>
                </a:moveTo>
                <a:cubicBezTo>
                  <a:pt x="129" y="578"/>
                  <a:pt x="156" y="474"/>
                  <a:pt x="78" y="420"/>
                </a:cubicBezTo>
                <a:cubicBezTo>
                  <a:pt x="13" y="326"/>
                  <a:pt x="57" y="246"/>
                  <a:pt x="47" y="109"/>
                </a:cubicBezTo>
                <a:cubicBezTo>
                  <a:pt x="44" y="75"/>
                  <a:pt x="15" y="3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7" name="Freeform 33"/>
          <p:cNvSpPr>
            <a:spLocks/>
          </p:cNvSpPr>
          <p:nvPr/>
        </p:nvSpPr>
        <p:spPr bwMode="auto">
          <a:xfrm>
            <a:off x="4165600" y="2619375"/>
            <a:ext cx="952500" cy="250825"/>
          </a:xfrm>
          <a:custGeom>
            <a:avLst/>
            <a:gdLst>
              <a:gd name="T0" fmla="*/ 600 w 600"/>
              <a:gd name="T1" fmla="*/ 158 h 158"/>
              <a:gd name="T2" fmla="*/ 281 w 600"/>
              <a:gd name="T3" fmla="*/ 135 h 158"/>
              <a:gd name="T4" fmla="*/ 179 w 600"/>
              <a:gd name="T5" fmla="*/ 73 h 158"/>
              <a:gd name="T6" fmla="*/ 0 w 600"/>
              <a:gd name="T7" fmla="*/ 3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158">
                <a:moveTo>
                  <a:pt x="600" y="158"/>
                </a:moveTo>
                <a:cubicBezTo>
                  <a:pt x="479" y="123"/>
                  <a:pt x="509" y="142"/>
                  <a:pt x="281" y="135"/>
                </a:cubicBezTo>
                <a:cubicBezTo>
                  <a:pt x="247" y="114"/>
                  <a:pt x="213" y="94"/>
                  <a:pt x="179" y="73"/>
                </a:cubicBezTo>
                <a:cubicBezTo>
                  <a:pt x="158" y="0"/>
                  <a:pt x="61" y="3"/>
                  <a:pt x="0" y="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8" name="Freeform 34"/>
          <p:cNvSpPr>
            <a:spLocks/>
          </p:cNvSpPr>
          <p:nvPr/>
        </p:nvSpPr>
        <p:spPr bwMode="auto">
          <a:xfrm>
            <a:off x="5010150" y="1993900"/>
            <a:ext cx="258763" cy="914400"/>
          </a:xfrm>
          <a:custGeom>
            <a:avLst/>
            <a:gdLst>
              <a:gd name="T0" fmla="*/ 107 w 163"/>
              <a:gd name="T1" fmla="*/ 576 h 576"/>
              <a:gd name="T2" fmla="*/ 68 w 163"/>
              <a:gd name="T3" fmla="*/ 249 h 576"/>
              <a:gd name="T4" fmla="*/ 37 w 163"/>
              <a:gd name="T5" fmla="*/ 210 h 576"/>
              <a:gd name="T6" fmla="*/ 6 w 163"/>
              <a:gd name="T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3" h="576">
                <a:moveTo>
                  <a:pt x="107" y="576"/>
                </a:moveTo>
                <a:cubicBezTo>
                  <a:pt x="135" y="481"/>
                  <a:pt x="163" y="311"/>
                  <a:pt x="68" y="249"/>
                </a:cubicBezTo>
                <a:cubicBezTo>
                  <a:pt x="38" y="163"/>
                  <a:pt x="88" y="293"/>
                  <a:pt x="37" y="210"/>
                </a:cubicBezTo>
                <a:cubicBezTo>
                  <a:pt x="0" y="151"/>
                  <a:pt x="6" y="62"/>
                  <a:pt x="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>
            <a:off x="4648200" y="1524000"/>
            <a:ext cx="533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H="1">
            <a:off x="5334000" y="2743200"/>
            <a:ext cx="1600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H="1" flipV="1">
            <a:off x="6248400" y="41148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V="1">
            <a:off x="3352800" y="47386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>
            <a:off x="3352800" y="603408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6" name="Freeform 42"/>
          <p:cNvSpPr>
            <a:spLocks/>
          </p:cNvSpPr>
          <p:nvPr/>
        </p:nvSpPr>
        <p:spPr bwMode="auto">
          <a:xfrm>
            <a:off x="3352800" y="4903788"/>
            <a:ext cx="1219200" cy="1130300"/>
          </a:xfrm>
          <a:custGeom>
            <a:avLst/>
            <a:gdLst>
              <a:gd name="T0" fmla="*/ 0 w 768"/>
              <a:gd name="T1" fmla="*/ 712 h 712"/>
              <a:gd name="T2" fmla="*/ 144 w 768"/>
              <a:gd name="T3" fmla="*/ 472 h 712"/>
              <a:gd name="T4" fmla="*/ 240 w 768"/>
              <a:gd name="T5" fmla="*/ 40 h 712"/>
              <a:gd name="T6" fmla="*/ 288 w 768"/>
              <a:gd name="T7" fmla="*/ 232 h 712"/>
              <a:gd name="T8" fmla="*/ 336 w 768"/>
              <a:gd name="T9" fmla="*/ 472 h 712"/>
              <a:gd name="T10" fmla="*/ 480 w 768"/>
              <a:gd name="T11" fmla="*/ 616 h 712"/>
              <a:gd name="T12" fmla="*/ 768 w 768"/>
              <a:gd name="T13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" h="712">
                <a:moveTo>
                  <a:pt x="0" y="712"/>
                </a:moveTo>
                <a:cubicBezTo>
                  <a:pt x="52" y="648"/>
                  <a:pt x="104" y="584"/>
                  <a:pt x="144" y="472"/>
                </a:cubicBezTo>
                <a:cubicBezTo>
                  <a:pt x="184" y="360"/>
                  <a:pt x="216" y="80"/>
                  <a:pt x="240" y="40"/>
                </a:cubicBezTo>
                <a:cubicBezTo>
                  <a:pt x="264" y="0"/>
                  <a:pt x="272" y="160"/>
                  <a:pt x="288" y="232"/>
                </a:cubicBezTo>
                <a:cubicBezTo>
                  <a:pt x="304" y="304"/>
                  <a:pt x="304" y="408"/>
                  <a:pt x="336" y="472"/>
                </a:cubicBezTo>
                <a:cubicBezTo>
                  <a:pt x="368" y="536"/>
                  <a:pt x="408" y="576"/>
                  <a:pt x="480" y="616"/>
                </a:cubicBezTo>
                <a:cubicBezTo>
                  <a:pt x="552" y="656"/>
                  <a:pt x="660" y="684"/>
                  <a:pt x="768" y="712"/>
                </a:cubicBezTo>
              </a:path>
            </a:pathLst>
          </a:cu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auto">
          <a:xfrm>
            <a:off x="2971800" y="5133975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Q</a:t>
            </a: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auto">
          <a:xfrm>
            <a:off x="5029200" y="595788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t</a:t>
            </a:r>
          </a:p>
        </p:txBody>
      </p:sp>
      <p:sp>
        <p:nvSpPr>
          <p:cNvPr id="6189" name="Freeform 45"/>
          <p:cNvSpPr>
            <a:spLocks/>
          </p:cNvSpPr>
          <p:nvPr/>
        </p:nvSpPr>
        <p:spPr bwMode="auto">
          <a:xfrm>
            <a:off x="3505200" y="5022850"/>
            <a:ext cx="1511300" cy="996950"/>
          </a:xfrm>
          <a:custGeom>
            <a:avLst/>
            <a:gdLst>
              <a:gd name="T0" fmla="*/ 0 w 952"/>
              <a:gd name="T1" fmla="*/ 628 h 628"/>
              <a:gd name="T2" fmla="*/ 144 w 952"/>
              <a:gd name="T3" fmla="*/ 388 h 628"/>
              <a:gd name="T4" fmla="*/ 298 w 952"/>
              <a:gd name="T5" fmla="*/ 31 h 628"/>
              <a:gd name="T6" fmla="*/ 376 w 952"/>
              <a:gd name="T7" fmla="*/ 202 h 628"/>
              <a:gd name="T8" fmla="*/ 477 w 952"/>
              <a:gd name="T9" fmla="*/ 413 h 628"/>
              <a:gd name="T10" fmla="*/ 633 w 952"/>
              <a:gd name="T11" fmla="*/ 529 h 628"/>
              <a:gd name="T12" fmla="*/ 952 w 952"/>
              <a:gd name="T13" fmla="*/ 623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628">
                <a:moveTo>
                  <a:pt x="0" y="628"/>
                </a:moveTo>
                <a:cubicBezTo>
                  <a:pt x="52" y="564"/>
                  <a:pt x="94" y="488"/>
                  <a:pt x="144" y="388"/>
                </a:cubicBezTo>
                <a:cubicBezTo>
                  <a:pt x="194" y="288"/>
                  <a:pt x="259" y="62"/>
                  <a:pt x="298" y="31"/>
                </a:cubicBezTo>
                <a:cubicBezTo>
                  <a:pt x="337" y="0"/>
                  <a:pt x="346" y="138"/>
                  <a:pt x="376" y="202"/>
                </a:cubicBezTo>
                <a:cubicBezTo>
                  <a:pt x="406" y="266"/>
                  <a:pt x="434" y="359"/>
                  <a:pt x="477" y="413"/>
                </a:cubicBezTo>
                <a:cubicBezTo>
                  <a:pt x="520" y="467"/>
                  <a:pt x="554" y="494"/>
                  <a:pt x="633" y="529"/>
                </a:cubicBezTo>
                <a:cubicBezTo>
                  <a:pt x="712" y="564"/>
                  <a:pt x="886" y="604"/>
                  <a:pt x="952" y="623"/>
                </a:cubicBezTo>
              </a:path>
            </a:pathLst>
          </a:cu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90" name="Freeform 46"/>
          <p:cNvSpPr>
            <a:spLocks/>
          </p:cNvSpPr>
          <p:nvPr/>
        </p:nvSpPr>
        <p:spPr bwMode="auto">
          <a:xfrm>
            <a:off x="3657600" y="5286375"/>
            <a:ext cx="1676400" cy="733425"/>
          </a:xfrm>
          <a:custGeom>
            <a:avLst/>
            <a:gdLst>
              <a:gd name="T0" fmla="*/ 0 w 1056"/>
              <a:gd name="T1" fmla="*/ 462 h 462"/>
              <a:gd name="T2" fmla="*/ 275 w 1056"/>
              <a:gd name="T3" fmla="*/ 188 h 462"/>
              <a:gd name="T4" fmla="*/ 528 w 1056"/>
              <a:gd name="T5" fmla="*/ 30 h 462"/>
              <a:gd name="T6" fmla="*/ 912 w 1056"/>
              <a:gd name="T7" fmla="*/ 366 h 462"/>
              <a:gd name="T8" fmla="*/ 1056 w 1056"/>
              <a:gd name="T9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462">
                <a:moveTo>
                  <a:pt x="0" y="462"/>
                </a:moveTo>
                <a:cubicBezTo>
                  <a:pt x="46" y="416"/>
                  <a:pt x="187" y="260"/>
                  <a:pt x="275" y="188"/>
                </a:cubicBezTo>
                <a:cubicBezTo>
                  <a:pt x="363" y="116"/>
                  <a:pt x="422" y="0"/>
                  <a:pt x="528" y="30"/>
                </a:cubicBezTo>
                <a:cubicBezTo>
                  <a:pt x="634" y="60"/>
                  <a:pt x="824" y="294"/>
                  <a:pt x="912" y="366"/>
                </a:cubicBezTo>
                <a:cubicBezTo>
                  <a:pt x="1000" y="438"/>
                  <a:pt x="1028" y="450"/>
                  <a:pt x="1056" y="462"/>
                </a:cubicBezTo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1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4428A7-85CF-440D-BA5E-94DBCEBE1EB2}" type="slidenum">
              <a:rPr lang="en-US"/>
              <a:pPr/>
              <a:t>20</a:t>
            </a:fld>
            <a:endParaRPr lang="en-US"/>
          </a:p>
        </p:txBody>
      </p:sp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Muskingum - 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Given:</a:t>
            </a:r>
          </a:p>
          <a:p>
            <a:pPr lvl="1"/>
            <a:r>
              <a:rPr lang="en-US" sz="1800"/>
              <a:t>Inflow hydrograph</a:t>
            </a:r>
          </a:p>
          <a:p>
            <a:pPr lvl="1"/>
            <a:r>
              <a:rPr lang="en-US" sz="1800"/>
              <a:t>K = 2.3 hr, X = 0.15, </a:t>
            </a:r>
            <a:r>
              <a:rPr lang="en-US" sz="1800">
                <a:latin typeface="Symbol" pitchFamily="18" charset="2"/>
              </a:rPr>
              <a:t>D</a:t>
            </a:r>
            <a:r>
              <a:rPr lang="en-US" sz="1800"/>
              <a:t>t = 1 hour, Initial Q = 85 cfs</a:t>
            </a:r>
          </a:p>
          <a:p>
            <a:r>
              <a:rPr lang="en-US" sz="2000"/>
              <a:t>Find:</a:t>
            </a:r>
          </a:p>
          <a:p>
            <a:pPr lvl="1"/>
            <a:r>
              <a:rPr lang="en-US" sz="1800"/>
              <a:t>Outflow hydrograph using Muskingum routing method</a:t>
            </a: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5725285"/>
              </p:ext>
            </p:extLst>
          </p:nvPr>
        </p:nvGraphicFramePr>
        <p:xfrm>
          <a:off x="6489700" y="1460500"/>
          <a:ext cx="211455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Document" r:id="rId3" imgW="5638887" imgH="3736241" progId="Word.Document.8">
                  <p:embed/>
                </p:oleObj>
              </mc:Choice>
              <mc:Fallback>
                <p:oleObj name="Document" r:id="rId3" imgW="5638887" imgH="37362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215"/>
                      <a:stretch>
                        <a:fillRect/>
                      </a:stretch>
                    </p:blipFill>
                    <p:spPr bwMode="auto">
                      <a:xfrm>
                        <a:off x="6489700" y="1460500"/>
                        <a:ext cx="2114550" cy="470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731186"/>
              </p:ext>
            </p:extLst>
          </p:nvPr>
        </p:nvGraphicFramePr>
        <p:xfrm>
          <a:off x="635000" y="4002088"/>
          <a:ext cx="5410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5410080" imgH="2133360" progId="Equation.3">
                  <p:embed/>
                </p:oleObj>
              </mc:Choice>
              <mc:Fallback>
                <p:oleObj name="Equation" r:id="rId5" imgW="5410080" imgH="2133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002088"/>
                        <a:ext cx="5410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43162-80B0-48A2-BC5B-38EA0827E7C0}" type="slidenum">
              <a:rPr lang="en-US"/>
              <a:pPr/>
              <a:t>21</a:t>
            </a:fld>
            <a:endParaRPr lang="en-US"/>
          </a:p>
        </p:txBody>
      </p:sp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/>
              <a:t>Muskingum – Example (Cont.)</a:t>
            </a:r>
          </a:p>
        </p:txBody>
      </p:sp>
      <p:graphicFrame>
        <p:nvGraphicFramePr>
          <p:cNvPr id="32771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179668"/>
              </p:ext>
            </p:extLst>
          </p:nvPr>
        </p:nvGraphicFramePr>
        <p:xfrm>
          <a:off x="228600" y="1765300"/>
          <a:ext cx="304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3047760" imgH="368280" progId="Equation.3">
                  <p:embed/>
                </p:oleObj>
              </mc:Choice>
              <mc:Fallback>
                <p:oleObj name="Equation" r:id="rId3" imgW="30477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65300"/>
                        <a:ext cx="304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7221386"/>
              </p:ext>
            </p:extLst>
          </p:nvPr>
        </p:nvGraphicFramePr>
        <p:xfrm>
          <a:off x="4587875" y="2079625"/>
          <a:ext cx="4327525" cy="2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ocument" r:id="rId5" imgW="5635136" imgH="3735884" progId="Word.Document.8">
                  <p:embed/>
                </p:oleObj>
              </mc:Choice>
              <mc:Fallback>
                <p:oleObj name="Document" r:id="rId5" imgW="5635136" imgH="37358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38" t="-2597" r="29559"/>
                      <a:stretch>
                        <a:fillRect/>
                      </a:stretch>
                    </p:blipFill>
                    <p:spPr bwMode="auto">
                      <a:xfrm>
                        <a:off x="4587875" y="2079625"/>
                        <a:ext cx="4327525" cy="286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122613"/>
            <a:ext cx="4340225" cy="29670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889500" y="3581400"/>
            <a:ext cx="3962400" cy="152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76200" y="2270125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= 0.0631, C</a:t>
            </a:r>
            <a:r>
              <a: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= 0.3442, C</a:t>
            </a:r>
            <a:r>
              <a:rPr lang="en-US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= 0.5927</a:t>
            </a:r>
          </a:p>
        </p:txBody>
      </p:sp>
      <p:sp>
        <p:nvSpPr>
          <p:cNvPr id="32776" name="Freeform 8"/>
          <p:cNvSpPr>
            <a:spLocks/>
          </p:cNvSpPr>
          <p:nvPr/>
        </p:nvSpPr>
        <p:spPr bwMode="auto">
          <a:xfrm>
            <a:off x="2730500" y="3657600"/>
            <a:ext cx="2070100" cy="98425"/>
          </a:xfrm>
          <a:custGeom>
            <a:avLst/>
            <a:gdLst>
              <a:gd name="T0" fmla="*/ 1304 w 1304"/>
              <a:gd name="T1" fmla="*/ 0 h 62"/>
              <a:gd name="T2" fmla="*/ 0 w 1304"/>
              <a:gd name="T3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4" h="62">
                <a:moveTo>
                  <a:pt x="1304" y="0"/>
                </a:moveTo>
                <a:lnTo>
                  <a:pt x="0" y="62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B4A38-BF21-4BFE-BD7C-75777AE44F6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868363"/>
          </a:xfrm>
        </p:spPr>
        <p:txBody>
          <a:bodyPr/>
          <a:lstStyle/>
          <a:p>
            <a:r>
              <a:rPr lang="en-US"/>
              <a:t>Why route flows?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3733800"/>
            <a:ext cx="83820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None/>
            </a:pPr>
            <a:endParaRPr lang="en-US" sz="2000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Account for changes in flow hydrograph as a flood wave passes downstream</a:t>
            </a:r>
            <a:endParaRPr lang="en-US" sz="2000" b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This helps in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Accounting for storages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Studying the attenuation of flood peaks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2989263" y="1371600"/>
            <a:ext cx="0" cy="214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989263" y="3514725"/>
            <a:ext cx="3411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Freeform 7"/>
          <p:cNvSpPr>
            <a:spLocks/>
          </p:cNvSpPr>
          <p:nvPr/>
        </p:nvSpPr>
        <p:spPr bwMode="auto">
          <a:xfrm>
            <a:off x="2989263" y="1644650"/>
            <a:ext cx="1760537" cy="1870075"/>
          </a:xfrm>
          <a:custGeom>
            <a:avLst/>
            <a:gdLst>
              <a:gd name="T0" fmla="*/ 0 w 768"/>
              <a:gd name="T1" fmla="*/ 712 h 712"/>
              <a:gd name="T2" fmla="*/ 144 w 768"/>
              <a:gd name="T3" fmla="*/ 472 h 712"/>
              <a:gd name="T4" fmla="*/ 240 w 768"/>
              <a:gd name="T5" fmla="*/ 40 h 712"/>
              <a:gd name="T6" fmla="*/ 288 w 768"/>
              <a:gd name="T7" fmla="*/ 232 h 712"/>
              <a:gd name="T8" fmla="*/ 336 w 768"/>
              <a:gd name="T9" fmla="*/ 472 h 712"/>
              <a:gd name="T10" fmla="*/ 480 w 768"/>
              <a:gd name="T11" fmla="*/ 616 h 712"/>
              <a:gd name="T12" fmla="*/ 768 w 768"/>
              <a:gd name="T13" fmla="*/ 7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8" h="712">
                <a:moveTo>
                  <a:pt x="0" y="712"/>
                </a:moveTo>
                <a:cubicBezTo>
                  <a:pt x="52" y="648"/>
                  <a:pt x="104" y="584"/>
                  <a:pt x="144" y="472"/>
                </a:cubicBezTo>
                <a:cubicBezTo>
                  <a:pt x="184" y="360"/>
                  <a:pt x="216" y="80"/>
                  <a:pt x="240" y="40"/>
                </a:cubicBezTo>
                <a:cubicBezTo>
                  <a:pt x="264" y="0"/>
                  <a:pt x="272" y="160"/>
                  <a:pt x="288" y="232"/>
                </a:cubicBezTo>
                <a:cubicBezTo>
                  <a:pt x="304" y="304"/>
                  <a:pt x="304" y="408"/>
                  <a:pt x="336" y="472"/>
                </a:cubicBezTo>
                <a:cubicBezTo>
                  <a:pt x="368" y="536"/>
                  <a:pt x="408" y="576"/>
                  <a:pt x="480" y="616"/>
                </a:cubicBezTo>
                <a:cubicBezTo>
                  <a:pt x="552" y="656"/>
                  <a:pt x="660" y="684"/>
                  <a:pt x="768" y="712"/>
                </a:cubicBezTo>
              </a:path>
            </a:pathLst>
          </a:custGeom>
          <a:noFill/>
          <a:ln w="1905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608263" y="2025650"/>
            <a:ext cx="4397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Q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808663" y="3521075"/>
            <a:ext cx="4397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t</a:t>
            </a:r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3208338" y="1841500"/>
            <a:ext cx="2182812" cy="1651000"/>
          </a:xfrm>
          <a:custGeom>
            <a:avLst/>
            <a:gdLst>
              <a:gd name="T0" fmla="*/ 0 w 952"/>
              <a:gd name="T1" fmla="*/ 628 h 628"/>
              <a:gd name="T2" fmla="*/ 144 w 952"/>
              <a:gd name="T3" fmla="*/ 388 h 628"/>
              <a:gd name="T4" fmla="*/ 298 w 952"/>
              <a:gd name="T5" fmla="*/ 31 h 628"/>
              <a:gd name="T6" fmla="*/ 376 w 952"/>
              <a:gd name="T7" fmla="*/ 202 h 628"/>
              <a:gd name="T8" fmla="*/ 477 w 952"/>
              <a:gd name="T9" fmla="*/ 413 h 628"/>
              <a:gd name="T10" fmla="*/ 633 w 952"/>
              <a:gd name="T11" fmla="*/ 529 h 628"/>
              <a:gd name="T12" fmla="*/ 952 w 952"/>
              <a:gd name="T13" fmla="*/ 623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628">
                <a:moveTo>
                  <a:pt x="0" y="628"/>
                </a:moveTo>
                <a:cubicBezTo>
                  <a:pt x="52" y="564"/>
                  <a:pt x="94" y="488"/>
                  <a:pt x="144" y="388"/>
                </a:cubicBezTo>
                <a:cubicBezTo>
                  <a:pt x="194" y="288"/>
                  <a:pt x="259" y="62"/>
                  <a:pt x="298" y="31"/>
                </a:cubicBezTo>
                <a:cubicBezTo>
                  <a:pt x="337" y="0"/>
                  <a:pt x="346" y="138"/>
                  <a:pt x="376" y="202"/>
                </a:cubicBezTo>
                <a:cubicBezTo>
                  <a:pt x="406" y="266"/>
                  <a:pt x="434" y="359"/>
                  <a:pt x="477" y="413"/>
                </a:cubicBezTo>
                <a:cubicBezTo>
                  <a:pt x="520" y="467"/>
                  <a:pt x="554" y="494"/>
                  <a:pt x="633" y="529"/>
                </a:cubicBezTo>
                <a:cubicBezTo>
                  <a:pt x="712" y="564"/>
                  <a:pt x="886" y="604"/>
                  <a:pt x="952" y="623"/>
                </a:cubicBezTo>
              </a:path>
            </a:pathLst>
          </a:custGeom>
          <a:noFill/>
          <a:ln w="1905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3429000" y="2278063"/>
            <a:ext cx="2420938" cy="1214437"/>
          </a:xfrm>
          <a:custGeom>
            <a:avLst/>
            <a:gdLst>
              <a:gd name="T0" fmla="*/ 0 w 1056"/>
              <a:gd name="T1" fmla="*/ 462 h 462"/>
              <a:gd name="T2" fmla="*/ 275 w 1056"/>
              <a:gd name="T3" fmla="*/ 188 h 462"/>
              <a:gd name="T4" fmla="*/ 528 w 1056"/>
              <a:gd name="T5" fmla="*/ 30 h 462"/>
              <a:gd name="T6" fmla="*/ 912 w 1056"/>
              <a:gd name="T7" fmla="*/ 366 h 462"/>
              <a:gd name="T8" fmla="*/ 1056 w 1056"/>
              <a:gd name="T9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6" h="462">
                <a:moveTo>
                  <a:pt x="0" y="462"/>
                </a:moveTo>
                <a:cubicBezTo>
                  <a:pt x="46" y="416"/>
                  <a:pt x="187" y="260"/>
                  <a:pt x="275" y="188"/>
                </a:cubicBezTo>
                <a:cubicBezTo>
                  <a:pt x="363" y="116"/>
                  <a:pt x="422" y="0"/>
                  <a:pt x="528" y="30"/>
                </a:cubicBezTo>
                <a:cubicBezTo>
                  <a:pt x="634" y="60"/>
                  <a:pt x="824" y="294"/>
                  <a:pt x="912" y="366"/>
                </a:cubicBezTo>
                <a:cubicBezTo>
                  <a:pt x="1000" y="438"/>
                  <a:pt x="1028" y="450"/>
                  <a:pt x="1056" y="462"/>
                </a:cubicBezTo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5E8B66-309E-4AE1-88B3-1367CACFC708}" type="slidenum">
              <a:rPr lang="en-US"/>
              <a:pPr/>
              <a:t>4</a:t>
            </a:fld>
            <a:endParaRPr lang="en-US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98438"/>
            <a:ext cx="8229600" cy="944562"/>
          </a:xfrm>
        </p:spPr>
        <p:txBody>
          <a:bodyPr/>
          <a:lstStyle/>
          <a:p>
            <a:r>
              <a:rPr lang="en-US"/>
              <a:t>Types of flow routing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077200" cy="4724400"/>
          </a:xfrm>
        </p:spPr>
        <p:txBody>
          <a:bodyPr>
            <a:normAutofit lnSpcReduction="10000"/>
          </a:bodyPr>
          <a:lstStyle/>
          <a:p>
            <a:r>
              <a:rPr lang="en-US"/>
              <a:t>Lumped/hydrologic</a:t>
            </a:r>
          </a:p>
          <a:p>
            <a:pPr lvl="1"/>
            <a:r>
              <a:rPr lang="en-US"/>
              <a:t>Flow is calculated as a function of time alone at a particular location</a:t>
            </a:r>
          </a:p>
          <a:p>
            <a:pPr lvl="1"/>
            <a:r>
              <a:rPr lang="en-US"/>
              <a:t>Governed by continuity equation and flow/storage relationship </a:t>
            </a:r>
          </a:p>
          <a:p>
            <a:r>
              <a:rPr lang="en-US"/>
              <a:t>Distributed/hydraulic</a:t>
            </a:r>
          </a:p>
          <a:p>
            <a:pPr lvl="1"/>
            <a:r>
              <a:rPr lang="en-US"/>
              <a:t>Flow is calculated as a function of space and time throughout the system</a:t>
            </a:r>
          </a:p>
          <a:p>
            <a:pPr lvl="1"/>
            <a:r>
              <a:rPr lang="en-US"/>
              <a:t>Governed by continuity and momentum equations</a:t>
            </a:r>
          </a:p>
        </p:txBody>
      </p:sp>
    </p:spTree>
    <p:extLst>
      <p:ext uri="{BB962C8B-B14F-4D97-AF65-F5344CB8AC3E}">
        <p14:creationId xmlns:p14="http://schemas.microsoft.com/office/powerpoint/2010/main" val="4023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5BBBE-C3E4-43DA-B76C-D88B38946179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22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/>
              <a:t>Hydrologic Routing</a:t>
            </a:r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7414099"/>
              </p:ext>
            </p:extLst>
          </p:nvPr>
        </p:nvGraphicFramePr>
        <p:xfrm>
          <a:off x="1055688" y="2819400"/>
          <a:ext cx="130651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1307880" imgH="304560" progId="Equation.3">
                  <p:embed/>
                </p:oleObj>
              </mc:Choice>
              <mc:Fallback>
                <p:oleObj name="Equation" r:id="rId3" imgW="1307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2819400"/>
                        <a:ext cx="1306512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49374"/>
              </p:ext>
            </p:extLst>
          </p:nvPr>
        </p:nvGraphicFramePr>
        <p:xfrm>
          <a:off x="6705600" y="2819400"/>
          <a:ext cx="15319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5" imgW="1536480" imgH="304560" progId="Equation.3">
                  <p:embed/>
                </p:oleObj>
              </mc:Choice>
              <mc:Fallback>
                <p:oleObj name="Equation" r:id="rId5" imgW="15364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19400"/>
                        <a:ext cx="153193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9600" y="3138488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  <a:effectLst/>
              </a:rPr>
              <a:t>Upstream hydrograph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943600" y="3124200"/>
            <a:ext cx="304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1800">
                <a:solidFill>
                  <a:schemeClr val="tx1"/>
                </a:solidFill>
                <a:effectLst/>
              </a:rPr>
              <a:t>Downstream hydrograph</a:t>
            </a:r>
          </a:p>
        </p:txBody>
      </p:sp>
      <p:graphicFrame>
        <p:nvGraphicFramePr>
          <p:cNvPr id="10250" name="Object 10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3125325"/>
              </p:ext>
            </p:extLst>
          </p:nvPr>
        </p:nvGraphicFramePr>
        <p:xfrm>
          <a:off x="381000" y="4191000"/>
          <a:ext cx="16541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7" imgW="1650960" imgH="609480" progId="Equation.3">
                  <p:embed/>
                </p:oleObj>
              </mc:Choice>
              <mc:Fallback>
                <p:oleObj name="Equation" r:id="rId7" imgW="1650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16541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28600" y="3657600"/>
            <a:ext cx="678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solidFill>
                  <a:schemeClr val="tx1"/>
                </a:solidFill>
                <a:effectLst/>
              </a:rPr>
              <a:t>Input, output, and storage are related by continuity equation:</a:t>
            </a:r>
          </a:p>
        </p:txBody>
      </p: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228600" y="914400"/>
            <a:ext cx="2922588" cy="1784350"/>
            <a:chOff x="153" y="1147"/>
            <a:chExt cx="1841" cy="1124"/>
          </a:xfrm>
        </p:grpSpPr>
        <p:grpSp>
          <p:nvGrpSpPr>
            <p:cNvPr id="10255" name="Group 15"/>
            <p:cNvGrpSpPr>
              <a:grpSpLocks/>
            </p:cNvGrpSpPr>
            <p:nvPr/>
          </p:nvGrpSpPr>
          <p:grpSpPr bwMode="auto">
            <a:xfrm>
              <a:off x="153" y="1147"/>
              <a:ext cx="1841" cy="1124"/>
              <a:chOff x="153" y="1147"/>
              <a:chExt cx="1841" cy="1124"/>
            </a:xfrm>
          </p:grpSpPr>
          <p:sp>
            <p:nvSpPr>
              <p:cNvPr id="10256" name="Rectangle 16"/>
              <p:cNvSpPr>
                <a:spLocks noChangeArrowheads="1"/>
              </p:cNvSpPr>
              <p:nvPr/>
            </p:nvSpPr>
            <p:spPr bwMode="auto">
              <a:xfrm>
                <a:off x="180" y="1147"/>
                <a:ext cx="1814" cy="1094"/>
              </a:xfrm>
              <a:prstGeom prst="rect">
                <a:avLst/>
              </a:prstGeom>
              <a:solidFill>
                <a:srgbClr val="02AA8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0257" name="Picture 1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8" t="42827" r="52379" b="6725"/>
              <a:stretch>
                <a:fillRect/>
              </a:stretch>
            </p:blipFill>
            <p:spPr bwMode="auto">
              <a:xfrm>
                <a:off x="153" y="1209"/>
                <a:ext cx="1787" cy="1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58" name="Line 18"/>
              <p:cNvSpPr>
                <a:spLocks noChangeShapeType="1"/>
              </p:cNvSpPr>
              <p:nvPr/>
            </p:nvSpPr>
            <p:spPr bwMode="auto">
              <a:xfrm>
                <a:off x="307" y="2156"/>
                <a:ext cx="1646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9" name="Line 19"/>
              <p:cNvSpPr>
                <a:spLocks noChangeShapeType="1"/>
              </p:cNvSpPr>
              <p:nvPr/>
            </p:nvSpPr>
            <p:spPr bwMode="auto">
              <a:xfrm flipV="1">
                <a:off x="314" y="1222"/>
                <a:ext cx="0" cy="93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" name="Text Box 20"/>
              <p:cNvSpPr txBox="1">
                <a:spLocks noChangeArrowheads="1"/>
              </p:cNvSpPr>
              <p:nvPr/>
            </p:nvSpPr>
            <p:spPr bwMode="auto">
              <a:xfrm>
                <a:off x="310" y="1187"/>
                <a:ext cx="60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chemeClr val="bg2"/>
                    </a:solidFill>
                    <a:effectLst/>
                  </a:rPr>
                  <a:t>Discharge</a:t>
                </a:r>
              </a:p>
            </p:txBody>
          </p:sp>
          <p:sp>
            <p:nvSpPr>
              <p:cNvPr id="10261" name="Text Box 21"/>
              <p:cNvSpPr txBox="1">
                <a:spLocks noChangeArrowheads="1"/>
              </p:cNvSpPr>
              <p:nvPr/>
            </p:nvSpPr>
            <p:spPr bwMode="auto">
              <a:xfrm>
                <a:off x="439" y="1403"/>
                <a:ext cx="42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chemeClr val="tx1"/>
                    </a:solidFill>
                    <a:effectLst/>
                  </a:rPr>
                  <a:t>Inflow</a:t>
                </a:r>
              </a:p>
            </p:txBody>
          </p:sp>
        </p:grpSp>
        <p:graphicFrame>
          <p:nvGraphicFramePr>
            <p:cNvPr id="1026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3509564"/>
                </p:ext>
              </p:extLst>
            </p:nvPr>
          </p:nvGraphicFramePr>
          <p:xfrm>
            <a:off x="1210" y="1239"/>
            <a:ext cx="29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10" imgW="469800" imgH="304560" progId="Equation.3">
                    <p:embed/>
                  </p:oleObj>
                </mc:Choice>
                <mc:Fallback>
                  <p:oleObj name="Equation" r:id="rId10" imgW="4698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239"/>
                          <a:ext cx="29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5956300" y="931863"/>
            <a:ext cx="2995613" cy="1743075"/>
            <a:chOff x="3617" y="1075"/>
            <a:chExt cx="1887" cy="1098"/>
          </a:xfrm>
        </p:grpSpPr>
        <p:grpSp>
          <p:nvGrpSpPr>
            <p:cNvPr id="10264" name="Group 24"/>
            <p:cNvGrpSpPr>
              <a:grpSpLocks/>
            </p:cNvGrpSpPr>
            <p:nvPr/>
          </p:nvGrpSpPr>
          <p:grpSpPr bwMode="auto">
            <a:xfrm>
              <a:off x="3617" y="1075"/>
              <a:ext cx="1887" cy="1098"/>
              <a:chOff x="2979" y="1243"/>
              <a:chExt cx="2447" cy="1554"/>
            </a:xfrm>
          </p:grpSpPr>
          <p:sp>
            <p:nvSpPr>
              <p:cNvPr id="10265" name="Rectangle 25"/>
              <p:cNvSpPr>
                <a:spLocks noChangeArrowheads="1"/>
              </p:cNvSpPr>
              <p:nvPr/>
            </p:nvSpPr>
            <p:spPr bwMode="auto">
              <a:xfrm>
                <a:off x="2979" y="1243"/>
                <a:ext cx="2447" cy="1554"/>
              </a:xfrm>
              <a:prstGeom prst="rect">
                <a:avLst/>
              </a:prstGeom>
              <a:solidFill>
                <a:srgbClr val="02AA8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6" name="Freeform 26"/>
              <p:cNvSpPr>
                <a:spLocks/>
              </p:cNvSpPr>
              <p:nvPr/>
            </p:nvSpPr>
            <p:spPr bwMode="auto">
              <a:xfrm>
                <a:off x="3154" y="1940"/>
                <a:ext cx="2150" cy="737"/>
              </a:xfrm>
              <a:custGeom>
                <a:avLst/>
                <a:gdLst>
                  <a:gd name="T0" fmla="*/ 0 w 2150"/>
                  <a:gd name="T1" fmla="*/ 737 h 737"/>
                  <a:gd name="T2" fmla="*/ 183 w 2150"/>
                  <a:gd name="T3" fmla="*/ 673 h 737"/>
                  <a:gd name="T4" fmla="*/ 329 w 2150"/>
                  <a:gd name="T5" fmla="*/ 526 h 737"/>
                  <a:gd name="T6" fmla="*/ 494 w 2150"/>
                  <a:gd name="T7" fmla="*/ 353 h 737"/>
                  <a:gd name="T8" fmla="*/ 732 w 2150"/>
                  <a:gd name="T9" fmla="*/ 161 h 737"/>
                  <a:gd name="T10" fmla="*/ 1106 w 2150"/>
                  <a:gd name="T11" fmla="*/ 23 h 737"/>
                  <a:gd name="T12" fmla="*/ 1190 w 2150"/>
                  <a:gd name="T13" fmla="*/ 24 h 737"/>
                  <a:gd name="T14" fmla="*/ 1342 w 2150"/>
                  <a:gd name="T15" fmla="*/ 72 h 737"/>
                  <a:gd name="T16" fmla="*/ 1458 w 2150"/>
                  <a:gd name="T17" fmla="*/ 148 h 737"/>
                  <a:gd name="T18" fmla="*/ 1602 w 2150"/>
                  <a:gd name="T19" fmla="*/ 308 h 737"/>
                  <a:gd name="T20" fmla="*/ 1698 w 2150"/>
                  <a:gd name="T21" fmla="*/ 400 h 737"/>
                  <a:gd name="T22" fmla="*/ 1818 w 2150"/>
                  <a:gd name="T23" fmla="*/ 512 h 737"/>
                  <a:gd name="T24" fmla="*/ 1930 w 2150"/>
                  <a:gd name="T25" fmla="*/ 604 h 737"/>
                  <a:gd name="T26" fmla="*/ 2034 w 2150"/>
                  <a:gd name="T27" fmla="*/ 664 h 737"/>
                  <a:gd name="T28" fmla="*/ 2150 w 2150"/>
                  <a:gd name="T29" fmla="*/ 712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50" h="737">
                    <a:moveTo>
                      <a:pt x="0" y="737"/>
                    </a:moveTo>
                    <a:cubicBezTo>
                      <a:pt x="30" y="726"/>
                      <a:pt x="128" y="708"/>
                      <a:pt x="183" y="673"/>
                    </a:cubicBezTo>
                    <a:cubicBezTo>
                      <a:pt x="238" y="638"/>
                      <a:pt x="277" y="579"/>
                      <a:pt x="329" y="526"/>
                    </a:cubicBezTo>
                    <a:cubicBezTo>
                      <a:pt x="381" y="473"/>
                      <a:pt x="427" y="414"/>
                      <a:pt x="494" y="353"/>
                    </a:cubicBezTo>
                    <a:cubicBezTo>
                      <a:pt x="561" y="292"/>
                      <a:pt x="630" y="216"/>
                      <a:pt x="732" y="161"/>
                    </a:cubicBezTo>
                    <a:cubicBezTo>
                      <a:pt x="834" y="106"/>
                      <a:pt x="1030" y="46"/>
                      <a:pt x="1106" y="23"/>
                    </a:cubicBezTo>
                    <a:cubicBezTo>
                      <a:pt x="1182" y="0"/>
                      <a:pt x="1151" y="16"/>
                      <a:pt x="1190" y="24"/>
                    </a:cubicBezTo>
                    <a:cubicBezTo>
                      <a:pt x="1229" y="32"/>
                      <a:pt x="1297" y="51"/>
                      <a:pt x="1342" y="72"/>
                    </a:cubicBezTo>
                    <a:cubicBezTo>
                      <a:pt x="1387" y="93"/>
                      <a:pt x="1415" y="109"/>
                      <a:pt x="1458" y="148"/>
                    </a:cubicBezTo>
                    <a:cubicBezTo>
                      <a:pt x="1501" y="187"/>
                      <a:pt x="1562" y="266"/>
                      <a:pt x="1602" y="308"/>
                    </a:cubicBezTo>
                    <a:cubicBezTo>
                      <a:pt x="1642" y="350"/>
                      <a:pt x="1662" y="366"/>
                      <a:pt x="1698" y="400"/>
                    </a:cubicBezTo>
                    <a:cubicBezTo>
                      <a:pt x="1734" y="434"/>
                      <a:pt x="1779" y="478"/>
                      <a:pt x="1818" y="512"/>
                    </a:cubicBezTo>
                    <a:cubicBezTo>
                      <a:pt x="1857" y="546"/>
                      <a:pt x="1894" y="579"/>
                      <a:pt x="1930" y="604"/>
                    </a:cubicBezTo>
                    <a:cubicBezTo>
                      <a:pt x="1966" y="629"/>
                      <a:pt x="1997" y="646"/>
                      <a:pt x="2034" y="664"/>
                    </a:cubicBezTo>
                    <a:cubicBezTo>
                      <a:pt x="2071" y="682"/>
                      <a:pt x="2126" y="702"/>
                      <a:pt x="2150" y="712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267" name="Group 27"/>
              <p:cNvGrpSpPr>
                <a:grpSpLocks/>
              </p:cNvGrpSpPr>
              <p:nvPr/>
            </p:nvGrpSpPr>
            <p:grpSpPr bwMode="auto">
              <a:xfrm>
                <a:off x="3136" y="1350"/>
                <a:ext cx="2259" cy="1325"/>
                <a:chOff x="530" y="1070"/>
                <a:chExt cx="2259" cy="1325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auto">
                <a:xfrm>
                  <a:off x="530" y="2395"/>
                  <a:ext cx="2259" cy="0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539" y="1070"/>
                  <a:ext cx="0" cy="1325"/>
                </a:xfrm>
                <a:prstGeom prst="lin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70" name="Text Box 30"/>
              <p:cNvSpPr txBox="1">
                <a:spLocks noChangeArrowheads="1"/>
              </p:cNvSpPr>
              <p:nvPr/>
            </p:nvSpPr>
            <p:spPr bwMode="auto">
              <a:xfrm>
                <a:off x="3139" y="1301"/>
                <a:ext cx="784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chemeClr val="bg2"/>
                    </a:solidFill>
                    <a:effectLst/>
                  </a:rPr>
                  <a:t>Discharge</a:t>
                </a:r>
              </a:p>
            </p:txBody>
          </p:sp>
          <p:sp>
            <p:nvSpPr>
              <p:cNvPr id="10271" name="Text Box 31"/>
              <p:cNvSpPr txBox="1">
                <a:spLocks noChangeArrowheads="1"/>
              </p:cNvSpPr>
              <p:nvPr/>
            </p:nvSpPr>
            <p:spPr bwMode="auto">
              <a:xfrm>
                <a:off x="4675" y="2043"/>
                <a:ext cx="65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>
                    <a:solidFill>
                      <a:schemeClr val="tx1"/>
                    </a:solidFill>
                    <a:effectLst/>
                  </a:rPr>
                  <a:t>Outflow</a:t>
                </a:r>
              </a:p>
            </p:txBody>
          </p:sp>
        </p:grpSp>
        <p:graphicFrame>
          <p:nvGraphicFramePr>
            <p:cNvPr id="10272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2437492"/>
                </p:ext>
              </p:extLst>
            </p:nvPr>
          </p:nvGraphicFramePr>
          <p:xfrm>
            <a:off x="4034" y="1334"/>
            <a:ext cx="33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12" imgW="533160" imgH="304560" progId="Equation.3">
                    <p:embed/>
                  </p:oleObj>
                </mc:Choice>
                <mc:Fallback>
                  <p:oleObj name="Equation" r:id="rId12" imgW="5331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1334"/>
                          <a:ext cx="33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4" name="AutoShape 34"/>
          <p:cNvSpPr>
            <a:spLocks noChangeArrowheads="1"/>
          </p:cNvSpPr>
          <p:nvPr/>
        </p:nvSpPr>
        <p:spPr bwMode="auto">
          <a:xfrm>
            <a:off x="5249863" y="1436688"/>
            <a:ext cx="817562" cy="420687"/>
          </a:xfrm>
          <a:prstGeom prst="rightArrow">
            <a:avLst>
              <a:gd name="adj1" fmla="val 50000"/>
              <a:gd name="adj2" fmla="val 4858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822700" y="1316038"/>
            <a:ext cx="1524000" cy="782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tx1"/>
                </a:solidFill>
                <a:effectLst/>
              </a:rPr>
              <a:t>Transfer</a:t>
            </a:r>
          </a:p>
          <a:p>
            <a:pPr algn="ctr" eaLnBrk="0" hangingPunct="0"/>
            <a:r>
              <a:rPr lang="en-US" sz="1800">
                <a:solidFill>
                  <a:schemeClr val="tx1"/>
                </a:solidFill>
                <a:effectLst/>
              </a:rPr>
              <a:t>Function</a:t>
            </a:r>
          </a:p>
        </p:txBody>
      </p:sp>
      <p:sp>
        <p:nvSpPr>
          <p:cNvPr id="10273" name="AutoShape 33"/>
          <p:cNvSpPr>
            <a:spLocks noChangeArrowheads="1"/>
          </p:cNvSpPr>
          <p:nvPr/>
        </p:nvSpPr>
        <p:spPr bwMode="auto">
          <a:xfrm>
            <a:off x="2695575" y="1520825"/>
            <a:ext cx="1103313" cy="379413"/>
          </a:xfrm>
          <a:prstGeom prst="rightArrow">
            <a:avLst>
              <a:gd name="adj1" fmla="val 50000"/>
              <a:gd name="adj2" fmla="val 7269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2133600" y="4281488"/>
            <a:ext cx="2438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Q and S are unknown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304800" y="4967288"/>
            <a:ext cx="655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effectLst/>
              </a:rPr>
              <a:t>Storage can be expressed as a function of I(t) or Q(t) or both</a:t>
            </a:r>
          </a:p>
        </p:txBody>
      </p:sp>
      <p:pic>
        <p:nvPicPr>
          <p:cNvPr id="10281" name="Picture 4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10200"/>
            <a:ext cx="2705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457200" y="61722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0">
                <a:solidFill>
                  <a:schemeClr val="tx1"/>
                </a:solidFill>
                <a:effectLst/>
              </a:rPr>
              <a:t>For a linear reservoir, S=</a:t>
            </a:r>
            <a:r>
              <a:rPr lang="en-US" sz="1800" b="0" i="1">
                <a:solidFill>
                  <a:schemeClr val="tx1"/>
                </a:solidFill>
                <a:effectLst/>
              </a:rPr>
              <a:t>k</a:t>
            </a:r>
            <a:r>
              <a:rPr lang="en-US" sz="1800" b="0">
                <a:solidFill>
                  <a:schemeClr val="tx1"/>
                </a:solidFill>
                <a:effectLst/>
              </a:rPr>
              <a:t>Q</a:t>
            </a:r>
          </a:p>
        </p:txBody>
      </p:sp>
      <p:pic>
        <p:nvPicPr>
          <p:cNvPr id="10283" name="Picture 4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105400"/>
            <a:ext cx="14287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4" name="Picture 4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867400"/>
            <a:ext cx="15335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5" name="Line 45"/>
          <p:cNvSpPr>
            <a:spLocks noChangeShapeType="1"/>
          </p:cNvSpPr>
          <p:nvPr/>
        </p:nvSpPr>
        <p:spPr bwMode="auto">
          <a:xfrm flipV="1">
            <a:off x="3200400" y="5562600"/>
            <a:ext cx="3124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894D17-AF28-496D-A395-1F3F262B469B}" type="slidenum">
              <a:rPr lang="en-US"/>
              <a:pPr/>
              <a:t>6</a:t>
            </a:fld>
            <a:endParaRPr lang="en-US"/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Lumped flow routing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Three types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Level pool method (Modified Puls)</a:t>
            </a:r>
          </a:p>
          <a:p>
            <a:pPr marL="990600" lvl="1" indent="-533400"/>
            <a:r>
              <a:rPr lang="en-US"/>
              <a:t>Storage is nonlinear function of Q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Muskingum method</a:t>
            </a:r>
          </a:p>
          <a:p>
            <a:pPr marL="990600" lvl="1" indent="-533400"/>
            <a:r>
              <a:rPr lang="en-US"/>
              <a:t>Storage is linear function of I and Q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Series of reservoir models</a:t>
            </a:r>
          </a:p>
          <a:p>
            <a:pPr marL="990600" lvl="1" indent="-533400"/>
            <a:r>
              <a:rPr lang="en-US"/>
              <a:t>Storage is linear function of Q and its time derivatives</a:t>
            </a:r>
          </a:p>
        </p:txBody>
      </p:sp>
    </p:spTree>
    <p:extLst>
      <p:ext uri="{BB962C8B-B14F-4D97-AF65-F5344CB8AC3E}">
        <p14:creationId xmlns:p14="http://schemas.microsoft.com/office/powerpoint/2010/main" val="1508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19895-A510-4047-90F9-FDE95D8F3DD2}" type="slidenum">
              <a:rPr lang="en-US"/>
              <a:pPr/>
              <a:t>7</a:t>
            </a:fld>
            <a:endParaRPr lang="en-US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/>
              <a:t>S and Q relationships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4775"/>
            <a:ext cx="69342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09A1C2-FF70-4145-9E26-DE29C6B6EAFD}" type="slidenum">
              <a:rPr lang="en-US"/>
              <a:pPr/>
              <a:t>8</a:t>
            </a:fld>
            <a:endParaRPr lang="en-US"/>
          </a:p>
        </p:txBody>
      </p:sp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pool routing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/>
              <a:t>Procedure for calculating outflow hydrograph Q(t) from a reservoir with </a:t>
            </a:r>
            <a:r>
              <a:rPr lang="en-US">
                <a:solidFill>
                  <a:schemeClr val="hlink"/>
                </a:solidFill>
              </a:rPr>
              <a:t>horizontal water surface</a:t>
            </a:r>
            <a:r>
              <a:rPr lang="en-US"/>
              <a:t>, given its inflow hydrograph I(t) and storage-outflow relationship</a:t>
            </a:r>
          </a:p>
        </p:txBody>
      </p:sp>
    </p:spTree>
    <p:extLst>
      <p:ext uri="{BB962C8B-B14F-4D97-AF65-F5344CB8AC3E}">
        <p14:creationId xmlns:p14="http://schemas.microsoft.com/office/powerpoint/2010/main" val="29272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F2C66F-01A0-47F6-81A3-9B4167227DA7}" type="slidenum">
              <a:rPr lang="en-US"/>
              <a:pPr/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47638"/>
            <a:ext cx="8229600" cy="766762"/>
          </a:xfrm>
        </p:spPr>
        <p:txBody>
          <a:bodyPr/>
          <a:lstStyle/>
          <a:p>
            <a:r>
              <a:rPr lang="en-US"/>
              <a:t>Level pool methodology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433388" y="1141413"/>
            <a:ext cx="4471987" cy="5605462"/>
            <a:chOff x="273" y="719"/>
            <a:chExt cx="2817" cy="3531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273" y="2541"/>
              <a:ext cx="2817" cy="1709"/>
            </a:xfrm>
            <a:prstGeom prst="rect">
              <a:avLst/>
            </a:prstGeom>
            <a:solidFill>
              <a:srgbClr val="02AA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74" y="719"/>
              <a:ext cx="2807" cy="1746"/>
            </a:xfrm>
            <a:prstGeom prst="rect">
              <a:avLst/>
            </a:prstGeom>
            <a:solidFill>
              <a:srgbClr val="02AA8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3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5331057"/>
                </p:ext>
              </p:extLst>
            </p:nvPr>
          </p:nvGraphicFramePr>
          <p:xfrm>
            <a:off x="484" y="1156"/>
            <a:ext cx="2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3" imgW="457200" imgH="368280" progId="Equation.3">
                    <p:embed/>
                  </p:oleObj>
                </mc:Choice>
                <mc:Fallback>
                  <p:oleObj name="Equation" r:id="rId3" imgW="4572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" y="1156"/>
                          <a:ext cx="2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8" t="42827" r="52379" b="6725"/>
            <a:stretch>
              <a:fillRect/>
            </a:stretch>
          </p:blipFill>
          <p:spPr bwMode="auto">
            <a:xfrm>
              <a:off x="600" y="807"/>
              <a:ext cx="2216" cy="1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4" name="Freeform 8"/>
            <p:cNvSpPr>
              <a:spLocks/>
            </p:cNvSpPr>
            <p:nvPr/>
          </p:nvSpPr>
          <p:spPr bwMode="auto">
            <a:xfrm>
              <a:off x="809" y="1416"/>
              <a:ext cx="2194" cy="737"/>
            </a:xfrm>
            <a:custGeom>
              <a:avLst/>
              <a:gdLst>
                <a:gd name="T0" fmla="*/ 0 w 2194"/>
                <a:gd name="T1" fmla="*/ 737 h 737"/>
                <a:gd name="T2" fmla="*/ 183 w 2194"/>
                <a:gd name="T3" fmla="*/ 673 h 737"/>
                <a:gd name="T4" fmla="*/ 329 w 2194"/>
                <a:gd name="T5" fmla="*/ 526 h 737"/>
                <a:gd name="T6" fmla="*/ 494 w 2194"/>
                <a:gd name="T7" fmla="*/ 353 h 737"/>
                <a:gd name="T8" fmla="*/ 732 w 2194"/>
                <a:gd name="T9" fmla="*/ 161 h 737"/>
                <a:gd name="T10" fmla="*/ 1106 w 2194"/>
                <a:gd name="T11" fmla="*/ 23 h 737"/>
                <a:gd name="T12" fmla="*/ 1381 w 2194"/>
                <a:gd name="T13" fmla="*/ 23 h 737"/>
                <a:gd name="T14" fmla="*/ 1664 w 2194"/>
                <a:gd name="T15" fmla="*/ 78 h 737"/>
                <a:gd name="T16" fmla="*/ 1884 w 2194"/>
                <a:gd name="T17" fmla="*/ 170 h 737"/>
                <a:gd name="T18" fmla="*/ 2194 w 2194"/>
                <a:gd name="T19" fmla="*/ 362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4" h="737">
                  <a:moveTo>
                    <a:pt x="0" y="737"/>
                  </a:moveTo>
                  <a:cubicBezTo>
                    <a:pt x="30" y="726"/>
                    <a:pt x="128" y="708"/>
                    <a:pt x="183" y="673"/>
                  </a:cubicBezTo>
                  <a:cubicBezTo>
                    <a:pt x="238" y="638"/>
                    <a:pt x="277" y="579"/>
                    <a:pt x="329" y="526"/>
                  </a:cubicBezTo>
                  <a:cubicBezTo>
                    <a:pt x="381" y="473"/>
                    <a:pt x="427" y="414"/>
                    <a:pt x="494" y="353"/>
                  </a:cubicBezTo>
                  <a:cubicBezTo>
                    <a:pt x="561" y="292"/>
                    <a:pt x="630" y="216"/>
                    <a:pt x="732" y="161"/>
                  </a:cubicBezTo>
                  <a:cubicBezTo>
                    <a:pt x="834" y="106"/>
                    <a:pt x="998" y="46"/>
                    <a:pt x="1106" y="23"/>
                  </a:cubicBezTo>
                  <a:cubicBezTo>
                    <a:pt x="1214" y="0"/>
                    <a:pt x="1288" y="14"/>
                    <a:pt x="1381" y="23"/>
                  </a:cubicBezTo>
                  <a:cubicBezTo>
                    <a:pt x="1474" y="32"/>
                    <a:pt x="1580" y="54"/>
                    <a:pt x="1664" y="78"/>
                  </a:cubicBezTo>
                  <a:cubicBezTo>
                    <a:pt x="1748" y="102"/>
                    <a:pt x="1796" y="123"/>
                    <a:pt x="1884" y="170"/>
                  </a:cubicBezTo>
                  <a:cubicBezTo>
                    <a:pt x="1972" y="217"/>
                    <a:pt x="2142" y="330"/>
                    <a:pt x="2194" y="36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>
              <a:off x="1998" y="1408"/>
              <a:ext cx="0" cy="260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891" y="3181"/>
              <a:ext cx="2176" cy="788"/>
            </a:xfrm>
            <a:custGeom>
              <a:avLst/>
              <a:gdLst>
                <a:gd name="T0" fmla="*/ 0 w 2176"/>
                <a:gd name="T1" fmla="*/ 788 h 788"/>
                <a:gd name="T2" fmla="*/ 237 w 2176"/>
                <a:gd name="T3" fmla="*/ 688 h 788"/>
                <a:gd name="T4" fmla="*/ 420 w 2176"/>
                <a:gd name="T5" fmla="*/ 523 h 788"/>
                <a:gd name="T6" fmla="*/ 585 w 2176"/>
                <a:gd name="T7" fmla="*/ 313 h 788"/>
                <a:gd name="T8" fmla="*/ 786 w 2176"/>
                <a:gd name="T9" fmla="*/ 94 h 788"/>
                <a:gd name="T10" fmla="*/ 1069 w 2176"/>
                <a:gd name="T11" fmla="*/ 11 h 788"/>
                <a:gd name="T12" fmla="*/ 1334 w 2176"/>
                <a:gd name="T13" fmla="*/ 30 h 788"/>
                <a:gd name="T14" fmla="*/ 1572 w 2176"/>
                <a:gd name="T15" fmla="*/ 139 h 788"/>
                <a:gd name="T16" fmla="*/ 1792 w 2176"/>
                <a:gd name="T17" fmla="*/ 304 h 788"/>
                <a:gd name="T18" fmla="*/ 2176 w 2176"/>
                <a:gd name="T19" fmla="*/ 551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6" h="788">
                  <a:moveTo>
                    <a:pt x="0" y="788"/>
                  </a:moveTo>
                  <a:cubicBezTo>
                    <a:pt x="39" y="771"/>
                    <a:pt x="167" y="732"/>
                    <a:pt x="237" y="688"/>
                  </a:cubicBezTo>
                  <a:cubicBezTo>
                    <a:pt x="307" y="644"/>
                    <a:pt x="362" y="585"/>
                    <a:pt x="420" y="523"/>
                  </a:cubicBezTo>
                  <a:cubicBezTo>
                    <a:pt x="478" y="461"/>
                    <a:pt x="524" y="384"/>
                    <a:pt x="585" y="313"/>
                  </a:cubicBezTo>
                  <a:cubicBezTo>
                    <a:pt x="646" y="242"/>
                    <a:pt x="705" y="144"/>
                    <a:pt x="786" y="94"/>
                  </a:cubicBezTo>
                  <a:cubicBezTo>
                    <a:pt x="867" y="44"/>
                    <a:pt x="978" y="22"/>
                    <a:pt x="1069" y="11"/>
                  </a:cubicBezTo>
                  <a:cubicBezTo>
                    <a:pt x="1160" y="0"/>
                    <a:pt x="1250" y="9"/>
                    <a:pt x="1334" y="30"/>
                  </a:cubicBezTo>
                  <a:cubicBezTo>
                    <a:pt x="1418" y="51"/>
                    <a:pt x="1496" y="93"/>
                    <a:pt x="1572" y="139"/>
                  </a:cubicBezTo>
                  <a:cubicBezTo>
                    <a:pt x="1648" y="185"/>
                    <a:pt x="1691" y="235"/>
                    <a:pt x="1792" y="304"/>
                  </a:cubicBezTo>
                  <a:cubicBezTo>
                    <a:pt x="1893" y="373"/>
                    <a:pt x="2096" y="500"/>
                    <a:pt x="2176" y="551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47" name="Group 11"/>
            <p:cNvGrpSpPr>
              <a:grpSpLocks/>
            </p:cNvGrpSpPr>
            <p:nvPr/>
          </p:nvGrpSpPr>
          <p:grpSpPr bwMode="auto">
            <a:xfrm>
              <a:off x="791" y="962"/>
              <a:ext cx="2259" cy="1325"/>
              <a:chOff x="530" y="1070"/>
              <a:chExt cx="2259" cy="1325"/>
            </a:xfrm>
          </p:grpSpPr>
          <p:sp>
            <p:nvSpPr>
              <p:cNvPr id="14348" name="Line 12"/>
              <p:cNvSpPr>
                <a:spLocks noChangeShapeType="1"/>
              </p:cNvSpPr>
              <p:nvPr/>
            </p:nvSpPr>
            <p:spPr bwMode="auto">
              <a:xfrm>
                <a:off x="530" y="2395"/>
                <a:ext cx="225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9" name="Line 13"/>
              <p:cNvSpPr>
                <a:spLocks noChangeShapeType="1"/>
              </p:cNvSpPr>
              <p:nvPr/>
            </p:nvSpPr>
            <p:spPr bwMode="auto">
              <a:xfrm flipV="1">
                <a:off x="539" y="1070"/>
                <a:ext cx="0" cy="132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50" name="Group 14"/>
            <p:cNvGrpSpPr>
              <a:grpSpLocks/>
            </p:cNvGrpSpPr>
            <p:nvPr/>
          </p:nvGrpSpPr>
          <p:grpSpPr bwMode="auto">
            <a:xfrm>
              <a:off x="800" y="2694"/>
              <a:ext cx="2259" cy="1325"/>
              <a:chOff x="480" y="2784"/>
              <a:chExt cx="2259" cy="1325"/>
            </a:xfrm>
          </p:grpSpPr>
          <p:sp>
            <p:nvSpPr>
              <p:cNvPr id="14351" name="Line 15"/>
              <p:cNvSpPr>
                <a:spLocks noChangeShapeType="1"/>
              </p:cNvSpPr>
              <p:nvPr/>
            </p:nvSpPr>
            <p:spPr bwMode="auto">
              <a:xfrm>
                <a:off x="480" y="4109"/>
                <a:ext cx="2259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2" name="Line 16"/>
              <p:cNvSpPr>
                <a:spLocks noChangeShapeType="1"/>
              </p:cNvSpPr>
              <p:nvPr/>
            </p:nvSpPr>
            <p:spPr bwMode="auto">
              <a:xfrm flipV="1">
                <a:off x="489" y="2784"/>
                <a:ext cx="0" cy="1325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723" y="776"/>
              <a:ext cx="60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bg2"/>
                  </a:solidFill>
                  <a:effectLst/>
                </a:rPr>
                <a:t>Discharge</a:t>
              </a: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2658" y="4032"/>
              <a:ext cx="3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bg2"/>
                  </a:solidFill>
                  <a:effectLst/>
                </a:rPr>
                <a:t>Time</a:t>
              </a:r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650" y="2538"/>
              <a:ext cx="4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bg2"/>
                  </a:solidFill>
                  <a:effectLst/>
                </a:rPr>
                <a:t>Storage</a:t>
              </a:r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2599" y="2282"/>
              <a:ext cx="37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bg2"/>
                  </a:solidFill>
                  <a:effectLst/>
                </a:rPr>
                <a:t>Time</a:t>
              </a: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116" y="1677"/>
              <a:ext cx="0" cy="218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1332" y="1297"/>
              <a:ext cx="0" cy="2349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359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9714470"/>
                </p:ext>
              </p:extLst>
            </p:nvPr>
          </p:nvGraphicFramePr>
          <p:xfrm>
            <a:off x="601" y="1482"/>
            <a:ext cx="13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6" imgW="266400" imgH="368280" progId="Equation.3">
                    <p:embed/>
                  </p:oleObj>
                </mc:Choice>
                <mc:Fallback>
                  <p:oleObj name="Equation" r:id="rId6" imgW="2664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1482"/>
                          <a:ext cx="13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2240729"/>
                </p:ext>
              </p:extLst>
            </p:nvPr>
          </p:nvGraphicFramePr>
          <p:xfrm>
            <a:off x="481" y="1720"/>
            <a:ext cx="2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8" imgW="520560" imgH="368280" progId="Equation.3">
                    <p:embed/>
                  </p:oleObj>
                </mc:Choice>
                <mc:Fallback>
                  <p:oleObj name="Equation" r:id="rId8" imgW="5205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1720"/>
                          <a:ext cx="27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1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49669"/>
                </p:ext>
              </p:extLst>
            </p:nvPr>
          </p:nvGraphicFramePr>
          <p:xfrm>
            <a:off x="575" y="1934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10" imgW="317160" imgH="368280" progId="Equation.3">
                    <p:embed/>
                  </p:oleObj>
                </mc:Choice>
                <mc:Fallback>
                  <p:oleObj name="Equation" r:id="rId10" imgW="3171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1934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2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1784579"/>
                </p:ext>
              </p:extLst>
            </p:nvPr>
          </p:nvGraphicFramePr>
          <p:xfrm>
            <a:off x="523" y="3517"/>
            <a:ext cx="2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12" imgW="482400" imgH="368280" progId="Equation.3">
                    <p:embed/>
                  </p:oleObj>
                </mc:Choice>
                <mc:Fallback>
                  <p:oleObj name="Equation" r:id="rId12" imgW="4824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3517"/>
                          <a:ext cx="2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65872"/>
                </p:ext>
              </p:extLst>
            </p:nvPr>
          </p:nvGraphicFramePr>
          <p:xfrm>
            <a:off x="614" y="3767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14" imgW="291960" imgH="368280" progId="Equation.3">
                    <p:embed/>
                  </p:oleObj>
                </mc:Choice>
                <mc:Fallback>
                  <p:oleObj name="Equation" r:id="rId14" imgW="2919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" y="3767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587529"/>
                </p:ext>
              </p:extLst>
            </p:nvPr>
          </p:nvGraphicFramePr>
          <p:xfrm>
            <a:off x="1358" y="2316"/>
            <a:ext cx="40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" name="Equation" r:id="rId16" imgW="774360" imgH="253800" progId="Equation.3">
                    <p:embed/>
                  </p:oleObj>
                </mc:Choice>
                <mc:Fallback>
                  <p:oleObj name="Equation" r:id="rId16" imgW="7743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" y="2316"/>
                          <a:ext cx="40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0784920"/>
                </p:ext>
              </p:extLst>
            </p:nvPr>
          </p:nvGraphicFramePr>
          <p:xfrm>
            <a:off x="899" y="2326"/>
            <a:ext cx="172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" name="Equation" r:id="rId18" imgW="330120" imgH="241200" progId="Equation.3">
                    <p:embed/>
                  </p:oleObj>
                </mc:Choice>
                <mc:Fallback>
                  <p:oleObj name="Equation" r:id="rId18" imgW="3301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2326"/>
                          <a:ext cx="172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240349"/>
                </p:ext>
              </p:extLst>
            </p:nvPr>
          </p:nvGraphicFramePr>
          <p:xfrm>
            <a:off x="1164" y="2066"/>
            <a:ext cx="126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" name="Equation" r:id="rId20" imgW="241200" imgH="203040" progId="Equation.3">
                    <p:embed/>
                  </p:oleObj>
                </mc:Choice>
                <mc:Fallback>
                  <p:oleObj name="Equation" r:id="rId20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2066"/>
                          <a:ext cx="126" cy="1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H="1">
              <a:off x="823" y="365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H="1">
              <a:off x="814" y="3858"/>
              <a:ext cx="3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H="1">
              <a:off x="805" y="1957"/>
              <a:ext cx="3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H="1">
              <a:off x="814" y="173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H="1">
              <a:off x="805" y="1682"/>
              <a:ext cx="3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H="1">
              <a:off x="795" y="1280"/>
              <a:ext cx="5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1696" y="845"/>
              <a:ext cx="4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Inflow</a:t>
              </a: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2469" y="1289"/>
              <a:ext cx="5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>
                  <a:solidFill>
                    <a:schemeClr val="tx1"/>
                  </a:solidFill>
                  <a:effectLst/>
                </a:rPr>
                <a:t>Outflow</a:t>
              </a:r>
            </a:p>
          </p:txBody>
        </p:sp>
      </p:grpSp>
      <p:graphicFrame>
        <p:nvGraphicFramePr>
          <p:cNvPr id="14375" name="Object 3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44133086"/>
              </p:ext>
            </p:extLst>
          </p:nvPr>
        </p:nvGraphicFramePr>
        <p:xfrm>
          <a:off x="5114925" y="1143000"/>
          <a:ext cx="165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22" imgW="1650960" imgH="609480" progId="Equation.3">
                  <p:embed/>
                </p:oleObj>
              </mc:Choice>
              <mc:Fallback>
                <p:oleObj name="Equation" r:id="rId22" imgW="1650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1143000"/>
                        <a:ext cx="165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812178"/>
              </p:ext>
            </p:extLst>
          </p:nvPr>
        </p:nvGraphicFramePr>
        <p:xfrm>
          <a:off x="5118100" y="2082800"/>
          <a:ext cx="250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Equation" r:id="rId24" imgW="2501640" imgH="888840" progId="Equation.3">
                  <p:embed/>
                </p:oleObj>
              </mc:Choice>
              <mc:Fallback>
                <p:oleObj name="Equation" r:id="rId24" imgW="25016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082800"/>
                        <a:ext cx="250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82071"/>
              </p:ext>
            </p:extLst>
          </p:nvPr>
        </p:nvGraphicFramePr>
        <p:xfrm>
          <a:off x="5105400" y="3225800"/>
          <a:ext cx="3556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Equation" r:id="rId26" imgW="3555720" imgH="660240" progId="Equation.3">
                  <p:embed/>
                </p:oleObj>
              </mc:Choice>
              <mc:Fallback>
                <p:oleObj name="Equation" r:id="rId26" imgW="35557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25800"/>
                        <a:ext cx="3556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55998"/>
              </p:ext>
            </p:extLst>
          </p:nvPr>
        </p:nvGraphicFramePr>
        <p:xfrm>
          <a:off x="5173663" y="4070350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Equation" r:id="rId28" imgW="3771720" imgH="660240" progId="Equation.3">
                  <p:embed/>
                </p:oleObj>
              </mc:Choice>
              <mc:Fallback>
                <p:oleObj name="Equation" r:id="rId28" imgW="37717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4070350"/>
                        <a:ext cx="3771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AutoShape 43"/>
          <p:cNvSpPr>
            <a:spLocks/>
          </p:cNvSpPr>
          <p:nvPr/>
        </p:nvSpPr>
        <p:spPr bwMode="auto">
          <a:xfrm rot="-5400000">
            <a:off x="5734050" y="4340226"/>
            <a:ext cx="274637" cy="1262062"/>
          </a:xfrm>
          <a:prstGeom prst="leftBrace">
            <a:avLst>
              <a:gd name="adj1" fmla="val 382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AutoShape 44"/>
          <p:cNvSpPr>
            <a:spLocks/>
          </p:cNvSpPr>
          <p:nvPr/>
        </p:nvSpPr>
        <p:spPr bwMode="auto">
          <a:xfrm rot="-5400000">
            <a:off x="7708107" y="3940969"/>
            <a:ext cx="274637" cy="2060575"/>
          </a:xfrm>
          <a:prstGeom prst="leftBrace">
            <a:avLst>
              <a:gd name="adj1" fmla="val 6252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5480050" y="5218113"/>
            <a:ext cx="927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  <a:effectLst/>
              </a:rPr>
              <a:t>Unknown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7404100" y="5218113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  <a:effectLst/>
              </a:rPr>
              <a:t>Known</a:t>
            </a:r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5511800" y="5486400"/>
            <a:ext cx="203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hlink"/>
                </a:solidFill>
                <a:effectLst/>
              </a:rPr>
              <a:t>Need a function relating</a:t>
            </a:r>
          </a:p>
        </p:txBody>
      </p:sp>
      <p:graphicFrame>
        <p:nvGraphicFramePr>
          <p:cNvPr id="1438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406154"/>
              </p:ext>
            </p:extLst>
          </p:nvPr>
        </p:nvGraphicFramePr>
        <p:xfrm>
          <a:off x="5651500" y="5867400"/>
          <a:ext cx="143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Equation" r:id="rId30" imgW="1434960" imgH="609480" progId="Equation.3">
                  <p:embed/>
                </p:oleObj>
              </mc:Choice>
              <mc:Fallback>
                <p:oleObj name="Equation" r:id="rId30" imgW="1434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67400"/>
                        <a:ext cx="1435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5562600" y="6477000"/>
            <a:ext cx="2049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400">
                <a:solidFill>
                  <a:schemeClr val="tx1"/>
                </a:solidFill>
                <a:effectLst/>
              </a:rPr>
              <a:t>Storage-outflow function</a:t>
            </a:r>
          </a:p>
        </p:txBody>
      </p:sp>
    </p:spTree>
    <p:extLst>
      <p:ext uri="{BB962C8B-B14F-4D97-AF65-F5344CB8AC3E}">
        <p14:creationId xmlns:p14="http://schemas.microsoft.com/office/powerpoint/2010/main" val="40888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642</Words>
  <Application>Microsoft Office PowerPoint</Application>
  <PresentationFormat>On-screen Show (4:3)</PresentationFormat>
  <Paragraphs>144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Symbol</vt:lpstr>
      <vt:lpstr>Wingdings</vt:lpstr>
      <vt:lpstr>Office Theme</vt:lpstr>
      <vt:lpstr>Equation</vt:lpstr>
      <vt:lpstr>Document</vt:lpstr>
      <vt:lpstr>Hydrologic Routing</vt:lpstr>
      <vt:lpstr>Flow Routing</vt:lpstr>
      <vt:lpstr>Why route flows?</vt:lpstr>
      <vt:lpstr>Types of flow routing</vt:lpstr>
      <vt:lpstr>Hydrologic Routing</vt:lpstr>
      <vt:lpstr>Lumped flow routing</vt:lpstr>
      <vt:lpstr>S and Q relationships</vt:lpstr>
      <vt:lpstr>Level pool routing</vt:lpstr>
      <vt:lpstr>Level pool methodology</vt:lpstr>
      <vt:lpstr>Level pool methodology</vt:lpstr>
      <vt:lpstr>Ex. 8.2.1</vt:lpstr>
      <vt:lpstr>Ex. 8.2.1 Step 1</vt:lpstr>
      <vt:lpstr>Step 2</vt:lpstr>
      <vt:lpstr>Step 3</vt:lpstr>
      <vt:lpstr>Ex. 8.2.1 results</vt:lpstr>
      <vt:lpstr>Ex. 8.2.1 results</vt:lpstr>
      <vt:lpstr>Q/H relationships</vt:lpstr>
      <vt:lpstr>Hydrologic river routing (Muskingum Method)</vt:lpstr>
      <vt:lpstr>Muskingum Method (Cont.)</vt:lpstr>
      <vt:lpstr>Muskingum - Example</vt:lpstr>
      <vt:lpstr>Muskingum – Example (Cont.)</vt:lpstr>
    </vt:vector>
  </TitlesOfParts>
  <Company>The University of Texas at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Hydrologic Routing</dc:title>
  <dc:creator>Maidment, David R</dc:creator>
  <cp:lastModifiedBy>Mosier, Thomas</cp:lastModifiedBy>
  <cp:revision>6</cp:revision>
  <cp:lastPrinted>2011-03-10T15:59:18Z</cp:lastPrinted>
  <dcterms:created xsi:type="dcterms:W3CDTF">2011-03-09T22:08:21Z</dcterms:created>
  <dcterms:modified xsi:type="dcterms:W3CDTF">2015-08-25T18:09:08Z</dcterms:modified>
</cp:coreProperties>
</file>