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78" r:id="rId6"/>
    <p:sldId id="279" r:id="rId7"/>
    <p:sldId id="269" r:id="rId8"/>
    <p:sldId id="274" r:id="rId9"/>
    <p:sldId id="272" r:id="rId10"/>
    <p:sldId id="288" r:id="rId11"/>
    <p:sldId id="289" r:id="rId12"/>
    <p:sldId id="283" r:id="rId13"/>
    <p:sldId id="282" r:id="rId14"/>
    <p:sldId id="285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4660"/>
  </p:normalViewPr>
  <p:slideViewPr>
    <p:cSldViewPr>
      <p:cViewPr varScale="1">
        <p:scale>
          <a:sx n="81" d="100"/>
          <a:sy n="81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00D1-2E46-4A2E-8F5B-5950E1D1E870}" type="datetimeFigureOut">
              <a:rPr lang="en-US" smtClean="0"/>
              <a:pPr/>
              <a:t>2/18/2020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19EF3-03BF-4C81-B6A1-21B0DB4559F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6CB97-0CA8-4310-8E35-AACBEC0C133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4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4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1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92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95274" y="504000"/>
            <a:ext cx="11072890" cy="14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IN" sz="7200" b="0" strike="noStrike" spc="-1" dirty="0">
                <a:solidFill>
                  <a:schemeClr val="bg1"/>
                </a:solidFill>
                <a:latin typeface="Century Gothic"/>
              </a:rPr>
              <a:t>Accommodation Recommendation Engine using Collaborative Filtering</a:t>
            </a:r>
            <a:endParaRPr lang="en-IN" sz="7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68208" y="5474880"/>
            <a:ext cx="3479432" cy="1266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000" b="0" strike="noStrike" cap="all" spc="-1" dirty="0">
                <a:solidFill>
                  <a:srgbClr val="8AD0D6"/>
                </a:solidFill>
                <a:latin typeface="Century Gothic"/>
              </a:rPr>
              <a:t>Prepared by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000" cap="all" spc="-1" dirty="0">
                <a:solidFill>
                  <a:srgbClr val="8AD0D6"/>
                </a:solidFill>
                <a:latin typeface="Century Gothic"/>
              </a:rPr>
              <a:t>Kuldeep pisda 16115036</a:t>
            </a:r>
            <a:r>
              <a:rPr lang="en-IN" sz="2000" b="0" strike="noStrike" cap="all" spc="-1" dirty="0">
                <a:solidFill>
                  <a:srgbClr val="8AD0D6"/>
                </a:solidFill>
                <a:latin typeface="Century Gothic"/>
              </a:rPr>
              <a:t>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000" b="0" strike="noStrike" cap="all" spc="-1" dirty="0">
                <a:solidFill>
                  <a:srgbClr val="8AD0D6"/>
                </a:solidFill>
                <a:latin typeface="Century Gothic"/>
              </a:rPr>
              <a:t>Prince   Jain    16115061 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9720" y="5474880"/>
            <a:ext cx="3620056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000" b="0" strike="noStrike" cap="all" spc="-1" dirty="0">
                <a:solidFill>
                  <a:srgbClr val="8AD0D6"/>
                </a:solidFill>
                <a:latin typeface="Century Gothic"/>
              </a:rPr>
              <a:t>Guided by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000" cap="all" spc="-1" dirty="0">
                <a:solidFill>
                  <a:srgbClr val="8AD0D6"/>
                </a:solidFill>
                <a:latin typeface="Century Gothic"/>
              </a:rPr>
              <a:t>Dr. DILIP SINGH SISODIA</a:t>
            </a:r>
            <a:r>
              <a:rPr lang="en-IN" sz="2000" b="0" strike="noStrike" cap="all" spc="-1" dirty="0">
                <a:solidFill>
                  <a:srgbClr val="8AD0D6"/>
                </a:solidFill>
                <a:latin typeface="Century Gothic"/>
              </a:rPr>
              <a:t>					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903A1-9D53-43E8-824C-64E5C8BA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5080724" cy="2808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4E561F-2210-4689-953D-79392A56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348880"/>
            <a:ext cx="4752528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273600"/>
            <a:ext cx="10239048" cy="1571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00" b="1" strike="noStrike" spc="-1" dirty="0">
                <a:solidFill>
                  <a:srgbClr val="FFFFFF"/>
                </a:solidFill>
                <a:latin typeface="Century Gothic"/>
              </a:rPr>
              <a:t>COMPARATIVE STUDY TO BE PEROFORMED</a:t>
            </a:r>
            <a:endParaRPr lang="en-IN" sz="3600" spc="-1" dirty="0"/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09522" y="1714488"/>
            <a:ext cx="11715832" cy="3730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lvl="0"/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Collaborative filtering – Nearest Neighbourhood Method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Matrix factorization – </a:t>
            </a: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Singular Value Decomposition(SVD)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Multi-Layer Perceptron Based Recommendation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Recurrent Neural Networks Based Recommendation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Restricted Boltzmann Machines Based Recommendation *</a:t>
            </a:r>
          </a:p>
          <a:p>
            <a:endParaRPr lang="en-US" b="1" dirty="0"/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endParaRPr lang="en-IN" b="1" dirty="0"/>
          </a:p>
          <a:p>
            <a:pPr lvl="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marL="432000" indent="-32364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Arial" pitchFamily="34" charset="0"/>
              <a:buChar char="•"/>
            </a:pPr>
            <a:endParaRPr lang="en-IN" sz="2000" u="sng" spc="-1" dirty="0"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F5D03-85BF-4088-B2BC-60742A54D2C6}"/>
              </a:ext>
            </a:extLst>
          </p:cNvPr>
          <p:cNvSpPr txBox="1"/>
          <p:nvPr/>
        </p:nvSpPr>
        <p:spPr>
          <a:xfrm>
            <a:off x="309522" y="6380463"/>
            <a:ext cx="113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-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1878628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00" b="1" strike="noStrike" spc="-1" dirty="0">
                <a:solidFill>
                  <a:srgbClr val="FFFFFF"/>
                </a:solidFill>
                <a:latin typeface="Century Gothic"/>
              </a:rPr>
              <a:t>TOOLS USED</a:t>
            </a:r>
            <a:endParaRPr lang="en-IN" sz="3600" spc="-1" dirty="0"/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07368" y="1772816"/>
            <a:ext cx="11715832" cy="4857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Hardware Requirements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	GTX 1650 Gpu with 12 GB Ram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OS Requirements</a:t>
            </a:r>
          </a:p>
          <a:p>
            <a:pPr lvl="2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Windows/Ubuntu</a:t>
            </a:r>
          </a:p>
          <a:p>
            <a:pPr lvl="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Libraries and Language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	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	Python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	Tensorflow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entury Gothic" pitchFamily="34" charset="0"/>
              </a:rPr>
              <a:t>	Keras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marL="432000" indent="-32364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Arial" pitchFamily="34" charset="0"/>
              <a:buChar char="•"/>
            </a:pPr>
            <a:endParaRPr lang="en-IN" sz="2000" u="sng" spc="-1" dirty="0">
              <a:solidFill>
                <a:srgbClr val="FFFFF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53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600" b="1" spc="-1" dirty="0">
                <a:solidFill>
                  <a:srgbClr val="FFFFFF"/>
                </a:solidFill>
                <a:latin typeface="Century Gothic"/>
              </a:rPr>
              <a:t>CURRENT STATUS</a:t>
            </a:r>
            <a:endParaRPr lang="en-IN" sz="3600" spc="-1" dirty="0"/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07368" y="1772816"/>
            <a:ext cx="11715832" cy="4608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entury Gothic" pitchFamily="34" charset="0"/>
              </a:rPr>
              <a:t>Literature Survey is going on various architectures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entury Gothic" pitchFamily="34" charset="0"/>
              </a:rPr>
              <a:t>Basic Implementation is done  - a dry run</a:t>
            </a:r>
          </a:p>
          <a:p>
            <a:pPr lvl="0"/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endParaRPr lang="en-US" sz="3200" b="1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endParaRPr lang="en-US" sz="3200" b="1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endParaRPr lang="en-US" sz="3200" b="1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r>
              <a:rPr lang="en-US" sz="3200" b="1" dirty="0">
                <a:solidFill>
                  <a:schemeClr val="bg1"/>
                </a:solidFill>
                <a:latin typeface="Century Gothic" pitchFamily="34" charset="0"/>
              </a:rPr>
              <a:t>TIME REQUIRED – 2 MONTHS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/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marL="432000" indent="-32364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Arial" pitchFamily="34" charset="0"/>
              <a:buChar char="•"/>
            </a:pPr>
            <a:endParaRPr lang="en-IN" sz="2000" u="sng" spc="-1" dirty="0">
              <a:solidFill>
                <a:srgbClr val="FFFFF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46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Century Gothic"/>
              </a:rPr>
              <a:t>PROBLEM STATEMENT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595406" y="1604520"/>
            <a:ext cx="9986154" cy="47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bg1"/>
                </a:solidFill>
              </a:rPr>
              <a:t>The task is to identify accurately item/hotel that a customer will select.</a:t>
            </a:r>
          </a:p>
          <a:p>
            <a:endParaRPr lang="en-IN" sz="4400" dirty="0">
              <a:solidFill>
                <a:schemeClr val="bg1"/>
              </a:solidFill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The data provided for this challenge consists of a training and test set, and metadata for accommodations (items).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The recommendations should be provided for a test set in which the required output is a list of maximum 25 items for each click-out ordered by preferences for the specific user.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 The higher the actually clicked item appears on the list the higher the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 spc="-1">
                <a:solidFill>
                  <a:srgbClr val="FFFFFF"/>
                </a:solidFill>
                <a:latin typeface="Century Gothic"/>
              </a:rPr>
              <a:t>IMPORTANCE &amp; </a:t>
            </a:r>
            <a:r>
              <a:rPr lang="en-IN" sz="3600" b="1" strike="noStrike" spc="-1">
                <a:solidFill>
                  <a:srgbClr val="FFFFFF"/>
                </a:solidFill>
                <a:latin typeface="Century Gothic"/>
              </a:rPr>
              <a:t>OBJECTIVE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595406" y="1604520"/>
            <a:ext cx="9852234" cy="4632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indent="-21564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IN" sz="2000" b="1" strike="noStrike" spc="-1" dirty="0">
                <a:solidFill>
                  <a:srgbClr val="FFFFFF"/>
                </a:solidFill>
              </a:rPr>
              <a:t>The </a:t>
            </a:r>
            <a:r>
              <a:rPr lang="en-IN" sz="2000" strike="noStrike" spc="-1" dirty="0">
                <a:solidFill>
                  <a:srgbClr val="FFFFFF"/>
                </a:solidFill>
              </a:rPr>
              <a:t>Objective is to create a recommendation engine where </a:t>
            </a:r>
          </a:p>
          <a:p>
            <a:pPr marL="1257660" lvl="2" indent="-34290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FFFFFF"/>
                </a:solidFill>
              </a:rPr>
              <a:t>Efficiently predicts the most suitable accommodation for customer</a:t>
            </a:r>
          </a:p>
          <a:p>
            <a:pPr marL="1257660" lvl="2" indent="-34290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000" strike="noStrike" spc="-1" dirty="0">
                <a:solidFill>
                  <a:srgbClr val="FFFFFF"/>
                </a:solidFill>
              </a:rPr>
              <a:t>Scores high in performance metric</a:t>
            </a:r>
          </a:p>
          <a:p>
            <a:pPr marL="216000" indent="-21564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r>
              <a:rPr lang="en-IN" sz="2000" spc="-1" dirty="0">
                <a:solidFill>
                  <a:srgbClr val="FFFFFF"/>
                </a:solidFill>
              </a:rPr>
              <a:t>The importance of this Project is </a:t>
            </a:r>
            <a:endParaRPr lang="en-IN" sz="2000" strike="noStrike" spc="-1" dirty="0">
              <a:solidFill>
                <a:srgbClr val="FFFFFF"/>
              </a:solidFill>
            </a:endParaRPr>
          </a:p>
          <a:p>
            <a:pPr marL="1130400" lvl="2" indent="-21564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IN" sz="2000" strike="noStrike" spc="-1" dirty="0">
                <a:solidFill>
                  <a:srgbClr val="FFFFFF"/>
                </a:solidFill>
              </a:rPr>
              <a:t>It improves the user experience in hospitality platforms like trivago</a:t>
            </a:r>
            <a:endParaRPr lang="en-IN" sz="2000" strike="noStrike" spc="-1" dirty="0">
              <a:solidFill>
                <a:schemeClr val="bg1"/>
              </a:solidFill>
            </a:endParaRPr>
          </a:p>
          <a:p>
            <a:pPr marL="1130400" lvl="2" indent="-21564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IN" sz="2000" strike="noStrike" spc="-1" dirty="0">
                <a:solidFill>
                  <a:srgbClr val="FFFFFF"/>
                </a:solidFill>
              </a:rPr>
              <a:t>It </a:t>
            </a:r>
            <a:r>
              <a:rPr lang="en-IN" sz="2000" spc="-1" dirty="0">
                <a:solidFill>
                  <a:srgbClr val="FFFFFF"/>
                </a:solidFill>
              </a:rPr>
              <a:t>will help increase revenue for companies.</a:t>
            </a:r>
            <a:endParaRPr lang="en-IN" sz="200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572796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 spc="-1" dirty="0">
                <a:solidFill>
                  <a:srgbClr val="FFFFFF"/>
                </a:solidFill>
                <a:latin typeface="Century Gothic"/>
              </a:rPr>
              <a:t>CONTRIBUTION &amp; MOTIVATION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595406" y="1604520"/>
            <a:ext cx="9852234" cy="448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260" indent="-34290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400" b="0" strike="noStrike" spc="-1" dirty="0">
                <a:latin typeface="Arial"/>
              </a:rPr>
              <a:t> </a:t>
            </a:r>
            <a:r>
              <a:rPr lang="en-IN" sz="2400" b="0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Implement Research Paper as mentioned in further slides</a:t>
            </a:r>
          </a:p>
          <a:p>
            <a:pPr marL="343260" indent="-34290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400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 Improve on already built Recurrent Neural Network based solutions</a:t>
            </a:r>
          </a:p>
          <a:p>
            <a:pPr marL="343260" indent="-342900">
              <a:lnSpc>
                <a:spcPct val="2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sz="2400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 Perform a detailed analysis of Various Models for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021128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FFFFFF"/>
                </a:solidFill>
                <a:latin typeface="Century Gothic"/>
              </a:rPr>
              <a:t>BACKGROUND WORK - REFERENCES</a:t>
            </a:r>
            <a:endParaRPr lang="en-IN" sz="3600" b="0" strike="noStrike" spc="-1" dirty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47049"/>
              </p:ext>
            </p:extLst>
          </p:nvPr>
        </p:nvGraphicFramePr>
        <p:xfrm>
          <a:off x="1487008" y="1196752"/>
          <a:ext cx="9217024" cy="5536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429594549"/>
                    </a:ext>
                  </a:extLst>
                </a:gridCol>
                <a:gridCol w="4246109">
                  <a:extLst>
                    <a:ext uri="{9D8B030D-6E8A-4147-A177-3AD203B41FA5}">
                      <a16:colId xmlns:a16="http://schemas.microsoft.com/office/drawing/2014/main" val="3358811125"/>
                    </a:ext>
                  </a:extLst>
                </a:gridCol>
                <a:gridCol w="1605132">
                  <a:extLst>
                    <a:ext uri="{9D8B030D-6E8A-4147-A177-3AD203B41FA5}">
                      <a16:colId xmlns:a16="http://schemas.microsoft.com/office/drawing/2014/main" val="383455412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851670884"/>
                    </a:ext>
                  </a:extLst>
                </a:gridCol>
              </a:tblGrid>
              <a:tr h="115555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4439"/>
                  </a:ext>
                </a:extLst>
              </a:tr>
              <a:tr h="1155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Attentive RNN Model for Session-based and Context-aware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Ricardo 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5416"/>
                  </a:ext>
                </a:extLst>
              </a:tr>
              <a:tr h="1155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Matrix Factorization With Implicit Feedback Embedding for Recommendation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Baolin</a:t>
                      </a:r>
                      <a:r>
                        <a:rPr lang="en-US" dirty="0"/>
                        <a:t> Yi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04018"/>
                  </a:ext>
                </a:extLst>
              </a:tr>
              <a:tr h="8538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Recommendation System Using SAW (Simple Additive Weighting) and TOPSIS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Aditya </a:t>
                      </a:r>
                      <a:r>
                        <a:rPr lang="en-US" dirty="0" err="1"/>
                        <a:t>Heramawan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75786"/>
                  </a:ext>
                </a:extLst>
              </a:tr>
              <a:tr h="115555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trust‑based collaborative filtering algorithm for E‑commerce recommendation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Liaoliang</a:t>
                      </a:r>
                      <a:r>
                        <a:rPr lang="en-US" dirty="0"/>
                        <a:t> Jiang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4994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F2C6B60F-435B-4AC2-8A01-CB3DD6E3739A}"/>
              </a:ext>
            </a:extLst>
          </p:cNvPr>
          <p:cNvSpPr txBox="1">
            <a:spLocks/>
          </p:cNvSpPr>
          <p:nvPr/>
        </p:nvSpPr>
        <p:spPr>
          <a:xfrm>
            <a:off x="1055440" y="116632"/>
            <a:ext cx="9875520" cy="9620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IN" sz="3900" kern="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91A15-2133-4375-A661-A3224D71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4" y="1055293"/>
            <a:ext cx="11449272" cy="55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600" b="1" spc="-1" dirty="0">
                <a:solidFill>
                  <a:srgbClr val="FFFFFF"/>
                </a:solidFill>
                <a:latin typeface="Century Gothic"/>
              </a:rPr>
              <a:t>IMPLEMENTATION</a:t>
            </a:r>
            <a:endParaRPr lang="en-IN" sz="3600" spc="-1" dirty="0"/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09522" y="1714488"/>
            <a:ext cx="11715832" cy="4857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Gothic" pitchFamily="34" charset="0"/>
            </a:endParaRPr>
          </a:p>
          <a:p>
            <a:pPr marL="432000" indent="-32364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Arial" pitchFamily="34" charset="0"/>
              <a:buChar char="•"/>
            </a:pPr>
            <a:endParaRPr lang="en-IN" sz="2000" u="sng" spc="-1" dirty="0"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8484" y="2765174"/>
            <a:ext cx="10657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Data – Training and testing csv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Preprocessing - Noise Reduction and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Model  -    Collaborative Filtering architectures and other models discussed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Training – Dividing labeled set in two halves(80/20)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Hyper Parameter Optimization-dimensions of embeddings and RNN, learning rate and regularization values) were optimized via cross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Post Processing and Evaluation – Using MRR to check the efficiency of the solution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3F4A6-8820-43EF-88DA-84A4477B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065585"/>
            <a:ext cx="8280920" cy="1420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FC3A735-F9FA-4752-A7D4-357E11BBCC4F}"/>
              </a:ext>
            </a:extLst>
          </p:cNvPr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00" b="1" spc="-1" dirty="0">
                <a:solidFill>
                  <a:srgbClr val="FFFFFF"/>
                </a:solidFill>
                <a:latin typeface="Century Gothic"/>
              </a:rPr>
              <a:t>EVALUATION PARAMETER</a:t>
            </a:r>
            <a:endParaRPr lang="en-IN" sz="3600" spc="-1" dirty="0"/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280813B4-C6D0-470A-A1A1-BEF55302FF7F}"/>
              </a:ext>
            </a:extLst>
          </p:cNvPr>
          <p:cNvSpPr/>
          <p:nvPr/>
        </p:nvSpPr>
        <p:spPr>
          <a:xfrm>
            <a:off x="-744760" y="1268760"/>
            <a:ext cx="8609728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00" b="1" spc="-1" dirty="0">
                <a:solidFill>
                  <a:srgbClr val="FFFFFF"/>
                </a:solidFill>
                <a:latin typeface="Century Gothic"/>
              </a:rPr>
              <a:t>Mean Reciprocal Rank(MRR)</a:t>
            </a:r>
            <a:endParaRPr lang="en-IN" sz="3600" spc="-1" dirty="0"/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9EF5F-774A-41E4-929C-6FE93D71FF78}"/>
              </a:ext>
            </a:extLst>
          </p:cNvPr>
          <p:cNvSpPr txBox="1"/>
          <p:nvPr/>
        </p:nvSpPr>
        <p:spPr>
          <a:xfrm>
            <a:off x="695400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MRR  = (∑ 1/rank_i)/N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4354AB-57AD-4481-9D5A-EC4001165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21878"/>
              </p:ext>
            </p:extLst>
          </p:nvPr>
        </p:nvGraphicFramePr>
        <p:xfrm>
          <a:off x="609480" y="328498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51492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7971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45448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7967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589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Proposed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Correct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Reciprocal rank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9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catten, cati, </a:t>
                      </a:r>
                      <a:r>
                        <a:rPr lang="en-IN" b="1">
                          <a:effectLst/>
                        </a:rPr>
                        <a:t>cats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1/3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7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torii, </a:t>
                      </a:r>
                      <a:r>
                        <a:rPr lang="en-IN" b="1">
                          <a:effectLst/>
                        </a:rPr>
                        <a:t>tori</a:t>
                      </a:r>
                      <a:r>
                        <a:rPr lang="en-IN">
                          <a:effectLst/>
                        </a:rPr>
                        <a:t>, toruses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8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viruses</a:t>
                      </a:r>
                      <a:r>
                        <a:rPr lang="en-IN">
                          <a:effectLst/>
                        </a:rPr>
                        <a:t>, virii, viri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viruses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93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C2A72B-A7D6-4872-94D2-CE453DEC9010}"/>
              </a:ext>
            </a:extLst>
          </p:cNvPr>
          <p:cNvSpPr txBox="1"/>
          <p:nvPr/>
        </p:nvSpPr>
        <p:spPr>
          <a:xfrm>
            <a:off x="983432" y="1052736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Example:</a:t>
            </a:r>
          </a:p>
          <a:p>
            <a:r>
              <a:rPr lang="en-IN" dirty="0">
                <a:solidFill>
                  <a:schemeClr val="bg1"/>
                </a:solidFill>
              </a:rPr>
              <a:t>query 1: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impressions = [100, 101, 102, 103, 104, 105]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clicked_item_id = 102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submission = [101, 103, 104, 102, 105, 100]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reciprocal rank = 0.25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query 2: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impression = [101, 103, 104, 100, 105]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clicked_item_id = 105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submission = [103, 105, 101, 100, 104]</a:t>
            </a:r>
          </a:p>
          <a:p>
            <a:pPr lvl="0"/>
            <a:r>
              <a:rPr lang="en-IN" dirty="0">
                <a:solidFill>
                  <a:schemeClr val="bg1"/>
                </a:solidFill>
              </a:rPr>
              <a:t>reciprocal rank = 0.5</a:t>
            </a:r>
          </a:p>
          <a:p>
            <a:pPr lvl="0"/>
            <a:r>
              <a:rPr lang="en-IN" dirty="0" err="1">
                <a:solidFill>
                  <a:schemeClr val="bg1"/>
                </a:solidFill>
              </a:rPr>
              <a:t>mrr</a:t>
            </a:r>
            <a:r>
              <a:rPr lang="en-IN" dirty="0">
                <a:solidFill>
                  <a:schemeClr val="bg1"/>
                </a:solidFill>
              </a:rPr>
              <a:t> = (0.25 + 0.5) / 2 = 0.375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5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1009</TotalTime>
  <Words>576</Words>
  <Application>Microsoft Office PowerPoint</Application>
  <PresentationFormat>Widescreen</PresentationFormat>
  <Paragraphs>153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Copperplate Gothic 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princejain1408.bhilai@gmail.com</dc:creator>
  <dc:description/>
  <cp:lastModifiedBy>Prince Jain</cp:lastModifiedBy>
  <cp:revision>90</cp:revision>
  <dcterms:created xsi:type="dcterms:W3CDTF">2019-07-08T16:28:40Z</dcterms:created>
  <dcterms:modified xsi:type="dcterms:W3CDTF">2020-02-18T10:56:41Z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