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ZWbatW1saBYq89vWqT3+J0yAf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15"/>
          <p:cNvGrpSpPr/>
          <p:nvPr/>
        </p:nvGrpSpPr>
        <p:grpSpPr>
          <a:xfrm>
            <a:off x="6098378" y="5"/>
            <a:ext cx="3045625" cy="2030570"/>
            <a:chOff x="6098378" y="5"/>
            <a:chExt cx="3045625" cy="2030570"/>
          </a:xfrm>
        </p:grpSpPr>
        <p:sp>
          <p:nvSpPr>
            <p:cNvPr id="11" name="Google Shape;11;p1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5"/>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15"/>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24"/>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25"/>
          <p:cNvGrpSpPr/>
          <p:nvPr/>
        </p:nvGrpSpPr>
        <p:grpSpPr>
          <a:xfrm>
            <a:off x="6098378" y="5"/>
            <a:ext cx="3045625" cy="2030570"/>
            <a:chOff x="6098378" y="5"/>
            <a:chExt cx="3045625" cy="2030570"/>
          </a:xfrm>
        </p:grpSpPr>
        <p:sp>
          <p:nvSpPr>
            <p:cNvPr id="73" name="Google Shape;73;p2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25"/>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25"/>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80" name="Google Shape;80;p2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16"/>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1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2" name="Google Shape;22;p16"/>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 name="Google Shape;23;p16"/>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 name="Google Shape;24;p1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5" name="Google Shape;25;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6"/>
        <p:cNvGrpSpPr/>
        <p:nvPr/>
      </p:nvGrpSpPr>
      <p:grpSpPr>
        <a:xfrm>
          <a:off x="0" y="0"/>
          <a:ext cx="0" cy="0"/>
          <a:chOff x="0" y="0"/>
          <a:chExt cx="0" cy="0"/>
        </a:xfrm>
      </p:grpSpPr>
      <p:grpSp>
        <p:nvGrpSpPr>
          <p:cNvPr id="27" name="Google Shape;27;p17"/>
          <p:cNvGrpSpPr/>
          <p:nvPr/>
        </p:nvGrpSpPr>
        <p:grpSpPr>
          <a:xfrm>
            <a:off x="6098378" y="5"/>
            <a:ext cx="3045625" cy="2030570"/>
            <a:chOff x="6098378" y="5"/>
            <a:chExt cx="3045625" cy="2030570"/>
          </a:xfrm>
        </p:grpSpPr>
        <p:sp>
          <p:nvSpPr>
            <p:cNvPr id="28" name="Google Shape;28;p1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17"/>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4" name="Google Shape;34;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9" name="Google Shape;39;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grpSp>
        <p:nvGrpSpPr>
          <p:cNvPr id="41" name="Google Shape;41;p20"/>
          <p:cNvGrpSpPr/>
          <p:nvPr/>
        </p:nvGrpSpPr>
        <p:grpSpPr>
          <a:xfrm>
            <a:off x="0" y="3903669"/>
            <a:ext cx="9144000" cy="1239925"/>
            <a:chOff x="0" y="3903669"/>
            <a:chExt cx="9144000" cy="1239925"/>
          </a:xfrm>
        </p:grpSpPr>
        <p:sp>
          <p:nvSpPr>
            <p:cNvPr id="42" name="Google Shape;42;p2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0"/>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0"/>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0"/>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0"/>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2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8" name="Google Shape;48;p2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2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2" name="Google Shape;52;p21"/>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3" name="Google Shape;53;p21"/>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4" name="Google Shape;54;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22"/>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8" name="Google Shape;58;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9"/>
        <p:cNvGrpSpPr/>
        <p:nvPr/>
      </p:nvGrpSpPr>
      <p:grpSpPr>
        <a:xfrm>
          <a:off x="0" y="0"/>
          <a:ext cx="0" cy="0"/>
          <a:chOff x="0" y="0"/>
          <a:chExt cx="0" cy="0"/>
        </a:xfrm>
      </p:grpSpPr>
      <p:grpSp>
        <p:nvGrpSpPr>
          <p:cNvPr id="60" name="Google Shape;60;p23"/>
          <p:cNvGrpSpPr/>
          <p:nvPr/>
        </p:nvGrpSpPr>
        <p:grpSpPr>
          <a:xfrm>
            <a:off x="6098378" y="5"/>
            <a:ext cx="3045625" cy="2030570"/>
            <a:chOff x="6098378" y="5"/>
            <a:chExt cx="3045625" cy="2030570"/>
          </a:xfrm>
        </p:grpSpPr>
        <p:sp>
          <p:nvSpPr>
            <p:cNvPr id="61" name="Google Shape;61;p23"/>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3"/>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3"/>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3"/>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23"/>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7" name="Google Shape;67;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JOBS FOR YOU</a:t>
            </a:r>
            <a:endParaRPr/>
          </a:p>
        </p:txBody>
      </p:sp>
      <p:sp>
        <p:nvSpPr>
          <p:cNvPr id="86" name="Google Shape;86;p1"/>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a:t>A Job Recommendation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txBox="1">
            <a:spLocks noGrp="1"/>
          </p:cNvSpPr>
          <p:nvPr>
            <p:ph type="title"/>
          </p:nvPr>
        </p:nvSpPr>
        <p:spPr>
          <a:xfrm>
            <a:off x="311700" y="2505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Results</a:t>
            </a:r>
            <a:endParaRPr/>
          </a:p>
        </p:txBody>
      </p:sp>
      <p:sp>
        <p:nvSpPr>
          <p:cNvPr id="200" name="Google Shape;200;p10"/>
          <p:cNvSpPr txBox="1"/>
          <p:nvPr/>
        </p:nvSpPr>
        <p:spPr>
          <a:xfrm>
            <a:off x="7552750" y="1136950"/>
            <a:ext cx="1604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p:txBody>
      </p:sp>
      <p:pic>
        <p:nvPicPr>
          <p:cNvPr id="201" name="Google Shape;201;p10"/>
          <p:cNvPicPr preferRelativeResize="0"/>
          <p:nvPr/>
        </p:nvPicPr>
        <p:blipFill rotWithShape="1">
          <a:blip r:embed="rId3">
            <a:alphaModFix/>
          </a:blip>
          <a:srcRect/>
          <a:stretch/>
        </p:blipFill>
        <p:spPr>
          <a:xfrm>
            <a:off x="856800" y="930500"/>
            <a:ext cx="7736925" cy="4213001"/>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311700" y="2505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Results</a:t>
            </a:r>
            <a:endParaRPr/>
          </a:p>
        </p:txBody>
      </p:sp>
      <p:sp>
        <p:nvSpPr>
          <p:cNvPr id="207" name="Google Shape;207;p11"/>
          <p:cNvSpPr txBox="1"/>
          <p:nvPr/>
        </p:nvSpPr>
        <p:spPr>
          <a:xfrm>
            <a:off x="7552750" y="1136950"/>
            <a:ext cx="1604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p:txBody>
      </p:sp>
      <p:pic>
        <p:nvPicPr>
          <p:cNvPr id="208" name="Google Shape;208;p11"/>
          <p:cNvPicPr preferRelativeResize="0"/>
          <p:nvPr/>
        </p:nvPicPr>
        <p:blipFill rotWithShape="1">
          <a:blip r:embed="rId3">
            <a:alphaModFix/>
          </a:blip>
          <a:srcRect/>
          <a:stretch/>
        </p:blipFill>
        <p:spPr>
          <a:xfrm>
            <a:off x="232050" y="1055063"/>
            <a:ext cx="8679901" cy="3749987"/>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Thank you</a:t>
            </a:r>
            <a:endParaRPr/>
          </a:p>
        </p:txBody>
      </p:sp>
      <p:sp>
        <p:nvSpPr>
          <p:cNvPr id="220" name="Google Shape;220;p13"/>
          <p:cNvSpPr txBox="1">
            <a:spLocks noGrp="1"/>
          </p:cNvSpPr>
          <p:nvPr>
            <p:ph type="subTitle" idx="1"/>
          </p:nvPr>
        </p:nvSpPr>
        <p:spPr>
          <a:xfrm>
            <a:off x="265500" y="3353801"/>
            <a:ext cx="4045200" cy="1269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p>
        </p:txBody>
      </p:sp>
      <p:sp>
        <p:nvSpPr>
          <p:cNvPr id="221" name="Google Shape;221;p13"/>
          <p:cNvSpPr txBox="1">
            <a:spLocks noGrp="1"/>
          </p:cNvSpPr>
          <p:nvPr>
            <p:ph type="body" idx="2"/>
          </p:nvPr>
        </p:nvSpPr>
        <p:spPr>
          <a:xfrm>
            <a:off x="6847150" y="1606395"/>
            <a:ext cx="1179600" cy="28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endParaRPr sz="1300">
              <a:solidFill>
                <a:schemeClr val="dk1"/>
              </a:solidFill>
            </a:endParaRPr>
          </a:p>
        </p:txBody>
      </p:sp>
      <p:pic>
        <p:nvPicPr>
          <p:cNvPr id="222" name="Google Shape;222;p13"/>
          <p:cNvPicPr preferRelativeResize="0"/>
          <p:nvPr/>
        </p:nvPicPr>
        <p:blipFill rotWithShape="1">
          <a:blip r:embed="rId3">
            <a:alphaModFix/>
          </a:blip>
          <a:srcRect/>
          <a:stretch/>
        </p:blipFill>
        <p:spPr>
          <a:xfrm>
            <a:off x="148575" y="0"/>
            <a:ext cx="8995426" cy="518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14225" y="-460725"/>
            <a:ext cx="4045200" cy="156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Datasets</a:t>
            </a:r>
            <a:endParaRPr/>
          </a:p>
        </p:txBody>
      </p:sp>
      <p:sp>
        <p:nvSpPr>
          <p:cNvPr id="92" name="Google Shape;92;p2"/>
          <p:cNvSpPr txBox="1">
            <a:spLocks noGrp="1"/>
          </p:cNvSpPr>
          <p:nvPr>
            <p:ph type="subTitle" idx="1"/>
          </p:nvPr>
        </p:nvSpPr>
        <p:spPr>
          <a:xfrm>
            <a:off x="141450" y="2184726"/>
            <a:ext cx="4045200" cy="1269300"/>
          </a:xfrm>
          <a:prstGeom prst="rect">
            <a:avLst/>
          </a:prstGeom>
          <a:noFill/>
          <a:ln>
            <a:noFill/>
          </a:ln>
        </p:spPr>
        <p:txBody>
          <a:bodyPr spcFirstLastPara="1" wrap="square" lIns="91425" tIns="91425" rIns="91425" bIns="91425" anchor="t" anchorCtr="0">
            <a:noAutofit/>
          </a:bodyPr>
          <a:lstStyle/>
          <a:p>
            <a:pPr marL="457200" lvl="0" indent="-361950" algn="l" rtl="0">
              <a:lnSpc>
                <a:spcPct val="100000"/>
              </a:lnSpc>
              <a:spcBef>
                <a:spcPts val="0"/>
              </a:spcBef>
              <a:spcAft>
                <a:spcPts val="0"/>
              </a:spcAft>
              <a:buSzPts val="2100"/>
              <a:buChar char="●"/>
            </a:pPr>
            <a:r>
              <a:rPr lang="en"/>
              <a:t>IT-Jobs Datasets</a:t>
            </a:r>
            <a:endParaRPr/>
          </a:p>
          <a:p>
            <a:pPr marL="457200" lvl="0" indent="-361950" algn="l" rtl="0">
              <a:lnSpc>
                <a:spcPct val="100000"/>
              </a:lnSpc>
              <a:spcBef>
                <a:spcPts val="0"/>
              </a:spcBef>
              <a:spcAft>
                <a:spcPts val="0"/>
              </a:spcAft>
              <a:buSzPts val="2100"/>
              <a:buChar char="●"/>
            </a:pPr>
            <a:r>
              <a:rPr lang="en"/>
              <a:t>Non IT-Jobs Datasets</a:t>
            </a:r>
            <a:endParaRPr/>
          </a:p>
          <a:p>
            <a:pPr marL="457200" lvl="0" indent="-361950" algn="l" rtl="0">
              <a:lnSpc>
                <a:spcPct val="100000"/>
              </a:lnSpc>
              <a:spcBef>
                <a:spcPts val="0"/>
              </a:spcBef>
              <a:spcAft>
                <a:spcPts val="0"/>
              </a:spcAft>
              <a:buSzPts val="2100"/>
              <a:buChar char="●"/>
            </a:pPr>
            <a:r>
              <a:rPr lang="en"/>
              <a:t>Job URLs</a:t>
            </a:r>
            <a:endParaRPr/>
          </a:p>
        </p:txBody>
      </p:sp>
      <p:sp>
        <p:nvSpPr>
          <p:cNvPr id="93" name="Google Shape;93;p2"/>
          <p:cNvSpPr txBox="1">
            <a:spLocks noGrp="1"/>
          </p:cNvSpPr>
          <p:nvPr>
            <p:ph type="body" idx="2"/>
          </p:nvPr>
        </p:nvSpPr>
        <p:spPr>
          <a:xfrm>
            <a:off x="4875475" y="990975"/>
            <a:ext cx="3837000" cy="312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
              <a:t>Sources : Kaggle</a:t>
            </a:r>
            <a:endParaRPr/>
          </a:p>
          <a:p>
            <a:pPr marL="0" lvl="0" indent="0" algn="l" rtl="0">
              <a:lnSpc>
                <a:spcPct val="115000"/>
              </a:lnSpc>
              <a:spcBef>
                <a:spcPts val="1600"/>
              </a:spcBef>
              <a:spcAft>
                <a:spcPts val="0"/>
              </a:spcAft>
              <a:buSzPts val="1800"/>
              <a:buNone/>
            </a:pPr>
            <a:r>
              <a:rPr lang="en"/>
              <a:t>Columns : ID, Title, Job Query, Description</a:t>
            </a:r>
            <a:endParaRPr/>
          </a:p>
          <a:p>
            <a:pPr marL="0" lvl="0" indent="0" algn="l" rtl="0">
              <a:lnSpc>
                <a:spcPct val="115000"/>
              </a:lnSpc>
              <a:spcBef>
                <a:spcPts val="1600"/>
              </a:spcBef>
              <a:spcAft>
                <a:spcPts val="0"/>
              </a:spcAft>
              <a:buSzPts val="1800"/>
              <a:buNone/>
            </a:pPr>
            <a:r>
              <a:rPr lang="en"/>
              <a:t> IT : 13000 tuples</a:t>
            </a:r>
            <a:endParaRPr/>
          </a:p>
          <a:p>
            <a:pPr marL="0" lvl="0" indent="0" algn="l" rtl="0">
              <a:lnSpc>
                <a:spcPct val="115000"/>
              </a:lnSpc>
              <a:spcBef>
                <a:spcPts val="1600"/>
              </a:spcBef>
              <a:spcAft>
                <a:spcPts val="0"/>
              </a:spcAft>
              <a:buSzPts val="1800"/>
              <a:buNone/>
            </a:pPr>
            <a:r>
              <a:rPr lang="en"/>
              <a:t>Non-IT : 9900 tuples</a:t>
            </a:r>
            <a:endParaRPr/>
          </a:p>
          <a:p>
            <a:pPr marL="0" lvl="0" indent="0" algn="l" rtl="0">
              <a:lnSpc>
                <a:spcPct val="115000"/>
              </a:lnSpc>
              <a:spcBef>
                <a:spcPts val="1600"/>
              </a:spcBef>
              <a:spcAft>
                <a:spcPts val="1600"/>
              </a:spcAft>
              <a:buSzPts val="1800"/>
              <a:buNone/>
            </a:pPr>
            <a:r>
              <a:rPr lang="en"/>
              <a:t>Job URLs : 102676 tuples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586650" y="2152347"/>
            <a:ext cx="8222100" cy="83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sz="6000"/>
              <a:t> Progress</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descr="Background pointer shape in timeline graphic"/>
          <p:cNvSpPr/>
          <p:nvPr/>
        </p:nvSpPr>
        <p:spPr>
          <a:xfrm>
            <a:off x="340925" y="2199000"/>
            <a:ext cx="16518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txBox="1">
            <a:spLocks noGrp="1"/>
          </p:cNvSpPr>
          <p:nvPr>
            <p:ph type="body" idx="4294967295"/>
          </p:nvPr>
        </p:nvSpPr>
        <p:spPr>
          <a:xfrm>
            <a:off x="340923" y="2336550"/>
            <a:ext cx="14556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300">
                <a:solidFill>
                  <a:schemeClr val="lt1"/>
                </a:solidFill>
              </a:rPr>
              <a:t>Removing special characters</a:t>
            </a:r>
            <a:endParaRPr sz="1300">
              <a:solidFill>
                <a:schemeClr val="lt1"/>
              </a:solidFill>
            </a:endParaRPr>
          </a:p>
        </p:txBody>
      </p:sp>
      <p:grpSp>
        <p:nvGrpSpPr>
          <p:cNvPr id="105" name="Google Shape;105;p4"/>
          <p:cNvGrpSpPr/>
          <p:nvPr/>
        </p:nvGrpSpPr>
        <p:grpSpPr>
          <a:xfrm>
            <a:off x="969270" y="1610215"/>
            <a:ext cx="198900" cy="593656"/>
            <a:chOff x="777447" y="1610215"/>
            <a:chExt cx="198900" cy="593656"/>
          </a:xfrm>
        </p:grpSpPr>
        <p:cxnSp>
          <p:nvCxnSpPr>
            <p:cNvPr id="106" name="Google Shape;106;p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07" name="Google Shape;107;p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4"/>
          <p:cNvSpPr txBox="1">
            <a:spLocks noGrp="1"/>
          </p:cNvSpPr>
          <p:nvPr>
            <p:ph type="body" idx="4294967295"/>
          </p:nvPr>
        </p:nvSpPr>
        <p:spPr>
          <a:xfrm>
            <a:off x="1316275" y="3698142"/>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a:t>Converting the whole text to the lower case alphabets.</a:t>
            </a:r>
            <a:endParaRPr sz="1600"/>
          </a:p>
        </p:txBody>
      </p:sp>
      <p:sp>
        <p:nvSpPr>
          <p:cNvPr id="109" name="Google Shape;109;p4" descr="Background pointer shape in timeline graphic"/>
          <p:cNvSpPr/>
          <p:nvPr/>
        </p:nvSpPr>
        <p:spPr>
          <a:xfrm>
            <a:off x="1685150" y="2217600"/>
            <a:ext cx="1651800" cy="7083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txBox="1">
            <a:spLocks noGrp="1"/>
          </p:cNvSpPr>
          <p:nvPr>
            <p:ph type="body" idx="4294967295"/>
          </p:nvPr>
        </p:nvSpPr>
        <p:spPr>
          <a:xfrm>
            <a:off x="1953317"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500">
                <a:solidFill>
                  <a:schemeClr val="lt1"/>
                </a:solidFill>
              </a:rPr>
              <a:t>Text Lowering</a:t>
            </a:r>
            <a:endParaRPr sz="1500">
              <a:solidFill>
                <a:schemeClr val="lt1"/>
              </a:solidFill>
            </a:endParaRPr>
          </a:p>
        </p:txBody>
      </p:sp>
      <p:sp>
        <p:nvSpPr>
          <p:cNvPr id="111" name="Google Shape;111;p4"/>
          <p:cNvSpPr txBox="1">
            <a:spLocks noGrp="1"/>
          </p:cNvSpPr>
          <p:nvPr>
            <p:ph type="body" idx="4294967295"/>
          </p:nvPr>
        </p:nvSpPr>
        <p:spPr>
          <a:xfrm>
            <a:off x="2733900" y="385663"/>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a:t>The process of splitting a string or text into a list of tokens.</a:t>
            </a:r>
            <a:endParaRPr sz="1600"/>
          </a:p>
        </p:txBody>
      </p:sp>
      <p:sp>
        <p:nvSpPr>
          <p:cNvPr id="112" name="Google Shape;112;p4" descr="Background pointer shape in timeline graphic"/>
          <p:cNvSpPr/>
          <p:nvPr/>
        </p:nvSpPr>
        <p:spPr>
          <a:xfrm>
            <a:off x="4322375" y="2217600"/>
            <a:ext cx="17244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113" name="Google Shape;113;p4"/>
          <p:cNvSpPr txBox="1">
            <a:spLocks noGrp="1"/>
          </p:cNvSpPr>
          <p:nvPr>
            <p:ph type="body" idx="4294967295"/>
          </p:nvPr>
        </p:nvSpPr>
        <p:spPr>
          <a:xfrm>
            <a:off x="3000767" y="2580088"/>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300">
                <a:solidFill>
                  <a:schemeClr val="lt1"/>
                </a:solidFill>
              </a:rPr>
              <a:t>Special characters  removal</a:t>
            </a:r>
            <a:endParaRPr sz="1300">
              <a:solidFill>
                <a:schemeClr val="lt1"/>
              </a:solidFill>
            </a:endParaRPr>
          </a:p>
        </p:txBody>
      </p:sp>
      <p:grpSp>
        <p:nvGrpSpPr>
          <p:cNvPr id="114" name="Google Shape;114;p4"/>
          <p:cNvGrpSpPr/>
          <p:nvPr/>
        </p:nvGrpSpPr>
        <p:grpSpPr>
          <a:xfrm>
            <a:off x="6256058" y="1610215"/>
            <a:ext cx="198900" cy="593656"/>
            <a:chOff x="3918084" y="1610215"/>
            <a:chExt cx="198900" cy="593656"/>
          </a:xfrm>
        </p:grpSpPr>
        <p:cxnSp>
          <p:nvCxnSpPr>
            <p:cNvPr id="115" name="Google Shape;115;p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16" name="Google Shape;116;p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 name="Google Shape;117;p4"/>
          <p:cNvSpPr txBox="1">
            <a:spLocks noGrp="1"/>
          </p:cNvSpPr>
          <p:nvPr>
            <p:ph type="body" idx="4294967295"/>
          </p:nvPr>
        </p:nvSpPr>
        <p:spPr>
          <a:xfrm>
            <a:off x="3906044" y="3698142"/>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a:t>Removing unnecessary or repeated words from the dataset</a:t>
            </a:r>
            <a:endParaRPr sz="1600"/>
          </a:p>
        </p:txBody>
      </p:sp>
      <p:sp>
        <p:nvSpPr>
          <p:cNvPr id="118" name="Google Shape;118;p4" descr="Background pointer shape in timeline graphic"/>
          <p:cNvSpPr/>
          <p:nvPr/>
        </p:nvSpPr>
        <p:spPr>
          <a:xfrm>
            <a:off x="5717900" y="2217600"/>
            <a:ext cx="16518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4"/>
          <p:cNvSpPr txBox="1">
            <a:spLocks noGrp="1"/>
          </p:cNvSpPr>
          <p:nvPr>
            <p:ph type="body" idx="4294967295"/>
          </p:nvPr>
        </p:nvSpPr>
        <p:spPr>
          <a:xfrm>
            <a:off x="6044237" y="233620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300">
                <a:solidFill>
                  <a:schemeClr val="lt1"/>
                </a:solidFill>
              </a:rPr>
              <a:t>Lemmatization</a:t>
            </a:r>
            <a:endParaRPr sz="1200">
              <a:solidFill>
                <a:schemeClr val="lt1"/>
              </a:solidFill>
            </a:endParaRPr>
          </a:p>
        </p:txBody>
      </p:sp>
      <p:grpSp>
        <p:nvGrpSpPr>
          <p:cNvPr id="120" name="Google Shape;120;p4"/>
          <p:cNvGrpSpPr/>
          <p:nvPr/>
        </p:nvGrpSpPr>
        <p:grpSpPr>
          <a:xfrm>
            <a:off x="7669795" y="2963108"/>
            <a:ext cx="198900" cy="593656"/>
            <a:chOff x="5958946" y="2938958"/>
            <a:chExt cx="198900" cy="593656"/>
          </a:xfrm>
        </p:grpSpPr>
        <p:cxnSp>
          <p:nvCxnSpPr>
            <p:cNvPr id="121" name="Google Shape;121;p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2" name="Google Shape;122;p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4"/>
          <p:cNvSpPr txBox="1">
            <a:spLocks noGrp="1"/>
          </p:cNvSpPr>
          <p:nvPr>
            <p:ph type="body" idx="4294967295"/>
          </p:nvPr>
        </p:nvSpPr>
        <p:spPr>
          <a:xfrm>
            <a:off x="247727" y="385675"/>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a:t>Removing numbers and non-alphabetic characters from the dataset.</a:t>
            </a:r>
            <a:endParaRPr sz="1600"/>
          </a:p>
        </p:txBody>
      </p:sp>
      <p:sp>
        <p:nvSpPr>
          <p:cNvPr id="124" name="Google Shape;124;p4" descr="Background pointer shape in timeline graphic"/>
          <p:cNvSpPr/>
          <p:nvPr/>
        </p:nvSpPr>
        <p:spPr>
          <a:xfrm>
            <a:off x="7032200" y="2217600"/>
            <a:ext cx="17934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125" name="Google Shape;125;p4"/>
          <p:cNvSpPr txBox="1">
            <a:spLocks noGrp="1"/>
          </p:cNvSpPr>
          <p:nvPr>
            <p:ph type="body" idx="4294967295"/>
          </p:nvPr>
        </p:nvSpPr>
        <p:spPr>
          <a:xfrm>
            <a:off x="7301337" y="233620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Stemming</a:t>
            </a:r>
            <a:endParaRPr sz="1600">
              <a:solidFill>
                <a:schemeClr val="lt1"/>
              </a:solidFill>
            </a:endParaRPr>
          </a:p>
        </p:txBody>
      </p:sp>
      <p:sp>
        <p:nvSpPr>
          <p:cNvPr id="126" name="Google Shape;126;p4"/>
          <p:cNvSpPr txBox="1">
            <a:spLocks noGrp="1"/>
          </p:cNvSpPr>
          <p:nvPr>
            <p:ph type="body" idx="4294967295"/>
          </p:nvPr>
        </p:nvSpPr>
        <p:spPr>
          <a:xfrm>
            <a:off x="5220079" y="538342"/>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a:t>Converting the words to meaningful base form(Lemma)</a:t>
            </a:r>
            <a:endParaRPr sz="1600"/>
          </a:p>
        </p:txBody>
      </p:sp>
      <p:sp>
        <p:nvSpPr>
          <p:cNvPr id="127" name="Google Shape;127;p4" descr="Background pointer shape in timeline graphic"/>
          <p:cNvSpPr/>
          <p:nvPr/>
        </p:nvSpPr>
        <p:spPr>
          <a:xfrm>
            <a:off x="3061662" y="2198650"/>
            <a:ext cx="15873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128" name="Google Shape;128;p4"/>
          <p:cNvSpPr txBox="1"/>
          <p:nvPr/>
        </p:nvSpPr>
        <p:spPr>
          <a:xfrm>
            <a:off x="4487213" y="2329788"/>
            <a:ext cx="14556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chemeClr val="lt1"/>
                </a:solidFill>
                <a:latin typeface="Roboto"/>
                <a:ea typeface="Roboto"/>
                <a:cs typeface="Roboto"/>
                <a:sym typeface="Roboto"/>
              </a:rPr>
              <a:t>Stop words </a:t>
            </a:r>
            <a:endParaRPr sz="1300" b="0" i="0"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chemeClr val="lt1"/>
                </a:solidFill>
                <a:latin typeface="Roboto"/>
                <a:ea typeface="Roboto"/>
                <a:cs typeface="Roboto"/>
                <a:sym typeface="Roboto"/>
              </a:rPr>
              <a:t>  removal</a:t>
            </a:r>
            <a:endParaRPr sz="1300" b="0" i="0" u="none" strike="noStrike" cap="none">
              <a:solidFill>
                <a:schemeClr val="lt1"/>
              </a:solidFill>
              <a:latin typeface="Roboto"/>
              <a:ea typeface="Roboto"/>
              <a:cs typeface="Roboto"/>
              <a:sym typeface="Roboto"/>
            </a:endParaRPr>
          </a:p>
        </p:txBody>
      </p:sp>
      <p:grpSp>
        <p:nvGrpSpPr>
          <p:cNvPr id="129" name="Google Shape;129;p4"/>
          <p:cNvGrpSpPr/>
          <p:nvPr/>
        </p:nvGrpSpPr>
        <p:grpSpPr>
          <a:xfrm>
            <a:off x="3559070" y="1610215"/>
            <a:ext cx="198900" cy="593656"/>
            <a:chOff x="3918084" y="1610215"/>
            <a:chExt cx="198900" cy="593656"/>
          </a:xfrm>
        </p:grpSpPr>
        <p:cxnSp>
          <p:nvCxnSpPr>
            <p:cNvPr id="130" name="Google Shape;130;p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1" name="Google Shape;131;p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 name="Google Shape;132;p4"/>
          <p:cNvGrpSpPr/>
          <p:nvPr/>
        </p:nvGrpSpPr>
        <p:grpSpPr>
          <a:xfrm>
            <a:off x="2182120" y="2882858"/>
            <a:ext cx="198900" cy="593656"/>
            <a:chOff x="5958946" y="2938958"/>
            <a:chExt cx="198900" cy="593656"/>
          </a:xfrm>
        </p:grpSpPr>
        <p:cxnSp>
          <p:nvCxnSpPr>
            <p:cNvPr id="133" name="Google Shape;133;p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4" name="Google Shape;134;p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4"/>
          <p:cNvGrpSpPr/>
          <p:nvPr/>
        </p:nvGrpSpPr>
        <p:grpSpPr>
          <a:xfrm>
            <a:off x="4776745" y="2938958"/>
            <a:ext cx="198900" cy="593656"/>
            <a:chOff x="5958946" y="2938958"/>
            <a:chExt cx="198900" cy="593656"/>
          </a:xfrm>
        </p:grpSpPr>
        <p:cxnSp>
          <p:nvCxnSpPr>
            <p:cNvPr id="136" name="Google Shape;136;p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7" name="Google Shape;137;p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4"/>
          <p:cNvSpPr txBox="1"/>
          <p:nvPr/>
        </p:nvSpPr>
        <p:spPr>
          <a:xfrm>
            <a:off x="6554125" y="3652550"/>
            <a:ext cx="2506500" cy="9975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600"/>
              </a:spcAft>
              <a:buClr>
                <a:srgbClr val="000000"/>
              </a:buClr>
              <a:buSzPts val="1600"/>
              <a:buFont typeface="Arial"/>
              <a:buNone/>
            </a:pPr>
            <a:r>
              <a:rPr lang="en" sz="1600" b="0" i="0" u="none" strike="noStrike" cap="none">
                <a:solidFill>
                  <a:schemeClr val="dk2"/>
                </a:solidFill>
                <a:latin typeface="Roboto"/>
                <a:ea typeface="Roboto"/>
                <a:cs typeface="Roboto"/>
                <a:sym typeface="Roboto"/>
              </a:rPr>
              <a:t>Reducing a word to it’s stem that affixes to it’s suffix or prefix</a:t>
            </a:r>
            <a:endParaRPr sz="1400" b="0" i="0" u="none" strike="noStrike" cap="none">
              <a:solidFill>
                <a:srgbClr val="000000"/>
              </a:solidFill>
              <a:latin typeface="Arial"/>
              <a:ea typeface="Arial"/>
              <a:cs typeface="Arial"/>
              <a:sym typeface="Arial"/>
            </a:endParaRPr>
          </a:p>
        </p:txBody>
      </p:sp>
      <p:sp>
        <p:nvSpPr>
          <p:cNvPr id="139" name="Google Shape;139;p4"/>
          <p:cNvSpPr txBox="1"/>
          <p:nvPr/>
        </p:nvSpPr>
        <p:spPr>
          <a:xfrm>
            <a:off x="3360725" y="2390250"/>
            <a:ext cx="131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Tokenization</a:t>
            </a:r>
            <a:endParaRPr sz="1400" b="0" i="0" u="none" strike="noStrike" cap="none">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descr="Background pointer shape in timeline graphic"/>
          <p:cNvSpPr/>
          <p:nvPr/>
        </p:nvSpPr>
        <p:spPr>
          <a:xfrm>
            <a:off x="1644575" y="2216850"/>
            <a:ext cx="2339400" cy="9063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5"/>
          <p:cNvSpPr txBox="1">
            <a:spLocks noGrp="1"/>
          </p:cNvSpPr>
          <p:nvPr>
            <p:ph type="body" idx="4294967295"/>
          </p:nvPr>
        </p:nvSpPr>
        <p:spPr>
          <a:xfrm>
            <a:off x="1992148" y="2434800"/>
            <a:ext cx="14556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Vectorise</a:t>
            </a:r>
            <a:endParaRPr sz="1600">
              <a:solidFill>
                <a:schemeClr val="lt1"/>
              </a:solidFill>
            </a:endParaRPr>
          </a:p>
        </p:txBody>
      </p:sp>
      <p:grpSp>
        <p:nvGrpSpPr>
          <p:cNvPr id="146" name="Google Shape;146;p5"/>
          <p:cNvGrpSpPr/>
          <p:nvPr/>
        </p:nvGrpSpPr>
        <p:grpSpPr>
          <a:xfrm>
            <a:off x="2490520" y="1623203"/>
            <a:ext cx="198900" cy="593656"/>
            <a:chOff x="777447" y="1610215"/>
            <a:chExt cx="198900" cy="593656"/>
          </a:xfrm>
        </p:grpSpPr>
        <p:cxnSp>
          <p:nvCxnSpPr>
            <p:cNvPr id="147" name="Google Shape;147;p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8" name="Google Shape;148;p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9" name="Google Shape;149;p5"/>
          <p:cNvSpPr txBox="1">
            <a:spLocks noGrp="1"/>
          </p:cNvSpPr>
          <p:nvPr>
            <p:ph type="body" idx="4294967295"/>
          </p:nvPr>
        </p:nvSpPr>
        <p:spPr>
          <a:xfrm>
            <a:off x="3954750" y="3716817"/>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a:t>Calculate cosine similarity between user’s resume and job description.</a:t>
            </a:r>
            <a:endParaRPr sz="1600"/>
          </a:p>
        </p:txBody>
      </p:sp>
      <p:sp>
        <p:nvSpPr>
          <p:cNvPr id="150" name="Google Shape;150;p5"/>
          <p:cNvSpPr txBox="1">
            <a:spLocks noGrp="1"/>
          </p:cNvSpPr>
          <p:nvPr>
            <p:ph type="body" idx="4294967295"/>
          </p:nvPr>
        </p:nvSpPr>
        <p:spPr>
          <a:xfrm>
            <a:off x="6245225" y="385663"/>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a:t>Generates top 3 recommendations based on similarity scores.</a:t>
            </a:r>
            <a:endParaRPr sz="1600"/>
          </a:p>
        </p:txBody>
      </p:sp>
      <p:sp>
        <p:nvSpPr>
          <p:cNvPr id="151" name="Google Shape;151;p5"/>
          <p:cNvSpPr txBox="1">
            <a:spLocks noGrp="1"/>
          </p:cNvSpPr>
          <p:nvPr>
            <p:ph type="body" idx="4294967295"/>
          </p:nvPr>
        </p:nvSpPr>
        <p:spPr>
          <a:xfrm>
            <a:off x="6549392" y="2474088"/>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300">
                <a:solidFill>
                  <a:schemeClr val="lt1"/>
                </a:solidFill>
              </a:rPr>
              <a:t>Special characters  removal</a:t>
            </a:r>
            <a:endParaRPr sz="1300">
              <a:solidFill>
                <a:schemeClr val="lt1"/>
              </a:solidFill>
            </a:endParaRPr>
          </a:p>
        </p:txBody>
      </p:sp>
      <p:sp>
        <p:nvSpPr>
          <p:cNvPr id="152" name="Google Shape;152;p5"/>
          <p:cNvSpPr txBox="1">
            <a:spLocks noGrp="1"/>
          </p:cNvSpPr>
          <p:nvPr>
            <p:ph type="body" idx="4294967295"/>
          </p:nvPr>
        </p:nvSpPr>
        <p:spPr>
          <a:xfrm>
            <a:off x="1377727" y="498950"/>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a:t>Vectorize user resume and job descriptions using TF-IDF.</a:t>
            </a:r>
            <a:endParaRPr sz="1600"/>
          </a:p>
        </p:txBody>
      </p:sp>
      <p:sp>
        <p:nvSpPr>
          <p:cNvPr id="153" name="Google Shape;153;p5" descr="Background pointer shape in timeline graphic"/>
          <p:cNvSpPr/>
          <p:nvPr/>
        </p:nvSpPr>
        <p:spPr>
          <a:xfrm>
            <a:off x="6323375" y="2256150"/>
            <a:ext cx="2339400" cy="9063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grpSp>
        <p:nvGrpSpPr>
          <p:cNvPr id="154" name="Google Shape;154;p5"/>
          <p:cNvGrpSpPr/>
          <p:nvPr/>
        </p:nvGrpSpPr>
        <p:grpSpPr>
          <a:xfrm>
            <a:off x="7267170" y="1662490"/>
            <a:ext cx="198900" cy="593656"/>
            <a:chOff x="3918084" y="1610215"/>
            <a:chExt cx="198900" cy="593656"/>
          </a:xfrm>
        </p:grpSpPr>
        <p:cxnSp>
          <p:nvCxnSpPr>
            <p:cNvPr id="155" name="Google Shape;155;p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6" name="Google Shape;156;p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5"/>
          <p:cNvGrpSpPr/>
          <p:nvPr/>
        </p:nvGrpSpPr>
        <p:grpSpPr>
          <a:xfrm>
            <a:off x="4976695" y="3123158"/>
            <a:ext cx="198900" cy="593656"/>
            <a:chOff x="5958946" y="2938958"/>
            <a:chExt cx="198900" cy="593656"/>
          </a:xfrm>
        </p:grpSpPr>
        <p:cxnSp>
          <p:nvCxnSpPr>
            <p:cNvPr id="158" name="Google Shape;158;p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9" name="Google Shape;159;p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5"/>
          <p:cNvSpPr txBox="1"/>
          <p:nvPr/>
        </p:nvSpPr>
        <p:spPr>
          <a:xfrm>
            <a:off x="6686825" y="2493750"/>
            <a:ext cx="17331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700" b="0" i="0" u="none" strike="noStrike" cap="none">
                <a:solidFill>
                  <a:schemeClr val="lt1"/>
                </a:solidFill>
                <a:latin typeface="Roboto"/>
                <a:ea typeface="Roboto"/>
                <a:cs typeface="Roboto"/>
                <a:sym typeface="Roboto"/>
              </a:rPr>
              <a:t>Result</a:t>
            </a:r>
            <a:endParaRPr sz="1700" b="0" i="0" u="none" strike="noStrike" cap="none">
              <a:solidFill>
                <a:schemeClr val="lt1"/>
              </a:solidFill>
              <a:latin typeface="Roboto"/>
              <a:ea typeface="Roboto"/>
              <a:cs typeface="Roboto"/>
              <a:sym typeface="Roboto"/>
            </a:endParaRPr>
          </a:p>
        </p:txBody>
      </p:sp>
      <p:sp>
        <p:nvSpPr>
          <p:cNvPr id="161" name="Google Shape;161;p5" descr="Background pointer shape in timeline graphic"/>
          <p:cNvSpPr/>
          <p:nvPr/>
        </p:nvSpPr>
        <p:spPr>
          <a:xfrm>
            <a:off x="3983987" y="2216850"/>
            <a:ext cx="2339400" cy="9063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162" name="Google Shape;162;p5"/>
          <p:cNvSpPr txBox="1"/>
          <p:nvPr/>
        </p:nvSpPr>
        <p:spPr>
          <a:xfrm>
            <a:off x="4385875" y="2474100"/>
            <a:ext cx="1651800" cy="40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Roboto"/>
                <a:ea typeface="Roboto"/>
                <a:cs typeface="Roboto"/>
                <a:sym typeface="Roboto"/>
              </a:rPr>
              <a:t>Summarization</a:t>
            </a:r>
            <a:endParaRPr sz="1600" b="0" i="0" u="none" strike="noStrike" cap="none">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ctrTitle"/>
          </p:nvPr>
        </p:nvSpPr>
        <p:spPr>
          <a:xfrm>
            <a:off x="460950" y="446147"/>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TF-IDF Vectorization</a:t>
            </a:r>
            <a:endParaRPr/>
          </a:p>
        </p:txBody>
      </p:sp>
      <p:sp>
        <p:nvSpPr>
          <p:cNvPr id="168" name="Google Shape;168;p6"/>
          <p:cNvSpPr txBox="1">
            <a:spLocks noGrp="1"/>
          </p:cNvSpPr>
          <p:nvPr>
            <p:ph type="subTitle" idx="1"/>
          </p:nvPr>
        </p:nvSpPr>
        <p:spPr>
          <a:xfrm>
            <a:off x="598100" y="1548992"/>
            <a:ext cx="8222100" cy="3367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 </a:t>
            </a:r>
            <a:r>
              <a:rPr lang="en" sz="1600" b="1">
                <a:latin typeface="Arial"/>
                <a:ea typeface="Arial"/>
                <a:cs typeface="Arial"/>
                <a:sym typeface="Arial"/>
              </a:rPr>
              <a:t>Term frequency–inverse document frequency</a:t>
            </a:r>
            <a:r>
              <a:rPr lang="en" sz="1600">
                <a:latin typeface="Arial"/>
                <a:ea typeface="Arial"/>
                <a:cs typeface="Arial"/>
                <a:sym typeface="Arial"/>
              </a:rPr>
              <a:t>, is a measure of importance of a word to a document in a collection or corpus, adjusted for the fact that some words appear more frequently in general.</a:t>
            </a:r>
            <a:endParaRPr sz="1600"/>
          </a:p>
          <a:p>
            <a:pPr marL="0" lvl="0" indent="0" algn="l" rtl="0">
              <a:lnSpc>
                <a:spcPct val="100000"/>
              </a:lnSpc>
              <a:spcBef>
                <a:spcPts val="0"/>
              </a:spcBef>
              <a:spcAft>
                <a:spcPts val="0"/>
              </a:spcAft>
              <a:buSzPts val="2100"/>
              <a:buNone/>
            </a:pPr>
            <a:endParaRPr sz="1400">
              <a:solidFill>
                <a:srgbClr val="000000"/>
              </a:solidFill>
              <a:latin typeface="Arial"/>
              <a:ea typeface="Arial"/>
              <a:cs typeface="Arial"/>
              <a:sym typeface="Arial"/>
            </a:endParaRPr>
          </a:p>
          <a:p>
            <a:pPr marL="457200" lvl="0" indent="0" algn="l" rtl="0">
              <a:lnSpc>
                <a:spcPct val="100000"/>
              </a:lnSpc>
              <a:spcBef>
                <a:spcPts val="0"/>
              </a:spcBef>
              <a:spcAft>
                <a:spcPts val="0"/>
              </a:spcAft>
              <a:buSzPts val="2100"/>
              <a:buNone/>
            </a:pPr>
            <a:endParaRPr sz="1600">
              <a:latin typeface="Arial"/>
              <a:ea typeface="Arial"/>
              <a:cs typeface="Arial"/>
              <a:sym typeface="Arial"/>
            </a:endParaRPr>
          </a:p>
          <a:p>
            <a:pPr marL="457200" lvl="0" indent="0" algn="l" rtl="0">
              <a:lnSpc>
                <a:spcPct val="100000"/>
              </a:lnSpc>
              <a:spcBef>
                <a:spcPts val="0"/>
              </a:spcBef>
              <a:spcAft>
                <a:spcPts val="0"/>
              </a:spcAft>
              <a:buSzPts val="2100"/>
              <a:buNone/>
            </a:pPr>
            <a:endParaRPr sz="1600">
              <a:latin typeface="Arial"/>
              <a:ea typeface="Arial"/>
              <a:cs typeface="Arial"/>
              <a:sym typeface="Arial"/>
            </a:endParaRPr>
          </a:p>
          <a:p>
            <a:pPr marL="457200" lvl="0" indent="0" algn="l" rtl="0">
              <a:lnSpc>
                <a:spcPct val="100000"/>
              </a:lnSpc>
              <a:spcBef>
                <a:spcPts val="0"/>
              </a:spcBef>
              <a:spcAft>
                <a:spcPts val="0"/>
              </a:spcAft>
              <a:buSzPts val="2100"/>
              <a:buNone/>
            </a:pPr>
            <a:endParaRPr sz="1600">
              <a:latin typeface="Arial"/>
              <a:ea typeface="Arial"/>
              <a:cs typeface="Arial"/>
              <a:sym typeface="Arial"/>
            </a:endParaRPr>
          </a:p>
          <a:p>
            <a:pPr marL="457200" lvl="0" indent="0" algn="l" rtl="0">
              <a:lnSpc>
                <a:spcPct val="100000"/>
              </a:lnSpc>
              <a:spcBef>
                <a:spcPts val="0"/>
              </a:spcBef>
              <a:spcAft>
                <a:spcPts val="0"/>
              </a:spcAft>
              <a:buSzPts val="2100"/>
              <a:buNone/>
            </a:pPr>
            <a:endParaRPr sz="1600">
              <a:latin typeface="Arial"/>
              <a:ea typeface="Arial"/>
              <a:cs typeface="Arial"/>
              <a:sym typeface="Arial"/>
            </a:endParaRPr>
          </a:p>
          <a:p>
            <a:pPr marL="457200" lvl="0" indent="0" algn="l" rtl="0">
              <a:lnSpc>
                <a:spcPct val="100000"/>
              </a:lnSpc>
              <a:spcBef>
                <a:spcPts val="0"/>
              </a:spcBef>
              <a:spcAft>
                <a:spcPts val="0"/>
              </a:spcAft>
              <a:buSzPts val="2100"/>
              <a:buNone/>
            </a:pPr>
            <a:endParaRPr sz="1600">
              <a:latin typeface="Arial"/>
              <a:ea typeface="Arial"/>
              <a:cs typeface="Arial"/>
              <a:sym typeface="Arial"/>
            </a:endParaRPr>
          </a:p>
          <a:p>
            <a:pPr marL="457200" lvl="0" indent="-330200" algn="l" rtl="0">
              <a:lnSpc>
                <a:spcPct val="100000"/>
              </a:lnSpc>
              <a:spcBef>
                <a:spcPts val="0"/>
              </a:spcBef>
              <a:spcAft>
                <a:spcPts val="0"/>
              </a:spcAft>
              <a:buSzPts val="1600"/>
              <a:buChar char="●"/>
            </a:pPr>
            <a:r>
              <a:rPr lang="en" sz="1600"/>
              <a:t>TF-IDF highlights terms that are frequent in a specific document (e.g., a job description) but less common across the entire dataset, helping identify critical skills and qualifications.</a:t>
            </a:r>
            <a:endParaRPr sz="1600"/>
          </a:p>
          <a:p>
            <a:pPr marL="0" lvl="0" indent="0" algn="l" rtl="0">
              <a:lnSpc>
                <a:spcPct val="100000"/>
              </a:lnSpc>
              <a:spcBef>
                <a:spcPts val="0"/>
              </a:spcBef>
              <a:spcAft>
                <a:spcPts val="0"/>
              </a:spcAft>
              <a:buSzPts val="2100"/>
              <a:buNone/>
            </a:pPr>
            <a:endParaRPr sz="1400">
              <a:solidFill>
                <a:srgbClr val="202122"/>
              </a:solidFill>
              <a:highlight>
                <a:schemeClr val="lt1"/>
              </a:highlight>
            </a:endParaRPr>
          </a:p>
        </p:txBody>
      </p:sp>
      <p:pic>
        <p:nvPicPr>
          <p:cNvPr id="169" name="Google Shape;169;p6"/>
          <p:cNvPicPr preferRelativeResize="0"/>
          <p:nvPr/>
        </p:nvPicPr>
        <p:blipFill rotWithShape="1">
          <a:blip r:embed="rId3">
            <a:alphaModFix/>
          </a:blip>
          <a:srcRect/>
          <a:stretch/>
        </p:blipFill>
        <p:spPr>
          <a:xfrm>
            <a:off x="4739700" y="2699913"/>
            <a:ext cx="2914650" cy="790575"/>
          </a:xfrm>
          <a:prstGeom prst="rect">
            <a:avLst/>
          </a:prstGeom>
          <a:noFill/>
          <a:ln>
            <a:noFill/>
          </a:ln>
        </p:spPr>
      </p:pic>
      <p:sp>
        <p:nvSpPr>
          <p:cNvPr id="170" name="Google Shape;170;p6"/>
          <p:cNvSpPr txBox="1"/>
          <p:nvPr/>
        </p:nvSpPr>
        <p:spPr>
          <a:xfrm>
            <a:off x="9144000" y="4455050"/>
            <a:ext cx="1976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p:txBody>
      </p:sp>
      <p:sp>
        <p:nvSpPr>
          <p:cNvPr id="171" name="Google Shape;171;p6"/>
          <p:cNvSpPr txBox="1"/>
          <p:nvPr/>
        </p:nvSpPr>
        <p:spPr>
          <a:xfrm rot="10800000" flipH="1">
            <a:off x="3512375" y="236675"/>
            <a:ext cx="5209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p:txBody>
      </p:sp>
      <p:pic>
        <p:nvPicPr>
          <p:cNvPr id="172" name="Google Shape;172;p6"/>
          <p:cNvPicPr preferRelativeResize="0"/>
          <p:nvPr/>
        </p:nvPicPr>
        <p:blipFill>
          <a:blip r:embed="rId4">
            <a:alphaModFix/>
          </a:blip>
          <a:stretch>
            <a:fillRect/>
          </a:stretch>
        </p:blipFill>
        <p:spPr>
          <a:xfrm>
            <a:off x="1598125" y="2675813"/>
            <a:ext cx="2181509" cy="83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ctrTitle"/>
          </p:nvPr>
        </p:nvSpPr>
        <p:spPr>
          <a:xfrm>
            <a:off x="531650" y="233497"/>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Cosine similarity</a:t>
            </a:r>
            <a:endParaRPr/>
          </a:p>
        </p:txBody>
      </p:sp>
      <p:sp>
        <p:nvSpPr>
          <p:cNvPr id="178" name="Google Shape;178;p7"/>
          <p:cNvSpPr txBox="1">
            <a:spLocks noGrp="1"/>
          </p:cNvSpPr>
          <p:nvPr>
            <p:ph type="subTitle" idx="1"/>
          </p:nvPr>
        </p:nvSpPr>
        <p:spPr>
          <a:xfrm>
            <a:off x="598100" y="1072354"/>
            <a:ext cx="8222100" cy="36663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Arial"/>
              <a:buChar char="●"/>
            </a:pPr>
            <a:r>
              <a:rPr lang="en" sz="1400">
                <a:latin typeface="Arial"/>
                <a:ea typeface="Arial"/>
                <a:cs typeface="Arial"/>
                <a:sym typeface="Arial"/>
              </a:rPr>
              <a:t>Cosine similarity is a metric used to measure how similar the documents are irrespective of their size. Mathematically, it calculates the cosine of the angle between two vectors projected in a multi-dimensional space. </a:t>
            </a:r>
            <a:endParaRPr sz="1400">
              <a:latin typeface="Arial"/>
              <a:ea typeface="Arial"/>
              <a:cs typeface="Arial"/>
              <a:sym typeface="Arial"/>
            </a:endParaRPr>
          </a:p>
          <a:p>
            <a:pPr marL="457200" lvl="0" indent="0" algn="l" rtl="0">
              <a:lnSpc>
                <a:spcPct val="100000"/>
              </a:lnSpc>
              <a:spcBef>
                <a:spcPts val="0"/>
              </a:spcBef>
              <a:spcAft>
                <a:spcPts val="0"/>
              </a:spcAft>
              <a:buSzPts val="2100"/>
              <a:buNone/>
            </a:pPr>
            <a:endParaRPr sz="1350">
              <a:solidFill>
                <a:srgbClr val="000000"/>
              </a:solidFill>
              <a:highlight>
                <a:srgbClr val="FFFFFF"/>
              </a:highlight>
              <a:latin typeface="Arial"/>
              <a:ea typeface="Arial"/>
              <a:cs typeface="Arial"/>
              <a:sym typeface="Arial"/>
            </a:endParaRPr>
          </a:p>
          <a:p>
            <a:pPr marL="457200" lvl="0" indent="0" algn="l" rtl="0">
              <a:lnSpc>
                <a:spcPct val="100000"/>
              </a:lnSpc>
              <a:spcBef>
                <a:spcPts val="0"/>
              </a:spcBef>
              <a:spcAft>
                <a:spcPts val="0"/>
              </a:spcAft>
              <a:buSzPts val="2100"/>
              <a:buNone/>
            </a:pPr>
            <a:endParaRPr sz="1350">
              <a:solidFill>
                <a:srgbClr val="000000"/>
              </a:solidFill>
              <a:highlight>
                <a:srgbClr val="FFFFFF"/>
              </a:highlight>
              <a:latin typeface="Arial"/>
              <a:ea typeface="Arial"/>
              <a:cs typeface="Arial"/>
              <a:sym typeface="Arial"/>
            </a:endParaRPr>
          </a:p>
          <a:p>
            <a:pPr marL="457200" lvl="0" indent="0" algn="l" rtl="0">
              <a:lnSpc>
                <a:spcPct val="100000"/>
              </a:lnSpc>
              <a:spcBef>
                <a:spcPts val="0"/>
              </a:spcBef>
              <a:spcAft>
                <a:spcPts val="0"/>
              </a:spcAft>
              <a:buSzPts val="2100"/>
              <a:buNone/>
            </a:pPr>
            <a:endParaRPr sz="1350">
              <a:solidFill>
                <a:srgbClr val="000000"/>
              </a:solidFill>
              <a:highlight>
                <a:srgbClr val="FFFFFF"/>
              </a:highlight>
              <a:latin typeface="Arial"/>
              <a:ea typeface="Arial"/>
              <a:cs typeface="Arial"/>
              <a:sym typeface="Arial"/>
            </a:endParaRPr>
          </a:p>
          <a:p>
            <a:pPr marL="457200" lvl="0" indent="0" algn="l" rtl="0">
              <a:lnSpc>
                <a:spcPct val="100000"/>
              </a:lnSpc>
              <a:spcBef>
                <a:spcPts val="0"/>
              </a:spcBef>
              <a:spcAft>
                <a:spcPts val="0"/>
              </a:spcAft>
              <a:buSzPts val="2100"/>
              <a:buNone/>
            </a:pPr>
            <a:endParaRPr sz="1350">
              <a:solidFill>
                <a:srgbClr val="000000"/>
              </a:solidFill>
              <a:highlight>
                <a:srgbClr val="FFFFFF"/>
              </a:highlight>
              <a:latin typeface="Arial"/>
              <a:ea typeface="Arial"/>
              <a:cs typeface="Arial"/>
              <a:sym typeface="Arial"/>
            </a:endParaRPr>
          </a:p>
          <a:p>
            <a:pPr marL="457200" lvl="0" indent="0" algn="l" rtl="0">
              <a:lnSpc>
                <a:spcPct val="100000"/>
              </a:lnSpc>
              <a:spcBef>
                <a:spcPts val="0"/>
              </a:spcBef>
              <a:spcAft>
                <a:spcPts val="0"/>
              </a:spcAft>
              <a:buSzPts val="2100"/>
              <a:buNone/>
            </a:pPr>
            <a:endParaRPr sz="1350">
              <a:solidFill>
                <a:srgbClr val="000000"/>
              </a:solidFill>
              <a:highlight>
                <a:srgbClr val="FFFFFF"/>
              </a:highlight>
              <a:latin typeface="Arial"/>
              <a:ea typeface="Arial"/>
              <a:cs typeface="Arial"/>
              <a:sym typeface="Arial"/>
            </a:endParaRPr>
          </a:p>
          <a:p>
            <a:pPr marL="457200" lvl="0" indent="0" algn="l" rtl="0">
              <a:lnSpc>
                <a:spcPct val="100000"/>
              </a:lnSpc>
              <a:spcBef>
                <a:spcPts val="0"/>
              </a:spcBef>
              <a:spcAft>
                <a:spcPts val="0"/>
              </a:spcAft>
              <a:buSzPts val="2100"/>
              <a:buNone/>
            </a:pPr>
            <a:endParaRPr sz="1350">
              <a:solidFill>
                <a:srgbClr val="000000"/>
              </a:solidFill>
              <a:highlight>
                <a:srgbClr val="FFFFFF"/>
              </a:highlight>
              <a:latin typeface="Arial"/>
              <a:ea typeface="Arial"/>
              <a:cs typeface="Arial"/>
              <a:sym typeface="Arial"/>
            </a:endParaRPr>
          </a:p>
          <a:p>
            <a:pPr marL="457200" lvl="0" indent="0" algn="l" rtl="0">
              <a:lnSpc>
                <a:spcPct val="100000"/>
              </a:lnSpc>
              <a:spcBef>
                <a:spcPts val="0"/>
              </a:spcBef>
              <a:spcAft>
                <a:spcPts val="0"/>
              </a:spcAft>
              <a:buSzPts val="2100"/>
              <a:buNone/>
            </a:pPr>
            <a:endParaRPr sz="1350">
              <a:solidFill>
                <a:srgbClr val="000000"/>
              </a:solidFill>
              <a:highlight>
                <a:srgbClr val="FFFFFF"/>
              </a:highlight>
              <a:latin typeface="Arial"/>
              <a:ea typeface="Arial"/>
              <a:cs typeface="Arial"/>
              <a:sym typeface="Arial"/>
            </a:endParaRPr>
          </a:p>
          <a:p>
            <a:pPr marL="457200" lvl="0" indent="0" algn="l" rtl="0">
              <a:lnSpc>
                <a:spcPct val="100000"/>
              </a:lnSpc>
              <a:spcBef>
                <a:spcPts val="0"/>
              </a:spcBef>
              <a:spcAft>
                <a:spcPts val="0"/>
              </a:spcAft>
              <a:buSzPts val="2100"/>
              <a:buNone/>
            </a:pPr>
            <a:endParaRPr sz="1350">
              <a:solidFill>
                <a:srgbClr val="000000"/>
              </a:solidFill>
              <a:highlight>
                <a:srgbClr val="FFFFFF"/>
              </a:highlight>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en" sz="1400">
                <a:latin typeface="Arial"/>
                <a:ea typeface="Arial"/>
                <a:cs typeface="Arial"/>
                <a:sym typeface="Arial"/>
              </a:rPr>
              <a:t>Cosine similarity is crucial in job recommendation systems as its application enhances the relevance of recommendations by accurately measuring the alignment of candidate profiles with job descriptions, contributing to more effective and personalized job matching.</a:t>
            </a:r>
            <a:endParaRPr sz="1400">
              <a:latin typeface="Arial"/>
              <a:ea typeface="Arial"/>
              <a:cs typeface="Arial"/>
              <a:sym typeface="Arial"/>
            </a:endParaRPr>
          </a:p>
        </p:txBody>
      </p:sp>
      <p:pic>
        <p:nvPicPr>
          <p:cNvPr id="179" name="Google Shape;179;p7"/>
          <p:cNvPicPr preferRelativeResize="0"/>
          <p:nvPr/>
        </p:nvPicPr>
        <p:blipFill rotWithShape="1">
          <a:blip r:embed="rId3">
            <a:alphaModFix/>
          </a:blip>
          <a:srcRect/>
          <a:stretch/>
        </p:blipFill>
        <p:spPr>
          <a:xfrm>
            <a:off x="6264275" y="1912303"/>
            <a:ext cx="1673900" cy="1318875"/>
          </a:xfrm>
          <a:prstGeom prst="rect">
            <a:avLst/>
          </a:prstGeom>
          <a:noFill/>
          <a:ln>
            <a:noFill/>
          </a:ln>
        </p:spPr>
      </p:pic>
      <p:pic>
        <p:nvPicPr>
          <p:cNvPr id="180" name="Google Shape;180;p7"/>
          <p:cNvPicPr preferRelativeResize="0"/>
          <p:nvPr/>
        </p:nvPicPr>
        <p:blipFill rotWithShape="1">
          <a:blip r:embed="rId4">
            <a:alphaModFix/>
          </a:blip>
          <a:srcRect/>
          <a:stretch/>
        </p:blipFill>
        <p:spPr>
          <a:xfrm>
            <a:off x="1574950" y="2097864"/>
            <a:ext cx="3507163" cy="94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Results</a:t>
            </a:r>
            <a:endParaRPr/>
          </a:p>
        </p:txBody>
      </p:sp>
      <p:sp>
        <p:nvSpPr>
          <p:cNvPr id="186" name="Google Shape;186;p8"/>
          <p:cNvSpPr txBox="1"/>
          <p:nvPr/>
        </p:nvSpPr>
        <p:spPr>
          <a:xfrm>
            <a:off x="7552750" y="1136950"/>
            <a:ext cx="1604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p:txBody>
      </p:sp>
      <p:pic>
        <p:nvPicPr>
          <p:cNvPr id="187" name="Google Shape;187;p8"/>
          <p:cNvPicPr preferRelativeResize="0"/>
          <p:nvPr/>
        </p:nvPicPr>
        <p:blipFill rotWithShape="1">
          <a:blip r:embed="rId3">
            <a:alphaModFix/>
          </a:blip>
          <a:srcRect/>
          <a:stretch/>
        </p:blipFill>
        <p:spPr>
          <a:xfrm>
            <a:off x="756200" y="1017800"/>
            <a:ext cx="7747299" cy="3867600"/>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Results</a:t>
            </a:r>
            <a:endParaRPr/>
          </a:p>
        </p:txBody>
      </p:sp>
      <p:sp>
        <p:nvSpPr>
          <p:cNvPr id="193" name="Google Shape;193;p9"/>
          <p:cNvSpPr txBox="1"/>
          <p:nvPr/>
        </p:nvSpPr>
        <p:spPr>
          <a:xfrm>
            <a:off x="7552750" y="1136950"/>
            <a:ext cx="1604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p:txBody>
      </p:sp>
      <p:pic>
        <p:nvPicPr>
          <p:cNvPr id="194" name="Google Shape;194;p9"/>
          <p:cNvPicPr preferRelativeResize="0"/>
          <p:nvPr/>
        </p:nvPicPr>
        <p:blipFill rotWithShape="1">
          <a:blip r:embed="rId3">
            <a:alphaModFix/>
          </a:blip>
          <a:srcRect/>
          <a:stretch/>
        </p:blipFill>
        <p:spPr>
          <a:xfrm>
            <a:off x="443425" y="1189573"/>
            <a:ext cx="8388874" cy="3676676"/>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312</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Geometric</vt:lpstr>
      <vt:lpstr>JOBS FOR YOU</vt:lpstr>
      <vt:lpstr>Datasets</vt:lpstr>
      <vt:lpstr> Progress</vt:lpstr>
      <vt:lpstr>PowerPoint Presentation</vt:lpstr>
      <vt:lpstr>PowerPoint Presentation</vt:lpstr>
      <vt:lpstr>TF-IDF Vectorization</vt:lpstr>
      <vt:lpstr>Cosine similarity</vt:lpstr>
      <vt:lpstr>Results</vt:lpstr>
      <vt:lpstr>Results</vt:lpstr>
      <vt:lpstr>Results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 FOR YOU</dc:title>
  <cp:lastModifiedBy>RAMESH K</cp:lastModifiedBy>
  <cp:revision>1</cp:revision>
  <dcterms:modified xsi:type="dcterms:W3CDTF">2024-05-22T14:52:06Z</dcterms:modified>
</cp:coreProperties>
</file>