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304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305" r:id="rId22"/>
    <p:sldId id="298" r:id="rId23"/>
    <p:sldId id="299" r:id="rId24"/>
    <p:sldId id="306" r:id="rId25"/>
    <p:sldId id="303" r:id="rId26"/>
    <p:sldId id="307" r:id="rId27"/>
    <p:sldId id="308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7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DAE2-4E16-47D0-BDA3-38212719DBB2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6FD9-108B-4200-9A49-CE832B1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78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DAE2-4E16-47D0-BDA3-38212719DBB2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6FD9-108B-4200-9A49-CE832B1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45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DAE2-4E16-47D0-BDA3-38212719DBB2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6FD9-108B-4200-9A49-CE832B1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14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DAE2-4E16-47D0-BDA3-38212719DBB2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6FD9-108B-4200-9A49-CE832B1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64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DAE2-4E16-47D0-BDA3-38212719DBB2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6FD9-108B-4200-9A49-CE832B1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DAE2-4E16-47D0-BDA3-38212719DBB2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6FD9-108B-4200-9A49-CE832B1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85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DAE2-4E16-47D0-BDA3-38212719DBB2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6FD9-108B-4200-9A49-CE832B1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68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DAE2-4E16-47D0-BDA3-38212719DBB2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6FD9-108B-4200-9A49-CE832B1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2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DAE2-4E16-47D0-BDA3-38212719DBB2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6FD9-108B-4200-9A49-CE832B1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99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DAE2-4E16-47D0-BDA3-38212719DBB2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6FD9-108B-4200-9A49-CE832B1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57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DAE2-4E16-47D0-BDA3-38212719DBB2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6FD9-108B-4200-9A49-CE832B1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54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7DAE2-4E16-47D0-BDA3-38212719DBB2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76FD9-108B-4200-9A49-CE832B1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73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96752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/>
              <a:t>안녕하세요 </a:t>
            </a:r>
            <a:endParaRPr lang="en-US" altLang="ko-KR" sz="2400" smtClean="0"/>
          </a:p>
          <a:p>
            <a:pPr fontAlgn="base"/>
            <a:endParaRPr lang="en-US" altLang="ko-KR" sz="2400"/>
          </a:p>
          <a:p>
            <a:pPr fontAlgn="base"/>
            <a:r>
              <a:rPr lang="ko-KR" altLang="en-US" sz="2400" smtClean="0"/>
              <a:t>저는 </a:t>
            </a:r>
            <a:r>
              <a:rPr lang="ko-KR" altLang="en-US" sz="2400"/>
              <a:t>상명대학교 컴퓨터과학과 버티컬팀의 </a:t>
            </a:r>
            <a:r>
              <a:rPr lang="ko-KR" altLang="en-US" sz="2400"/>
              <a:t>발표자 </a:t>
            </a:r>
            <a:r>
              <a:rPr lang="ko-KR" altLang="en-US" sz="2400" smtClean="0"/>
              <a:t>최호진입니다</a:t>
            </a:r>
            <a:r>
              <a:rPr lang="en-US" altLang="ko-KR" sz="2400"/>
              <a:t>. </a:t>
            </a:r>
            <a:endParaRPr lang="en-US" altLang="ko-KR" sz="2400" smtClean="0"/>
          </a:p>
          <a:p>
            <a:pPr fontAlgn="base"/>
            <a:endParaRPr lang="en-US" altLang="ko-KR" sz="2400"/>
          </a:p>
          <a:p>
            <a:pPr fontAlgn="base"/>
            <a:r>
              <a:rPr lang="ko-KR" altLang="en-US" sz="2400" smtClean="0"/>
              <a:t>반갑습니다</a:t>
            </a:r>
            <a:r>
              <a:rPr lang="en-US" altLang="ko-KR" sz="2400"/>
              <a:t>.</a:t>
            </a:r>
            <a:endParaRPr lang="ko-KR" altLang="en-US" sz="2400"/>
          </a:p>
          <a:p>
            <a:pPr fontAlgn="base"/>
            <a:endParaRPr lang="en-US" altLang="ko-KR" sz="2400" smtClean="0"/>
          </a:p>
          <a:p>
            <a:pPr fontAlgn="base"/>
            <a:r>
              <a:rPr lang="ko-KR" altLang="en-US" sz="2400" smtClean="0"/>
              <a:t>저희는 </a:t>
            </a:r>
            <a:r>
              <a:rPr lang="en-US" altLang="ko-KR" sz="2400"/>
              <a:t>'</a:t>
            </a:r>
            <a:r>
              <a:rPr lang="ko-KR" altLang="en-US" sz="2400"/>
              <a:t>지능형 </a:t>
            </a:r>
            <a:r>
              <a:rPr lang="en-US" altLang="ko-KR" sz="2400"/>
              <a:t>SoC </a:t>
            </a:r>
            <a:r>
              <a:rPr lang="ko-KR" altLang="en-US" sz="2400"/>
              <a:t>로봇</a:t>
            </a:r>
            <a:r>
              <a:rPr lang="en-US" altLang="ko-KR" sz="2400"/>
              <a:t>'</a:t>
            </a:r>
            <a:r>
              <a:rPr lang="ko-KR" altLang="en-US" sz="2400"/>
              <a:t>에 대한 프로젝트를 </a:t>
            </a:r>
            <a:r>
              <a:rPr lang="ko-KR" altLang="en-US" sz="2400"/>
              <a:t>진행했습니다</a:t>
            </a:r>
            <a:r>
              <a:rPr lang="en-US" altLang="ko-KR" sz="2400" smtClean="0"/>
              <a:t>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113577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988840"/>
            <a:ext cx="7704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다음은 논리 블록 다이어그램입니다</a:t>
            </a:r>
            <a:r>
              <a:rPr lang="en-US" altLang="ko-KR" sz="2400"/>
              <a:t>. </a:t>
            </a:r>
            <a:endParaRPr lang="en-US" altLang="ko-KR" sz="2400" smtClean="0"/>
          </a:p>
          <a:p>
            <a:endParaRPr lang="en-US" altLang="ko-KR" sz="2400"/>
          </a:p>
          <a:p>
            <a:r>
              <a:rPr lang="ko-KR" altLang="en-US" sz="2400" smtClean="0"/>
              <a:t>영상을 </a:t>
            </a:r>
            <a:r>
              <a:rPr lang="ko-KR" altLang="en-US" sz="2400"/>
              <a:t>카메라로부터 입력받고 영상처리를 합니다</a:t>
            </a:r>
            <a:r>
              <a:rPr lang="en-US" altLang="ko-KR" sz="2400"/>
              <a:t>. </a:t>
            </a:r>
            <a:endParaRPr lang="en-US" altLang="ko-KR" sz="2400" smtClean="0"/>
          </a:p>
          <a:p>
            <a:endParaRPr lang="en-US" altLang="ko-KR" sz="2400"/>
          </a:p>
          <a:p>
            <a:r>
              <a:rPr lang="ko-KR" altLang="en-US" sz="2400" smtClean="0"/>
              <a:t>이를 바탕으로 </a:t>
            </a:r>
            <a:r>
              <a:rPr lang="ko-KR" altLang="en-US" sz="2400"/>
              <a:t>전략 </a:t>
            </a:r>
            <a:r>
              <a:rPr lang="en-US" altLang="ko-KR" sz="2400"/>
              <a:t>SW</a:t>
            </a:r>
            <a:r>
              <a:rPr lang="ko-KR" altLang="en-US" sz="2400"/>
              <a:t>에서는 어떤 모션을 불러와야 할지 정한 후 모션 </a:t>
            </a:r>
            <a:r>
              <a:rPr lang="en-US" altLang="ko-KR" sz="2400"/>
              <a:t>SW</a:t>
            </a:r>
            <a:r>
              <a:rPr lang="ko-KR" altLang="en-US" sz="2400"/>
              <a:t>를 호출합니다</a:t>
            </a:r>
            <a:r>
              <a:rPr lang="en-US" altLang="ko-KR" sz="2400"/>
              <a:t>. 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173241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2132856"/>
            <a:ext cx="6840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태권의 경우 상대로봇을 인식하는 영상처리만 필요로 했습니다</a:t>
            </a:r>
            <a:r>
              <a:rPr lang="en-US" altLang="ko-KR" sz="2400"/>
              <a:t>. </a:t>
            </a:r>
            <a:endParaRPr lang="en-US" altLang="ko-KR" sz="2400" smtClean="0"/>
          </a:p>
          <a:p>
            <a:endParaRPr lang="en-US" altLang="ko-KR" sz="2400"/>
          </a:p>
          <a:p>
            <a:r>
              <a:rPr lang="ko-KR" altLang="en-US" sz="2400" smtClean="0"/>
              <a:t>그에 </a:t>
            </a:r>
            <a:r>
              <a:rPr lang="ko-KR" altLang="en-US" sz="2400"/>
              <a:t>반해 휴로는 미션별로 필요한 영상처리가 여러 개가 있습니다</a:t>
            </a:r>
            <a:r>
              <a:rPr lang="en-US" altLang="ko-KR" sz="2400"/>
              <a:t>. </a:t>
            </a:r>
            <a:endParaRPr lang="ko-KR" altLang="en-US" sz="2400"/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173241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1412776"/>
            <a:ext cx="73448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/>
              <a:t>작년의 출전으로 느낀 것은 전략</a:t>
            </a:r>
            <a:r>
              <a:rPr lang="en-US" altLang="ko-KR" sz="2400"/>
              <a:t>SW </a:t>
            </a:r>
            <a:r>
              <a:rPr lang="ko-KR" altLang="en-US" sz="2400"/>
              <a:t>구현까지 도달하는 시간을 최대한 단축을 시켜 전략 </a:t>
            </a:r>
            <a:r>
              <a:rPr lang="en-US" altLang="ko-KR" sz="2400"/>
              <a:t>SW </a:t>
            </a:r>
            <a:r>
              <a:rPr lang="ko-KR" altLang="en-US" sz="2400"/>
              <a:t>테스트 일정에 많은 시간을 할애해야한다는 것이었습니다</a:t>
            </a:r>
            <a:r>
              <a:rPr lang="en-US" altLang="ko-KR" sz="2400"/>
              <a:t>. </a:t>
            </a:r>
            <a:endParaRPr lang="en-US" altLang="ko-KR" sz="2400" smtClean="0"/>
          </a:p>
          <a:p>
            <a:pPr fontAlgn="base"/>
            <a:endParaRPr lang="en-US" altLang="ko-KR" sz="2400"/>
          </a:p>
          <a:p>
            <a:pPr fontAlgn="base"/>
            <a:r>
              <a:rPr lang="ko-KR" altLang="en-US" sz="2400" smtClean="0"/>
              <a:t>이는 </a:t>
            </a:r>
            <a:r>
              <a:rPr lang="ko-KR" altLang="en-US" sz="2400"/>
              <a:t>결국 영상처리 </a:t>
            </a:r>
            <a:r>
              <a:rPr lang="en-US" altLang="ko-KR" sz="2400"/>
              <a:t>SW</a:t>
            </a:r>
            <a:r>
              <a:rPr lang="ko-KR" altLang="en-US" sz="2400"/>
              <a:t>와 로봇모션 </a:t>
            </a:r>
            <a:r>
              <a:rPr lang="en-US" altLang="ko-KR" sz="2400"/>
              <a:t>SW</a:t>
            </a:r>
            <a:r>
              <a:rPr lang="ko-KR" altLang="en-US" sz="2400"/>
              <a:t>의 빠른 개발이 필요로 </a:t>
            </a:r>
            <a:r>
              <a:rPr lang="ko-KR" altLang="en-US" sz="2400"/>
              <a:t>하다는 </a:t>
            </a:r>
            <a:r>
              <a:rPr lang="ko-KR" altLang="en-US" sz="2400" smtClean="0"/>
              <a:t>것이었는데</a:t>
            </a:r>
            <a:r>
              <a:rPr lang="en-US" altLang="ko-KR" sz="2400" smtClean="0"/>
              <a:t>, </a:t>
            </a:r>
            <a:r>
              <a:rPr lang="ko-KR" altLang="en-US" sz="2400" smtClean="0"/>
              <a:t>로봇이 한대밖에 없다보니 영상처리팀이 개발중에는 로봇모션팀이 개발을 못하는 문제가 있었습니다</a:t>
            </a:r>
            <a:r>
              <a:rPr lang="en-US" altLang="ko-KR" sz="2400" smtClean="0"/>
              <a:t>. </a:t>
            </a:r>
            <a:r>
              <a:rPr lang="ko-KR" altLang="en-US" sz="2400" smtClean="0"/>
              <a:t>이를 극복하기 위해 테스트 </a:t>
            </a:r>
            <a:r>
              <a:rPr lang="ko-KR" altLang="en-US" sz="2400"/>
              <a:t>프로그램을 새로 개발하였습니다</a:t>
            </a:r>
            <a:r>
              <a:rPr lang="en-US" altLang="ko-KR" sz="2400"/>
              <a:t>. </a:t>
            </a:r>
            <a:r>
              <a:rPr lang="ko-KR" altLang="en-US" sz="2400"/>
              <a:t>해당 소프트웨어의 개발로 인해 병렬적인 일처리가 가능해져 개발기간을 줄일 수 있었습니다</a:t>
            </a:r>
            <a:r>
              <a:rPr lang="en-US" altLang="ko-KR" sz="2400"/>
              <a:t>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173241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2132856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/>
              <a:t>태권의 로봇모션 </a:t>
            </a:r>
            <a:r>
              <a:rPr lang="en-US" altLang="ko-KR" sz="2400"/>
              <a:t>SW </a:t>
            </a:r>
            <a:r>
              <a:rPr lang="ko-KR" altLang="en-US" sz="2400"/>
              <a:t>구현 리스트입니다</a:t>
            </a:r>
            <a:r>
              <a:rPr lang="en-US" altLang="ko-KR" sz="2400"/>
              <a:t>. </a:t>
            </a:r>
            <a:endParaRPr lang="en-US" altLang="ko-KR" sz="2400" smtClean="0"/>
          </a:p>
          <a:p>
            <a:pPr fontAlgn="base"/>
            <a:r>
              <a:rPr lang="ko-KR" altLang="en-US" sz="2400" smtClean="0"/>
              <a:t>약 </a:t>
            </a:r>
            <a:r>
              <a:rPr lang="en-US" altLang="ko-KR" sz="2400"/>
              <a:t>20</a:t>
            </a:r>
            <a:r>
              <a:rPr lang="ko-KR" altLang="en-US" sz="2400"/>
              <a:t>개의 모션을 새로 만들었습니다</a:t>
            </a:r>
            <a:r>
              <a:rPr lang="en-US" altLang="ko-KR" sz="2400"/>
              <a:t>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173241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2132856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/>
              <a:t>휴로의 로봇모션 </a:t>
            </a:r>
            <a:r>
              <a:rPr lang="en-US" altLang="ko-KR" sz="2400"/>
              <a:t>SW </a:t>
            </a:r>
            <a:r>
              <a:rPr lang="ko-KR" altLang="en-US" sz="2400"/>
              <a:t>구현 리스트입니다</a:t>
            </a:r>
            <a:r>
              <a:rPr lang="en-US" altLang="ko-KR" sz="2400"/>
              <a:t>. </a:t>
            </a:r>
            <a:r>
              <a:rPr lang="ko-KR" altLang="en-US" sz="2400"/>
              <a:t>약 </a:t>
            </a:r>
            <a:r>
              <a:rPr lang="en-US" altLang="ko-KR" sz="2400"/>
              <a:t>60</a:t>
            </a:r>
            <a:r>
              <a:rPr lang="ko-KR" altLang="en-US" sz="2400"/>
              <a:t>개의 모션을 새로 만들었습니다</a:t>
            </a:r>
            <a:r>
              <a:rPr lang="en-US" altLang="ko-KR" sz="2400"/>
              <a:t>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173241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2132856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(</a:t>
            </a:r>
            <a:r>
              <a:rPr lang="ko-KR" altLang="en-US" sz="2400" smtClean="0"/>
              <a:t>넘겨 넘겨</a:t>
            </a:r>
            <a:r>
              <a:rPr lang="en-US" altLang="ko-KR" sz="2400" smtClean="0"/>
              <a:t>)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173241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1988840"/>
            <a:ext cx="71287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/>
              <a:t>저희는 어떤 영상처리 기술을 사용할지 정할 때 저희가 영상으로부터 어떤 정보를 얻어야 하는지부터 정의해봤습니다</a:t>
            </a:r>
            <a:r>
              <a:rPr lang="en-US" altLang="ko-KR" sz="2400"/>
              <a:t>. </a:t>
            </a:r>
            <a:r>
              <a:rPr lang="ko-KR" altLang="en-US" sz="2400"/>
              <a:t>휴로</a:t>
            </a:r>
            <a:r>
              <a:rPr lang="en-US" altLang="ko-KR" sz="2400"/>
              <a:t>-C</a:t>
            </a:r>
            <a:r>
              <a:rPr lang="ko-KR" altLang="en-US" sz="2400"/>
              <a:t>의 경우 장애물을 피해야하기 때문에 장애물과의 거리 정보와 장애물의 기울기 정보가 필요합니다</a:t>
            </a:r>
            <a:r>
              <a:rPr lang="en-US" altLang="ko-KR" sz="2400"/>
              <a:t>. </a:t>
            </a:r>
            <a:r>
              <a:rPr lang="ko-KR" altLang="en-US" sz="2400"/>
              <a:t>태권의 경우 상대로봇을 타격해야하기 때문에 상대로봇과의 거리정보와 상대로봇의 좌우 정보가 </a:t>
            </a:r>
            <a:r>
              <a:rPr lang="ko-KR" altLang="en-US" sz="2400"/>
              <a:t>필요합니다</a:t>
            </a:r>
            <a:r>
              <a:rPr lang="en-US" altLang="ko-KR" sz="2400" smtClean="0"/>
              <a:t>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173241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2127993"/>
            <a:ext cx="70567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작년 태권의 경우 로봇의 색이 연두색이었습니다</a:t>
            </a:r>
            <a:r>
              <a:rPr lang="en-US" altLang="ko-KR" sz="2400" smtClean="0"/>
              <a:t>. </a:t>
            </a:r>
            <a:r>
              <a:rPr lang="ko-KR" altLang="en-US" sz="2400" smtClean="0"/>
              <a:t>그래서 </a:t>
            </a:r>
            <a:r>
              <a:rPr lang="en-US" altLang="ko-KR" sz="2400" smtClean="0"/>
              <a:t>his</a:t>
            </a:r>
            <a:r>
              <a:rPr lang="ko-KR" altLang="en-US" sz="2400" smtClean="0"/>
              <a:t>를 활용한 라벨링만으로도 충분히 로봇을 잡기에 편했습니다</a:t>
            </a:r>
            <a:r>
              <a:rPr lang="en-US" altLang="ko-KR" sz="2400" smtClean="0"/>
              <a:t>, </a:t>
            </a:r>
            <a:r>
              <a:rPr lang="ko-KR" altLang="en-US" sz="2400" smtClean="0"/>
              <a:t>그러나 관람객의 옷색이 연두색일 경우 관객을 잡는등 문제점이 있었으며</a:t>
            </a:r>
            <a:r>
              <a:rPr lang="en-US" altLang="ko-KR" sz="2400" smtClean="0"/>
              <a:t>, </a:t>
            </a:r>
            <a:r>
              <a:rPr lang="ko-KR" altLang="en-US" sz="2400" smtClean="0"/>
              <a:t>올해의 경우 태권종목에서 사용하는 로봇의 종류가 바뀌었고 이로인해 로봇색이 무채색인 회색으로 바뀜에 따라 영상처리 기술이 바뀌었습니다</a:t>
            </a:r>
            <a:r>
              <a:rPr lang="en-US" altLang="ko-KR" sz="2400" smtClean="0"/>
              <a:t>.</a:t>
            </a:r>
            <a:endParaRPr lang="ko-KR" altLang="en-US" sz="2400" smtClean="0"/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173241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2132856"/>
            <a:ext cx="6768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작년의 휴로의 경우 라벨링과 선형재귀방정식을 사용하였는데</a:t>
            </a:r>
            <a:r>
              <a:rPr lang="en-US" altLang="ko-KR" sz="2400"/>
              <a:t>, </a:t>
            </a:r>
            <a:r>
              <a:rPr lang="ko-KR" altLang="en-US" sz="2400"/>
              <a:t>이진화된 점의 개수가 적거나 점의 값들이 튀어버릴 경우 그 값들의 보정이 제대로 되지 않아서 기울기를 제대로 잡지 못하는 점이 문제로 지적되었습니다</a:t>
            </a:r>
            <a:r>
              <a:rPr lang="en-US" altLang="ko-KR" sz="2400"/>
              <a:t>.</a:t>
            </a:r>
            <a:endParaRPr lang="ko-KR" altLang="en-US" sz="2400"/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173241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1412776"/>
            <a:ext cx="74888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무채색으로 바뀐 로봇 때문에 영상처리기술을 다르게 도입해야했습니다</a:t>
            </a:r>
            <a:r>
              <a:rPr lang="en-US" altLang="ko-KR" sz="2400"/>
              <a:t>. </a:t>
            </a:r>
            <a:endParaRPr lang="en-US" altLang="ko-KR" sz="2400" smtClean="0"/>
          </a:p>
          <a:p>
            <a:r>
              <a:rPr lang="ko-KR" altLang="en-US" sz="2400" smtClean="0"/>
              <a:t>이번 </a:t>
            </a:r>
            <a:r>
              <a:rPr lang="ko-KR" altLang="en-US" sz="2400"/>
              <a:t>영상처리를 하며 느낀 것은 세상의 반 이상은 무채색이라는 것이었습니다</a:t>
            </a:r>
            <a:r>
              <a:rPr lang="en-US" altLang="ko-KR" sz="2400"/>
              <a:t>. </a:t>
            </a:r>
            <a:endParaRPr lang="en-US" altLang="ko-KR" sz="2400" smtClean="0"/>
          </a:p>
          <a:p>
            <a:endParaRPr lang="en-US" altLang="ko-KR" sz="2400"/>
          </a:p>
          <a:p>
            <a:r>
              <a:rPr lang="ko-KR" altLang="en-US" sz="2400" smtClean="0"/>
              <a:t>로봇을 </a:t>
            </a:r>
            <a:r>
              <a:rPr lang="ko-KR" altLang="en-US" sz="2400"/>
              <a:t>잡기 위해 이진화된 영상을 히스토그램으로 표현</a:t>
            </a:r>
            <a:r>
              <a:rPr lang="en-US" altLang="ko-KR" sz="2400"/>
              <a:t>, </a:t>
            </a:r>
            <a:r>
              <a:rPr lang="ko-KR" altLang="en-US" sz="2400"/>
              <a:t>표준편차가 높으면 로봇이 있는 것으로</a:t>
            </a:r>
            <a:r>
              <a:rPr lang="en-US" altLang="ko-KR" sz="2400"/>
              <a:t>, </a:t>
            </a:r>
            <a:r>
              <a:rPr lang="ko-KR" altLang="en-US" sz="2400"/>
              <a:t>표준편차가 낮으면 로봇이 없는 것으로</a:t>
            </a:r>
            <a:r>
              <a:rPr lang="en-US" altLang="ko-KR" sz="2400"/>
              <a:t>, </a:t>
            </a:r>
            <a:r>
              <a:rPr lang="ko-KR" altLang="en-US" sz="2400"/>
              <a:t>인식을 하였습니다</a:t>
            </a:r>
            <a:r>
              <a:rPr lang="en-US" altLang="ko-KR" sz="2400"/>
              <a:t>. </a:t>
            </a:r>
            <a:endParaRPr lang="en-US" altLang="ko-KR" sz="2400" smtClean="0"/>
          </a:p>
          <a:p>
            <a:endParaRPr lang="en-US" altLang="ko-KR" sz="2400"/>
          </a:p>
          <a:p>
            <a:r>
              <a:rPr lang="ko-KR" altLang="en-US" sz="2400" smtClean="0"/>
              <a:t>로봇이 </a:t>
            </a:r>
            <a:r>
              <a:rPr lang="ko-KR" altLang="en-US" sz="2400"/>
              <a:t>있는 경우엔 히스토그램의 최고점에서 </a:t>
            </a:r>
            <a:r>
              <a:rPr lang="en-US" altLang="ko-KR" sz="2400"/>
              <a:t>y</a:t>
            </a:r>
            <a:r>
              <a:rPr lang="ko-KR" altLang="en-US" sz="2400"/>
              <a:t>값이 </a:t>
            </a:r>
            <a:r>
              <a:rPr lang="en-US" altLang="ko-KR" sz="2400"/>
              <a:t>25 </a:t>
            </a:r>
            <a:r>
              <a:rPr lang="ko-KR" altLang="en-US" sz="2400"/>
              <a:t>낮은 좌우 값을 추출하여 그 중앙값을 로봇의 중앙으로 인식했습니다</a:t>
            </a:r>
            <a:r>
              <a:rPr lang="en-US" altLang="ko-KR" sz="2400"/>
              <a:t>.</a:t>
            </a:r>
            <a:endParaRPr lang="ko-KR" altLang="en-US" sz="2400"/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17324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224" y="980728"/>
            <a:ext cx="87802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저희는 먼저 개발동기 및 프로젝트에 대한 소개를 </a:t>
            </a:r>
            <a:r>
              <a:rPr lang="ko-KR" altLang="en-US" sz="2400"/>
              <a:t>할 </a:t>
            </a:r>
            <a:r>
              <a:rPr lang="ko-KR" altLang="en-US" sz="2400" smtClean="0"/>
              <a:t>것이고</a:t>
            </a:r>
            <a:endParaRPr lang="en-US" altLang="ko-KR" sz="2400" smtClean="0"/>
          </a:p>
          <a:p>
            <a:r>
              <a:rPr lang="ko-KR" altLang="en-US" sz="2400" smtClean="0"/>
              <a:t> </a:t>
            </a:r>
            <a:endParaRPr lang="en-US" altLang="ko-KR" sz="2400" smtClean="0"/>
          </a:p>
          <a:p>
            <a:r>
              <a:rPr lang="ko-KR" altLang="en-US" sz="2400" smtClean="0"/>
              <a:t>개발환경에 </a:t>
            </a:r>
            <a:r>
              <a:rPr lang="ko-KR" altLang="en-US" sz="2400"/>
              <a:t>대한 </a:t>
            </a:r>
            <a:r>
              <a:rPr lang="ko-KR" altLang="en-US" sz="2400"/>
              <a:t>이야기와 </a:t>
            </a:r>
            <a:endParaRPr lang="en-US" altLang="ko-KR" sz="2400" smtClean="0"/>
          </a:p>
          <a:p>
            <a:endParaRPr lang="en-US" altLang="ko-KR" sz="2400"/>
          </a:p>
          <a:p>
            <a:endParaRPr lang="en-US" altLang="ko-KR" sz="2400" smtClean="0"/>
          </a:p>
          <a:p>
            <a:r>
              <a:rPr lang="ko-KR" altLang="en-US" sz="2400" smtClean="0"/>
              <a:t>프로젝트 </a:t>
            </a:r>
            <a:r>
              <a:rPr lang="ko-KR" altLang="en-US" sz="2400"/>
              <a:t>구현에 대한 설명</a:t>
            </a:r>
            <a:r>
              <a:rPr lang="en-US" altLang="ko-KR" sz="2400"/>
              <a:t>, </a:t>
            </a:r>
            <a:endParaRPr lang="en-US" altLang="ko-KR" sz="2400" smtClean="0"/>
          </a:p>
          <a:p>
            <a:endParaRPr lang="en-US" altLang="ko-KR" sz="2400"/>
          </a:p>
          <a:p>
            <a:r>
              <a:rPr lang="ko-KR" altLang="en-US" sz="2400" smtClean="0"/>
              <a:t>세부 </a:t>
            </a:r>
            <a:r>
              <a:rPr lang="ko-KR" altLang="en-US" sz="2400"/>
              <a:t>기술에 대한 설명을 한 </a:t>
            </a:r>
            <a:r>
              <a:rPr lang="ko-KR" altLang="en-US" sz="2400"/>
              <a:t>후 </a:t>
            </a:r>
            <a:endParaRPr lang="en-US" altLang="ko-KR" sz="2400" smtClean="0"/>
          </a:p>
          <a:p>
            <a:endParaRPr lang="en-US" altLang="ko-KR" sz="2400"/>
          </a:p>
          <a:p>
            <a:r>
              <a:rPr lang="ko-KR" altLang="en-US" sz="2400" smtClean="0"/>
              <a:t>마지막으로 </a:t>
            </a:r>
            <a:r>
              <a:rPr lang="ko-KR" altLang="en-US" sz="2400"/>
              <a:t>프로젝트 구현 동영상을 보여드리도록 하겠습니다</a:t>
            </a:r>
            <a:r>
              <a:rPr lang="en-US" altLang="ko-KR" sz="2400"/>
              <a:t>. </a:t>
            </a:r>
            <a:endParaRPr lang="ko-KR" altLang="en-US" sz="2400"/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316425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2132856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휴로의 경우 라벨링과 허프변환을 사용하여 기존의 직선을 따던 기술에서 오류를 줄이게 되었습니다</a:t>
            </a:r>
            <a:r>
              <a:rPr lang="en-US" altLang="ko-KR" sz="2400"/>
              <a:t>.</a:t>
            </a:r>
            <a:endParaRPr lang="ko-KR" altLang="en-US" sz="2400"/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173241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3888" y="2924944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(</a:t>
            </a:r>
            <a:r>
              <a:rPr lang="ko-KR" altLang="en-US" sz="2400" smtClean="0"/>
              <a:t>넘겨 넘겨</a:t>
            </a:r>
            <a:r>
              <a:rPr lang="en-US" altLang="ko-KR" sz="2400" smtClean="0"/>
              <a:t>)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717674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2132856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/>
              <a:t>다음은 태권 영상을 보여드리겠습니다</a:t>
            </a:r>
            <a:r>
              <a:rPr lang="en-US" altLang="ko-KR" sz="2400"/>
              <a:t>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173241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2132856"/>
            <a:ext cx="65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다음은 휴로 영상을 보여드리겠습니다</a:t>
            </a:r>
            <a:r>
              <a:rPr lang="en-US" altLang="ko-KR" sz="2400"/>
              <a:t>.</a:t>
            </a:r>
            <a:endParaRPr lang="ko-KR" altLang="en-US" sz="2400"/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173241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3068960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감사합니다</a:t>
            </a:r>
            <a:r>
              <a:rPr lang="en-US" altLang="ko-KR" sz="2400" smtClean="0"/>
              <a:t>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846804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QnA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9512" y="1192684"/>
            <a:ext cx="871296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mtClean="0"/>
              <a:t>Q. </a:t>
            </a:r>
            <a:r>
              <a:rPr lang="ko-KR" altLang="en-US" smtClean="0"/>
              <a:t>탐색과 인식의 차이는 무엇인가</a:t>
            </a:r>
            <a:r>
              <a:rPr lang="en-US" altLang="ko-KR"/>
              <a:t>?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A. </a:t>
            </a:r>
            <a:r>
              <a:rPr lang="ko-KR" altLang="en-US" smtClean="0"/>
              <a:t>탐색은 영상에서 대상을 찾는것</a:t>
            </a:r>
            <a:endParaRPr lang="en-US" altLang="ko-KR" smtClean="0"/>
          </a:p>
          <a:p>
            <a:r>
              <a:rPr lang="ko-KR" altLang="en-US" smtClean="0"/>
              <a:t>   식별은 찾은 대상이 무엇인지 식별하는 것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   태권에서는 탐색을</a:t>
            </a:r>
            <a:endParaRPr lang="en-US" altLang="ko-KR" smtClean="0"/>
          </a:p>
          <a:p>
            <a:r>
              <a:rPr lang="ko-KR" altLang="en-US" smtClean="0"/>
              <a:t>   휴로에서는 인식을 사용했지만 </a:t>
            </a:r>
            <a:r>
              <a:rPr lang="en-US" altLang="ko-KR" smtClean="0"/>
              <a:t>ppt</a:t>
            </a:r>
            <a:r>
              <a:rPr lang="ko-KR" altLang="en-US" smtClean="0"/>
              <a:t>에서는 모두 인식이라고 표현했음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3568948"/>
            <a:ext cx="871296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mtClean="0"/>
              <a:t>Q. </a:t>
            </a:r>
            <a:r>
              <a:rPr lang="ko-KR" altLang="en-US" smtClean="0"/>
              <a:t>작년과 </a:t>
            </a:r>
            <a:r>
              <a:rPr lang="ko-KR" altLang="en-US"/>
              <a:t>다른 </a:t>
            </a:r>
            <a:r>
              <a:rPr lang="ko-KR" altLang="en-US" smtClean="0"/>
              <a:t>점은 무엇인가</a:t>
            </a:r>
            <a:r>
              <a:rPr lang="en-US" altLang="ko-KR"/>
              <a:t>?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A. </a:t>
            </a:r>
            <a:r>
              <a:rPr lang="ko-KR" altLang="en-US" smtClean="0"/>
              <a:t>모션 </a:t>
            </a:r>
            <a:r>
              <a:rPr lang="ko-KR" altLang="en-US"/>
              <a:t>소프트웨어 </a:t>
            </a:r>
            <a:r>
              <a:rPr lang="en-US" altLang="ko-KR"/>
              <a:t>- 100% </a:t>
            </a:r>
            <a:r>
              <a:rPr lang="ko-KR" altLang="en-US"/>
              <a:t>바뀜 </a:t>
            </a:r>
          </a:p>
          <a:p>
            <a:pPr fontAlgn="base"/>
            <a:r>
              <a:rPr lang="ko-KR" altLang="en-US" smtClean="0"/>
              <a:t>   태권의 </a:t>
            </a:r>
            <a:r>
              <a:rPr lang="ko-KR" altLang="en-US"/>
              <a:t>경우 아예 로봇이 바뀌었기 </a:t>
            </a:r>
            <a:r>
              <a:rPr lang="ko-KR" altLang="en-US"/>
              <a:t>때문에 </a:t>
            </a:r>
            <a:r>
              <a:rPr lang="ko-KR" altLang="en-US" smtClean="0"/>
              <a:t> 영상처리도 모션도 바뀜</a:t>
            </a:r>
            <a:endParaRPr lang="ko-KR" altLang="en-US"/>
          </a:p>
          <a:p>
            <a:pPr fontAlgn="base"/>
            <a:r>
              <a:rPr lang="ko-KR" altLang="en-US" smtClean="0"/>
              <a:t>   휴로의 </a:t>
            </a:r>
            <a:r>
              <a:rPr lang="ko-KR" altLang="en-US"/>
              <a:t>경우 작년에는 로봇이 노쇠화 되어서 새로운 로봇을 구매했는데</a:t>
            </a:r>
            <a:r>
              <a:rPr lang="en-US" altLang="ko-KR"/>
              <a:t>,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</a:t>
            </a:r>
            <a:r>
              <a:rPr lang="ko-KR" altLang="en-US" smtClean="0"/>
              <a:t>이로 </a:t>
            </a:r>
            <a:r>
              <a:rPr lang="ko-KR" altLang="en-US"/>
              <a:t>인해 로봇의 영점이 다 바뀌기도 했고</a:t>
            </a:r>
            <a:r>
              <a:rPr lang="en-US" altLang="ko-KR"/>
              <a:t>,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</a:t>
            </a:r>
            <a:r>
              <a:rPr lang="ko-KR" altLang="en-US" smtClean="0"/>
              <a:t>좀 </a:t>
            </a:r>
            <a:r>
              <a:rPr lang="ko-KR" altLang="en-US"/>
              <a:t>더 덜 흔들리고 안정적이며 </a:t>
            </a:r>
            <a:r>
              <a:rPr lang="ko-KR" altLang="en-US"/>
              <a:t>빠른 </a:t>
            </a:r>
            <a:r>
              <a:rPr lang="ko-KR" altLang="en-US" smtClean="0"/>
              <a:t>모션으로 </a:t>
            </a:r>
            <a:r>
              <a:rPr lang="ko-KR" altLang="en-US"/>
              <a:t>구현했다</a:t>
            </a:r>
            <a:r>
              <a:rPr lang="en-US" altLang="ko-KR" smtClean="0"/>
              <a:t>. </a:t>
            </a:r>
            <a:br>
              <a:rPr lang="en-US" altLang="ko-KR" smtClean="0"/>
            </a:br>
            <a:r>
              <a:rPr lang="en-US" altLang="ko-KR" smtClean="0"/>
              <a:t>   </a:t>
            </a:r>
            <a:r>
              <a:rPr lang="ko-KR" altLang="en-US" smtClean="0"/>
              <a:t>영상처리또한 새로운 기술을 시도함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241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QnA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9512" y="1443548"/>
            <a:ext cx="871296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mtClean="0"/>
              <a:t>Q. </a:t>
            </a:r>
            <a:r>
              <a:rPr lang="ko-KR" altLang="en-US" smtClean="0"/>
              <a:t>지능형 </a:t>
            </a:r>
            <a:r>
              <a:rPr lang="ko-KR" altLang="en-US"/>
              <a:t>로봇이란</a:t>
            </a:r>
            <a:r>
              <a:rPr lang="en-US" altLang="ko-KR"/>
              <a:t>? </a:t>
            </a:r>
            <a:endParaRPr lang="ko-KR" altLang="en-US"/>
          </a:p>
          <a:p>
            <a:endParaRPr lang="en-US" altLang="ko-KR"/>
          </a:p>
          <a:p>
            <a:r>
              <a:rPr lang="en-US" altLang="ko-KR" smtClean="0"/>
              <a:t>A. </a:t>
            </a:r>
            <a:r>
              <a:rPr lang="ko-KR" altLang="en-US" smtClean="0"/>
              <a:t>지능형 </a:t>
            </a:r>
            <a:r>
              <a:rPr lang="ko-KR" altLang="en-US"/>
              <a:t>로봇</a:t>
            </a:r>
            <a:r>
              <a:rPr lang="en-US" altLang="ko-KR"/>
              <a:t>(Intelligent Robots)</a:t>
            </a:r>
            <a:r>
              <a:rPr lang="ko-KR" altLang="en-US"/>
              <a:t>은 외부환경을 인식</a:t>
            </a:r>
            <a:r>
              <a:rPr lang="en-US" altLang="ko-KR"/>
              <a:t>(Perception)</a:t>
            </a:r>
            <a:r>
              <a:rPr lang="ko-KR" altLang="en-US"/>
              <a:t>하고</a:t>
            </a:r>
            <a:r>
              <a:rPr lang="en-US" altLang="ko-KR"/>
              <a:t>,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</a:t>
            </a:r>
            <a:r>
              <a:rPr lang="ko-KR" altLang="en-US" smtClean="0"/>
              <a:t>스스로 </a:t>
            </a:r>
            <a:r>
              <a:rPr lang="ko-KR" altLang="en-US"/>
              <a:t>상황을 판단</a:t>
            </a:r>
            <a:r>
              <a:rPr lang="en-US" altLang="ko-KR"/>
              <a:t>(Cognition)</a:t>
            </a:r>
            <a:r>
              <a:rPr lang="ko-KR" altLang="en-US"/>
              <a:t>하여</a:t>
            </a:r>
            <a:r>
              <a:rPr lang="en-US" altLang="ko-KR"/>
              <a:t>, </a:t>
            </a:r>
            <a:r>
              <a:rPr lang="ko-KR" altLang="en-US"/>
              <a:t>자율적으로 동작</a:t>
            </a:r>
            <a:r>
              <a:rPr lang="en-US" altLang="ko-KR"/>
              <a:t>(Manipulation)</a:t>
            </a:r>
            <a:r>
              <a:rPr lang="ko-KR" altLang="en-US"/>
              <a:t>하는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</a:t>
            </a:r>
            <a:r>
              <a:rPr lang="ko-KR" altLang="en-US" smtClean="0"/>
              <a:t>로봇을 </a:t>
            </a:r>
            <a:r>
              <a:rPr lang="ko-KR" altLang="en-US"/>
              <a:t>의미한다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3081734"/>
            <a:ext cx="871296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mtClean="0"/>
              <a:t>Q. </a:t>
            </a:r>
            <a:r>
              <a:rPr lang="en-US" altLang="ko-KR" smtClean="0"/>
              <a:t>SoC</a:t>
            </a:r>
            <a:r>
              <a:rPr lang="ko-KR" altLang="en-US" smtClean="0"/>
              <a:t>란</a:t>
            </a:r>
            <a:r>
              <a:rPr lang="en-US" altLang="ko-KR" smtClean="0"/>
              <a:t>?</a:t>
            </a:r>
            <a:endParaRPr lang="ko-KR" altLang="en-US" smtClean="0"/>
          </a:p>
          <a:p>
            <a:endParaRPr lang="en-US" altLang="ko-KR"/>
          </a:p>
          <a:p>
            <a:r>
              <a:rPr lang="en-US" altLang="ko-KR" smtClean="0"/>
              <a:t>A. System </a:t>
            </a:r>
            <a:r>
              <a:rPr lang="en-US" altLang="ko-KR"/>
              <a:t>On Chip</a:t>
            </a:r>
            <a:r>
              <a:rPr lang="ko-KR" altLang="en-US"/>
              <a:t>으로 단일 칩 시스템을 의미한다</a:t>
            </a:r>
            <a:r>
              <a:rPr lang="en-US" altLang="ko-KR"/>
              <a:t>.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</a:t>
            </a:r>
            <a:r>
              <a:rPr lang="ko-KR" altLang="en-US" smtClean="0"/>
              <a:t>하나의 </a:t>
            </a:r>
            <a:r>
              <a:rPr lang="ko-KR" altLang="en-US"/>
              <a:t>집적회로에 집적된 컴퓨터나 전자 시스템 부품을 의미한다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512" y="4449886"/>
            <a:ext cx="871296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mtClean="0"/>
              <a:t>Q. </a:t>
            </a:r>
            <a:r>
              <a:rPr lang="ko-KR" altLang="en-US" smtClean="0"/>
              <a:t>시스템이란</a:t>
            </a:r>
            <a:r>
              <a:rPr lang="en-US" altLang="ko-KR"/>
              <a:t>?</a:t>
            </a:r>
            <a:endParaRPr lang="ko-KR" altLang="en-US"/>
          </a:p>
          <a:p>
            <a:endParaRPr lang="en-US" altLang="ko-KR"/>
          </a:p>
          <a:p>
            <a:r>
              <a:rPr lang="en-US" altLang="ko-KR" smtClean="0"/>
              <a:t>A. </a:t>
            </a:r>
            <a:r>
              <a:rPr lang="ko-KR" altLang="en-US" smtClean="0"/>
              <a:t>각 구성요소들이 상호작용하거나 상호의존해 복잡하게 얽힌 하나의 집합체이다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36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QnA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5602014"/>
            <a:ext cx="871296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mtClean="0"/>
              <a:t>Q. MFC</a:t>
            </a:r>
            <a:r>
              <a:rPr lang="ko-KR" altLang="en-US" smtClean="0"/>
              <a:t>란</a:t>
            </a:r>
            <a:r>
              <a:rPr lang="en-US" altLang="ko-KR" smtClean="0"/>
              <a:t>?</a:t>
            </a:r>
            <a:endParaRPr lang="en-US" altLang="ko-KR"/>
          </a:p>
          <a:p>
            <a:r>
              <a:rPr lang="en-US" altLang="ko-KR" smtClean="0"/>
              <a:t>A. Microsoft Foundation Class</a:t>
            </a:r>
            <a:r>
              <a:rPr lang="ko-KR" altLang="en-US" smtClean="0"/>
              <a:t>로 위도우 환경에서 만드는 윈도우 </a:t>
            </a:r>
            <a:r>
              <a:rPr lang="en-US" altLang="ko-KR" smtClean="0"/>
              <a:t>APC</a:t>
            </a:r>
            <a:r>
              <a:rPr lang="ko-KR" altLang="en-US" smtClean="0"/>
              <a:t>를 </a:t>
            </a:r>
            <a:r>
              <a:rPr lang="en-US" altLang="ko-KR" smtClean="0"/>
              <a:t>C++</a:t>
            </a:r>
            <a:r>
              <a:rPr lang="ko-KR" altLang="en-US" smtClean="0"/>
              <a:t>로 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 </a:t>
            </a:r>
            <a:r>
              <a:rPr lang="ko-KR" altLang="en-US" smtClean="0"/>
              <a:t>둘러싼 라이브러리이다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512" y="4726885"/>
            <a:ext cx="871296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mtClean="0"/>
              <a:t>Q. </a:t>
            </a:r>
            <a:r>
              <a:rPr lang="ko-KR" altLang="en-US" smtClean="0"/>
              <a:t>제어기와 </a:t>
            </a:r>
            <a:r>
              <a:rPr lang="ko-KR" altLang="en-US"/>
              <a:t>보드와의 통신은 어떻게 </a:t>
            </a:r>
            <a:r>
              <a:rPr lang="ko-KR" altLang="en-US"/>
              <a:t>했는가</a:t>
            </a:r>
            <a:r>
              <a:rPr lang="en-US" altLang="ko-KR" smtClean="0"/>
              <a:t>?</a:t>
            </a:r>
            <a:endParaRPr lang="en-US" altLang="ko-KR"/>
          </a:p>
          <a:p>
            <a:r>
              <a:rPr lang="en-US" altLang="ko-KR" smtClean="0"/>
              <a:t>A. </a:t>
            </a:r>
            <a:r>
              <a:rPr lang="en-US" altLang="ko-KR" smtClean="0"/>
              <a:t>uart </a:t>
            </a:r>
            <a:r>
              <a:rPr lang="ko-KR" altLang="en-US" smtClean="0"/>
              <a:t>통신을 사용했다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5755" y="597356"/>
            <a:ext cx="8712968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mtClean="0"/>
              <a:t>Q. </a:t>
            </a:r>
            <a:r>
              <a:rPr lang="ko-KR" altLang="en-US" smtClean="0"/>
              <a:t>직선검출시 왜 허프변환을 사용했는가</a:t>
            </a:r>
            <a:r>
              <a:rPr lang="en-US" altLang="ko-KR"/>
              <a:t>?</a:t>
            </a:r>
          </a:p>
          <a:p>
            <a:r>
              <a:rPr lang="en-US" altLang="ko-KR" smtClean="0"/>
              <a:t>A.</a:t>
            </a:r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371160"/>
              </p:ext>
            </p:extLst>
          </p:nvPr>
        </p:nvGraphicFramePr>
        <p:xfrm>
          <a:off x="323528" y="1484785"/>
          <a:ext cx="8424935" cy="2808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2424269"/>
                <a:gridCol w="2568285"/>
                <a:gridCol w="2568285"/>
              </a:tblGrid>
              <a:tr h="5616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2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Curve Fitting</a:t>
                      </a:r>
                    </a:p>
                    <a:p>
                      <a:pPr algn="ctr" fontAlgn="base" latinLnBrk="0"/>
                      <a:r>
                        <a:rPr lang="ko-KR" altLang="en-US" sz="12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곡선 피팅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2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RANSAC</a:t>
                      </a:r>
                    </a:p>
                    <a:p>
                      <a:pPr algn="ctr" fontAlgn="base" latinLnBrk="0"/>
                      <a:r>
                        <a:rPr lang="en-US" altLang="ko-KR" sz="12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(RANdom SAmple Consensus)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2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Hough</a:t>
                      </a:r>
                    </a:p>
                    <a:p>
                      <a:pPr algn="ctr" fontAlgn="base" latinLnBrk="0"/>
                      <a:r>
                        <a:rPr lang="en-US" altLang="ko-KR" sz="12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Transform</a:t>
                      </a:r>
                      <a:endParaRPr lang="en-US" altLang="ko-KR" sz="12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0109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복잡한 함수를 간단한 함수로 근사화하는 것</a:t>
                      </a:r>
                    </a:p>
                    <a:p>
                      <a:pPr algn="ctr" fontAlgn="base" latinLnBrk="1"/>
                      <a:r>
                        <a:rPr lang="en-US" altLang="ko-KR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차함수로 만들어 직선을 도출할수 있다</a:t>
                      </a:r>
                      <a:r>
                        <a:rPr lang="en-US" altLang="ko-KR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  <a:endParaRPr lang="ko-KR" altLang="en-US" sz="120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무작위로 샘플 데이터들을 뽑은 다음 최대로 지지기반</a:t>
                      </a:r>
                      <a:r>
                        <a:rPr lang="en-US" altLang="ko-KR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컨센서스</a:t>
                      </a:r>
                      <a:r>
                        <a:rPr lang="en-US" altLang="ko-KR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형성된 녀석을 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공간을 다른 공간으로 봐서 지역최대점을 가지는 직선의 방정식을 구하는 것</a:t>
                      </a:r>
                    </a:p>
                  </a:txBody>
                  <a:tcPr anchor="ctr"/>
                </a:tc>
              </a:tr>
              <a:tr h="1235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사용하지</a:t>
                      </a:r>
                      <a:endParaRPr lang="en-US" altLang="ko-KR" sz="120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않은점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카메라의 렌즈로인해 굴절률은 있었으나 직선이 심각한 곡선으로 보일정도로 휘지 않았으며 곡선을 직선으로 근사화할 정도는 아니었다</a:t>
                      </a:r>
                      <a:r>
                        <a:rPr lang="en-US" altLang="ko-KR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</a:t>
                      </a:r>
                      <a:r>
                        <a:rPr lang="ko-KR" altLang="en-US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뽑기 때문에 동일한 입력 데이터에 대해서도 결과가 매번달라질수도 있는데 이 때문에 사용하지 않았다</a:t>
                      </a:r>
                      <a:r>
                        <a:rPr lang="en-US" altLang="ko-KR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사용함</a:t>
                      </a:r>
                      <a:endParaRPr lang="ko-KR" altLang="en-US" sz="120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83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800" y="2594521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(</a:t>
            </a:r>
            <a:r>
              <a:rPr lang="ko-KR" altLang="en-US" sz="2400" smtClean="0"/>
              <a:t>넘겨 넘겨</a:t>
            </a:r>
            <a:r>
              <a:rPr lang="en-US" altLang="ko-KR" sz="2400" smtClean="0"/>
              <a:t>)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89956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644490"/>
            <a:ext cx="814298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smtClean="0"/>
              <a:t>동기 </a:t>
            </a:r>
            <a:r>
              <a:rPr lang="en-US" altLang="ko-KR" sz="2000" smtClean="0"/>
              <a:t>: </a:t>
            </a:r>
          </a:p>
          <a:p>
            <a:pPr fontAlgn="base"/>
            <a:r>
              <a:rPr lang="ko-KR" altLang="en-US" sz="2000" smtClean="0"/>
              <a:t>최근 </a:t>
            </a:r>
            <a:r>
              <a:rPr lang="ko-KR" altLang="en-US" sz="2000"/>
              <a:t>스마트 가전기기 등 지능형 로봇의 대중화가 가속되고 있습니다</a:t>
            </a:r>
            <a:r>
              <a:rPr lang="en-US" altLang="ko-KR" sz="2000"/>
              <a:t>. </a:t>
            </a:r>
            <a:r>
              <a:rPr lang="ko-KR" altLang="en-US" sz="2000"/>
              <a:t>평소 관심을 </a:t>
            </a:r>
            <a:r>
              <a:rPr lang="ko-KR" altLang="en-US" sz="2000"/>
              <a:t>갖고 </a:t>
            </a:r>
            <a:r>
              <a:rPr lang="ko-KR" altLang="en-US" sz="2000" smtClean="0"/>
              <a:t>있기도 하였고 큰 </a:t>
            </a:r>
            <a:r>
              <a:rPr lang="ko-KR" altLang="en-US" sz="2000"/>
              <a:t>계기를 들자면</a:t>
            </a:r>
            <a:r>
              <a:rPr lang="en-US" altLang="ko-KR" sz="2000"/>
              <a:t>, </a:t>
            </a:r>
            <a:r>
              <a:rPr lang="ko-KR" altLang="en-US" sz="2000"/>
              <a:t>작년에 동일한 </a:t>
            </a:r>
            <a:r>
              <a:rPr lang="ko-KR" altLang="en-US" sz="2000"/>
              <a:t>대회에 </a:t>
            </a:r>
            <a:r>
              <a:rPr lang="ko-KR" altLang="en-US" sz="2000" smtClean="0"/>
              <a:t>나갔었으나 </a:t>
            </a:r>
            <a:r>
              <a:rPr lang="ko-KR" altLang="en-US" sz="2000"/>
              <a:t>수상을 </a:t>
            </a:r>
            <a:r>
              <a:rPr lang="ko-KR" altLang="en-US" sz="2000"/>
              <a:t>하지 </a:t>
            </a:r>
            <a:r>
              <a:rPr lang="ko-KR" altLang="en-US" sz="2000" smtClean="0"/>
              <a:t>못하여서 </a:t>
            </a:r>
            <a:r>
              <a:rPr lang="ko-KR" altLang="en-US" sz="2000"/>
              <a:t>재도전을 하게 </a:t>
            </a:r>
            <a:r>
              <a:rPr lang="ko-KR" altLang="en-US" sz="2000"/>
              <a:t>되었습니다</a:t>
            </a:r>
            <a:r>
              <a:rPr lang="en-US" altLang="ko-KR" sz="2000" smtClean="0"/>
              <a:t>.</a:t>
            </a:r>
          </a:p>
          <a:p>
            <a:pPr fontAlgn="base"/>
            <a:endParaRPr lang="en-US" altLang="ko-KR" sz="2000" smtClean="0"/>
          </a:p>
          <a:p>
            <a:pPr fontAlgn="base"/>
            <a:r>
              <a:rPr lang="ko-KR" altLang="en-US" sz="2000" smtClean="0"/>
              <a:t>프로젝트 소개 </a:t>
            </a:r>
            <a:r>
              <a:rPr lang="en-US" altLang="ko-KR" sz="2000" smtClean="0"/>
              <a:t>:</a:t>
            </a:r>
            <a:endParaRPr lang="ko-KR" altLang="en-US" sz="2000"/>
          </a:p>
          <a:p>
            <a:pPr fontAlgn="base"/>
            <a:r>
              <a:rPr lang="ko-KR" altLang="en-US" sz="2000" smtClean="0"/>
              <a:t>처음 지능형 </a:t>
            </a:r>
            <a:r>
              <a:rPr lang="ko-KR" altLang="en-US" sz="2000"/>
              <a:t>로봇개발을 하기로 </a:t>
            </a:r>
            <a:r>
              <a:rPr lang="ko-KR" altLang="en-US" sz="2000"/>
              <a:t>마음을 </a:t>
            </a:r>
            <a:r>
              <a:rPr lang="ko-KR" altLang="en-US" sz="2000" smtClean="0"/>
              <a:t>먹었을때 </a:t>
            </a:r>
            <a:r>
              <a:rPr lang="ko-KR" altLang="en-US" sz="2000"/>
              <a:t>어떤 기준으로 로봇을 개발해야하는지 감이 오지 않았습니다</a:t>
            </a:r>
            <a:r>
              <a:rPr lang="en-US" altLang="ko-KR" sz="2000"/>
              <a:t>. </a:t>
            </a:r>
            <a:r>
              <a:rPr lang="ko-KR" altLang="en-US" sz="2000" smtClean="0"/>
              <a:t>그러던 때에 ‘</a:t>
            </a:r>
            <a:r>
              <a:rPr lang="ko-KR" altLang="en-US" sz="2000"/>
              <a:t>지능형 </a:t>
            </a:r>
            <a:r>
              <a:rPr lang="en-US" altLang="ko-KR" sz="2000"/>
              <a:t>SoC </a:t>
            </a:r>
            <a:r>
              <a:rPr lang="ko-KR" altLang="en-US" sz="2000"/>
              <a:t>로봇워’라는 대회를 </a:t>
            </a:r>
            <a:r>
              <a:rPr lang="ko-KR" altLang="en-US" sz="2000"/>
              <a:t>알게 </a:t>
            </a:r>
            <a:r>
              <a:rPr lang="ko-KR" altLang="en-US" sz="2000" smtClean="0"/>
              <a:t>되었고 </a:t>
            </a:r>
            <a:r>
              <a:rPr lang="ko-KR" altLang="en-US" sz="2000"/>
              <a:t>대회 </a:t>
            </a:r>
            <a:r>
              <a:rPr lang="ko-KR" altLang="en-US" sz="2000" smtClean="0"/>
              <a:t>참가및 수상을 목적으로 </a:t>
            </a:r>
            <a:r>
              <a:rPr lang="ko-KR" altLang="en-US" sz="2000"/>
              <a:t>지능형 </a:t>
            </a:r>
            <a:r>
              <a:rPr lang="ko-KR" altLang="en-US" sz="2000" smtClean="0"/>
              <a:t>로봇 개발을 </a:t>
            </a:r>
            <a:r>
              <a:rPr lang="ko-KR" altLang="en-US" sz="2000"/>
              <a:t>프로젝트의 목표로 </a:t>
            </a:r>
            <a:r>
              <a:rPr lang="ko-KR" altLang="en-US" sz="2000"/>
              <a:t>삼았습니다</a:t>
            </a:r>
            <a:r>
              <a:rPr lang="en-US" altLang="ko-KR" sz="2000" smtClean="0"/>
              <a:t>.</a:t>
            </a:r>
          </a:p>
          <a:p>
            <a:pPr fontAlgn="base"/>
            <a:endParaRPr lang="ko-KR" altLang="en-US" sz="2000"/>
          </a:p>
          <a:p>
            <a:pPr fontAlgn="base"/>
            <a:r>
              <a:rPr lang="ko-KR" altLang="en-US" sz="2000"/>
              <a:t>대회에는 휴머노이드 로봇을 사용하는 태권 부문과 휴로</a:t>
            </a:r>
            <a:r>
              <a:rPr lang="en-US" altLang="ko-KR" sz="2000"/>
              <a:t>-C </a:t>
            </a:r>
            <a:r>
              <a:rPr lang="ko-KR" altLang="en-US" sz="2000"/>
              <a:t>부문에 참가했습니다</a:t>
            </a:r>
            <a:r>
              <a:rPr lang="en-US" altLang="ko-KR" sz="2000"/>
              <a:t>.</a:t>
            </a:r>
            <a:endParaRPr lang="ko-KR" altLang="en-US" sz="2000"/>
          </a:p>
          <a:p>
            <a:pPr fontAlgn="base"/>
            <a:r>
              <a:rPr lang="ko-KR" altLang="en-US" sz="2000"/>
              <a:t>결과부터 말씀드리자면 </a:t>
            </a:r>
            <a:r>
              <a:rPr lang="en-US" altLang="ko-KR" sz="2000"/>
              <a:t>17</a:t>
            </a:r>
            <a:r>
              <a:rPr lang="ko-KR" altLang="en-US" sz="2000"/>
              <a:t>년 </a:t>
            </a:r>
            <a:r>
              <a:rPr lang="en-US" altLang="ko-KR" sz="2000"/>
              <a:t>8</a:t>
            </a:r>
            <a:r>
              <a:rPr lang="ko-KR" altLang="en-US" sz="2000"/>
              <a:t>월에 열린 대회에서 휴로</a:t>
            </a:r>
            <a:r>
              <a:rPr lang="en-US" altLang="ko-KR" sz="2000"/>
              <a:t>-C </a:t>
            </a:r>
            <a:r>
              <a:rPr lang="ko-KR" altLang="en-US" sz="2000"/>
              <a:t>부문 동상을 수상했으며</a:t>
            </a:r>
            <a:r>
              <a:rPr lang="en-US" altLang="ko-KR" sz="2000"/>
              <a:t>, 9</a:t>
            </a:r>
            <a:r>
              <a:rPr lang="ko-KR" altLang="en-US" sz="2000"/>
              <a:t>월에 열릴 대회의 강력한 수상권 팀으로 분류가 되고 있습니다</a:t>
            </a:r>
            <a:r>
              <a:rPr lang="en-US" altLang="ko-KR" sz="2000"/>
              <a:t>.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17324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132856"/>
            <a:ext cx="80648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개발 환경의 경우 어떤 로봇으로 개발을 했는지</a:t>
            </a:r>
            <a:r>
              <a:rPr lang="en-US" altLang="ko-KR" sz="2400"/>
              <a:t>, </a:t>
            </a:r>
            <a:r>
              <a:rPr lang="ko-KR" altLang="en-US" sz="2400"/>
              <a:t>어떤 모터와 제어기를 사용했는지</a:t>
            </a:r>
            <a:r>
              <a:rPr lang="en-US" altLang="ko-KR" sz="2400"/>
              <a:t>, </a:t>
            </a:r>
            <a:r>
              <a:rPr lang="ko-KR" altLang="en-US" sz="2400"/>
              <a:t>실제 </a:t>
            </a:r>
            <a:r>
              <a:rPr lang="en-US" altLang="ko-KR" sz="2400"/>
              <a:t>SW </a:t>
            </a:r>
            <a:r>
              <a:rPr lang="ko-KR" altLang="en-US" sz="2400"/>
              <a:t>개발환경은 어떤 환경이었는지에 대해 소개하겠습니다</a:t>
            </a:r>
            <a:r>
              <a:rPr lang="en-US" altLang="ko-KR" sz="2400"/>
              <a:t>. </a:t>
            </a:r>
            <a:endParaRPr lang="en-US" altLang="ko-KR" sz="2400" smtClean="0"/>
          </a:p>
          <a:p>
            <a:endParaRPr lang="en-US" altLang="ko-KR" sz="2400"/>
          </a:p>
          <a:p>
            <a:r>
              <a:rPr lang="ko-KR" altLang="en-US" sz="2400" smtClean="0"/>
              <a:t>두뇌보드와 </a:t>
            </a:r>
            <a:r>
              <a:rPr lang="ko-KR" altLang="en-US" sz="2400"/>
              <a:t>로봇은 대회측에서 제시를 해준 범위 내에서 선택을 했습니다</a:t>
            </a:r>
            <a:r>
              <a:rPr lang="en-US" altLang="ko-KR" sz="2400"/>
              <a:t>.</a:t>
            </a:r>
            <a:endParaRPr lang="ko-KR" altLang="en-US" sz="2400"/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173241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052736"/>
            <a:ext cx="77768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/>
              <a:t>먼저 태권 로봇의 경우 격투 종목이기 때문에 사용하는 로봇이 로보티즈 프리미엄으로 지정되었고 휴로</a:t>
            </a:r>
            <a:r>
              <a:rPr lang="en-US" altLang="ko-KR" sz="2400"/>
              <a:t>-C</a:t>
            </a:r>
            <a:r>
              <a:rPr lang="ko-KR" altLang="en-US" sz="2400"/>
              <a:t>의 경우 </a:t>
            </a:r>
            <a:r>
              <a:rPr lang="en-US" altLang="ko-KR" sz="2400"/>
              <a:t>4</a:t>
            </a:r>
            <a:r>
              <a:rPr lang="ko-KR" altLang="en-US" sz="2400"/>
              <a:t>가지의 로봇의 선택권이 있었으나 가장 밸런스가 좋은 메탈파이터로 정했습니다</a:t>
            </a:r>
            <a:r>
              <a:rPr lang="en-US" altLang="ko-KR" sz="2400"/>
              <a:t>. </a:t>
            </a:r>
            <a:r>
              <a:rPr lang="ko-KR" altLang="en-US" sz="2400"/>
              <a:t>영상처리를 위해 로봇에 장착한 카메라는 </a:t>
            </a:r>
            <a:r>
              <a:rPr lang="en-US" altLang="ko-KR" sz="2400"/>
              <a:t>ICM4032</a:t>
            </a:r>
            <a:r>
              <a:rPr lang="ko-KR" altLang="en-US" sz="2400"/>
              <a:t>로 선택했으며 이는 주최측의 추천을 받아 선택을 </a:t>
            </a:r>
            <a:r>
              <a:rPr lang="ko-KR" altLang="en-US" sz="2400"/>
              <a:t>하게되었습니다</a:t>
            </a:r>
            <a:r>
              <a:rPr lang="en-US" altLang="ko-KR" sz="2400" smtClean="0"/>
              <a:t>.</a:t>
            </a:r>
          </a:p>
          <a:p>
            <a:pPr fontAlgn="base"/>
            <a:endParaRPr lang="ko-KR" altLang="en-US" sz="2400"/>
          </a:p>
          <a:p>
            <a:pPr fontAlgn="base"/>
            <a:r>
              <a:rPr lang="ko-KR" altLang="en-US" sz="2400"/>
              <a:t>로봇제어 개발 환경의 경우 제어기와 서보모터</a:t>
            </a:r>
            <a:r>
              <a:rPr lang="en-US" altLang="ko-KR" sz="2400"/>
              <a:t>, </a:t>
            </a:r>
            <a:r>
              <a:rPr lang="ko-KR" altLang="en-US" sz="2400"/>
              <a:t>그리고 모션 </a:t>
            </a:r>
            <a:r>
              <a:rPr lang="en-US" altLang="ko-KR" sz="2400"/>
              <a:t>SW</a:t>
            </a:r>
            <a:r>
              <a:rPr lang="ko-KR" altLang="en-US" sz="2400"/>
              <a:t>를 만드는 프로그램에 대한 것입니다</a:t>
            </a:r>
            <a:r>
              <a:rPr lang="en-US" altLang="ko-KR" sz="2400"/>
              <a:t>. </a:t>
            </a:r>
            <a:r>
              <a:rPr lang="ko-KR" altLang="en-US" sz="2400" smtClean="0"/>
              <a:t>태권은 로보 플러스라는 프로그램을 사용하여 모션</a:t>
            </a:r>
            <a:r>
              <a:rPr lang="en-US" altLang="ko-KR" sz="2400" smtClean="0"/>
              <a:t>SW</a:t>
            </a:r>
            <a:r>
              <a:rPr lang="ko-KR" altLang="en-US" sz="2400" smtClean="0"/>
              <a:t>를 개발했고 휴로</a:t>
            </a:r>
            <a:r>
              <a:rPr lang="en-US" altLang="ko-KR" sz="2400"/>
              <a:t>-c</a:t>
            </a:r>
            <a:r>
              <a:rPr lang="ko-KR" altLang="en-US" sz="2400"/>
              <a:t>의 경우 로보베이직이라는 미니로봇이 자체개발한 언어로 모션 </a:t>
            </a:r>
            <a:r>
              <a:rPr lang="en-US" altLang="ko-KR" sz="2400"/>
              <a:t>SW</a:t>
            </a:r>
            <a:r>
              <a:rPr lang="ko-KR" altLang="en-US" sz="2400"/>
              <a:t>를 개발하고 있었으며</a:t>
            </a:r>
            <a:r>
              <a:rPr lang="en-US" altLang="ko-KR" sz="2400"/>
              <a:t>, </a:t>
            </a:r>
            <a:r>
              <a:rPr lang="ko-KR" altLang="en-US" sz="2400"/>
              <a:t>태권과 휴로의 모션 </a:t>
            </a:r>
            <a:r>
              <a:rPr lang="en-US" altLang="ko-KR" sz="2400"/>
              <a:t>SW</a:t>
            </a:r>
            <a:r>
              <a:rPr lang="ko-KR" altLang="en-US" sz="2400"/>
              <a:t>는 </a:t>
            </a:r>
            <a:r>
              <a:rPr lang="en-US" altLang="ko-KR" sz="2400"/>
              <a:t>tortoise SVN</a:t>
            </a:r>
            <a:r>
              <a:rPr lang="ko-KR" altLang="en-US" sz="2400"/>
              <a:t>을 통해 형상관리를 했습니다</a:t>
            </a:r>
            <a:r>
              <a:rPr lang="en-US" altLang="ko-KR" sz="2400"/>
              <a:t>.</a:t>
            </a:r>
            <a:endParaRPr lang="ko-KR" altLang="en-US" sz="2400"/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17324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2132856"/>
            <a:ext cx="66967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/>
              <a:t>두뇌보드의 경우 </a:t>
            </a:r>
            <a:r>
              <a:rPr lang="en-US" altLang="ko-KR" sz="2400"/>
              <a:t>AMAZON BOARD</a:t>
            </a:r>
            <a:r>
              <a:rPr lang="ko-KR" altLang="en-US" sz="2400"/>
              <a:t>를 사용했습니다</a:t>
            </a:r>
            <a:r>
              <a:rPr lang="en-US" altLang="ko-KR" sz="2400"/>
              <a:t>. </a:t>
            </a:r>
            <a:endParaRPr lang="en-US" altLang="ko-KR" sz="2400" smtClean="0"/>
          </a:p>
          <a:p>
            <a:pPr fontAlgn="base"/>
            <a:r>
              <a:rPr lang="ko-KR" altLang="en-US" sz="2400" smtClean="0"/>
              <a:t>보드에 </a:t>
            </a:r>
            <a:r>
              <a:rPr lang="ko-KR" altLang="en-US" sz="2400"/>
              <a:t>실행파일을 </a:t>
            </a:r>
            <a:r>
              <a:rPr lang="ko-KR" altLang="en-US" sz="2400" smtClean="0"/>
              <a:t>올리기위해 </a:t>
            </a:r>
            <a:r>
              <a:rPr lang="ko-KR" altLang="en-US" sz="2400"/>
              <a:t>크로스컴파일 환경을 </a:t>
            </a:r>
            <a:r>
              <a:rPr lang="en-US" altLang="ko-KR" sz="2400"/>
              <a:t>Cygwin</a:t>
            </a:r>
            <a:r>
              <a:rPr lang="ko-KR" altLang="en-US" sz="2400"/>
              <a:t>을 통해 구축했으며</a:t>
            </a:r>
            <a:r>
              <a:rPr lang="en-US" altLang="ko-KR" sz="2400"/>
              <a:t>, </a:t>
            </a:r>
            <a:r>
              <a:rPr lang="ko-KR" altLang="en-US" sz="2400"/>
              <a:t>컴파일러는 </a:t>
            </a:r>
            <a:r>
              <a:rPr lang="en-US" altLang="ko-KR" sz="2400"/>
              <a:t>AE32000C</a:t>
            </a:r>
            <a:r>
              <a:rPr lang="ko-KR" altLang="en-US" sz="2400"/>
              <a:t>컴파일러를 사용했습니다</a:t>
            </a:r>
            <a:r>
              <a:rPr lang="en-US" altLang="ko-KR" sz="2400"/>
              <a:t>. </a:t>
            </a:r>
            <a:r>
              <a:rPr lang="ko-KR" altLang="en-US" sz="2400"/>
              <a:t>실행파일을 </a:t>
            </a:r>
            <a:r>
              <a:rPr lang="en-US" altLang="ko-KR" sz="2400"/>
              <a:t>PC </a:t>
            </a:r>
            <a:r>
              <a:rPr lang="ko-KR" altLang="en-US" sz="2400"/>
              <a:t>환경에서 만든 후 </a:t>
            </a:r>
            <a:r>
              <a:rPr lang="en-US" altLang="ko-KR" sz="2400"/>
              <a:t>USB </a:t>
            </a:r>
            <a:r>
              <a:rPr lang="ko-KR" altLang="en-US" sz="2400"/>
              <a:t>다운로드를 통해 보드에 올리는 방식으로 개발을 했습니다</a:t>
            </a:r>
            <a:r>
              <a:rPr lang="en-US" altLang="ko-KR" sz="2400"/>
              <a:t>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17324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904" y="3212976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(</a:t>
            </a:r>
            <a:r>
              <a:rPr lang="ko-KR" altLang="en-US" sz="2400" smtClean="0"/>
              <a:t>넘겨 넘겨</a:t>
            </a:r>
            <a:r>
              <a:rPr lang="en-US" altLang="ko-KR" sz="2400" smtClean="0"/>
              <a:t>)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17324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916832"/>
            <a:ext cx="75608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/>
              <a:t>저희 프로젝트는 크게 </a:t>
            </a:r>
            <a:r>
              <a:rPr lang="en-US" altLang="ko-KR" sz="2400"/>
              <a:t>3</a:t>
            </a:r>
            <a:r>
              <a:rPr lang="ko-KR" altLang="en-US" sz="2400"/>
              <a:t>가지 영역으로 나뉩니다</a:t>
            </a:r>
            <a:r>
              <a:rPr lang="en-US" altLang="ko-KR" sz="2400"/>
              <a:t>. </a:t>
            </a:r>
            <a:endParaRPr lang="en-US" altLang="ko-KR" sz="2400" smtClean="0"/>
          </a:p>
          <a:p>
            <a:pPr fontAlgn="base"/>
            <a:endParaRPr lang="en-US" altLang="ko-KR" sz="2400" smtClean="0"/>
          </a:p>
          <a:p>
            <a:pPr fontAlgn="base"/>
            <a:r>
              <a:rPr lang="ko-KR" altLang="en-US" sz="2400" smtClean="0"/>
              <a:t>영상처리 </a:t>
            </a:r>
            <a:r>
              <a:rPr lang="en-US" altLang="ko-KR" sz="2400"/>
              <a:t>SW </a:t>
            </a:r>
            <a:r>
              <a:rPr lang="ko-KR" altLang="en-US" sz="2400"/>
              <a:t>개발과 로봇모션 </a:t>
            </a:r>
            <a:r>
              <a:rPr lang="en-US" altLang="ko-KR" sz="2400"/>
              <a:t>SW</a:t>
            </a:r>
            <a:r>
              <a:rPr lang="ko-KR" altLang="en-US" sz="2400"/>
              <a:t>의 개발</a:t>
            </a:r>
            <a:r>
              <a:rPr lang="en-US" altLang="ko-KR" sz="2400"/>
              <a:t>, </a:t>
            </a:r>
            <a:r>
              <a:rPr lang="ko-KR" altLang="en-US" sz="2400"/>
              <a:t>전략 </a:t>
            </a:r>
            <a:r>
              <a:rPr lang="en-US" altLang="ko-KR" sz="2400"/>
              <a:t>SW</a:t>
            </a:r>
            <a:r>
              <a:rPr lang="ko-KR" altLang="en-US" sz="2400"/>
              <a:t>의 개발로 나뉩니다</a:t>
            </a:r>
            <a:r>
              <a:rPr lang="en-US" altLang="ko-KR" sz="2400"/>
              <a:t>. </a:t>
            </a:r>
            <a:endParaRPr lang="en-US" altLang="ko-KR" sz="2400" smtClean="0"/>
          </a:p>
          <a:p>
            <a:pPr fontAlgn="base"/>
            <a:endParaRPr lang="en-US" altLang="ko-KR" sz="2400"/>
          </a:p>
          <a:p>
            <a:pPr fontAlgn="base"/>
            <a:r>
              <a:rPr lang="ko-KR" altLang="en-US" sz="2400" smtClean="0"/>
              <a:t>전략 </a:t>
            </a:r>
            <a:r>
              <a:rPr lang="en-US" altLang="ko-KR" sz="2400"/>
              <a:t>SW</a:t>
            </a:r>
            <a:r>
              <a:rPr lang="ko-KR" altLang="en-US" sz="2400"/>
              <a:t>의 경우 영상처리 </a:t>
            </a:r>
            <a:r>
              <a:rPr lang="en-US" altLang="ko-KR" sz="2400"/>
              <a:t>SW</a:t>
            </a:r>
            <a:r>
              <a:rPr lang="ko-KR" altLang="en-US" sz="2400"/>
              <a:t>와 로봇모션 </a:t>
            </a:r>
            <a:r>
              <a:rPr lang="en-US" altLang="ko-KR" sz="2400"/>
              <a:t>SW</a:t>
            </a:r>
            <a:r>
              <a:rPr lang="ko-KR" altLang="en-US" sz="2400"/>
              <a:t>가 모두 완성되어야 개발이 가능합니다</a:t>
            </a:r>
            <a:r>
              <a:rPr lang="en-US" altLang="ko-KR" sz="2400"/>
              <a:t>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17324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970</Words>
  <Application>Microsoft Office PowerPoint</Application>
  <PresentationFormat>화면 슬라이드 쇼(4:3)</PresentationFormat>
  <Paragraphs>126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JBAE</dc:creator>
  <cp:lastModifiedBy>JBAE</cp:lastModifiedBy>
  <cp:revision>5</cp:revision>
  <dcterms:created xsi:type="dcterms:W3CDTF">2017-09-11T23:00:10Z</dcterms:created>
  <dcterms:modified xsi:type="dcterms:W3CDTF">2017-09-12T00:06:01Z</dcterms:modified>
</cp:coreProperties>
</file>