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Masters/slideMaster2.xml" ContentType="application/vnd.openxmlformats-officedocument.presentationml.slideMaster+xml"/>
  <Override PartName="/ppt/notesSlides/notesSlide21.xml" ContentType="application/vnd.openxmlformats-officedocument.presentationml.notesSlide+xml"/>
  <Override PartName="/ppt/slideLayouts/slideLayout2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20.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31.xml" ContentType="application/vnd.openxmlformats-officedocument.presentationml.slideLayout+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28.xml" ContentType="application/vnd.openxmlformats-officedocument.presentationml.slideLayout+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0"/>
  </p:notesMasterIdLst>
  <p:sldIdLst>
    <p:sldId id="256" r:id="rId3"/>
    <p:sldId id="258" r:id="rId4"/>
    <p:sldId id="282" r:id="rId5"/>
    <p:sldId id="259" r:id="rId6"/>
    <p:sldId id="28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9" autoAdjust="0"/>
    <p:restoredTop sz="82805" autoAdjust="0"/>
  </p:normalViewPr>
  <p:slideViewPr>
    <p:cSldViewPr>
      <p:cViewPr>
        <p:scale>
          <a:sx n="83" d="100"/>
          <a:sy n="83" d="100"/>
        </p:scale>
        <p:origin x="-2424"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56EF98-DC52-4CFF-AC24-C1B859E0C699}" type="datetimeFigureOut">
              <a:rPr lang="en-US" smtClean="0"/>
              <a:pPr/>
              <a:t>11/19/2013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8E57A-05DC-40BE-9934-270485DFF54C}" type="slidenum">
              <a:rPr lang="en-US" smtClean="0"/>
              <a:pPr/>
              <a:t>‹#›</a:t>
            </a:fld>
            <a:endParaRPr lang="en-US"/>
          </a:p>
        </p:txBody>
      </p:sp>
    </p:spTree>
    <p:extLst>
      <p:ext uri="{BB962C8B-B14F-4D97-AF65-F5344CB8AC3E}">
        <p14:creationId xmlns:p14="http://schemas.microsoft.com/office/powerpoint/2010/main" val="148603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introduces time series</a:t>
            </a:r>
            <a:r>
              <a:rPr lang="en-US" baseline="0" dirty="0" smtClean="0"/>
              <a:t> as a concept, and the basic autoregressive process makes it easy to see where the correlation of the error terms can be a problem. If we are using time-series observations on a given variable, </a:t>
            </a:r>
            <a:r>
              <a:rPr lang="en-US" i="1" baseline="0" dirty="0" smtClean="0"/>
              <a:t>x</a:t>
            </a:r>
            <a:r>
              <a:rPr lang="en-US" baseline="0" dirty="0" smtClean="0"/>
              <a:t>, then observations in two or more periods are likely to be related to observations from the prior period purely by construction (they may not be so but are likely to be so) as seen in the autoregressive process in the slide.</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Explain the difference between in-sample forecasts and out-of-sample forecasts, and contrast the forecasting accuracy of different time-series models based on the root mean squared error criterion. </a:t>
            </a:r>
            <a:endParaRPr lang="en-US" dirty="0" smtClean="0"/>
          </a:p>
          <a:p>
            <a:r>
              <a:rPr lang="en-US" dirty="0" smtClean="0"/>
              <a:t>Pages</a:t>
            </a:r>
            <a:r>
              <a:rPr lang="en-US" baseline="0" dirty="0" smtClean="0"/>
              <a:t> </a:t>
            </a:r>
            <a:r>
              <a:rPr lang="en-US" dirty="0" smtClean="0"/>
              <a:t>394–395</a:t>
            </a:r>
          </a:p>
          <a:p>
            <a:endParaRPr lang="en-US" dirty="0" smtClean="0"/>
          </a:p>
          <a:p>
            <a:r>
              <a:rPr lang="en-US" baseline="0" dirty="0" smtClean="0"/>
              <a:t>Refer to the prior forecasting example. Both of the forecasts in the prior example would be out-of-sample forecasts, and the forecast errors (uncalculated) would be the difference between the forecasts and the actual values.</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instability of coefficients of time-series models. </a:t>
            </a:r>
            <a:endParaRPr lang="en-US" dirty="0" smtClean="0"/>
          </a:p>
          <a:p>
            <a:r>
              <a:rPr lang="en-US" dirty="0" smtClean="0"/>
              <a:t>Page 397</a:t>
            </a:r>
          </a:p>
          <a:p>
            <a:endParaRPr lang="en-US" dirty="0" smtClean="0"/>
          </a:p>
          <a:p>
            <a:r>
              <a:rPr lang="en-US" baseline="0" dirty="0" smtClean="0"/>
              <a:t>Selection of appropriate sample periods for time-series estimation is notoriously difficult, but users should follow, at a minimum, basic statistical common sense.  For example, don’t mix regimes (different populations).</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Define a random walk. </a:t>
            </a:r>
            <a:endParaRPr lang="en-US" dirty="0" smtClean="0"/>
          </a:p>
          <a:p>
            <a:r>
              <a:rPr lang="en-US" dirty="0" smtClean="0"/>
              <a:t>Page 400</a:t>
            </a:r>
          </a:p>
          <a:p>
            <a:endParaRPr lang="en-US" dirty="0" smtClean="0"/>
          </a:p>
          <a:p>
            <a:r>
              <a:rPr lang="en-US" baseline="0" dirty="0" smtClean="0"/>
              <a:t>Burton </a:t>
            </a:r>
            <a:r>
              <a:rPr lang="en-US" baseline="0" dirty="0" err="1" smtClean="0"/>
              <a:t>Malkiel’s</a:t>
            </a:r>
            <a:r>
              <a:rPr lang="en-US" baseline="0" dirty="0" smtClean="0"/>
              <a:t>, </a:t>
            </a:r>
            <a:r>
              <a:rPr lang="en-US" i="1" baseline="0" dirty="0" smtClean="0"/>
              <a:t>A Random Walk Down Wall Street, </a:t>
            </a:r>
            <a:r>
              <a:rPr lang="en-US" baseline="0" dirty="0" smtClean="0"/>
              <a:t>is a reference to this type of series. Demonstrate the first bullet point by pointing out that </a:t>
            </a:r>
            <a:r>
              <a:rPr lang="en-US" i="1" baseline="0" dirty="0" smtClean="0"/>
              <a:t>E</a:t>
            </a:r>
            <a:r>
              <a:rPr lang="en-US" baseline="0" dirty="0" smtClean="0"/>
              <a:t>(error) = zero; hence, </a:t>
            </a:r>
            <a:r>
              <a:rPr lang="en-US" i="1" baseline="0" dirty="0" err="1" smtClean="0"/>
              <a:t>x</a:t>
            </a:r>
            <a:r>
              <a:rPr lang="en-US" i="1" baseline="-25000" dirty="0" err="1" smtClean="0"/>
              <a:t>t</a:t>
            </a:r>
            <a:r>
              <a:rPr lang="en-US" baseline="0" dirty="0" smtClean="0"/>
              <a:t> = 0 +(1)</a:t>
            </a:r>
            <a:r>
              <a:rPr lang="en-US" i="1" baseline="0" dirty="0" smtClean="0"/>
              <a:t>x</a:t>
            </a:r>
            <a:r>
              <a:rPr lang="en-US" i="1" baseline="-25000" dirty="0" smtClean="0"/>
              <a:t>t</a:t>
            </a:r>
            <a:r>
              <a:rPr lang="en-US" baseline="-25000" dirty="0" smtClean="0"/>
              <a:t>-1 </a:t>
            </a:r>
            <a:r>
              <a:rPr lang="en-US" baseline="0" dirty="0" smtClean="0"/>
              <a:t>+ 0 = </a:t>
            </a:r>
            <a:r>
              <a:rPr lang="en-US" i="1" baseline="0" dirty="0" smtClean="0"/>
              <a:t>x</a:t>
            </a:r>
            <a:r>
              <a:rPr lang="en-US" i="1" baseline="-25000" dirty="0" smtClean="0"/>
              <a:t>t</a:t>
            </a:r>
            <a:r>
              <a:rPr lang="en-US" baseline="-25000" dirty="0" smtClean="0"/>
              <a:t>-1 </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Explain the relationship between a random walk and unit roots, and discuss the unit root test for </a:t>
            </a:r>
            <a:r>
              <a:rPr lang="en-US" sz="1200" kern="1200" dirty="0" err="1" smtClean="0">
                <a:solidFill>
                  <a:schemeClr val="tx1"/>
                </a:solidFill>
                <a:latin typeface="+mn-lt"/>
                <a:ea typeface="+mn-ea"/>
                <a:cs typeface="+mn-cs"/>
              </a:rPr>
              <a:t>nonstationarity</a:t>
            </a:r>
            <a:r>
              <a:rPr lang="en-US" sz="1200" kern="1200" dirty="0" smtClean="0">
                <a:solidFill>
                  <a:schemeClr val="tx1"/>
                </a:solidFill>
                <a:latin typeface="+mn-lt"/>
                <a:ea typeface="+mn-ea"/>
                <a:cs typeface="+mn-cs"/>
              </a:rPr>
              <a:t>. </a:t>
            </a:r>
            <a:endParaRPr lang="en-US" dirty="0" smtClean="0"/>
          </a:p>
          <a:p>
            <a:r>
              <a:rPr lang="en-US" dirty="0" smtClean="0"/>
              <a:t>Page 404</a:t>
            </a:r>
          </a:p>
          <a:p>
            <a:endParaRPr lang="en-US" dirty="0" smtClean="0"/>
          </a:p>
          <a:p>
            <a:r>
              <a:rPr lang="en-US" baseline="0" dirty="0" smtClean="0"/>
              <a:t>If the presenter has sufficient time, covering the derivation of the Dickey</a:t>
            </a:r>
            <a:r>
              <a:rPr lang="en-US" dirty="0" smtClean="0"/>
              <a:t>–</a:t>
            </a:r>
            <a:r>
              <a:rPr lang="en-US" baseline="0" dirty="0" smtClean="0"/>
              <a:t>Fuller test is a nice transition to first differencing on the next slide</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how a time series with a unit root can be transformed so that it can be analyzed with an autoregressive model. </a:t>
            </a:r>
            <a:endParaRPr lang="en-US" dirty="0" smtClean="0"/>
          </a:p>
          <a:p>
            <a:r>
              <a:rPr lang="en-US" dirty="0" smtClean="0"/>
              <a:t>Pages 400–403</a:t>
            </a:r>
          </a:p>
          <a:p>
            <a:endParaRPr lang="en-US" dirty="0" smtClean="0"/>
          </a:p>
          <a:p>
            <a:r>
              <a:rPr lang="en-US" baseline="0" dirty="0" smtClean="0"/>
              <a:t>The differencing process can be used with all time series that exhibit nonstationarity, including those in which the nonstationarity occurs at greater than order 1, although most financial time series will become nonstationary with first-order differencing. A first-differenced variable is often denoted </a:t>
            </a:r>
            <a:r>
              <a:rPr lang="en-US" i="1" baseline="0" dirty="0" smtClean="0"/>
              <a:t>d</a:t>
            </a:r>
            <a:r>
              <a:rPr lang="en-US" baseline="0" dirty="0" smtClean="0"/>
              <a:t>(1).</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Compute an </a:t>
            </a:r>
            <a:r>
              <a:rPr lang="en-US" sz="1200" i="1" kern="1200" dirty="0" smtClean="0">
                <a:solidFill>
                  <a:schemeClr val="tx1"/>
                </a:solidFill>
                <a:latin typeface="+mn-lt"/>
                <a:ea typeface="+mn-ea"/>
                <a:cs typeface="+mn-cs"/>
              </a:rPr>
              <a:t>n</a:t>
            </a:r>
            <a:r>
              <a:rPr lang="en-US" sz="1200" kern="1200" dirty="0" smtClean="0">
                <a:solidFill>
                  <a:schemeClr val="tx1"/>
                </a:solidFill>
                <a:latin typeface="+mn-lt"/>
                <a:ea typeface="+mn-ea"/>
                <a:cs typeface="+mn-cs"/>
              </a:rPr>
              <a:t>-period moving average of a time series. </a:t>
            </a:r>
            <a:endParaRPr lang="en-US" dirty="0" smtClean="0"/>
          </a:p>
          <a:p>
            <a:r>
              <a:rPr lang="en-US" dirty="0" smtClean="0"/>
              <a:t>Pages 407–409</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weakness of these models is that they will always “turn late” when the actual data turns. Accordingly, there is a class of </a:t>
            </a:r>
            <a:r>
              <a:rPr lang="en-US" i="1" baseline="0" dirty="0" smtClean="0"/>
              <a:t>n</a:t>
            </a:r>
            <a:r>
              <a:rPr lang="en-US" baseline="0" dirty="0" smtClean="0"/>
              <a:t>-period average models that may perform better.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It is worth noting that this is an equally weighted </a:t>
            </a:r>
            <a:r>
              <a:rPr lang="en-US" i="1" baseline="0" dirty="0" smtClean="0"/>
              <a:t>n</a:t>
            </a:r>
            <a:r>
              <a:rPr lang="en-US" baseline="0" dirty="0" smtClean="0"/>
              <a:t>-period moving average. We can also use unequally weighted </a:t>
            </a:r>
            <a:r>
              <a:rPr lang="en-US" i="1" baseline="0" dirty="0" smtClean="0"/>
              <a:t>n</a:t>
            </a:r>
            <a:r>
              <a:rPr lang="en-US" baseline="0" dirty="0" smtClean="0"/>
              <a:t>-period moving averages, in which the weight of each past observation is different and all weights sum to 1. By doing so, we can, for example, place more weight on more recent observations (i.e., </a:t>
            </a:r>
            <a:r>
              <a:rPr lang="en-US" i="1" baseline="0" dirty="0" smtClean="0"/>
              <a:t>w</a:t>
            </a:r>
            <a:r>
              <a:rPr lang="en-US" i="1" baseline="-25000" dirty="0" smtClean="0"/>
              <a:t>t </a:t>
            </a:r>
            <a:r>
              <a:rPr lang="en-US" baseline="0" dirty="0" smtClean="0"/>
              <a:t>= 0.5, </a:t>
            </a:r>
          </a:p>
          <a:p>
            <a:r>
              <a:rPr lang="en-US" i="1" baseline="0" dirty="0" smtClean="0"/>
              <a:t>w</a:t>
            </a:r>
            <a:r>
              <a:rPr lang="en-US" i="1" baseline="-25000" dirty="0" smtClean="0"/>
              <a:t>t</a:t>
            </a:r>
            <a:r>
              <a:rPr lang="en-US" baseline="-25000" dirty="0" smtClean="0"/>
              <a:t>-1 </a:t>
            </a:r>
            <a:r>
              <a:rPr lang="en-US" baseline="0" dirty="0" smtClean="0"/>
              <a:t>= 0.3, </a:t>
            </a:r>
            <a:r>
              <a:rPr lang="en-US" i="1" baseline="0" dirty="0" smtClean="0"/>
              <a:t>w</a:t>
            </a:r>
            <a:r>
              <a:rPr lang="en-US" i="1" baseline="-25000" dirty="0" smtClean="0"/>
              <a:t>t-2</a:t>
            </a:r>
            <a:r>
              <a:rPr lang="en-US" baseline="0" dirty="0" smtClean="0"/>
              <a:t>  = 0.2).</a:t>
            </a:r>
          </a:p>
          <a:p>
            <a:endParaRPr lang="en-US" baseline="0" dirty="0" smtClean="0"/>
          </a:p>
          <a:p>
            <a:r>
              <a:rPr lang="en-US" baseline="0" dirty="0" smtClean="0"/>
              <a:t>We often use root mean squared error to assess the quality of an </a:t>
            </a:r>
            <a:r>
              <a:rPr lang="en-US" i="1" baseline="0" dirty="0" smtClean="0"/>
              <a:t>n</a:t>
            </a:r>
            <a:r>
              <a:rPr lang="en-US" baseline="0" dirty="0" smtClean="0"/>
              <a:t>-period moving-average model. </a:t>
            </a:r>
          </a:p>
          <a:p>
            <a:endParaRPr lang="en-US" baseline="0"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structure of a moving-average model of order </a:t>
            </a:r>
            <a:r>
              <a:rPr lang="en-US" sz="1200" i="1" kern="1200" dirty="0" smtClean="0">
                <a:solidFill>
                  <a:schemeClr val="tx1"/>
                </a:solidFill>
                <a:latin typeface="+mn-lt"/>
                <a:ea typeface="+mn-ea"/>
                <a:cs typeface="+mn-cs"/>
              </a:rPr>
              <a:t>q</a:t>
            </a:r>
            <a:r>
              <a:rPr lang="en-US" sz="1200" kern="1200" dirty="0" smtClean="0">
                <a:solidFill>
                  <a:schemeClr val="tx1"/>
                </a:solidFill>
                <a:latin typeface="+mn-lt"/>
                <a:ea typeface="+mn-ea"/>
                <a:cs typeface="+mn-cs"/>
              </a:rPr>
              <a:t>. </a:t>
            </a:r>
            <a:endParaRPr lang="en-US" dirty="0" smtClean="0"/>
          </a:p>
          <a:p>
            <a:r>
              <a:rPr lang="en-US" dirty="0" smtClean="0"/>
              <a:t>Pages 407–409</a:t>
            </a:r>
          </a:p>
          <a:p>
            <a:endParaRPr lang="en-US" dirty="0" smtClean="0"/>
          </a:p>
          <a:p>
            <a:r>
              <a:rPr lang="en-US" baseline="0" dirty="0" smtClean="0"/>
              <a:t>Moving-average models are much less common in financial applications than AR models except when we use more advanced models that include both MA and AR terms.</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Determine the moving-average order of a time series from the autocorrelations of that series. </a:t>
            </a:r>
            <a:endParaRPr lang="en-US" dirty="0" smtClean="0"/>
          </a:p>
          <a:p>
            <a:r>
              <a:rPr lang="en-US" dirty="0" smtClean="0"/>
              <a:t>Pages 409–411</a:t>
            </a:r>
          </a:p>
          <a:p>
            <a:endParaRPr lang="en-US" dirty="0" smtClean="0"/>
          </a:p>
          <a:p>
            <a:r>
              <a:rPr lang="en-US" baseline="0" dirty="0" smtClean="0"/>
              <a:t>This is likely a MA(3) because the size of the autocorrelations and the statistical significance of the autocorrelations drop off rapidly after the third lag.</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Distinguish an autoregressive time series from a moving-average time series. </a:t>
            </a:r>
            <a:endParaRPr lang="en-US" dirty="0" smtClean="0"/>
          </a:p>
          <a:p>
            <a:r>
              <a:rPr lang="en-US" dirty="0" smtClean="0"/>
              <a:t>Page 410</a:t>
            </a:r>
          </a:p>
          <a:p>
            <a:endParaRPr lang="en-US" dirty="0" smtClean="0"/>
          </a:p>
          <a:p>
            <a:r>
              <a:rPr lang="en-US" baseline="0" dirty="0" smtClean="0"/>
              <a:t>Distinguishing between these time series is more of an art than a science, and has led to a great number of tests designed to assess the quality of the “fit” for time-series models. Such tests are beyond the scope of this book, but those interested are recommended to further research time-series models before moving much beyond a basic AR or MA process. </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how to test and correct for seasonality in a time-series model. </a:t>
            </a:r>
            <a:endParaRPr lang="en-US" dirty="0" smtClean="0"/>
          </a:p>
          <a:p>
            <a:r>
              <a:rPr lang="en-US" dirty="0" smtClean="0"/>
              <a:t>Pages</a:t>
            </a:r>
            <a:r>
              <a:rPr lang="en-US" baseline="0" dirty="0" smtClean="0"/>
              <a:t> </a:t>
            </a:r>
            <a:r>
              <a:rPr lang="en-US" dirty="0" smtClean="0"/>
              <a:t>412–414</a:t>
            </a:r>
          </a:p>
          <a:p>
            <a:endParaRPr lang="en-US" dirty="0" smtClean="0"/>
          </a:p>
          <a:p>
            <a:r>
              <a:rPr lang="en-US" baseline="0" dirty="0" smtClean="0"/>
              <a:t>Balance sheet and income statement data, in particular, will often have seasonality related to the underlying nature of the business (the fourth-quarter retail bump in sales, third-quarter wholesale bump in sales, etc.). </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Compute the predicted trend value for a time series modeled as either a linear trend or log-linear trend, given the estimated trend coefficients. </a:t>
            </a:r>
            <a:endParaRPr lang="en-US" dirty="0" smtClean="0"/>
          </a:p>
          <a:p>
            <a:r>
              <a:rPr lang="en-US" dirty="0" smtClean="0"/>
              <a:t>Pages 377–381</a:t>
            </a:r>
          </a:p>
          <a:p>
            <a:endParaRPr lang="en-US" dirty="0" smtClean="0"/>
          </a:p>
          <a:p>
            <a:r>
              <a:rPr lang="en-US" baseline="0" dirty="0" smtClean="0"/>
              <a:t>Recall that the inverse process of ln() is raising </a:t>
            </a:r>
            <a:r>
              <a:rPr lang="en-US" i="1" baseline="0" dirty="0" smtClean="0"/>
              <a:t>e</a:t>
            </a:r>
            <a:r>
              <a:rPr lang="en-US" baseline="0" dirty="0" smtClean="0"/>
              <a:t> to the () power. Because it is the slope of the trend line, </a:t>
            </a:r>
            <a:r>
              <a:rPr lang="en-US" i="1" baseline="0" dirty="0" smtClean="0"/>
              <a:t>b</a:t>
            </a:r>
            <a:r>
              <a:rPr lang="en-US" baseline="-25000" dirty="0" smtClean="0"/>
              <a:t>1</a:t>
            </a:r>
            <a:r>
              <a:rPr lang="en-US" baseline="0" dirty="0" smtClean="0"/>
              <a:t> is referred to as the trend coefficient. Log-linear growth should be familiar already, i</a:t>
            </a:r>
            <a:r>
              <a:rPr lang="en-US" baseline="0" dirty="0" smtClean="0">
                <a:sym typeface="Wingdings" pitchFamily="2" charset="2"/>
              </a:rPr>
              <a:t>t is the foundation for continuous compounding from earlier chapters.</a:t>
            </a:r>
          </a:p>
          <a:p>
            <a:endParaRPr lang="en-US" baseline="0" dirty="0" smtClean="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Compute a forecast using an autoregressive model with a seasonal lag. </a:t>
            </a:r>
            <a:endParaRPr lang="en-US" dirty="0" smtClean="0"/>
          </a:p>
          <a:p>
            <a:r>
              <a:rPr lang="en-US" dirty="0" smtClean="0"/>
              <a:t>Pages</a:t>
            </a:r>
            <a:r>
              <a:rPr lang="en-US" baseline="0" dirty="0" smtClean="0"/>
              <a:t> </a:t>
            </a:r>
            <a:r>
              <a:rPr lang="en-US" dirty="0" smtClean="0"/>
              <a:t>412–414</a:t>
            </a:r>
          </a:p>
          <a:p>
            <a:endParaRPr lang="en-US"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limitations of autoregressive moving-average models. </a:t>
            </a:r>
            <a:endParaRPr lang="en-US" dirty="0" smtClean="0"/>
          </a:p>
          <a:p>
            <a:r>
              <a:rPr lang="en-US" dirty="0" smtClean="0"/>
              <a:t>Pages 416– 417</a:t>
            </a:r>
          </a:p>
          <a:p>
            <a:endParaRPr lang="en-US"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how to test for autoregressive conditional </a:t>
            </a:r>
            <a:r>
              <a:rPr lang="en-US" sz="1200" kern="1200" dirty="0" err="1" smtClean="0">
                <a:solidFill>
                  <a:schemeClr val="tx1"/>
                </a:solidFill>
                <a:latin typeface="+mn-lt"/>
                <a:ea typeface="+mn-ea"/>
                <a:cs typeface="+mn-cs"/>
              </a:rPr>
              <a:t>heteroskedasticity</a:t>
            </a:r>
            <a:r>
              <a:rPr lang="en-US" sz="1200" kern="1200" dirty="0" smtClean="0">
                <a:solidFill>
                  <a:schemeClr val="tx1"/>
                </a:solidFill>
                <a:latin typeface="+mn-lt"/>
                <a:ea typeface="+mn-ea"/>
                <a:cs typeface="+mn-cs"/>
              </a:rPr>
              <a:t>. </a:t>
            </a:r>
            <a:endParaRPr lang="en-US" dirty="0" smtClean="0"/>
          </a:p>
          <a:p>
            <a:r>
              <a:rPr lang="en-US" dirty="0" smtClean="0"/>
              <a:t>Pages 417–418</a:t>
            </a:r>
          </a:p>
          <a:p>
            <a:endParaRPr lang="en-US"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how to predict the variance of a time series using an autoregressive conditional </a:t>
            </a:r>
            <a:r>
              <a:rPr lang="en-US" sz="1200" kern="1200" dirty="0" err="1" smtClean="0">
                <a:solidFill>
                  <a:schemeClr val="tx1"/>
                </a:solidFill>
                <a:latin typeface="+mn-lt"/>
                <a:ea typeface="+mn-ea"/>
                <a:cs typeface="+mn-cs"/>
              </a:rPr>
              <a:t>heteroskedasticity</a:t>
            </a:r>
            <a:r>
              <a:rPr lang="en-US" sz="1200" kern="1200" dirty="0" smtClean="0">
                <a:solidFill>
                  <a:schemeClr val="tx1"/>
                </a:solidFill>
                <a:latin typeface="+mn-lt"/>
                <a:ea typeface="+mn-ea"/>
                <a:cs typeface="+mn-cs"/>
              </a:rPr>
              <a:t> model. </a:t>
            </a:r>
            <a:endParaRPr lang="en-US" dirty="0" smtClean="0"/>
          </a:p>
          <a:p>
            <a:r>
              <a:rPr lang="en-US" dirty="0" smtClean="0"/>
              <a:t>Pages 417–420</a:t>
            </a:r>
          </a:p>
          <a:p>
            <a:endParaRPr lang="en-US"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effects of </a:t>
            </a:r>
            <a:r>
              <a:rPr lang="en-US" sz="1200" kern="1200" dirty="0" err="1" smtClean="0">
                <a:solidFill>
                  <a:schemeClr val="tx1"/>
                </a:solidFill>
                <a:latin typeface="+mn-lt"/>
                <a:ea typeface="+mn-ea"/>
                <a:cs typeface="+mn-cs"/>
              </a:rPr>
              <a:t>cointegration</a:t>
            </a:r>
            <a:r>
              <a:rPr lang="en-US" sz="1200" kern="1200" dirty="0" smtClean="0">
                <a:solidFill>
                  <a:schemeClr val="tx1"/>
                </a:solidFill>
                <a:latin typeface="+mn-lt"/>
                <a:ea typeface="+mn-ea"/>
                <a:cs typeface="+mn-cs"/>
              </a:rPr>
              <a:t> on regression results. </a:t>
            </a:r>
            <a:endParaRPr lang="en-US" dirty="0" smtClean="0"/>
          </a:p>
          <a:p>
            <a:r>
              <a:rPr lang="en-US" dirty="0" smtClean="0"/>
              <a:t>Pages 420–424</a:t>
            </a:r>
          </a:p>
          <a:p>
            <a:endParaRPr lang="en-US" dirty="0" smtClean="0"/>
          </a:p>
          <a:p>
            <a:r>
              <a:rPr lang="en-US" baseline="0" dirty="0" err="1" smtClean="0"/>
              <a:t>Cointegration</a:t>
            </a:r>
            <a:r>
              <a:rPr lang="en-US" baseline="0" dirty="0" smtClean="0"/>
              <a:t> is a “good thing” from the standpoint of our ability to obtain valid estimates, but it is a “bad thing” from the standpoint of our ability to interpret those estimates as being economically meaningful and/or to exploit them.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Select and justify the choice of a particular time-series model from a group of models, given regression output and other information for those models.</a:t>
            </a:r>
            <a:endParaRPr lang="en-US" dirty="0" smtClean="0"/>
          </a:p>
          <a:p>
            <a:r>
              <a:rPr lang="en-US" dirty="0" smtClean="0"/>
              <a:t>Pages throughout the chapter</a:t>
            </a:r>
          </a:p>
          <a:p>
            <a:endParaRPr lang="en-US" dirty="0" smtClean="0"/>
          </a:p>
          <a:p>
            <a:r>
              <a:rPr lang="en-US" baseline="0" dirty="0" smtClean="0"/>
              <a:t>This topic is huge in time series. As the careful reader will note, we generally do not select an appropriate time-series model from the regression output per se, but from the autocorrelations and their statistics. </a:t>
            </a:r>
          </a:p>
          <a:p>
            <a:endParaRPr lang="en-US" baseline="0" dirty="0" smtClean="0"/>
          </a:p>
          <a:p>
            <a:r>
              <a:rPr lang="en-US" baseline="0" dirty="0" smtClean="0"/>
              <a:t>This model looks like it needs a four-year “seasonal” term. It might be worth asking what could explain a four-year seasonal component to the money supply. One possible answer is a political business cycle in which politicians run up the money supply to get themselves reelected. The likelihood of this explanation could be examined by seeing if the country has a four-year term cycle.</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factors affecting the choice between a linear trend and a log-linear trend model for a time series incorporating a trend. </a:t>
            </a:r>
            <a:endParaRPr lang="en-US" dirty="0" smtClean="0"/>
          </a:p>
          <a:p>
            <a:r>
              <a:rPr lang="en-US" dirty="0" smtClean="0"/>
              <a:t>Pages 381–384</a:t>
            </a:r>
          </a:p>
          <a:p>
            <a:endParaRPr lang="en-US" dirty="0" smtClean="0"/>
          </a:p>
          <a:p>
            <a:r>
              <a:rPr lang="en-US" baseline="0" dirty="0" smtClean="0"/>
              <a:t>The first plot has a linear trend, and the second, an exponential trend. Point out the curvature in the second plot and the fact that the error terms frequently lie above or below the line for consistent periods of time—both signs that your trend (here shown, again, as a linear trend) isn’t the right model.</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factors affecting the choice between a linear trend and a log-linear trend model for a time series incorporating a trend. </a:t>
            </a:r>
            <a:endParaRPr lang="en-US" dirty="0" smtClean="0"/>
          </a:p>
          <a:p>
            <a:r>
              <a:rPr lang="en-US" dirty="0" smtClean="0"/>
              <a:t>Page 385</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2F8E57A-05DC-40BE-9934-270485DFF54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Discuss the structure of an autoregressive model of order </a:t>
            </a:r>
            <a:r>
              <a:rPr lang="en-US" sz="1200" i="1" kern="1200" dirty="0" smtClean="0">
                <a:solidFill>
                  <a:schemeClr val="tx1"/>
                </a:solidFill>
                <a:latin typeface="+mn-lt"/>
                <a:ea typeface="+mn-ea"/>
                <a:cs typeface="+mn-cs"/>
              </a:rPr>
              <a:t>p</a:t>
            </a:r>
            <a:r>
              <a:rPr lang="en-US" sz="1200" kern="1200" dirty="0" smtClean="0">
                <a:solidFill>
                  <a:schemeClr val="tx1"/>
                </a:solidFill>
                <a:latin typeface="+mn-lt"/>
                <a:ea typeface="+mn-ea"/>
                <a:cs typeface="+mn-cs"/>
              </a:rPr>
              <a:t>. </a:t>
            </a:r>
            <a:endParaRPr lang="en-US" dirty="0" smtClean="0"/>
          </a:p>
          <a:p>
            <a:r>
              <a:rPr lang="en-US" dirty="0" smtClean="0"/>
              <a:t>Page 386</a:t>
            </a:r>
          </a:p>
          <a:p>
            <a:endParaRPr lang="en-US" dirty="0" smtClean="0"/>
          </a:p>
          <a:p>
            <a:r>
              <a:rPr lang="en-US" baseline="0" dirty="0" smtClean="0"/>
              <a:t>Notice the notation of </a:t>
            </a:r>
            <a:r>
              <a:rPr lang="en-US" i="1" baseline="0" dirty="0" smtClean="0"/>
              <a:t>x</a:t>
            </a:r>
            <a:r>
              <a:rPr lang="en-US" baseline="0" dirty="0" smtClean="0"/>
              <a:t> and </a:t>
            </a:r>
            <a:r>
              <a:rPr lang="en-US" i="1" baseline="0" dirty="0" smtClean="0"/>
              <a:t>y</a:t>
            </a:r>
            <a:r>
              <a:rPr lang="en-US" baseline="0" dirty="0" smtClean="0"/>
              <a:t>, which we have used for independent and dependent, are now gone because the distinction is a moot point. In a time-series model, we are only focused on the underlying statistical process.</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Explain the requirements for a time series to be covariance stationary, differentiate between stationary and nonstationary time series by visual inspection of time-series plots, and explain the impact of nonstationarity in the context of autoregressive time-series models. </a:t>
            </a:r>
            <a:endParaRPr lang="en-US" dirty="0" smtClean="0"/>
          </a:p>
          <a:p>
            <a:r>
              <a:rPr lang="en-US" dirty="0" smtClean="0"/>
              <a:t>Pages 386–387</a:t>
            </a:r>
          </a:p>
          <a:p>
            <a:endParaRPr lang="en-US" dirty="0" smtClean="0"/>
          </a:p>
          <a:p>
            <a:r>
              <a:rPr lang="en-US" baseline="0" dirty="0" smtClean="0"/>
              <a:t>“Weakly stationary” is a synonym for covariance stationary. Most financial time series are unlikely to be stationary, and visual stationarity of the mean and variance do NOT guarantee covariance stationarity. </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Explain how autocorrelations of the residuals from an autoregressive model can be used to test whether the model fits the time series. </a:t>
            </a:r>
            <a:endParaRPr lang="en-US" dirty="0" smtClean="0"/>
          </a:p>
          <a:p>
            <a:r>
              <a:rPr lang="en-US" dirty="0" smtClean="0"/>
              <a:t>Pages 387–389</a:t>
            </a:r>
          </a:p>
          <a:p>
            <a:endParaRPr lang="en-US" dirty="0" smtClean="0"/>
          </a:p>
          <a:p>
            <a:r>
              <a:rPr lang="en-US" baseline="0" dirty="0" smtClean="0"/>
              <a:t>The Durbin</a:t>
            </a:r>
            <a:r>
              <a:rPr lang="en-US" dirty="0" smtClean="0"/>
              <a:t>–</a:t>
            </a:r>
            <a:r>
              <a:rPr lang="en-US" baseline="0" dirty="0" smtClean="0"/>
              <a:t>Watson test is invalid for AR(</a:t>
            </a:r>
            <a:r>
              <a:rPr lang="en-US" i="1" baseline="0" dirty="0" smtClean="0"/>
              <a:t>p</a:t>
            </a:r>
            <a:r>
              <a:rPr lang="en-US" baseline="0" dirty="0" smtClean="0"/>
              <a:t>) series; hence, we need another test to assess the presence of serial correlation and model fit.</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Explain mean reversion and determine whether particular time series are mean reverting. </a:t>
            </a:r>
            <a:endParaRPr lang="en-US" dirty="0" smtClean="0"/>
          </a:p>
          <a:p>
            <a:r>
              <a:rPr lang="en-US" dirty="0" smtClean="0"/>
              <a:t>Page 391</a:t>
            </a:r>
          </a:p>
          <a:p>
            <a:endParaRPr lang="en-US" dirty="0" smtClean="0"/>
          </a:p>
          <a:p>
            <a:r>
              <a:rPr lang="en-US" baseline="0" dirty="0" smtClean="0"/>
              <a:t>Mean reversion is extremely common, particularly for a long-run macro-economic series. However, it is often misapplied. It is worth noting that all covariance-stationary time series will have finite mean-reverting levels.</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 </a:t>
            </a:r>
            <a:r>
              <a:rPr lang="en-US" sz="1200" kern="1200" dirty="0" smtClean="0">
                <a:solidFill>
                  <a:schemeClr val="tx1"/>
                </a:solidFill>
                <a:latin typeface="+mn-lt"/>
                <a:ea typeface="+mn-ea"/>
                <a:cs typeface="+mn-cs"/>
              </a:rPr>
              <a:t>Compute the one- and two-period-ahead forecasts of a time series using an autoregressive model. </a:t>
            </a:r>
            <a:endParaRPr lang="en-US" dirty="0" smtClean="0"/>
          </a:p>
          <a:p>
            <a:r>
              <a:rPr lang="en-US" dirty="0" smtClean="0"/>
              <a:t>Pages 391–394</a:t>
            </a:r>
          </a:p>
          <a:p>
            <a:endParaRPr lang="en-US" dirty="0" smtClean="0"/>
          </a:p>
          <a:p>
            <a:r>
              <a:rPr lang="en-US" baseline="0" dirty="0" smtClean="0"/>
              <a:t>We can do this indefinitely into the future, but recall that each forecast includes the parameter estimation error. So the forecast for </a:t>
            </a:r>
            <a:r>
              <a:rPr lang="en-US" i="1" baseline="0" dirty="0" smtClean="0"/>
              <a:t>x</a:t>
            </a:r>
            <a:r>
              <a:rPr lang="en-US" baseline="-25000" dirty="0" smtClean="0"/>
              <a:t>2</a:t>
            </a:r>
            <a:r>
              <a:rPr lang="en-US" baseline="0" dirty="0" smtClean="0"/>
              <a:t> includes the error in the forecast of </a:t>
            </a:r>
            <a:r>
              <a:rPr lang="en-US" i="1" baseline="0" dirty="0" smtClean="0"/>
              <a:t>x</a:t>
            </a:r>
            <a:r>
              <a:rPr lang="en-US" i="0" baseline="-25000" dirty="0" smtClean="0"/>
              <a:t>1</a:t>
            </a:r>
            <a:r>
              <a:rPr lang="en-US" i="0" baseline="0" dirty="0" smtClean="0"/>
              <a:t>,</a:t>
            </a:r>
            <a:r>
              <a:rPr lang="en-US" baseline="0" dirty="0" smtClean="0"/>
              <a:t> which itself includes the parameter estimation error plus any other model or data error, and then </a:t>
            </a:r>
            <a:r>
              <a:rPr lang="en-US" i="1" baseline="0" dirty="0" smtClean="0"/>
              <a:t>x</a:t>
            </a:r>
            <a:r>
              <a:rPr lang="en-US" baseline="-25000" dirty="0" smtClean="0"/>
              <a:t>2</a:t>
            </a:r>
            <a:r>
              <a:rPr lang="en-US" baseline="0" dirty="0" smtClean="0"/>
              <a:t> also “re-includes” the parameter estimation error again because we are using the same parameters we used to get </a:t>
            </a:r>
            <a:r>
              <a:rPr lang="en-US" i="1" baseline="0" dirty="0" smtClean="0"/>
              <a:t>x</a:t>
            </a:r>
            <a:r>
              <a:rPr lang="en-US" i="0" baseline="-25000" dirty="0" smtClean="0"/>
              <a:t>1</a:t>
            </a:r>
            <a:r>
              <a:rPr lang="en-US" baseline="0" dirty="0" smtClean="0"/>
              <a:t> to get </a:t>
            </a:r>
            <a:r>
              <a:rPr lang="en-US" i="1" baseline="0" dirty="0" smtClean="0"/>
              <a:t>x</a:t>
            </a:r>
            <a:r>
              <a:rPr lang="en-US" baseline="-25000" dirty="0" smtClean="0"/>
              <a:t>2</a:t>
            </a:r>
            <a:r>
              <a:rPr lang="en-US" baseline="0" dirty="0" smtClean="0"/>
              <a:t>. It should be easy to see that as we move progressively further into the future, the error of the forecast gets larger as a multiplicative function of the parameter estimation errors. </a:t>
            </a:r>
            <a:r>
              <a:rPr lang="en-US" baseline="0" dirty="0" smtClean="0">
                <a:sym typeface="Wingdings" pitchFamily="2" charset="2"/>
              </a:rPr>
              <a:t>A confidence interval on the forecast must then get progressively larger, quickly making forecasts further out less reliable even if the underlying parameters don’t change over time.</a:t>
            </a:r>
            <a:endParaRPr lang="en-US" dirty="0"/>
          </a:p>
        </p:txBody>
      </p:sp>
      <p:sp>
        <p:nvSpPr>
          <p:cNvPr id="4" name="Slide Number Placeholder 3"/>
          <p:cNvSpPr>
            <a:spLocks noGrp="1"/>
          </p:cNvSpPr>
          <p:nvPr>
            <p:ph type="sldNum" sz="quarter" idx="10"/>
          </p:nvPr>
        </p:nvSpPr>
        <p:spPr/>
        <p:txBody>
          <a:bodyPr/>
          <a:lstStyle/>
          <a:p>
            <a:fld id="{02F8E57A-05DC-40BE-9934-270485DFF54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5.jpeg"/><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81000" y="152400"/>
            <a:ext cx="6705600" cy="1576039"/>
          </a:xfrm>
        </p:spPr>
        <p:txBody>
          <a:bodyPr/>
          <a:lstStyle/>
          <a:p>
            <a:r>
              <a:rPr lang="en-US" smtClean="0"/>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 </a:t>
            </a:r>
            <a:br>
              <a:rPr/>
            </a:br>
            <a:r>
              <a:rPr/>
              <a:t>Presenter’s title, </a:t>
            </a:r>
            <a:br>
              <a:rPr/>
            </a:br>
            <a:r>
              <a:rP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E4A4924-7CC3-4BF6-9C5C-A8E770D15754}" type="slidenum">
              <a:rPr/>
              <a:pPr/>
              <a:t>‹#›</a:t>
            </a:fld>
            <a:endParaRPr/>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a:t>Click the icon</a:t>
            </a:r>
            <a:r>
              <a:rPr sz="1400" baseline="0"/>
              <a:t> to add an image. The photo will be cropped to fit the placeholder.</a:t>
            </a:r>
            <a:endParaRPr sz="1400"/>
          </a:p>
        </p:txBody>
      </p:sp>
    </p:spTree>
    <p:extLst>
      <p:ext uri="{BB962C8B-B14F-4D97-AF65-F5344CB8AC3E}">
        <p14:creationId xmlns:p14="http://schemas.microsoft.com/office/powerpoint/2010/main" val="9142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389291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3423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rP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 </a:t>
            </a:r>
            <a:br>
              <a:rPr/>
            </a:br>
            <a:r>
              <a:rP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rP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a:t>
            </a:r>
            <a:br>
              <a:rPr/>
            </a:br>
            <a:r>
              <a:rP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rP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a:t>
            </a:r>
            <a:br>
              <a:rPr/>
            </a:br>
            <a:r>
              <a:rP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rP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a:t>
            </a:r>
            <a:br>
              <a:rPr/>
            </a:br>
            <a:r>
              <a:rP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rP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a:t>
            </a:r>
            <a:br>
              <a:rPr/>
            </a:br>
            <a:r>
              <a:rP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rP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a:t>
            </a:r>
            <a:br>
              <a:rPr/>
            </a:br>
            <a:r>
              <a:rP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rP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name,</a:t>
            </a:r>
            <a:br>
              <a:rPr/>
            </a:br>
            <a:r>
              <a:rPr/>
              <a:t>Presenter’s title,</a:t>
            </a:r>
            <a:br>
              <a:rPr/>
            </a:br>
            <a:r>
              <a:rP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rP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rP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rP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bwMode="white"/>
        <p:txBody>
          <a:bodyPr/>
          <a:lstStyle/>
          <a:p>
            <a:endParaRPr/>
          </a:p>
        </p:txBody>
      </p:sp>
      <p:sp>
        <p:nvSpPr>
          <p:cNvPr id="5" name="Footer Placeholder 4"/>
          <p:cNvSpPr>
            <a:spLocks noGrp="1"/>
          </p:cNvSpPr>
          <p:nvPr>
            <p:ph type="ftr" sz="quarter" idx="11"/>
          </p:nvPr>
        </p:nvSpPr>
        <p:spPr bwMode="white"/>
        <p:txBody>
          <a:bodyPr/>
          <a:lstStyle/>
          <a:p>
            <a:endParaRPr/>
          </a:p>
        </p:txBody>
      </p:sp>
      <p:sp>
        <p:nvSpPr>
          <p:cNvPr id="6" name="Slide Number Placeholder 5"/>
          <p:cNvSpPr>
            <a:spLocks noGrp="1"/>
          </p:cNvSpPr>
          <p:nvPr>
            <p:ph type="sldNum" sz="quarter" idx="12"/>
          </p:nvPr>
        </p:nvSpPr>
        <p:spPr bwMode="white"/>
        <p:txBody>
          <a:bodyPr/>
          <a:lstStyle/>
          <a:p>
            <a:fld id="{4E4A4924-7CC3-4BF6-9C5C-A8E770D15754}" type="slidenum">
              <a:rPr/>
              <a:pPr/>
              <a:t>‹#›</a:t>
            </a:fld>
            <a:endParaRPr/>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rP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rP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rP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rPr/>
              <a:t>Type number, then press TAB key and add agenda item; press Enter to add another item</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E4A4924-7CC3-4BF6-9C5C-A8E770D15754}" type="slidenum">
              <a:rPr/>
              <a:pPr/>
              <a:t>‹#›</a:t>
            </a:fld>
            <a:endParaRPr/>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rP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rP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rP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rP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rP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rP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rP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a:p>
        </p:txBody>
      </p:sp>
      <p:sp>
        <p:nvSpPr>
          <p:cNvPr id="4" name="Footer Placeholder 3"/>
          <p:cNvSpPr>
            <a:spLocks noGrp="1"/>
          </p:cNvSpPr>
          <p:nvPr>
            <p:ph type="ftr" sz="quarter" idx="11"/>
          </p:nvPr>
        </p:nvSpPr>
        <p:spPr bwMode="white"/>
        <p:txBody>
          <a:bodyPr/>
          <a:lstStyle>
            <a:lvl1pPr>
              <a:defRPr>
                <a:solidFill>
                  <a:schemeClr val="bg1"/>
                </a:solidFill>
              </a:defRPr>
            </a:lvl1pPr>
          </a:lstStyle>
          <a:p>
            <a:endParaRPr/>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rP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rPr/>
              <a:t>Click to add title: Table of Contents, Agenda, etc</a:t>
            </a:r>
          </a:p>
        </p:txBody>
      </p:sp>
      <p:sp>
        <p:nvSpPr>
          <p:cNvPr id="3" name="Date Placeholder 2"/>
          <p:cNvSpPr>
            <a:spLocks noGrp="1"/>
          </p:cNvSpPr>
          <p:nvPr>
            <p:ph type="dt" sz="half" idx="10"/>
          </p:nvPr>
        </p:nvSpPr>
        <p:spPr bwMode="black"/>
        <p:txBody>
          <a:bodyPr/>
          <a:lstStyle/>
          <a:p>
            <a:endParaRPr/>
          </a:p>
        </p:txBody>
      </p:sp>
      <p:sp>
        <p:nvSpPr>
          <p:cNvPr id="4" name="Footer Placeholder 3"/>
          <p:cNvSpPr>
            <a:spLocks noGrp="1"/>
          </p:cNvSpPr>
          <p:nvPr>
            <p:ph type="ftr" sz="quarter" idx="11"/>
          </p:nvPr>
        </p:nvSpPr>
        <p:spPr bwMode="black"/>
        <p:txBody>
          <a:bodyPr/>
          <a:lstStyle/>
          <a:p>
            <a:endParaRPr/>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bwMode="black"/>
        <p:txBody>
          <a:bodyPr/>
          <a:lstStyle/>
          <a:p>
            <a:endParaRPr/>
          </a:p>
        </p:txBody>
      </p:sp>
      <p:sp>
        <p:nvSpPr>
          <p:cNvPr id="5" name="Footer Placeholder 4"/>
          <p:cNvSpPr>
            <a:spLocks noGrp="1"/>
          </p:cNvSpPr>
          <p:nvPr>
            <p:ph type="ftr" sz="quarter" idx="11"/>
          </p:nvPr>
        </p:nvSpPr>
        <p:spPr bwMode="black"/>
        <p:txBody>
          <a:bodyPr/>
          <a:lstStyle/>
          <a:p>
            <a:endParaRPr/>
          </a:p>
        </p:txBody>
      </p:sp>
      <p:sp>
        <p:nvSpPr>
          <p:cNvPr id="6" name="Slide Number Placeholder 5"/>
          <p:cNvSpPr>
            <a:spLocks noGrp="1"/>
          </p:cNvSpPr>
          <p:nvPr>
            <p:ph type="sldNum" sz="quarter" idx="12"/>
          </p:nvPr>
        </p:nvSpPr>
        <p:spPr bwMode="black"/>
        <p:txBody>
          <a:bodyPr/>
          <a:lstStyle/>
          <a:p>
            <a:fld id="{4E4A4924-7CC3-4BF6-9C5C-A8E770D15754}" type="slidenum">
              <a:rPr/>
              <a:pPr/>
              <a:t>‹#›</a:t>
            </a:fld>
            <a:endParaRPr/>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smtClean="0"/>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205323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15139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E4A4924-7CC3-4BF6-9C5C-A8E770D15754}" type="slidenum">
              <a:rPr/>
              <a:pPr/>
              <a:t>‹#›</a:t>
            </a:fld>
            <a:endParaRPr/>
          </a:p>
        </p:txBody>
      </p:sp>
    </p:spTree>
    <p:extLst>
      <p:ext uri="{BB962C8B-B14F-4D97-AF65-F5344CB8AC3E}">
        <p14:creationId xmlns:p14="http://schemas.microsoft.com/office/powerpoint/2010/main" val="28450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E4A4924-7CC3-4BF6-9C5C-A8E770D15754}" type="slidenum">
              <a:rPr/>
              <a:pPr/>
              <a:t>‹#›</a:t>
            </a:fld>
            <a:endParaRPr/>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a:p>
        </p:txBody>
      </p:sp>
      <p:pic>
        <p:nvPicPr>
          <p:cNvPr id="9" name="slu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Time-series analysis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Multiperiod</a:t>
            </a:r>
            <a:r>
              <a:rPr lang="en-US" dirty="0" smtClean="0"/>
              <a:t> forecasts</a:t>
            </a:r>
            <a:endParaRPr lang="en-US" dirty="0"/>
          </a:p>
        </p:txBody>
      </p:sp>
      <p:sp>
        <p:nvSpPr>
          <p:cNvPr id="3" name="Text Placeholder 2"/>
          <p:cNvSpPr>
            <a:spLocks noGrp="1"/>
          </p:cNvSpPr>
          <p:nvPr>
            <p:ph type="body" sz="quarter" idx="13"/>
          </p:nvPr>
        </p:nvSpPr>
        <p:spPr/>
        <p:txBody>
          <a:bodyPr/>
          <a:lstStyle/>
          <a:p>
            <a:r>
              <a:rPr lang="en-US" dirty="0" smtClean="0"/>
              <a:t>We can use the chain rule of forecasting to gain multiperiod forecasts with an AR(</a:t>
            </a:r>
            <a:r>
              <a:rPr lang="en-US" i="1" dirty="0" smtClean="0"/>
              <a:t>p</a:t>
            </a:r>
            <a:r>
              <a:rPr lang="en-US" dirty="0" smtClean="0"/>
              <a:t>) model.</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Consider an AR(1) model wherein the estimated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𝑏</m:t>
                            </m:r>
                          </m:e>
                        </m:acc>
                      </m:e>
                      <m:sub>
                        <m:r>
                          <a:rPr lang="en-US" b="0" i="1" smtClean="0">
                            <a:latin typeface="Cambria Math"/>
                          </a:rPr>
                          <m:t>0</m:t>
                        </m:r>
                      </m:sub>
                    </m:sSub>
                    <m:r>
                      <a:rPr lang="en-US" b="0" i="1" smtClean="0">
                        <a:latin typeface="Cambria Math"/>
                      </a:rPr>
                      <m:t>=3</m:t>
                    </m:r>
                  </m:oMath>
                </a14:m>
                <a:r>
                  <a:rPr lang="en-US" dirty="0" smtClean="0"/>
                  <a:t> and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𝑏</m:t>
                            </m:r>
                          </m:e>
                        </m:acc>
                      </m:e>
                      <m:sub>
                        <m:r>
                          <a:rPr lang="en-US" b="0" i="1" smtClean="0">
                            <a:latin typeface="Cambria Math"/>
                          </a:rPr>
                          <m:t>1</m:t>
                        </m:r>
                      </m:sub>
                    </m:sSub>
                    <m:r>
                      <a:rPr lang="en-US" i="1">
                        <a:latin typeface="Cambria Math"/>
                      </a:rPr>
                      <m:t>=</m:t>
                    </m:r>
                    <m:r>
                      <a:rPr lang="en-US" b="0" i="1" smtClean="0">
                        <a:latin typeface="Cambria Math"/>
                      </a:rPr>
                      <m:t>2.</m:t>
                    </m:r>
                    <m:r>
                      <a:rPr lang="en-US" i="1">
                        <a:latin typeface="Cambria Math"/>
                      </a:rPr>
                      <m:t>3</m:t>
                    </m:r>
                  </m:oMath>
                </a14:m>
                <a:r>
                  <a:rPr lang="en-US" dirty="0" smtClean="0"/>
                  <a:t>. </a:t>
                </a:r>
              </a:p>
              <a:p>
                <a:pPr lvl="1"/>
                <a:r>
                  <a:rPr lang="en-US" dirty="0" smtClean="0"/>
                  <a:t>What is the one-step ahead forecast of </a:t>
                </a:r>
                <a:r>
                  <a:rPr lang="en-US" i="1" dirty="0" smtClean="0"/>
                  <a:t>x</a:t>
                </a:r>
                <a:r>
                  <a:rPr lang="en-US" baseline="-25000" dirty="0" smtClean="0"/>
                  <a:t>1</a:t>
                </a:r>
                <a:r>
                  <a:rPr lang="en-US" dirty="0" smtClean="0"/>
                  <a:t> when </a:t>
                </a:r>
                <a:r>
                  <a:rPr lang="en-US" i="1" dirty="0" smtClean="0"/>
                  <a:t>x</a:t>
                </a:r>
                <a:r>
                  <a:rPr lang="en-US" baseline="-25000" dirty="0" smtClean="0"/>
                  <a:t>0</a:t>
                </a:r>
                <a:r>
                  <a:rPr lang="en-US" dirty="0" smtClean="0"/>
                  <a:t> = 3? </a:t>
                </a:r>
              </a:p>
              <a:p>
                <a:endParaRPr lang="en-US" dirty="0" smtClean="0"/>
              </a:p>
              <a:p>
                <a:endParaRPr lang="en-US" dirty="0" smtClean="0"/>
              </a:p>
              <a:p>
                <a:pPr lvl="1"/>
                <a:r>
                  <a:rPr lang="en-US" dirty="0" smtClean="0"/>
                  <a:t>What is the two-step ahead forecast of </a:t>
                </a:r>
                <a:r>
                  <a:rPr lang="en-US" i="1" dirty="0" smtClean="0"/>
                  <a:t>x</a:t>
                </a:r>
                <a:r>
                  <a:rPr lang="en-US" baseline="-25000" dirty="0" smtClean="0"/>
                  <a:t>2</a:t>
                </a:r>
                <a:r>
                  <a:rPr lang="en-US" dirty="0" smtClean="0"/>
                  <a:t>?</a:t>
                </a:r>
              </a:p>
              <a:p>
                <a:pPr lvl="1"/>
                <a:endParaRPr lang="en-US" dirty="0" smtClean="0"/>
              </a:p>
              <a:p>
                <a:pPr lvl="1"/>
                <a:endParaRPr lang="en-US" dirty="0" smtClean="0"/>
              </a:p>
              <a:p>
                <a:r>
                  <a:rPr lang="en-US" dirty="0" smtClean="0"/>
                  <a:t>This is the chain </a:t>
                </a:r>
                <a:r>
                  <a:rPr lang="en-US" dirty="0"/>
                  <a:t>r</a:t>
                </a:r>
                <a:r>
                  <a:rPr lang="en-US" dirty="0" smtClean="0"/>
                  <a:t>ule of forecasting.  </a:t>
                </a:r>
                <a:r>
                  <a:rPr lang="en-US" dirty="0" smtClean="0">
                    <a:sym typeface="Wingdings" pitchFamily="2" charset="2"/>
                  </a:rPr>
                  <a:t>We are using the forecast for </a:t>
                </a:r>
                <a:r>
                  <a:rPr lang="en-US" i="1" dirty="0" smtClean="0"/>
                  <a:t>x</a:t>
                </a:r>
                <a:r>
                  <a:rPr lang="en-US" baseline="-25000" dirty="0" smtClean="0"/>
                  <a:t>1</a:t>
                </a:r>
                <a:r>
                  <a:rPr lang="en-US" dirty="0" smtClean="0">
                    <a:sym typeface="Wingdings" pitchFamily="2" charset="2"/>
                  </a:rPr>
                  <a:t> to then forecast for </a:t>
                </a:r>
                <a:r>
                  <a:rPr lang="en-US" i="1" dirty="0" smtClean="0"/>
                  <a:t>x</a:t>
                </a:r>
                <a:r>
                  <a:rPr lang="en-US" baseline="-25000" dirty="0" smtClean="0"/>
                  <a:t>2</a:t>
                </a:r>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3"/>
                <a:stretch>
                  <a:fillRect l="-437" t="-3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10</a:t>
            </a:fld>
            <a:endParaRPr lang="en-US"/>
          </a:p>
        </p:txBody>
      </p:sp>
      <p:cxnSp>
        <p:nvCxnSpPr>
          <p:cNvPr id="8" name="Straight Arrow Connector 7"/>
          <p:cNvCxnSpPr/>
          <p:nvPr/>
        </p:nvCxnSpPr>
        <p:spPr>
          <a:xfrm>
            <a:off x="4419600" y="3276600"/>
            <a:ext cx="457200" cy="0"/>
          </a:xfrm>
          <a:prstGeom prst="straightConnector1">
            <a:avLst/>
          </a:prstGeom>
          <a:ln w="38100">
            <a:solidFill>
              <a:srgbClr val="78BE2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05400" y="3124200"/>
            <a:ext cx="2371725" cy="342900"/>
          </a:xfrm>
          <a:prstGeom prst="rect">
            <a:avLst/>
          </a:prstGeom>
          <a:noFill/>
        </p:spPr>
      </p:pic>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9"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105400" y="4267200"/>
            <a:ext cx="2847975" cy="342900"/>
          </a:xfrm>
          <a:prstGeom prst="rect">
            <a:avLst/>
          </a:prstGeom>
          <a:noFill/>
        </p:spPr>
      </p:pic>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4267200"/>
            <a:ext cx="1600200" cy="342900"/>
          </a:xfrm>
          <a:prstGeom prst="rect">
            <a:avLst/>
          </a:prstGeom>
          <a:noFill/>
        </p:spPr>
      </p:pic>
      <p:cxnSp>
        <p:nvCxnSpPr>
          <p:cNvPr id="17" name="Straight Arrow Connector 16"/>
          <p:cNvCxnSpPr/>
          <p:nvPr/>
        </p:nvCxnSpPr>
        <p:spPr>
          <a:xfrm>
            <a:off x="4419600" y="4419600"/>
            <a:ext cx="457200" cy="0"/>
          </a:xfrm>
          <a:prstGeom prst="straightConnector1">
            <a:avLst/>
          </a:prstGeom>
          <a:ln w="38100">
            <a:solidFill>
              <a:srgbClr val="78BE2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68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3"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362200" y="3124200"/>
            <a:ext cx="1819275" cy="3619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 and out-of-sample forecasting</a:t>
            </a:r>
            <a:endParaRPr lang="en-US" dirty="0"/>
          </a:p>
        </p:txBody>
      </p:sp>
      <p:sp>
        <p:nvSpPr>
          <p:cNvPr id="3" name="Text Placeholder 2"/>
          <p:cNvSpPr>
            <a:spLocks noGrp="1"/>
          </p:cNvSpPr>
          <p:nvPr>
            <p:ph type="body" sz="quarter" idx="13"/>
          </p:nvPr>
        </p:nvSpPr>
        <p:spPr>
          <a:xfrm>
            <a:off x="381000" y="1447800"/>
            <a:ext cx="8382000" cy="990600"/>
          </a:xfrm>
        </p:spPr>
        <p:txBody>
          <a:bodyPr>
            <a:normAutofit fontScale="92500"/>
          </a:bodyPr>
          <a:lstStyle/>
          <a:p>
            <a:r>
              <a:rPr lang="en-US" dirty="0" smtClean="0"/>
              <a:t>In-sample forecast errors are simply the residuals from a fitted time series, whereas out-of-sample forecast errors are the difference between predicted values from outside the sample period and the actual values once realized.</a:t>
            </a:r>
            <a:endParaRPr lang="en-US" dirty="0"/>
          </a:p>
        </p:txBody>
      </p:sp>
      <p:sp>
        <p:nvSpPr>
          <p:cNvPr id="4" name="Content Placeholder 3"/>
          <p:cNvSpPr>
            <a:spLocks noGrp="1"/>
          </p:cNvSpPr>
          <p:nvPr>
            <p:ph idx="1"/>
          </p:nvPr>
        </p:nvSpPr>
        <p:spPr>
          <a:xfrm>
            <a:off x="381000" y="2438400"/>
            <a:ext cx="8375904" cy="3733799"/>
          </a:xfrm>
        </p:spPr>
        <p:txBody>
          <a:bodyPr>
            <a:normAutofit lnSpcReduction="10000"/>
          </a:bodyPr>
          <a:lstStyle/>
          <a:p>
            <a:r>
              <a:rPr lang="en-US" dirty="0" smtClean="0"/>
              <a:t>An in-sample forecast uses the fitted model to obtain predicted values within the time period used to estimate model parameters.</a:t>
            </a:r>
          </a:p>
          <a:p>
            <a:pPr lvl="1"/>
            <a:r>
              <a:rPr lang="en-US" dirty="0" smtClean="0"/>
              <a:t>An out-of-sample forecast uses the estimated model parameters to forecast values outside of the time period covered by the sample.</a:t>
            </a:r>
          </a:p>
          <a:p>
            <a:pPr lvl="1"/>
            <a:r>
              <a:rPr lang="en-US" dirty="0" smtClean="0"/>
              <a:t>In both cases, the forecast error is the difference between the forecast and the realized value of the variable.</a:t>
            </a:r>
          </a:p>
          <a:p>
            <a:pPr lvl="1"/>
            <a:r>
              <a:rPr lang="en-US" dirty="0" smtClean="0"/>
              <a:t>Ideally, we will select models based on out-of-sample forecasting error.</a:t>
            </a:r>
          </a:p>
          <a:p>
            <a:r>
              <a:rPr lang="en-US" dirty="0" smtClean="0"/>
              <a:t>Model accuracy is generally assessed by using the root mean squared error criterion.</a:t>
            </a:r>
          </a:p>
          <a:p>
            <a:pPr lvl="1"/>
            <a:r>
              <a:rPr lang="en-US" dirty="0" smtClean="0"/>
              <a:t>Calculate all the errors, square them, calculate the average, and then take the square root of that average.</a:t>
            </a:r>
          </a:p>
          <a:p>
            <a:pPr lvl="1"/>
            <a:r>
              <a:rPr lang="en-US" dirty="0" smtClean="0"/>
              <a:t>The model with the lowest mean-squared error is judged the most accurate.</a:t>
            </a:r>
          </a:p>
        </p:txBody>
      </p:sp>
      <p:sp>
        <p:nvSpPr>
          <p:cNvPr id="5" name="Slide Number Placeholder 4"/>
          <p:cNvSpPr>
            <a:spLocks noGrp="1"/>
          </p:cNvSpPr>
          <p:nvPr>
            <p:ph type="sldNum" sz="quarter" idx="12"/>
          </p:nvPr>
        </p:nvSpPr>
        <p:spPr/>
        <p:txBody>
          <a:bodyPr/>
          <a:lstStyle/>
          <a:p>
            <a:fld id="{4E4A4924-7CC3-4BF6-9C5C-A8E770D1575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Coefficient instability</a:t>
            </a:r>
            <a:endParaRPr lang="en-US" dirty="0"/>
          </a:p>
        </p:txBody>
      </p:sp>
      <p:sp>
        <p:nvSpPr>
          <p:cNvPr id="3" name="Text Placeholder 2"/>
          <p:cNvSpPr>
            <a:spLocks noGrp="1"/>
          </p:cNvSpPr>
          <p:nvPr>
            <p:ph type="body" sz="quarter" idx="13"/>
          </p:nvPr>
        </p:nvSpPr>
        <p:spPr/>
        <p:txBody>
          <a:bodyPr>
            <a:normAutofit fontScale="92500"/>
          </a:bodyPr>
          <a:lstStyle/>
          <a:p>
            <a:r>
              <a:rPr lang="en-US" dirty="0" smtClean="0"/>
              <a:t>Time-series coefficient estimates can be unstable across time. </a:t>
            </a:r>
            <a:r>
              <a:rPr lang="en-US" dirty="0"/>
              <a:t>A</a:t>
            </a:r>
            <a:r>
              <a:rPr lang="en-US" dirty="0" smtClean="0"/>
              <a:t>ccordingly, sample period selection becomes critical to estimating valuable models.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This instability can also affect model estimation because changes in the underlying time-series process can mean that different time-series models work better over different time periods.</a:t>
            </a:r>
          </a:p>
          <a:p>
            <a:pPr lvl="1"/>
            <a:r>
              <a:rPr lang="en-US" dirty="0" smtClean="0"/>
              <a:t>Ex. A basic AR(1) model may work well in one period, but an AR(2) may fit better in another period. If we combine the two periods, we are likely to select either the AR(1) or AR(2) model for the combined time span, thereby poorly fitting at least one time span of data.</a:t>
            </a:r>
          </a:p>
          <a:p>
            <a:r>
              <a:rPr lang="en-US" dirty="0" smtClean="0"/>
              <a:t>There are no clear-cut rules for selecting an appropriate time frame for a particular analysis.</a:t>
            </a:r>
          </a:p>
          <a:p>
            <a:pPr lvl="1"/>
            <a:r>
              <a:rPr lang="en-US" dirty="0" smtClean="0"/>
              <a:t>Rely on basic sampling theory </a:t>
            </a:r>
            <a:r>
              <a:rPr lang="en-US" dirty="0" smtClean="0">
                <a:sym typeface="Wingdings" pitchFamily="2" charset="2"/>
              </a:rPr>
              <a:t> </a:t>
            </a:r>
            <a:r>
              <a:rPr lang="en-US" b="1" dirty="0">
                <a:solidFill>
                  <a:srgbClr val="78BE20"/>
                </a:solidFill>
                <a:sym typeface="Wingdings" pitchFamily="2" charset="2"/>
              </a:rPr>
              <a:t>D</a:t>
            </a:r>
            <a:r>
              <a:rPr lang="en-US" b="1" dirty="0" smtClean="0">
                <a:solidFill>
                  <a:srgbClr val="78BE20"/>
                </a:solidFill>
                <a:sym typeface="Wingdings" pitchFamily="2" charset="2"/>
              </a:rPr>
              <a:t>on’t use two clearly different populations.</a:t>
            </a:r>
          </a:p>
          <a:p>
            <a:pPr lvl="1"/>
            <a:r>
              <a:rPr lang="en-US" dirty="0" smtClean="0">
                <a:sym typeface="Wingdings" pitchFamily="2" charset="2"/>
              </a:rPr>
              <a:t>Rely on basic time-series properties  </a:t>
            </a:r>
            <a:r>
              <a:rPr lang="en-US" b="1" dirty="0">
                <a:solidFill>
                  <a:srgbClr val="78BE20"/>
                </a:solidFill>
                <a:sym typeface="Wingdings" pitchFamily="2" charset="2"/>
              </a:rPr>
              <a:t>D</a:t>
            </a:r>
            <a:r>
              <a:rPr lang="en-US" b="1" dirty="0" smtClean="0">
                <a:solidFill>
                  <a:srgbClr val="78BE20"/>
                </a:solidFill>
                <a:sym typeface="Wingdings" pitchFamily="2" charset="2"/>
              </a:rPr>
              <a:t>on’t mix stationary and nonstationary series or series with different mean or variance terms.</a:t>
            </a:r>
          </a:p>
          <a:p>
            <a:pPr lvl="1"/>
            <a:r>
              <a:rPr lang="en-US" dirty="0" smtClean="0">
                <a:sym typeface="Wingdings" pitchFamily="2" charset="2"/>
              </a:rPr>
              <a:t>The longer the sample period  </a:t>
            </a:r>
            <a:r>
              <a:rPr lang="en-US" b="1" dirty="0">
                <a:solidFill>
                  <a:srgbClr val="78BE20"/>
                </a:solidFill>
                <a:sym typeface="Wingdings" pitchFamily="2" charset="2"/>
              </a:rPr>
              <a:t>T</a:t>
            </a:r>
            <a:r>
              <a:rPr lang="en-US" b="1" dirty="0" smtClean="0">
                <a:solidFill>
                  <a:srgbClr val="78BE20"/>
                </a:solidFill>
                <a:sym typeface="Wingdings" pitchFamily="2" charset="2"/>
              </a:rPr>
              <a:t>he more likely the samples come from different populations.</a:t>
            </a:r>
            <a:endParaRPr lang="en-US" b="1" dirty="0">
              <a:solidFill>
                <a:srgbClr val="78BE20"/>
              </a:solidFill>
            </a:endParaRPr>
          </a:p>
        </p:txBody>
      </p:sp>
      <p:sp>
        <p:nvSpPr>
          <p:cNvPr id="5" name="Slide Number Placeholder 4"/>
          <p:cNvSpPr>
            <a:spLocks noGrp="1"/>
          </p:cNvSpPr>
          <p:nvPr>
            <p:ph type="sldNum" sz="quarter" idx="12"/>
          </p:nvPr>
        </p:nvSpPr>
        <p:spPr/>
        <p:txBody>
          <a:bodyPr/>
          <a:lstStyle/>
          <a:p>
            <a:fld id="{4E4A4924-7CC3-4BF6-9C5C-A8E770D1575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walks</a:t>
            </a:r>
            <a:endParaRPr lang="en-US" dirty="0"/>
          </a:p>
        </p:txBody>
      </p:sp>
      <p:sp>
        <p:nvSpPr>
          <p:cNvPr id="4" name="Content Placeholder 3"/>
          <p:cNvSpPr>
            <a:spLocks noGrp="1"/>
          </p:cNvSpPr>
          <p:nvPr>
            <p:ph idx="1"/>
          </p:nvPr>
        </p:nvSpPr>
        <p:spPr/>
        <p:txBody>
          <a:bodyPr>
            <a:normAutofit/>
          </a:bodyPr>
          <a:lstStyle/>
          <a:p>
            <a:r>
              <a:rPr lang="en-US" sz="2400" dirty="0" smtClean="0"/>
              <a:t>An AR(1) series where </a:t>
            </a:r>
            <a:r>
              <a:rPr lang="en-US" sz="2400" b="1" i="1" dirty="0" smtClean="0">
                <a:solidFill>
                  <a:srgbClr val="78BE20"/>
                </a:solidFill>
              </a:rPr>
              <a:t>b</a:t>
            </a:r>
            <a:r>
              <a:rPr lang="en-US" sz="2400" b="1" baseline="-25000" dirty="0" smtClean="0">
                <a:solidFill>
                  <a:srgbClr val="78BE20"/>
                </a:solidFill>
              </a:rPr>
              <a:t>0</a:t>
            </a:r>
            <a:r>
              <a:rPr lang="en-US" sz="2400" b="1" dirty="0" smtClean="0">
                <a:solidFill>
                  <a:srgbClr val="78BE20"/>
                </a:solidFill>
              </a:rPr>
              <a:t>=0</a:t>
            </a:r>
            <a:r>
              <a:rPr lang="en-US" sz="2400" dirty="0" smtClean="0"/>
              <a:t> and </a:t>
            </a:r>
            <a:r>
              <a:rPr lang="en-US" sz="2400" b="1" i="1" dirty="0" smtClean="0">
                <a:solidFill>
                  <a:srgbClr val="78BE20"/>
                </a:solidFill>
              </a:rPr>
              <a:t>b</a:t>
            </a:r>
            <a:r>
              <a:rPr lang="en-US" sz="2400" b="1" baseline="-25000" dirty="0" smtClean="0">
                <a:solidFill>
                  <a:srgbClr val="78BE20"/>
                </a:solidFill>
              </a:rPr>
              <a:t>1</a:t>
            </a:r>
            <a:r>
              <a:rPr lang="en-US" sz="2400" b="1" dirty="0" smtClean="0">
                <a:solidFill>
                  <a:srgbClr val="78BE20"/>
                </a:solidFill>
              </a:rPr>
              <a:t>=1</a:t>
            </a:r>
            <a:r>
              <a:rPr lang="en-US" sz="2400" dirty="0" smtClean="0"/>
              <a:t> is known as a random walk because the best prediction for tomorrow is the value today plus a random error term.</a:t>
            </a:r>
          </a:p>
          <a:p>
            <a:pPr lvl="1"/>
            <a:r>
              <a:rPr lang="en-US" sz="2000" dirty="0" smtClean="0"/>
              <a:t>Very prevalent in finance</a:t>
            </a:r>
          </a:p>
          <a:p>
            <a:pPr lvl="2"/>
            <a:r>
              <a:rPr lang="en-US" sz="2000" dirty="0" smtClean="0"/>
              <a:t>Undefined mean-reversion level because </a:t>
            </a:r>
            <a:r>
              <a:rPr lang="en-US" sz="2000" i="1" dirty="0" smtClean="0"/>
              <a:t>b</a:t>
            </a:r>
            <a:r>
              <a:rPr lang="en-US" sz="2000" baseline="-25000" dirty="0" smtClean="0"/>
              <a:t>0</a:t>
            </a:r>
            <a:r>
              <a:rPr lang="en-US" sz="2000" dirty="0" smtClean="0"/>
              <a:t>/(1 – </a:t>
            </a:r>
            <a:r>
              <a:rPr lang="en-US" sz="2000" i="1" dirty="0" smtClean="0"/>
              <a:t>b</a:t>
            </a:r>
            <a:r>
              <a:rPr lang="en-US" sz="2000" baseline="-25000" dirty="0" smtClean="0"/>
              <a:t>1</a:t>
            </a:r>
            <a:r>
              <a:rPr lang="en-US" sz="2000" dirty="0" smtClean="0"/>
              <a:t>) = 0/0 </a:t>
            </a:r>
            <a:r>
              <a:rPr lang="en-US" sz="2000" dirty="0" smtClean="0">
                <a:sym typeface="Wingdings" pitchFamily="2" charset="2"/>
              </a:rPr>
              <a:t> </a:t>
            </a:r>
            <a:r>
              <a:rPr lang="en-US" sz="2000" b="1" dirty="0" smtClean="0">
                <a:solidFill>
                  <a:srgbClr val="78BE20"/>
                </a:solidFill>
                <a:sym typeface="Wingdings" pitchFamily="2" charset="2"/>
              </a:rPr>
              <a:t>undefined</a:t>
            </a:r>
            <a:endParaRPr lang="en-US" sz="2000" b="1" dirty="0" smtClean="0">
              <a:solidFill>
                <a:srgbClr val="78BE20"/>
              </a:solidFill>
            </a:endParaRPr>
          </a:p>
          <a:p>
            <a:pPr lvl="2"/>
            <a:r>
              <a:rPr lang="en-US" sz="2000" dirty="0" smtClean="0"/>
              <a:t>Not covariance stationary</a:t>
            </a:r>
          </a:p>
          <a:p>
            <a:pPr lvl="1"/>
            <a:r>
              <a:rPr lang="en-US" sz="2000" dirty="0" smtClean="0"/>
              <a:t>There is another common variation, known as a random walk with a drift, where </a:t>
            </a:r>
            <a:r>
              <a:rPr lang="en-US" sz="2000" b="1" i="1" dirty="0" smtClean="0">
                <a:solidFill>
                  <a:srgbClr val="78BE20"/>
                </a:solidFill>
              </a:rPr>
              <a:t>b</a:t>
            </a:r>
            <a:r>
              <a:rPr lang="en-US" sz="2000" b="1" baseline="-25000" dirty="0" smtClean="0">
                <a:solidFill>
                  <a:srgbClr val="78BE20"/>
                </a:solidFill>
              </a:rPr>
              <a:t>0</a:t>
            </a:r>
            <a:r>
              <a:rPr lang="en-US" sz="2000" dirty="0" smtClean="0"/>
              <a:t> is a constant number that is not zero.</a:t>
            </a:r>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13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3124200" y="1409700"/>
                <a:ext cx="2590800" cy="571500"/>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𝑥</m:t>
                          </m:r>
                        </m:e>
                        <m:sub>
                          <m:r>
                            <a:rPr lang="en-US" sz="2800" b="0" i="1" smtClean="0">
                              <a:latin typeface="Cambria Math"/>
                            </a:rPr>
                            <m:t>𝑡</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m:rPr>
                              <m:sty m:val="p"/>
                            </m:rPr>
                            <a:rPr lang="en-US" sz="2800" b="0" i="0" smtClean="0">
                              <a:latin typeface="Cambria Math"/>
                              <a:ea typeface="Cambria Math"/>
                            </a:rPr>
                            <m:t>ε</m:t>
                          </m:r>
                        </m:e>
                        <m:sub>
                          <m:r>
                            <a:rPr lang="en-US" sz="2800" b="0" i="1" smtClean="0">
                              <a:latin typeface="Cambria Math"/>
                            </a:rPr>
                            <m:t>𝑡</m:t>
                          </m:r>
                        </m:sub>
                      </m:sSub>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124200" y="1409700"/>
                <a:ext cx="2590800" cy="571500"/>
              </a:xfrm>
              <a:prstGeom prst="rect">
                <a:avLst/>
              </a:prstGeom>
              <a:blipFill rotWithShape="1">
                <a:blip r:embed="rId3" cstate="print"/>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roots</a:t>
            </a:r>
            <a:endParaRPr lang="en-US" dirty="0"/>
          </a:p>
        </p:txBody>
      </p:sp>
      <p:sp>
        <p:nvSpPr>
          <p:cNvPr id="3" name="Text Placeholder 2"/>
          <p:cNvSpPr>
            <a:spLocks noGrp="1"/>
          </p:cNvSpPr>
          <p:nvPr>
            <p:ph type="body" sz="quarter" idx="13"/>
          </p:nvPr>
        </p:nvSpPr>
        <p:spPr/>
        <p:txBody>
          <a:bodyPr/>
          <a:lstStyle/>
          <a:p>
            <a:r>
              <a:rPr lang="en-US" dirty="0" smtClean="0"/>
              <a:t>For an AR(1) time series to be covariance stationary, the absolute value of the </a:t>
            </a:r>
            <a:r>
              <a:rPr lang="en-US" i="1" dirty="0" smtClean="0"/>
              <a:t>b</a:t>
            </a:r>
            <a:r>
              <a:rPr lang="en-US" baseline="-25000" dirty="0" smtClean="0"/>
              <a:t>1</a:t>
            </a:r>
            <a:r>
              <a:rPr lang="en-US" dirty="0" smtClean="0"/>
              <a:t> coefficient must be less than 1. </a:t>
            </a:r>
            <a:endParaRPr lang="en-US" dirty="0"/>
          </a:p>
        </p:txBody>
      </p:sp>
      <p:sp>
        <p:nvSpPr>
          <p:cNvPr id="4" name="Content Placeholder 3"/>
          <p:cNvSpPr>
            <a:spLocks noGrp="1"/>
          </p:cNvSpPr>
          <p:nvPr>
            <p:ph idx="1"/>
          </p:nvPr>
        </p:nvSpPr>
        <p:spPr/>
        <p:txBody>
          <a:bodyPr/>
          <a:lstStyle/>
          <a:p>
            <a:r>
              <a:rPr lang="en-US" dirty="0" smtClean="0"/>
              <a:t>When the absolute value of </a:t>
            </a:r>
            <a:r>
              <a:rPr lang="en-US" b="1" i="1" dirty="0" smtClean="0">
                <a:solidFill>
                  <a:srgbClr val="78BE20"/>
                </a:solidFill>
              </a:rPr>
              <a:t>b</a:t>
            </a:r>
            <a:r>
              <a:rPr lang="en-US" b="1" baseline="-25000" dirty="0" smtClean="0">
                <a:solidFill>
                  <a:srgbClr val="78BE20"/>
                </a:solidFill>
              </a:rPr>
              <a:t>1</a:t>
            </a:r>
            <a:r>
              <a:rPr lang="en-US" dirty="0" smtClean="0"/>
              <a:t> is </a:t>
            </a:r>
            <a:r>
              <a:rPr lang="en-US" b="1" dirty="0" smtClean="0">
                <a:solidFill>
                  <a:srgbClr val="78BE20"/>
                </a:solidFill>
              </a:rPr>
              <a:t>1</a:t>
            </a:r>
            <a:r>
              <a:rPr lang="en-US" dirty="0" smtClean="0"/>
              <a:t>, the time series is said to have a unit root.</a:t>
            </a:r>
          </a:p>
          <a:p>
            <a:pPr lvl="1"/>
            <a:r>
              <a:rPr lang="en-US" dirty="0" smtClean="0"/>
              <a:t>Because a random walk is defined as having </a:t>
            </a:r>
            <a:r>
              <a:rPr lang="en-US" i="1" dirty="0" smtClean="0"/>
              <a:t>b</a:t>
            </a:r>
            <a:r>
              <a:rPr lang="en-US" baseline="-25000" dirty="0" smtClean="0"/>
              <a:t>1</a:t>
            </a:r>
            <a:r>
              <a:rPr lang="en-US" dirty="0" smtClean="0"/>
              <a:t> = 1, all random walks have a unit root.</a:t>
            </a:r>
          </a:p>
          <a:p>
            <a:pPr lvl="1"/>
            <a:r>
              <a:rPr lang="en-US" dirty="0" smtClean="0"/>
              <a:t>We cannot estimate a linear regression and then test for </a:t>
            </a:r>
            <a:r>
              <a:rPr lang="en-US" b="1" i="1" dirty="0" smtClean="0">
                <a:solidFill>
                  <a:srgbClr val="78BE20"/>
                </a:solidFill>
              </a:rPr>
              <a:t>b</a:t>
            </a:r>
            <a:r>
              <a:rPr lang="en-US" b="1" baseline="-25000" dirty="0" smtClean="0">
                <a:solidFill>
                  <a:srgbClr val="78BE20"/>
                </a:solidFill>
              </a:rPr>
              <a:t>1</a:t>
            </a:r>
            <a:r>
              <a:rPr lang="en-US" b="1" dirty="0" smtClean="0">
                <a:solidFill>
                  <a:srgbClr val="78BE20"/>
                </a:solidFill>
              </a:rPr>
              <a:t> = 1 </a:t>
            </a:r>
            <a:r>
              <a:rPr lang="en-US" dirty="0" smtClean="0"/>
              <a:t>because the estimation itself is invalid.</a:t>
            </a:r>
          </a:p>
          <a:p>
            <a:pPr lvl="1"/>
            <a:r>
              <a:rPr lang="en-US" dirty="0" smtClean="0"/>
              <a:t>Instead, we conduct a Dickey–Fuller test, which is available in most common statistics packages, to determine if we have a unit root.</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roots and estimation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84048" y="1676400"/>
                <a:ext cx="8375904" cy="3929061"/>
              </a:xfrm>
            </p:spPr>
            <p:txBody>
              <a:bodyPr>
                <a:normAutofit/>
              </a:bodyPr>
              <a:lstStyle/>
              <a:p>
                <a:pPr lvl="1"/>
                <a:r>
                  <a:rPr lang="en-US" dirty="0" smtClean="0"/>
                  <a:t>We cannot use linear regression to estimate parameters for a series containing a unit root without transforming the data.</a:t>
                </a:r>
              </a:p>
              <a:p>
                <a:pPr lvl="2"/>
                <a:r>
                  <a:rPr lang="en-US" dirty="0" smtClean="0"/>
                  <a:t>“</a:t>
                </a:r>
                <a:r>
                  <a:rPr lang="en-US" b="1" dirty="0" smtClean="0">
                    <a:solidFill>
                      <a:srgbClr val="78BE20"/>
                    </a:solidFill>
                  </a:rPr>
                  <a:t>Differencing</a:t>
                </a:r>
                <a:r>
                  <a:rPr lang="en-US" dirty="0" smtClean="0"/>
                  <a:t>” is the process we use to transform data with a unit root; it is performed by subtracting one value in the time series from another.</a:t>
                </a:r>
              </a:p>
              <a:p>
                <a:pPr lvl="3"/>
                <a:r>
                  <a:rPr lang="en-US" dirty="0" smtClean="0"/>
                  <a:t>Differencing also has an “order,” which is the number of time units the two differenced variables lie apart in time.</a:t>
                </a:r>
              </a:p>
              <a:p>
                <a:pPr lvl="4"/>
                <a:r>
                  <a:rPr lang="en-US" dirty="0" smtClean="0"/>
                  <a:t>For a random walk, we first-difference the time series.</a:t>
                </a:r>
              </a:p>
              <a:p>
                <a:pPr marL="813816" lvl="4"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𝑦</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𝑡</m:t>
                          </m:r>
                        </m:sub>
                      </m:sSub>
                      <m:r>
                        <a:rPr lang="en-US" b="0" i="1" smtClean="0">
                          <a:latin typeface="Cambria Math"/>
                        </a:rPr>
                        <m:t>−</m:t>
                      </m:r>
                      <m:sSub>
                        <m:sSubPr>
                          <m:ctrlPr>
                            <a:rPr lang="en-US" i="1">
                              <a:latin typeface="Cambria Math"/>
                            </a:rPr>
                          </m:ctrlPr>
                        </m:sSubPr>
                        <m:e>
                          <m:r>
                            <a:rPr lang="en-US" i="1">
                              <a:latin typeface="Cambria Math"/>
                            </a:rPr>
                            <m:t>𝑥</m:t>
                          </m:r>
                        </m:e>
                        <m:sub>
                          <m:r>
                            <a:rPr lang="en-US" i="1">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a:rPr>
                          </m:ctrlPr>
                        </m:sSubPr>
                        <m:e>
                          <m:r>
                            <m:rPr>
                              <m:sty m:val="p"/>
                            </m:rPr>
                            <a:rPr lang="en-US" b="0" i="0" smtClean="0">
                              <a:latin typeface="Cambria Math"/>
                              <a:ea typeface="Cambria Math"/>
                            </a:rPr>
                            <m:t>ε</m:t>
                          </m:r>
                        </m:e>
                        <m:sub>
                          <m:r>
                            <a:rPr lang="en-US" b="0" i="1" smtClean="0">
                              <a:latin typeface="Cambria Math"/>
                            </a:rPr>
                            <m:t>𝑡</m:t>
                          </m:r>
                        </m:sub>
                      </m:sSub>
                    </m:oMath>
                  </m:oMathPara>
                </a14:m>
                <a:endParaRPr lang="en-US" dirty="0" smtClean="0"/>
              </a:p>
              <a:p>
                <a:pPr marL="813816" lvl="4" indent="0">
                  <a:buNone/>
                </a:pPr>
                <a:endParaRPr lang="en-US" dirty="0" smtClean="0"/>
              </a:p>
              <a:p>
                <a:pPr lvl="2"/>
                <a:r>
                  <a:rPr lang="en-US" b="1" dirty="0" smtClean="0">
                    <a:solidFill>
                      <a:srgbClr val="78BE20"/>
                    </a:solidFill>
                  </a:rPr>
                  <a:t>A properly differenced random walk time series will be covariance stationary with a mean-reversion level of zero.</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84048" y="1676400"/>
                <a:ext cx="8375904" cy="3929061"/>
              </a:xfrm>
              <a:blipFill rotWithShape="1">
                <a:blip r:embed="rId3" cstate="print"/>
                <a:stretch>
                  <a:fillRect t="-775" r="-7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15</a:t>
            </a:fld>
            <a:endParaRPr lang="en-US"/>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Smoothing models</a:t>
            </a:r>
            <a:endParaRPr lang="en-US" dirty="0"/>
          </a:p>
        </p:txBody>
      </p:sp>
      <p:sp>
        <p:nvSpPr>
          <p:cNvPr id="3" name="Text Placeholder 2"/>
          <p:cNvSpPr>
            <a:spLocks noGrp="1"/>
          </p:cNvSpPr>
          <p:nvPr>
            <p:ph type="body" sz="quarter" idx="13"/>
          </p:nvPr>
        </p:nvSpPr>
        <p:spPr/>
        <p:txBody>
          <a:bodyPr/>
          <a:lstStyle/>
          <a:p>
            <a:r>
              <a:rPr lang="en-US" dirty="0" smtClean="0"/>
              <a:t>These models remove short-term fluctuations by smoothing out a time series.</a:t>
            </a:r>
            <a:endParaRPr lang="en-US" dirty="0"/>
          </a:p>
        </p:txBody>
      </p:sp>
      <p:sp>
        <p:nvSpPr>
          <p:cNvPr id="4" name="Content Placeholder 3"/>
          <p:cNvSpPr>
            <a:spLocks noGrp="1"/>
          </p:cNvSpPr>
          <p:nvPr>
            <p:ph idx="1"/>
          </p:nvPr>
        </p:nvSpPr>
        <p:spPr>
          <a:xfrm>
            <a:off x="381000" y="2057400"/>
            <a:ext cx="8375904" cy="3929061"/>
          </a:xfrm>
        </p:spPr>
        <p:txBody>
          <a:bodyPr>
            <a:normAutofit/>
          </a:bodyPr>
          <a:lstStyle/>
          <a:p>
            <a:r>
              <a:rPr lang="en-US" dirty="0" smtClean="0"/>
              <a:t>An </a:t>
            </a:r>
            <a:r>
              <a:rPr lang="en-US" i="1" dirty="0" smtClean="0"/>
              <a:t>n</a:t>
            </a:r>
            <a:r>
              <a:rPr lang="en-US" dirty="0" smtClean="0"/>
              <a:t>-period moving average is calculated as</a:t>
            </a:r>
          </a:p>
          <a:p>
            <a:endParaRPr lang="en-US" dirty="0" smtClean="0"/>
          </a:p>
          <a:p>
            <a:r>
              <a:rPr lang="en-US" dirty="0" smtClean="0"/>
              <a:t>Consider the returns on a given bond index as </a:t>
            </a:r>
            <a:r>
              <a:rPr lang="en-US" b="1" i="1" dirty="0" smtClean="0">
                <a:solidFill>
                  <a:srgbClr val="78BE20"/>
                </a:solidFill>
              </a:rPr>
              <a:t>x</a:t>
            </a:r>
            <a:r>
              <a:rPr lang="en-US" b="1" baseline="-25000" dirty="0" smtClean="0">
                <a:solidFill>
                  <a:srgbClr val="78BE20"/>
                </a:solidFill>
              </a:rPr>
              <a:t>0</a:t>
            </a:r>
            <a:r>
              <a:rPr lang="en-US" b="1" dirty="0" smtClean="0">
                <a:solidFill>
                  <a:srgbClr val="78BE20"/>
                </a:solidFill>
              </a:rPr>
              <a:t> = 0.12 , </a:t>
            </a:r>
            <a:r>
              <a:rPr lang="en-US" b="1" i="1" dirty="0" smtClean="0">
                <a:solidFill>
                  <a:srgbClr val="78BE20"/>
                </a:solidFill>
              </a:rPr>
              <a:t>x</a:t>
            </a:r>
            <a:r>
              <a:rPr lang="en-US" b="1" baseline="-25000" dirty="0" smtClean="0">
                <a:solidFill>
                  <a:srgbClr val="78BE20"/>
                </a:solidFill>
              </a:rPr>
              <a:t>-1</a:t>
            </a:r>
            <a:r>
              <a:rPr lang="en-US" b="1" dirty="0" smtClean="0">
                <a:solidFill>
                  <a:srgbClr val="78BE20"/>
                </a:solidFill>
              </a:rPr>
              <a:t> = 0.14, </a:t>
            </a:r>
            <a:r>
              <a:rPr lang="en-US" b="1" i="1" dirty="0" smtClean="0">
                <a:solidFill>
                  <a:srgbClr val="78BE20"/>
                </a:solidFill>
              </a:rPr>
              <a:t>x</a:t>
            </a:r>
            <a:r>
              <a:rPr lang="en-US" b="1" baseline="-25000" dirty="0" smtClean="0">
                <a:solidFill>
                  <a:srgbClr val="78BE20"/>
                </a:solidFill>
              </a:rPr>
              <a:t>-2</a:t>
            </a:r>
            <a:r>
              <a:rPr lang="en-US" b="1" dirty="0" smtClean="0">
                <a:solidFill>
                  <a:srgbClr val="78BE20"/>
                </a:solidFill>
              </a:rPr>
              <a:t> = 0.13, </a:t>
            </a:r>
            <a:r>
              <a:rPr lang="en-US" b="1" i="1" dirty="0" smtClean="0">
                <a:solidFill>
                  <a:srgbClr val="78BE20"/>
                </a:solidFill>
              </a:rPr>
              <a:t>x</a:t>
            </a:r>
            <a:r>
              <a:rPr lang="en-US" b="1" baseline="-25000" dirty="0" smtClean="0">
                <a:solidFill>
                  <a:srgbClr val="78BE20"/>
                </a:solidFill>
              </a:rPr>
              <a:t>-3</a:t>
            </a:r>
            <a:r>
              <a:rPr lang="en-US" b="1" dirty="0" smtClean="0">
                <a:solidFill>
                  <a:srgbClr val="78BE20"/>
                </a:solidFill>
              </a:rPr>
              <a:t> = 0.2.</a:t>
            </a:r>
          </a:p>
          <a:p>
            <a:pPr lvl="1"/>
            <a:r>
              <a:rPr lang="en-US" dirty="0" smtClean="0"/>
              <a:t>What is the three-period moving-average return for one period ago (t = –1)?</a:t>
            </a:r>
          </a:p>
          <a:p>
            <a:pPr lvl="1"/>
            <a:endParaRPr lang="en-US" dirty="0" smtClean="0"/>
          </a:p>
          <a:p>
            <a:pPr lvl="1"/>
            <a:endParaRPr lang="en-US" dirty="0" smtClean="0"/>
          </a:p>
          <a:p>
            <a:pPr lvl="1"/>
            <a:r>
              <a:rPr lang="en-US" dirty="0" smtClean="0"/>
              <a:t>What is the three-period moving-average return for this period (t = 0)?</a:t>
            </a:r>
          </a:p>
          <a:p>
            <a:pPr lvl="1"/>
            <a:endParaRPr lang="en-US" dirty="0" smtClean="0"/>
          </a:p>
        </p:txBody>
      </p:sp>
      <p:sp>
        <p:nvSpPr>
          <p:cNvPr id="5" name="Slide Number Placeholder 4"/>
          <p:cNvSpPr>
            <a:spLocks noGrp="1"/>
          </p:cNvSpPr>
          <p:nvPr>
            <p:ph type="sldNum" sz="quarter" idx="12"/>
          </p:nvPr>
        </p:nvSpPr>
        <p:spPr/>
        <p:txBody>
          <a:bodyPr/>
          <a:lstStyle/>
          <a:p>
            <a:fld id="{4E4A4924-7CC3-4BF6-9C5C-A8E770D15754}" type="slidenum">
              <a:rPr lang="en-US" smtClean="0"/>
              <a:pPr/>
              <a:t>16</a:t>
            </a:fld>
            <a:endParaRPr lang="en-US"/>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10200" y="2014537"/>
            <a:ext cx="2190750" cy="600075"/>
          </a:xfrm>
          <a:prstGeom prst="rect">
            <a:avLst/>
          </a:prstGeom>
          <a:noFill/>
        </p:spPr>
      </p:pic>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3886200"/>
            <a:ext cx="2971800" cy="619125"/>
          </a:xfrm>
          <a:prstGeom prst="rect">
            <a:avLst/>
          </a:prstGeom>
          <a:noFill/>
        </p:spPr>
      </p:pic>
      <p:sp>
        <p:nvSpPr>
          <p:cNvPr id="245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895600" y="5257800"/>
            <a:ext cx="2828925" cy="6191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Moving-average time-series models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81000" y="1769269"/>
                <a:ext cx="8375904" cy="3929061"/>
              </a:xfrm>
            </p:spPr>
            <p:txBody>
              <a:bodyPr>
                <a:normAutofit/>
              </a:bodyPr>
              <a:lstStyle/>
              <a:p>
                <a:r>
                  <a:rPr lang="en-US" sz="2400" dirty="0" smtClean="0"/>
                  <a:t>Called MA(</a:t>
                </a:r>
                <a:r>
                  <a:rPr lang="en-US" sz="2400" i="1" dirty="0" smtClean="0"/>
                  <a:t>q</a:t>
                </a:r>
                <a:r>
                  <a:rPr lang="en-US" sz="2400" dirty="0" smtClean="0"/>
                  <a:t>) models</a:t>
                </a:r>
              </a:p>
              <a:p>
                <a:pPr lvl="1"/>
                <a:r>
                  <a:rPr lang="en-US" sz="2400" dirty="0" smtClean="0"/>
                  <a:t>Not commonly used</a:t>
                </a:r>
              </a:p>
              <a:p>
                <a:pPr lvl="1"/>
                <a:r>
                  <a:rPr lang="en-US" sz="2400" dirty="0" smtClean="0"/>
                  <a:t>Have order just like AR models</a:t>
                </a:r>
              </a:p>
              <a:p>
                <a:pPr lvl="1"/>
                <a:r>
                  <a:rPr lang="en-US" sz="2400" dirty="0" smtClean="0"/>
                  <a:t>MA(1) </a:t>
                </a:r>
                <a:r>
                  <a:rPr lang="en-US" sz="2400" dirty="0" smtClean="0">
                    <a:sym typeface="Wingdings" pitchFamily="2" charset="2"/>
                  </a:rPr>
                  <a:t></a:t>
                </a:r>
                <a14:m>
                  <m:oMath xmlns:m="http://schemas.openxmlformats.org/officeDocument/2006/math">
                    <m:sSub>
                      <m:sSubPr>
                        <m:ctrlPr>
                          <a:rPr lang="en-US" sz="2400" i="1" smtClean="0">
                            <a:latin typeface="Cambria Math"/>
                            <a:sym typeface="Wingdings" pitchFamily="2" charset="2"/>
                          </a:rPr>
                        </m:ctrlPr>
                      </m:sSubPr>
                      <m:e>
                        <m:r>
                          <a:rPr lang="en-US" sz="2400" b="0" i="1" smtClean="0">
                            <a:latin typeface="Cambria Math"/>
                            <a:sym typeface="Wingdings" pitchFamily="2" charset="2"/>
                          </a:rPr>
                          <m:t>𝑥</m:t>
                        </m:r>
                      </m:e>
                      <m:sub>
                        <m:r>
                          <a:rPr lang="en-US" sz="2400" b="0" i="1" smtClean="0">
                            <a:latin typeface="Cambria Math"/>
                            <a:sym typeface="Wingdings" pitchFamily="2" charset="2"/>
                          </a:rPr>
                          <m:t>𝑡</m:t>
                        </m:r>
                      </m:sub>
                    </m:sSub>
                    <m:r>
                      <a:rPr lang="en-US" sz="2400" b="0" i="1" smtClean="0">
                        <a:latin typeface="Cambria Math"/>
                        <a:sym typeface="Wingdings" pitchFamily="2" charset="2"/>
                      </a:rPr>
                      <m:t>=</m:t>
                    </m:r>
                    <m:sSub>
                      <m:sSubPr>
                        <m:ctrlPr>
                          <a:rPr lang="en-US" sz="2400" b="0" i="1" smtClean="0">
                            <a:latin typeface="Cambria Math"/>
                            <a:sym typeface="Wingdings" pitchFamily="2" charset="2"/>
                          </a:rPr>
                        </m:ctrlPr>
                      </m:sSubPr>
                      <m:e>
                        <m:r>
                          <m:rPr>
                            <m:sty m:val="p"/>
                          </m:rPr>
                          <a:rPr lang="en-US" sz="2400" b="0" i="0" smtClean="0">
                            <a:latin typeface="Cambria Math"/>
                            <a:ea typeface="Cambria Math"/>
                            <a:sym typeface="Wingdings" pitchFamily="2" charset="2"/>
                          </a:rPr>
                          <m:t>ε</m:t>
                        </m:r>
                      </m:e>
                      <m:sub>
                        <m:r>
                          <a:rPr lang="en-US" sz="2400" b="0" i="1" smtClean="0">
                            <a:latin typeface="Cambria Math"/>
                            <a:sym typeface="Wingdings" pitchFamily="2" charset="2"/>
                          </a:rPr>
                          <m:t>𝑡</m:t>
                        </m:r>
                      </m:sub>
                    </m:sSub>
                    <m:r>
                      <a:rPr lang="en-US" sz="2400" b="0" i="1" smtClean="0">
                        <a:latin typeface="Cambria Math"/>
                        <a:sym typeface="Wingdings" pitchFamily="2" charset="2"/>
                      </a:rPr>
                      <m:t>+</m:t>
                    </m:r>
                    <m:r>
                      <m:rPr>
                        <m:sty m:val="p"/>
                      </m:rPr>
                      <a:rPr lang="en-US" sz="2400" b="0" i="0" smtClean="0">
                        <a:latin typeface="Cambria Math"/>
                        <a:ea typeface="Cambria Math"/>
                        <a:sym typeface="Wingdings" pitchFamily="2" charset="2"/>
                      </a:rPr>
                      <m:t>θ</m:t>
                    </m:r>
                    <m:sSub>
                      <m:sSubPr>
                        <m:ctrlPr>
                          <a:rPr lang="en-US" sz="2400" b="0" i="1" smtClean="0">
                            <a:latin typeface="Cambria Math"/>
                            <a:ea typeface="Cambria Math"/>
                            <a:sym typeface="Wingdings" pitchFamily="2" charset="2"/>
                          </a:rPr>
                        </m:ctrlPr>
                      </m:sSubPr>
                      <m:e>
                        <m:r>
                          <m:rPr>
                            <m:sty m:val="p"/>
                          </m:rPr>
                          <a:rPr lang="en-US" sz="2400" i="0">
                            <a:latin typeface="Cambria Math"/>
                            <a:ea typeface="Cambria Math"/>
                            <a:sym typeface="Wingdings" pitchFamily="2" charset="2"/>
                          </a:rPr>
                          <m:t>ε</m:t>
                        </m:r>
                      </m:e>
                      <m:sub>
                        <m:r>
                          <a:rPr lang="en-US" sz="2400" b="0" i="1" smtClean="0">
                            <a:latin typeface="Cambria Math"/>
                            <a:ea typeface="Cambria Math"/>
                            <a:sym typeface="Wingdings" pitchFamily="2" charset="2"/>
                          </a:rPr>
                          <m:t>𝑡</m:t>
                        </m:r>
                        <m:r>
                          <a:rPr lang="en-US" sz="2400" b="0" i="1" smtClean="0">
                            <a:latin typeface="Cambria Math"/>
                            <a:ea typeface="Cambria Math"/>
                            <a:sym typeface="Wingdings" pitchFamily="2" charset="2"/>
                          </a:rPr>
                          <m:t>−1</m:t>
                        </m:r>
                      </m:sub>
                    </m:sSub>
                  </m:oMath>
                </a14:m>
                <a:endParaRPr lang="en-US" sz="2400" dirty="0" smtClean="0"/>
              </a:p>
              <a:p>
                <a:r>
                  <a:rPr lang="en-US" sz="2400" dirty="0" smtClean="0"/>
                  <a:t>Not the same as smoothing models on the prior slide.</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81000" y="1769269"/>
                <a:ext cx="8375904" cy="3929061"/>
              </a:xfrm>
              <a:blipFill rotWithShape="1">
                <a:blip r:embed="rId3"/>
                <a:stretch>
                  <a:fillRect l="-946" t="-108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the order of a MA(</a:t>
            </a:r>
            <a:r>
              <a:rPr lang="en-US" i="1" cap="none" dirty="0" smtClean="0"/>
              <a:t>q</a:t>
            </a:r>
            <a:r>
              <a:rPr lang="en-US" dirty="0" smtClean="0"/>
              <a: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81000" y="1600200"/>
                <a:ext cx="8375904" cy="3929061"/>
              </a:xfrm>
            </p:spPr>
            <p:txBody>
              <a:bodyPr/>
              <a:lstStyle/>
              <a:p>
                <a:pPr marL="182880" lvl="1">
                  <a:buFont typeface="Arial" pitchFamily="34" charset="0"/>
                  <a:buChar char="•"/>
                </a:pPr>
                <a:r>
                  <a:rPr lang="en-US" sz="2000" dirty="0" smtClean="0"/>
                  <a:t>For a MA(</a:t>
                </a:r>
                <a:r>
                  <a:rPr lang="en-US" sz="2000" i="1" dirty="0" smtClean="0"/>
                  <a:t>q</a:t>
                </a:r>
                <a:r>
                  <a:rPr lang="en-US" sz="2000" dirty="0" smtClean="0"/>
                  <a:t>) model, the first </a:t>
                </a:r>
                <a:r>
                  <a:rPr lang="en-US" sz="2000" i="1" dirty="0" smtClean="0"/>
                  <a:t>q</a:t>
                </a:r>
                <a:r>
                  <a:rPr lang="en-US" sz="2000" dirty="0" smtClean="0"/>
                  <a:t> autocorrelations will be significantly different from 0, and all autocorrelations beyond that will be equal to 0.</a:t>
                </a:r>
              </a:p>
              <a:p>
                <a:pPr marL="384048" lvl="2">
                  <a:buFont typeface="Arial" pitchFamily="34" charset="0"/>
                  <a:buChar char="•"/>
                </a:pPr>
                <a:r>
                  <a:rPr lang="en-US" sz="2000" dirty="0" smtClean="0"/>
                  <a:t>For a MA(1) such as, </a:t>
                </a:r>
                <a14:m>
                  <m:oMath xmlns:m="http://schemas.openxmlformats.org/officeDocument/2006/math">
                    <m:sSub>
                      <m:sSubPr>
                        <m:ctrlPr>
                          <a:rPr lang="en-US" sz="2000" i="1">
                            <a:latin typeface="Cambria Math"/>
                            <a:sym typeface="Wingdings" pitchFamily="2" charset="2"/>
                          </a:rPr>
                        </m:ctrlPr>
                      </m:sSubPr>
                      <m:e>
                        <m:r>
                          <a:rPr lang="en-US" sz="2000" i="1">
                            <a:latin typeface="Cambria Math"/>
                            <a:sym typeface="Wingdings" pitchFamily="2" charset="2"/>
                          </a:rPr>
                          <m:t>𝑥</m:t>
                        </m:r>
                      </m:e>
                      <m:sub>
                        <m:r>
                          <a:rPr lang="en-US" sz="2000" i="1">
                            <a:latin typeface="Cambria Math"/>
                            <a:sym typeface="Wingdings" pitchFamily="2" charset="2"/>
                          </a:rPr>
                          <m:t>𝑡</m:t>
                        </m:r>
                      </m:sub>
                    </m:sSub>
                    <m:r>
                      <a:rPr lang="en-US" sz="2000" i="1">
                        <a:latin typeface="Cambria Math"/>
                        <a:sym typeface="Wingdings" pitchFamily="2" charset="2"/>
                      </a:rPr>
                      <m:t>=</m:t>
                    </m:r>
                    <m:sSub>
                      <m:sSubPr>
                        <m:ctrlPr>
                          <a:rPr lang="en-US" sz="2000" i="1">
                            <a:latin typeface="Cambria Math"/>
                            <a:sym typeface="Wingdings" pitchFamily="2" charset="2"/>
                          </a:rPr>
                        </m:ctrlPr>
                      </m:sSubPr>
                      <m:e>
                        <m:r>
                          <m:rPr>
                            <m:sty m:val="p"/>
                          </m:rPr>
                          <a:rPr lang="en-US" sz="2000">
                            <a:latin typeface="Cambria Math"/>
                            <a:ea typeface="Cambria Math"/>
                            <a:sym typeface="Wingdings" pitchFamily="2" charset="2"/>
                          </a:rPr>
                          <m:t>ε</m:t>
                        </m:r>
                      </m:e>
                      <m:sub>
                        <m:r>
                          <a:rPr lang="en-US" sz="2000" i="1">
                            <a:latin typeface="Cambria Math"/>
                            <a:sym typeface="Wingdings" pitchFamily="2" charset="2"/>
                          </a:rPr>
                          <m:t>𝑡</m:t>
                        </m:r>
                      </m:sub>
                    </m:sSub>
                    <m:r>
                      <a:rPr lang="en-US" sz="2000" i="1">
                        <a:latin typeface="Cambria Math"/>
                        <a:sym typeface="Wingdings" pitchFamily="2" charset="2"/>
                      </a:rPr>
                      <m:t>+</m:t>
                    </m:r>
                    <m:r>
                      <m:rPr>
                        <m:sty m:val="p"/>
                      </m:rPr>
                      <a:rPr lang="en-US" sz="2000">
                        <a:latin typeface="Cambria Math"/>
                        <a:ea typeface="Cambria Math"/>
                        <a:sym typeface="Wingdings" pitchFamily="2" charset="2"/>
                      </a:rPr>
                      <m:t>θ</m:t>
                    </m:r>
                    <m:sSub>
                      <m:sSubPr>
                        <m:ctrlPr>
                          <a:rPr lang="en-US" sz="2000" i="1">
                            <a:latin typeface="Cambria Math"/>
                            <a:ea typeface="Cambria Math"/>
                            <a:sym typeface="Wingdings" pitchFamily="2" charset="2"/>
                          </a:rPr>
                        </m:ctrlPr>
                      </m:sSubPr>
                      <m:e>
                        <m:r>
                          <m:rPr>
                            <m:sty m:val="p"/>
                          </m:rPr>
                          <a:rPr lang="en-US" sz="2000">
                            <a:latin typeface="Cambria Math"/>
                            <a:ea typeface="Cambria Math"/>
                            <a:sym typeface="Wingdings" pitchFamily="2" charset="2"/>
                          </a:rPr>
                          <m:t>ε</m:t>
                        </m:r>
                      </m:e>
                      <m:sub>
                        <m:r>
                          <a:rPr lang="en-US" sz="2000" i="1">
                            <a:latin typeface="Cambria Math"/>
                            <a:ea typeface="Cambria Math"/>
                            <a:sym typeface="Wingdings" pitchFamily="2" charset="2"/>
                          </a:rPr>
                          <m:t>𝑡</m:t>
                        </m:r>
                        <m:r>
                          <a:rPr lang="en-US" sz="2000" i="1">
                            <a:latin typeface="Cambria Math"/>
                            <a:ea typeface="Cambria Math"/>
                            <a:sym typeface="Wingdings" pitchFamily="2" charset="2"/>
                          </a:rPr>
                          <m:t>−1</m:t>
                        </m:r>
                      </m:sub>
                    </m:sSub>
                  </m:oMath>
                </a14:m>
                <a:r>
                  <a:rPr lang="en-US" sz="2000" dirty="0" smtClean="0"/>
                  <a:t>, we would expect all autocorrelations beyond the first to be statistically zero.</a:t>
                </a:r>
              </a:p>
              <a:p>
                <a:pPr marL="384048" lvl="2">
                  <a:buFont typeface="Arial" pitchFamily="34" charset="0"/>
                  <a:buChar char="•"/>
                </a:pPr>
                <a:r>
                  <a:rPr lang="en-US" sz="2000" dirty="0" smtClean="0"/>
                  <a:t>What is the likely MA order of this process?</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81000" y="1600200"/>
                <a:ext cx="8375904" cy="3929061"/>
              </a:xfrm>
              <a:blipFill rotWithShape="1">
                <a:blip r:embed="rId3"/>
                <a:stretch>
                  <a:fillRect l="-582" t="-62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98229716"/>
              </p:ext>
            </p:extLst>
          </p:nvPr>
        </p:nvGraphicFramePr>
        <p:xfrm>
          <a:off x="2362200" y="3657600"/>
          <a:ext cx="4423017" cy="2225040"/>
        </p:xfrm>
        <a:graphic>
          <a:graphicData uri="http://schemas.openxmlformats.org/drawingml/2006/table">
            <a:tbl>
              <a:tblPr firstRow="1" bandRow="1">
                <a:tableStyleId>{5C22544A-7EE6-4342-B048-85BDC9FD1C3A}</a:tableStyleId>
              </a:tblPr>
              <a:tblGrid>
                <a:gridCol w="1212457"/>
                <a:gridCol w="1948180"/>
                <a:gridCol w="1262380"/>
              </a:tblGrid>
              <a:tr h="370840">
                <a:tc>
                  <a:txBody>
                    <a:bodyPr/>
                    <a:lstStyle/>
                    <a:p>
                      <a:pPr algn="ctr"/>
                      <a:r>
                        <a:rPr lang="en-US" dirty="0" smtClean="0"/>
                        <a:t>Lag</a:t>
                      </a:r>
                      <a:endParaRPr lang="en-US" dirty="0"/>
                    </a:p>
                  </a:txBody>
                  <a:tcPr>
                    <a:solidFill>
                      <a:srgbClr val="78BE20"/>
                    </a:solidFill>
                  </a:tcPr>
                </a:tc>
                <a:tc>
                  <a:txBody>
                    <a:bodyPr/>
                    <a:lstStyle/>
                    <a:p>
                      <a:r>
                        <a:rPr lang="en-US" dirty="0" smtClean="0"/>
                        <a:t>Autocorrelation</a:t>
                      </a:r>
                      <a:endParaRPr lang="en-US" dirty="0"/>
                    </a:p>
                  </a:txBody>
                  <a:tcPr>
                    <a:solidFill>
                      <a:srgbClr val="78BE20"/>
                    </a:solidFill>
                  </a:tcPr>
                </a:tc>
                <a:tc>
                  <a:txBody>
                    <a:bodyPr/>
                    <a:lstStyle/>
                    <a:p>
                      <a:r>
                        <a:rPr lang="en-US" i="1" dirty="0" smtClean="0"/>
                        <a:t>t</a:t>
                      </a:r>
                      <a:r>
                        <a:rPr lang="en-US" dirty="0" smtClean="0"/>
                        <a:t>-Statistic</a:t>
                      </a:r>
                      <a:endParaRPr lang="en-US" dirty="0"/>
                    </a:p>
                  </a:txBody>
                  <a:tcPr>
                    <a:solidFill>
                      <a:srgbClr val="78BE20"/>
                    </a:solidFill>
                  </a:tcPr>
                </a:tc>
              </a:tr>
              <a:tr h="370840">
                <a:tc>
                  <a:txBody>
                    <a:bodyPr/>
                    <a:lstStyle/>
                    <a:p>
                      <a:pPr algn="ctr"/>
                      <a:r>
                        <a:rPr lang="en-US" dirty="0" smtClean="0"/>
                        <a:t>1</a:t>
                      </a:r>
                      <a:endParaRPr lang="en-US" dirty="0"/>
                    </a:p>
                  </a:txBody>
                  <a:tcPr>
                    <a:solidFill>
                      <a:srgbClr val="78BE20">
                        <a:alpha val="50000"/>
                      </a:srgbClr>
                    </a:solidFill>
                  </a:tcPr>
                </a:tc>
                <a:tc>
                  <a:txBody>
                    <a:bodyPr/>
                    <a:lstStyle/>
                    <a:p>
                      <a:pPr algn="ctr"/>
                      <a:r>
                        <a:rPr lang="en-US" dirty="0" smtClean="0"/>
                        <a:t>1.4609</a:t>
                      </a:r>
                      <a:endParaRPr lang="en-US" dirty="0"/>
                    </a:p>
                  </a:txBody>
                  <a:tcPr>
                    <a:solidFill>
                      <a:srgbClr val="78BE20">
                        <a:alpha val="50000"/>
                      </a:srgbClr>
                    </a:solidFill>
                  </a:tcPr>
                </a:tc>
                <a:tc>
                  <a:txBody>
                    <a:bodyPr/>
                    <a:lstStyle/>
                    <a:p>
                      <a:pPr algn="ctr"/>
                      <a:r>
                        <a:rPr lang="en-US" dirty="0" smtClean="0"/>
                        <a:t>–6.8912</a:t>
                      </a:r>
                      <a:endParaRPr lang="en-US" dirty="0"/>
                    </a:p>
                  </a:txBody>
                  <a:tcPr>
                    <a:solidFill>
                      <a:srgbClr val="78BE20">
                        <a:alpha val="50000"/>
                      </a:srgbClr>
                    </a:solidFill>
                  </a:tcPr>
                </a:tc>
              </a:tr>
              <a:tr h="370840">
                <a:tc>
                  <a:txBody>
                    <a:bodyPr/>
                    <a:lstStyle/>
                    <a:p>
                      <a:pPr algn="ctr"/>
                      <a:r>
                        <a:rPr lang="en-US" dirty="0" smtClean="0"/>
                        <a:t>2</a:t>
                      </a:r>
                      <a:endParaRPr lang="en-US" dirty="0"/>
                    </a:p>
                  </a:txBody>
                  <a:tcPr>
                    <a:solidFill>
                      <a:srgbClr val="78BE20">
                        <a:alpha val="25000"/>
                      </a:srgbClr>
                    </a:solidFill>
                  </a:tcPr>
                </a:tc>
                <a:tc>
                  <a:txBody>
                    <a:bodyPr/>
                    <a:lstStyle/>
                    <a:p>
                      <a:pPr algn="ctr"/>
                      <a:r>
                        <a:rPr lang="en-US" dirty="0" smtClean="0"/>
                        <a:t>1.4384</a:t>
                      </a:r>
                      <a:endParaRPr lang="en-US" dirty="0"/>
                    </a:p>
                  </a:txBody>
                  <a:tcPr>
                    <a:solidFill>
                      <a:srgbClr val="78BE20">
                        <a:alpha val="25000"/>
                      </a:srgbClr>
                    </a:solidFill>
                  </a:tcPr>
                </a:tc>
                <a:tc>
                  <a:txBody>
                    <a:bodyPr/>
                    <a:lstStyle/>
                    <a:p>
                      <a:pPr algn="ctr"/>
                      <a:r>
                        <a:rPr lang="en-US" dirty="0" smtClean="0"/>
                        <a:t>5.4589</a:t>
                      </a:r>
                      <a:endParaRPr lang="en-US" dirty="0"/>
                    </a:p>
                  </a:txBody>
                  <a:tcPr>
                    <a:solidFill>
                      <a:srgbClr val="78BE20">
                        <a:alpha val="25000"/>
                      </a:srgbClr>
                    </a:solidFill>
                  </a:tcPr>
                </a:tc>
              </a:tr>
              <a:tr h="370840">
                <a:tc>
                  <a:txBody>
                    <a:bodyPr/>
                    <a:lstStyle/>
                    <a:p>
                      <a:pPr algn="ctr"/>
                      <a:r>
                        <a:rPr lang="en-US" dirty="0" smtClean="0"/>
                        <a:t>3</a:t>
                      </a:r>
                      <a:endParaRPr lang="en-US" dirty="0"/>
                    </a:p>
                  </a:txBody>
                  <a:tcPr>
                    <a:solidFill>
                      <a:srgbClr val="78BE20">
                        <a:alpha val="50000"/>
                      </a:srgbClr>
                    </a:solidFill>
                  </a:tcPr>
                </a:tc>
                <a:tc>
                  <a:txBody>
                    <a:bodyPr/>
                    <a:lstStyle/>
                    <a:p>
                      <a:pPr algn="ctr"/>
                      <a:r>
                        <a:rPr lang="en-US" dirty="0" smtClean="0"/>
                        <a:t>1.4589</a:t>
                      </a:r>
                      <a:endParaRPr lang="en-US" dirty="0"/>
                    </a:p>
                  </a:txBody>
                  <a:tcPr>
                    <a:solidFill>
                      <a:srgbClr val="78BE20">
                        <a:alpha val="50000"/>
                      </a:srgbClr>
                    </a:solidFill>
                  </a:tcPr>
                </a:tc>
                <a:tc>
                  <a:txBody>
                    <a:bodyPr/>
                    <a:lstStyle/>
                    <a:p>
                      <a:pPr algn="ctr"/>
                      <a:r>
                        <a:rPr lang="en-US" dirty="0" smtClean="0"/>
                        <a:t>6.1204</a:t>
                      </a:r>
                      <a:endParaRPr lang="en-US" dirty="0"/>
                    </a:p>
                  </a:txBody>
                  <a:tcPr>
                    <a:solidFill>
                      <a:srgbClr val="78BE20">
                        <a:alpha val="50000"/>
                      </a:srgbClr>
                    </a:solidFill>
                  </a:tcPr>
                </a:tc>
              </a:tr>
              <a:tr h="370840">
                <a:tc>
                  <a:txBody>
                    <a:bodyPr/>
                    <a:lstStyle/>
                    <a:p>
                      <a:pPr algn="ctr"/>
                      <a:r>
                        <a:rPr lang="en-US" dirty="0" smtClean="0"/>
                        <a:t>4</a:t>
                      </a:r>
                      <a:endParaRPr lang="en-US" dirty="0"/>
                    </a:p>
                  </a:txBody>
                  <a:tcPr>
                    <a:solidFill>
                      <a:srgbClr val="78BE20">
                        <a:alpha val="25000"/>
                      </a:srgbClr>
                    </a:solidFill>
                  </a:tcPr>
                </a:tc>
                <a:tc>
                  <a:txBody>
                    <a:bodyPr/>
                    <a:lstStyle/>
                    <a:p>
                      <a:pPr algn="ctr"/>
                      <a:r>
                        <a:rPr lang="en-US" dirty="0" smtClean="0"/>
                        <a:t>0.9875</a:t>
                      </a:r>
                      <a:endParaRPr lang="en-US" dirty="0"/>
                    </a:p>
                  </a:txBody>
                  <a:tcPr>
                    <a:solidFill>
                      <a:srgbClr val="78BE20">
                        <a:alpha val="25000"/>
                      </a:srgbClr>
                    </a:solidFill>
                  </a:tcPr>
                </a:tc>
                <a:tc>
                  <a:txBody>
                    <a:bodyPr/>
                    <a:lstStyle/>
                    <a:p>
                      <a:pPr algn="ctr"/>
                      <a:r>
                        <a:rPr lang="en-US" dirty="0" smtClean="0"/>
                        <a:t>–0.2345</a:t>
                      </a:r>
                      <a:endParaRPr lang="en-US" dirty="0"/>
                    </a:p>
                  </a:txBody>
                  <a:tcPr>
                    <a:solidFill>
                      <a:srgbClr val="78BE20">
                        <a:alpha val="25000"/>
                      </a:srgbClr>
                    </a:solidFill>
                  </a:tcPr>
                </a:tc>
              </a:tr>
              <a:tr h="370840">
                <a:tc>
                  <a:txBody>
                    <a:bodyPr/>
                    <a:lstStyle/>
                    <a:p>
                      <a:pPr algn="ctr"/>
                      <a:r>
                        <a:rPr lang="en-US" dirty="0" smtClean="0"/>
                        <a:t>5</a:t>
                      </a:r>
                      <a:endParaRPr lang="en-US" dirty="0"/>
                    </a:p>
                  </a:txBody>
                  <a:tcPr>
                    <a:solidFill>
                      <a:srgbClr val="78BE20">
                        <a:alpha val="50000"/>
                      </a:srgbClr>
                    </a:solidFill>
                  </a:tcPr>
                </a:tc>
                <a:tc>
                  <a:txBody>
                    <a:bodyPr/>
                    <a:lstStyle/>
                    <a:p>
                      <a:pPr algn="ctr"/>
                      <a:r>
                        <a:rPr lang="en-US" dirty="0" smtClean="0"/>
                        <a:t>0.0356</a:t>
                      </a:r>
                      <a:endParaRPr lang="en-US" dirty="0"/>
                    </a:p>
                  </a:txBody>
                  <a:tcPr>
                    <a:solidFill>
                      <a:srgbClr val="78BE20">
                        <a:alpha val="50000"/>
                      </a:srgbClr>
                    </a:solidFill>
                  </a:tcPr>
                </a:tc>
                <a:tc>
                  <a:txBody>
                    <a:bodyPr/>
                    <a:lstStyle/>
                    <a:p>
                      <a:pPr algn="ctr"/>
                      <a:r>
                        <a:rPr lang="en-US" dirty="0" smtClean="0"/>
                        <a:t>0.0132</a:t>
                      </a:r>
                      <a:endParaRPr lang="en-US" dirty="0"/>
                    </a:p>
                  </a:txBody>
                  <a:tcPr>
                    <a:solidFill>
                      <a:srgbClr val="78BE20">
                        <a:alpha val="50000"/>
                      </a:srgb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a:t>
            </a:r>
            <a:r>
              <a:rPr lang="en-US" i="1" cap="none" dirty="0" smtClean="0"/>
              <a:t>p</a:t>
            </a:r>
            <a:r>
              <a:rPr lang="en-US" dirty="0" smtClean="0"/>
              <a:t>) vs. MA(</a:t>
            </a:r>
            <a:r>
              <a:rPr lang="en-US" i="1" cap="none" dirty="0" smtClean="0"/>
              <a:t>q</a:t>
            </a:r>
            <a:r>
              <a:rPr lang="en-US" dirty="0" smtClean="0"/>
              <a:t>)</a:t>
            </a:r>
            <a:endParaRPr lang="en-US" dirty="0"/>
          </a:p>
        </p:txBody>
      </p:sp>
      <p:sp>
        <p:nvSpPr>
          <p:cNvPr id="4" name="Content Placeholder 3"/>
          <p:cNvSpPr>
            <a:spLocks noGrp="1"/>
          </p:cNvSpPr>
          <p:nvPr>
            <p:ph idx="1"/>
          </p:nvPr>
        </p:nvSpPr>
        <p:spPr>
          <a:xfrm>
            <a:off x="381000" y="1676400"/>
            <a:ext cx="8375904" cy="3929061"/>
          </a:xfrm>
        </p:spPr>
        <p:txBody>
          <a:bodyPr/>
          <a:lstStyle/>
          <a:p>
            <a:r>
              <a:rPr lang="en-US" dirty="0" smtClean="0"/>
              <a:t>To determine whether a time series is an AR(</a:t>
            </a:r>
            <a:r>
              <a:rPr lang="en-US" i="1" dirty="0" smtClean="0"/>
              <a:t>p</a:t>
            </a:r>
            <a:r>
              <a:rPr lang="en-US" dirty="0" smtClean="0"/>
              <a:t>) or a MA(</a:t>
            </a:r>
            <a:r>
              <a:rPr lang="en-US" i="1" dirty="0" smtClean="0"/>
              <a:t>q</a:t>
            </a:r>
            <a:r>
              <a:rPr lang="en-US" dirty="0" smtClean="0"/>
              <a:t>), examine the autocorrelations.</a:t>
            </a:r>
          </a:p>
          <a:p>
            <a:pPr lvl="1"/>
            <a:r>
              <a:rPr lang="en-US" dirty="0" smtClean="0"/>
              <a:t>The autocorrelations for an AR model will generally begin as large values and gradually decline.</a:t>
            </a:r>
          </a:p>
          <a:p>
            <a:pPr lvl="1"/>
            <a:r>
              <a:rPr lang="en-US" dirty="0" smtClean="0"/>
              <a:t>The autocorrelations for a MA model will drop dramatically after </a:t>
            </a:r>
            <a:r>
              <a:rPr lang="en-US" i="1" dirty="0" smtClean="0"/>
              <a:t>q</a:t>
            </a:r>
            <a:r>
              <a:rPr lang="en-US" dirty="0" smtClean="0"/>
              <a:t> lags are reached, identifying both the MA process and its order.</a:t>
            </a:r>
          </a:p>
        </p:txBody>
      </p:sp>
      <p:sp>
        <p:nvSpPr>
          <p:cNvPr id="5" name="Slide Number Placeholder 4"/>
          <p:cNvSpPr>
            <a:spLocks noGrp="1"/>
          </p:cNvSpPr>
          <p:nvPr>
            <p:ph type="sldNum" sz="quarter" idx="12"/>
          </p:nvPr>
        </p:nvSpPr>
        <p:spPr/>
        <p:txBody>
          <a:bodyPr/>
          <a:lstStyle/>
          <a:p>
            <a:fld id="{4E4A4924-7CC3-4BF6-9C5C-A8E770D1575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time series</a:t>
            </a:r>
            <a:endParaRPr lang="en-US" dirty="0"/>
          </a:p>
        </p:txBody>
      </p:sp>
      <p:sp>
        <p:nvSpPr>
          <p:cNvPr id="3" name="Text Placeholder 2"/>
          <p:cNvSpPr>
            <a:spLocks noGrp="1"/>
          </p:cNvSpPr>
          <p:nvPr>
            <p:ph type="body" sz="quarter" idx="13"/>
          </p:nvPr>
        </p:nvSpPr>
        <p:spPr/>
        <p:txBody>
          <a:bodyPr/>
          <a:lstStyle/>
          <a:p>
            <a:r>
              <a:rPr lang="en-US" dirty="0" smtClean="0"/>
              <a:t>Data on the outcome of a variable or variables in different time periods are known as time-series data.</a:t>
            </a:r>
            <a:endParaRPr lang="en-US" dirty="0"/>
          </a:p>
        </p:txBody>
      </p:sp>
      <p:sp>
        <p:nvSpPr>
          <p:cNvPr id="4" name="Content Placeholder 3"/>
          <p:cNvSpPr>
            <a:spLocks noGrp="1"/>
          </p:cNvSpPr>
          <p:nvPr>
            <p:ph idx="1"/>
          </p:nvPr>
        </p:nvSpPr>
        <p:spPr/>
        <p:txBody>
          <a:bodyPr/>
          <a:lstStyle/>
          <a:p>
            <a:r>
              <a:rPr lang="en-US" dirty="0" smtClean="0"/>
              <a:t>Time-series data are prevalent in finance and can be particularly challenging because</a:t>
            </a:r>
            <a:r>
              <a:rPr lang="en-US" dirty="0"/>
              <a:t> </a:t>
            </a:r>
            <a:r>
              <a:rPr lang="en-US" dirty="0" smtClean="0"/>
              <a:t>they are likely to violate the underlying assumptions of linear regression.</a:t>
            </a:r>
          </a:p>
          <a:p>
            <a:pPr lvl="2"/>
            <a:r>
              <a:rPr lang="en-US" dirty="0" smtClean="0"/>
              <a:t>Residual errors are correlated instead of being uncorrelated, leading to inconsistent coefficient estimates.</a:t>
            </a:r>
          </a:p>
          <a:p>
            <a:pPr lvl="2"/>
            <a:r>
              <a:rPr lang="en-US" dirty="0" smtClean="0"/>
              <a:t>The mean and/or variance of the explanatory variables may change over time, leading to invalid regression results.</a:t>
            </a:r>
          </a:p>
          <a:p>
            <a:r>
              <a:rPr lang="en-US" dirty="0" smtClean="0"/>
              <a:t>Example of a basic time series known as an autoregressive process:</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2</a:t>
            </a:fld>
            <a:endParaRPr lang="en-US"/>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590800" y="4953000"/>
                <a:ext cx="2819400" cy="457200"/>
              </a:xfrm>
              <a:prstGeom prst="rect">
                <a:avLst/>
              </a:prstGeom>
              <a:noFill/>
            </p:spPr>
            <p:txBody>
              <a:bodyPr wrap="square" rtlCol="0">
                <a:no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a:rPr>
                          </m:ctrlPr>
                        </m:sSubPr>
                        <m:e>
                          <m:r>
                            <m:rPr>
                              <m:sty m:val="p"/>
                            </m:rPr>
                            <a:rPr lang="en-US" b="0" i="0" smtClean="0">
                              <a:latin typeface="Cambria Math"/>
                              <a:ea typeface="Cambria Math"/>
                            </a:rPr>
                            <m:t>ε</m:t>
                          </m:r>
                        </m:e>
                        <m:sub>
                          <m:r>
                            <a:rPr lang="en-US" b="0" i="1" smtClean="0">
                              <a:latin typeface="Cambria Math"/>
                            </a:rPr>
                            <m:t>𝑡</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90800" y="4953000"/>
                <a:ext cx="2819400" cy="457200"/>
              </a:xfrm>
              <a:prstGeom prst="rect">
                <a:avLst/>
              </a:prstGeom>
              <a:blipFill rotWithShape="1">
                <a:blip r:embed="rId3" cstate="print"/>
                <a:stretch>
                  <a:fillRect/>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seasonality</a:t>
            </a:r>
            <a:endParaRPr lang="en-US" dirty="0"/>
          </a:p>
        </p:txBody>
      </p:sp>
      <p:sp>
        <p:nvSpPr>
          <p:cNvPr id="3" name="Text Placeholder 2"/>
          <p:cNvSpPr>
            <a:spLocks noGrp="1"/>
          </p:cNvSpPr>
          <p:nvPr>
            <p:ph type="body" sz="quarter" idx="13"/>
          </p:nvPr>
        </p:nvSpPr>
        <p:spPr/>
        <p:txBody>
          <a:bodyPr/>
          <a:lstStyle/>
          <a:p>
            <a:r>
              <a:rPr lang="en-US" dirty="0" smtClean="0"/>
              <a:t>Time series that show regular patterns of movement within a year across years.</a:t>
            </a:r>
            <a:endParaRPr lang="en-US" dirty="0"/>
          </a:p>
        </p:txBody>
      </p:sp>
      <p:sp>
        <p:nvSpPr>
          <p:cNvPr id="4" name="Content Placeholder 3"/>
          <p:cNvSpPr>
            <a:spLocks noGrp="1"/>
          </p:cNvSpPr>
          <p:nvPr>
            <p:ph idx="1"/>
          </p:nvPr>
        </p:nvSpPr>
        <p:spPr/>
        <p:txBody>
          <a:bodyPr/>
          <a:lstStyle/>
          <a:p>
            <a:r>
              <a:rPr lang="en-US" dirty="0" smtClean="0"/>
              <a:t>Seasonal lags are most often included as a lagged value one year before the prior value.</a:t>
            </a:r>
          </a:p>
          <a:p>
            <a:pPr lvl="1"/>
            <a:r>
              <a:rPr lang="en-US" dirty="0" smtClean="0"/>
              <a:t>We detect such patterns through the autocorrelations in the data.</a:t>
            </a:r>
          </a:p>
          <a:p>
            <a:pPr lvl="1"/>
            <a:r>
              <a:rPr lang="en-US" dirty="0" smtClean="0"/>
              <a:t>For quarterly data, the fourth autocorrelation will not be statistically zero if there is quarterly seasonality.</a:t>
            </a:r>
          </a:p>
          <a:p>
            <a:pPr lvl="2"/>
            <a:r>
              <a:rPr lang="en-US" dirty="0" smtClean="0"/>
              <a:t>For monthly, the 12th, and so on.</a:t>
            </a:r>
          </a:p>
          <a:p>
            <a:pPr lvl="1"/>
            <a:r>
              <a:rPr lang="en-US" dirty="0" smtClean="0"/>
              <a:t>To correct for seasonality, we can include an additional lagged term to capture the seasonality.</a:t>
            </a:r>
          </a:p>
          <a:p>
            <a:pPr lvl="2"/>
            <a:r>
              <a:rPr lang="en-US" dirty="0" smtClean="0"/>
              <a:t>For quarterly data, we would include a prior year quarterly seasonal lag as </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20</a:t>
            </a:fld>
            <a:endParaRPr lang="en-US"/>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575560" y="5406390"/>
                <a:ext cx="3505200" cy="461010"/>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−4</m:t>
                          </m:r>
                        </m:sub>
                      </m:sSub>
                      <m:r>
                        <a:rPr lang="en-US" i="1">
                          <a:latin typeface="Cambria Math"/>
                        </a:rPr>
                        <m:t>+</m:t>
                      </m:r>
                      <m:sSub>
                        <m:sSubPr>
                          <m:ctrlPr>
                            <a:rPr lang="en-US" i="1" smtClean="0">
                              <a:latin typeface="Cambria Math"/>
                            </a:rPr>
                          </m:ctrlPr>
                        </m:sSubPr>
                        <m:e>
                          <m:r>
                            <m:rPr>
                              <m:sty m:val="p"/>
                            </m:rPr>
                            <a:rPr lang="en-US" i="0" smtClean="0">
                              <a:latin typeface="Cambria Math"/>
                              <a:ea typeface="Cambria Math"/>
                            </a:rPr>
                            <m:t>ε</m:t>
                          </m:r>
                        </m:e>
                        <m:sub>
                          <m:r>
                            <a:rPr lang="en-US" b="0" i="1" smtClean="0">
                              <a:latin typeface="Cambria Math"/>
                            </a:rPr>
                            <m:t>𝑡</m:t>
                          </m:r>
                        </m:sub>
                      </m:sSub>
                    </m:oMath>
                  </m:oMathPara>
                </a14:m>
                <a:endParaRPr lang="en-US"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75560" y="5406390"/>
                <a:ext cx="3505200" cy="461010"/>
              </a:xfrm>
              <a:prstGeom prst="rect">
                <a:avLst/>
              </a:prstGeom>
              <a:blipFill rotWithShape="1">
                <a:blip r:embed="rId3" cstate="print"/>
                <a:stretch>
                  <a:fillRect/>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Forecasting with seasonal lags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84048" y="1447800"/>
                <a:ext cx="8375904" cy="3929061"/>
              </a:xfrm>
            </p:spPr>
            <p:txBody>
              <a:bodyPr/>
              <a:lstStyle/>
              <a:p>
                <a:r>
                  <a:rPr lang="en-US" dirty="0" smtClean="0"/>
                  <a:t>Recall our AR(1) model, wherein the estimated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𝑏</m:t>
                            </m:r>
                          </m:e>
                        </m:acc>
                      </m:e>
                      <m:sub>
                        <m:r>
                          <a:rPr lang="en-US" b="0" i="1" smtClean="0">
                            <a:latin typeface="Cambria Math"/>
                          </a:rPr>
                          <m:t>0</m:t>
                        </m:r>
                      </m:sub>
                    </m:sSub>
                    <m:r>
                      <a:rPr lang="en-US" b="0" i="1" smtClean="0">
                        <a:latin typeface="Cambria Math"/>
                      </a:rPr>
                      <m:t>=3</m:t>
                    </m:r>
                  </m:oMath>
                </a14:m>
                <a:r>
                  <a:rPr lang="en-US" dirty="0" smtClean="0"/>
                  <a:t> and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𝑏</m:t>
                            </m:r>
                          </m:e>
                        </m:acc>
                      </m:e>
                      <m:sub>
                        <m:r>
                          <a:rPr lang="en-US" b="0" i="1" smtClean="0">
                            <a:latin typeface="Cambria Math"/>
                          </a:rPr>
                          <m:t>1</m:t>
                        </m:r>
                      </m:sub>
                    </m:sSub>
                    <m:r>
                      <a:rPr lang="en-US" i="1">
                        <a:latin typeface="Cambria Math"/>
                      </a:rPr>
                      <m:t>=</m:t>
                    </m:r>
                    <m:r>
                      <a:rPr lang="en-US" b="0" i="1" smtClean="0">
                        <a:latin typeface="Cambria Math"/>
                      </a:rPr>
                      <m:t>2.</m:t>
                    </m:r>
                    <m:r>
                      <a:rPr lang="en-US" i="1">
                        <a:latin typeface="Cambria Math"/>
                      </a:rPr>
                      <m:t>3</m:t>
                    </m:r>
                  </m:oMath>
                </a14:m>
                <a:r>
                  <a:rPr lang="en-US" dirty="0" smtClean="0"/>
                  <a:t>. We have determined that the model, which uses monthly data, has a one-year seasonal component with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𝑏</m:t>
                            </m:r>
                          </m:e>
                        </m:acc>
                      </m:e>
                      <m:sub>
                        <m:r>
                          <a:rPr lang="en-US" b="0" i="1" smtClean="0">
                            <a:latin typeface="Cambria Math"/>
                          </a:rPr>
                          <m:t>12</m:t>
                        </m:r>
                      </m:sub>
                    </m:sSub>
                    <m:r>
                      <a:rPr lang="en-US" i="1">
                        <a:latin typeface="Cambria Math"/>
                      </a:rPr>
                      <m:t>=</m:t>
                    </m:r>
                    <m:r>
                      <a:rPr lang="en-US" b="0" i="1" smtClean="0">
                        <a:latin typeface="Cambria Math"/>
                      </a:rPr>
                      <m:t>0.4</m:t>
                    </m:r>
                  </m:oMath>
                </a14:m>
                <a:r>
                  <a:rPr lang="en-US" dirty="0" smtClean="0"/>
                  <a:t>.</a:t>
                </a:r>
              </a:p>
              <a:p>
                <a:pPr lvl="1"/>
                <a:r>
                  <a:rPr lang="en-US" dirty="0" smtClean="0"/>
                  <a:t>What is the one-step ahead forecast of </a:t>
                </a:r>
                <a:r>
                  <a:rPr lang="en-US" i="1" dirty="0" smtClean="0"/>
                  <a:t>x</a:t>
                </a:r>
                <a:r>
                  <a:rPr lang="en-US" baseline="-25000" dirty="0" smtClean="0"/>
                  <a:t>1</a:t>
                </a:r>
                <a:r>
                  <a:rPr lang="en-US" dirty="0" smtClean="0"/>
                  <a:t> when </a:t>
                </a:r>
                <a:r>
                  <a:rPr lang="en-US" i="1" dirty="0" smtClean="0"/>
                  <a:t>x</a:t>
                </a:r>
                <a:r>
                  <a:rPr lang="en-US" baseline="-25000" dirty="0" smtClean="0"/>
                  <a:t>0</a:t>
                </a:r>
                <a:r>
                  <a:rPr lang="en-US" dirty="0" smtClean="0"/>
                  <a:t> = 3 and </a:t>
                </a:r>
                <a:r>
                  <a:rPr lang="en-US" i="1" dirty="0" smtClean="0"/>
                  <a:t>x</a:t>
                </a:r>
                <a:r>
                  <a:rPr lang="en-US" baseline="-25000" dirty="0" smtClean="0"/>
                  <a:t>-12</a:t>
                </a:r>
                <a:r>
                  <a:rPr lang="en-US" dirty="0" smtClean="0"/>
                  <a:t> = 1.1?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84048" y="1447800"/>
                <a:ext cx="8375904" cy="3929061"/>
              </a:xfrm>
              <a:blipFill rotWithShape="1">
                <a:blip r:embed="rId3" cstate="print"/>
                <a:stretch>
                  <a:fillRect l="-364" t="-311" r="-14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21</a:t>
            </a:fld>
            <a:endParaRPr lang="en-US"/>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10" name="Straight Arrow Connector 9"/>
          <p:cNvCxnSpPr/>
          <p:nvPr/>
        </p:nvCxnSpPr>
        <p:spPr>
          <a:xfrm>
            <a:off x="4038600" y="3810000"/>
            <a:ext cx="457200" cy="0"/>
          </a:xfrm>
          <a:prstGeom prst="straightConnector1">
            <a:avLst/>
          </a:prstGeom>
          <a:ln w="38100">
            <a:solidFill>
              <a:srgbClr val="78BE2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43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24400" y="3657600"/>
            <a:ext cx="3810000" cy="342900"/>
          </a:xfrm>
          <a:prstGeom prst="rect">
            <a:avLst/>
          </a:prstGeom>
          <a:noFill/>
        </p:spPr>
      </p:pic>
      <p:sp>
        <p:nvSpPr>
          <p:cNvPr id="143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14400" y="3657600"/>
            <a:ext cx="3019425" cy="3429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pPr algn="ctr"/>
            <a:r>
              <a:rPr lang="en-US" dirty="0" smtClean="0"/>
              <a:t>Autoregressive Moving-Average models</a:t>
            </a:r>
            <a:endParaRPr lang="en-US" dirty="0"/>
          </a:p>
        </p:txBody>
      </p:sp>
      <p:sp>
        <p:nvSpPr>
          <p:cNvPr id="3" name="Text Placeholder 2"/>
          <p:cNvSpPr>
            <a:spLocks noGrp="1"/>
          </p:cNvSpPr>
          <p:nvPr>
            <p:ph type="body" sz="quarter" idx="13"/>
          </p:nvPr>
        </p:nvSpPr>
        <p:spPr/>
        <p:txBody>
          <a:bodyPr/>
          <a:lstStyle/>
          <a:p>
            <a:r>
              <a:rPr lang="en-US" dirty="0" smtClean="0"/>
              <a:t>It is possible for a time series to have both AR and MA processes in it, leading to a class of models known as ARMA (</a:t>
            </a:r>
            <a:r>
              <a:rPr lang="en-US" i="1" dirty="0" err="1" smtClean="0"/>
              <a:t>p,q</a:t>
            </a:r>
            <a:r>
              <a:rPr lang="en-US" dirty="0" smtClean="0"/>
              <a:t>) models (and beyond).</a:t>
            </a:r>
          </a:p>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9144"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m:rPr>
                              <m:sty m:val="p"/>
                            </m:rPr>
                            <a:rPr lang="en-US" b="0" i="0" smtClean="0">
                              <a:latin typeface="Cambria Math"/>
                              <a:ea typeface="Cambria Math"/>
                            </a:rPr>
                            <m:t>ε</m:t>
                          </m:r>
                        </m:e>
                        <m:sub>
                          <m:r>
                            <a:rPr lang="en-US" b="0" i="1" smtClean="0">
                              <a:latin typeface="Cambria Math"/>
                            </a:rPr>
                            <m:t>𝑡</m:t>
                          </m:r>
                        </m:sub>
                      </m:sSub>
                      <m:r>
                        <a:rPr lang="en-US" b="0" i="1" smtClean="0">
                          <a:latin typeface="Cambria Math"/>
                        </a:rPr>
                        <m:t>+</m:t>
                      </m:r>
                      <m:r>
                        <m:rPr>
                          <m:sty m:val="p"/>
                        </m:rPr>
                        <a:rPr lang="en-US" b="0" i="0" smtClean="0">
                          <a:latin typeface="Cambria Math"/>
                          <a:ea typeface="Cambria Math"/>
                        </a:rPr>
                        <m:t>θ</m:t>
                      </m:r>
                      <m:sSub>
                        <m:sSubPr>
                          <m:ctrlPr>
                            <a:rPr lang="en-US" b="0" i="1" smtClean="0">
                              <a:latin typeface="Cambria Math"/>
                              <a:ea typeface="Cambria Math"/>
                            </a:rPr>
                          </m:ctrlPr>
                        </m:sSubPr>
                        <m:e>
                          <m:r>
                            <m:rPr>
                              <m:sty m:val="p"/>
                            </m:rPr>
                            <a:rPr lang="en-US" i="0">
                              <a:latin typeface="Cambria Math"/>
                              <a:ea typeface="Cambria Math"/>
                            </a:rPr>
                            <m:t>ε</m:t>
                          </m:r>
                        </m:e>
                        <m:sub>
                          <m:r>
                            <a:rPr lang="en-US" b="0" i="1" smtClean="0">
                              <a:latin typeface="Cambria Math"/>
                              <a:ea typeface="Cambria Math"/>
                            </a:rPr>
                            <m:t>𝑡</m:t>
                          </m:r>
                          <m:r>
                            <a:rPr lang="en-US" b="0" i="1" smtClean="0">
                              <a:latin typeface="Cambria Math"/>
                              <a:ea typeface="Cambria Math"/>
                            </a:rPr>
                            <m:t>−1</m:t>
                          </m:r>
                        </m:sub>
                      </m:sSub>
                    </m:oMath>
                  </m:oMathPara>
                </a14:m>
                <a:endParaRPr lang="en-US" dirty="0" smtClean="0"/>
              </a:p>
              <a:p>
                <a:endParaRPr lang="en-US" dirty="0" smtClean="0"/>
              </a:p>
              <a:p>
                <a:r>
                  <a:rPr lang="en-US" dirty="0" smtClean="0"/>
                  <a:t>Although it is an attractive proposition, using an ARMA (</a:t>
                </a:r>
                <a:r>
                  <a:rPr lang="en-US" i="1" dirty="0" err="1" smtClean="0"/>
                  <a:t>p,q</a:t>
                </a:r>
                <a:r>
                  <a:rPr lang="en-US" dirty="0" smtClean="0"/>
                  <a:t>) model gains the flexibility of both AR and MA models, but comes at the cost of</a:t>
                </a:r>
                <a:r>
                  <a:rPr lang="en-US" dirty="0"/>
                  <a:t> </a:t>
                </a:r>
                <a:r>
                  <a:rPr lang="en-US" dirty="0" smtClean="0"/>
                  <a:t>increased likelihood of parameter instability.</a:t>
                </a:r>
              </a:p>
              <a:p>
                <a:pPr lvl="1"/>
                <a:r>
                  <a:rPr lang="en-US" dirty="0" smtClean="0"/>
                  <a:t>Selecting the correct order (</a:t>
                </a:r>
                <a:r>
                  <a:rPr lang="en-US" i="1" dirty="0" smtClean="0"/>
                  <a:t>p</a:t>
                </a:r>
                <a:r>
                  <a:rPr lang="en-US" dirty="0" smtClean="0"/>
                  <a:t> and </a:t>
                </a:r>
                <a:r>
                  <a:rPr lang="en-US" i="1" dirty="0" smtClean="0"/>
                  <a:t>q</a:t>
                </a:r>
                <a:r>
                  <a:rPr lang="en-US" dirty="0" smtClean="0"/>
                  <a:t>) is more art than science.</a:t>
                </a:r>
              </a:p>
              <a:p>
                <a:pPr lvl="1"/>
                <a:r>
                  <a:rPr lang="en-US" dirty="0" smtClean="0"/>
                  <a:t>ARMA models generally do not forecast well.</a:t>
                </a:r>
              </a:p>
              <a:p>
                <a:pPr lvl="1">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3"/>
                <a:stretch>
                  <a:fillRect l="-43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22</a:t>
            </a:fld>
            <a:endParaRPr lang="en-US"/>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Autoregressive conditional </a:t>
            </a:r>
            <a:r>
              <a:rPr lang="en-US" dirty="0" err="1" smtClean="0"/>
              <a:t>heteroskedasticity</a:t>
            </a:r>
            <a:endParaRPr lang="en-US" dirty="0"/>
          </a:p>
        </p:txBody>
      </p:sp>
      <p:sp>
        <p:nvSpPr>
          <p:cNvPr id="3" name="Text Placeholder 2"/>
          <p:cNvSpPr>
            <a:spLocks noGrp="1"/>
          </p:cNvSpPr>
          <p:nvPr>
            <p:ph type="body" sz="quarter" idx="13"/>
          </p:nvPr>
        </p:nvSpPr>
        <p:spPr/>
        <p:txBody>
          <a:bodyPr/>
          <a:lstStyle/>
          <a:p>
            <a:r>
              <a:rPr lang="en-US" dirty="0" smtClean="0"/>
              <a:t>Heteroskedasticity is the dependence of the error term variance on the independent variable.</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81000" y="2243138"/>
                <a:ext cx="8534400" cy="3929061"/>
              </a:xfrm>
            </p:spPr>
            <p:txBody>
              <a:bodyPr>
                <a:normAutofit lnSpcReduction="10000"/>
              </a:bodyPr>
              <a:lstStyle/>
              <a:p>
                <a:r>
                  <a:rPr lang="en-US" dirty="0" smtClean="0"/>
                  <a:t>When heteroskedasticity is present, the variance of the error terms will vary with a varying independent variable, thereby violating the underlying assumptions of linear regression.</a:t>
                </a:r>
              </a:p>
              <a:p>
                <a:r>
                  <a:rPr lang="en-US" dirty="0" smtClean="0"/>
                  <a:t>AR models with conditional heteroskedasticity are known as ARCH models.</a:t>
                </a:r>
              </a:p>
              <a:p>
                <a:pPr lvl="1"/>
                <a:r>
                  <a:rPr lang="en-US" dirty="0" smtClean="0"/>
                  <a:t>An AR(1) model with conditional </a:t>
                </a:r>
                <a:r>
                  <a:rPr lang="en-US" dirty="0" err="1" smtClean="0"/>
                  <a:t>heteroskedasticity</a:t>
                </a:r>
                <a:r>
                  <a:rPr lang="en-US" dirty="0" smtClean="0"/>
                  <a:t> is therefore, an ARCH(1) model.</a:t>
                </a:r>
              </a:p>
              <a:p>
                <a:r>
                  <a:rPr lang="en-US" dirty="0" smtClean="0"/>
                  <a:t>To test for ARCH(1) conditional heteroskedasticity:</a:t>
                </a:r>
              </a:p>
              <a:p>
                <a:pPr lvl="1"/>
                <a:r>
                  <a:rPr lang="en-US" dirty="0" smtClean="0"/>
                  <a:t>Regress the squared residuals from each period on the prior period squared residuals.</a:t>
                </a:r>
              </a:p>
              <a:p>
                <a:pPr lvl="2"/>
                <a:r>
                  <a:rPr lang="en-US" dirty="0" smtClean="0"/>
                  <a:t>Estimate:  </a:t>
                </a:r>
                <a14:m>
                  <m:oMath xmlns:m="http://schemas.openxmlformats.org/officeDocument/2006/math">
                    <m:sSubSup>
                      <m:sSubSupPr>
                        <m:ctrlPr>
                          <a:rPr lang="en-US" i="1">
                            <a:latin typeface="Cambria Math"/>
                          </a:rPr>
                        </m:ctrlPr>
                      </m:sSubSupPr>
                      <m:e>
                        <m:acc>
                          <m:accPr>
                            <m:chr m:val="̂"/>
                            <m:ctrlPr>
                              <a:rPr lang="en-US" i="1">
                                <a:latin typeface="Cambria Math"/>
                              </a:rPr>
                            </m:ctrlPr>
                          </m:accPr>
                          <m:e>
                            <m:r>
                              <m:rPr>
                                <m:sty m:val="p"/>
                              </m:rPr>
                              <a:rPr lang="en-US">
                                <a:latin typeface="Cambria Math"/>
                              </a:rPr>
                              <m:t>ε</m:t>
                            </m:r>
                          </m:e>
                        </m:acc>
                      </m:e>
                      <m:sub>
                        <m:r>
                          <a:rPr lang="en-US" i="1">
                            <a:latin typeface="Cambria Math"/>
                          </a:rPr>
                          <m:t>𝑡</m:t>
                        </m:r>
                      </m:sub>
                      <m:sup>
                        <m:r>
                          <a:rPr lang="en-US" i="1">
                            <a:latin typeface="Cambria Math"/>
                          </a:rPr>
                          <m:t>2</m:t>
                        </m:r>
                      </m:sup>
                    </m:sSubSup>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1</m:t>
                        </m:r>
                      </m:sub>
                    </m:sSub>
                    <m:sSubSup>
                      <m:sSubSupPr>
                        <m:ctrlPr>
                          <a:rPr lang="en-US" i="1">
                            <a:latin typeface="Cambria Math"/>
                          </a:rPr>
                        </m:ctrlPr>
                      </m:sSubSupPr>
                      <m:e>
                        <m:acc>
                          <m:accPr>
                            <m:chr m:val="̂"/>
                            <m:ctrlPr>
                              <a:rPr lang="en-US" i="1">
                                <a:latin typeface="Cambria Math"/>
                              </a:rPr>
                            </m:ctrlPr>
                          </m:accPr>
                          <m:e>
                            <m:r>
                              <m:rPr>
                                <m:sty m:val="p"/>
                              </m:rPr>
                              <a:rPr lang="en-US">
                                <a:latin typeface="Cambria Math"/>
                              </a:rPr>
                              <m:t>ε</m:t>
                            </m:r>
                          </m:e>
                        </m:acc>
                      </m:e>
                      <m:sub>
                        <m:r>
                          <a:rPr lang="en-US" i="1">
                            <a:latin typeface="Cambria Math"/>
                          </a:rPr>
                          <m:t>𝑡</m:t>
                        </m:r>
                        <m:r>
                          <a:rPr lang="en-US" i="1">
                            <a:latin typeface="Cambria Math"/>
                          </a:rPr>
                          <m:t>−1</m:t>
                        </m:r>
                      </m:sub>
                      <m:sup>
                        <m:r>
                          <a:rPr lang="en-US" i="1">
                            <a:latin typeface="Cambria Math"/>
                          </a:rPr>
                          <m:t>2</m:t>
                        </m:r>
                      </m:sup>
                    </m:sSubSup>
                    <m:r>
                      <a:rPr lang="en-US" i="1">
                        <a:latin typeface="Cambria Math"/>
                      </a:rPr>
                      <m:t>+</m:t>
                    </m:r>
                    <m:sSub>
                      <m:sSubPr>
                        <m:ctrlPr>
                          <a:rPr lang="en-US" i="1">
                            <a:latin typeface="Cambria Math"/>
                          </a:rPr>
                        </m:ctrlPr>
                      </m:sSubPr>
                      <m:e>
                        <m:r>
                          <m:rPr>
                            <m:sty m:val="p"/>
                          </m:rPr>
                          <a:rPr lang="en-US">
                            <a:latin typeface="Cambria Math"/>
                          </a:rPr>
                          <m:t>ω</m:t>
                        </m:r>
                      </m:e>
                      <m:sub>
                        <m:r>
                          <a:rPr lang="en-US" i="1">
                            <a:latin typeface="Cambria Math"/>
                          </a:rPr>
                          <m:t>𝑡</m:t>
                        </m:r>
                      </m:sub>
                    </m:sSub>
                  </m:oMath>
                </a14:m>
                <a:endParaRPr lang="en-US" dirty="0" smtClean="0"/>
              </a:p>
              <a:p>
                <a:pPr lvl="1"/>
                <a:r>
                  <a:rPr lang="en-US" dirty="0" smtClean="0"/>
                  <a:t>If the estimated slope coefficient,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𝑎</m:t>
                            </m:r>
                          </m:e>
                        </m:acc>
                      </m:e>
                      <m:sub>
                        <m:r>
                          <a:rPr lang="en-US" b="0" i="1" smtClean="0">
                            <a:latin typeface="Cambria Math"/>
                          </a:rPr>
                          <m:t>1</m:t>
                        </m:r>
                      </m:sub>
                    </m:sSub>
                  </m:oMath>
                </a14:m>
                <a:r>
                  <a:rPr lang="en-US" dirty="0" smtClean="0"/>
                  <a:t>, is statistically different from zero, the series exhibits an ARCH(1) effect.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81000" y="2243138"/>
                <a:ext cx="8534400" cy="3929061"/>
              </a:xfrm>
              <a:blipFill rotWithShape="1">
                <a:blip r:embed="rId3"/>
                <a:stretch>
                  <a:fillRect l="-429" t="-1398" r="-21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23</a:t>
            </a:fld>
            <a:endParaRPr lang="en-US"/>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Predicting variance</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84048" y="1512094"/>
                <a:ext cx="8375904" cy="3929061"/>
              </a:xfrm>
            </p:spPr>
            <p:txBody>
              <a:bodyPr/>
              <a:lstStyle/>
              <a:p>
                <a:pPr marL="9144" indent="0">
                  <a:buNone/>
                </a:pPr>
                <a:r>
                  <a:rPr lang="en-US" dirty="0" smtClean="0"/>
                  <a:t>If a series is an ARCH(1) process, then we can use the parameter estimates from our test for conditional heteroskedasticity to predict next period variance as</a:t>
                </a:r>
              </a:p>
              <a:p>
                <a:pPr marL="9144" indent="0">
                  <a:buNone/>
                </a:pPr>
                <a:endParaRPr lang="en-US" i="1" dirty="0" smtClean="0">
                  <a:latin typeface="Cambria Math"/>
                </a:endParaRPr>
              </a:p>
              <a:p>
                <a:pPr marL="9144" indent="0">
                  <a:buNone/>
                </a:pPr>
                <a14:m>
                  <m:oMathPara xmlns:m="http://schemas.openxmlformats.org/officeDocument/2006/math">
                    <m:oMathParaPr>
                      <m:jc m:val="centerGroup"/>
                    </m:oMathParaPr>
                    <m:oMath xmlns:m="http://schemas.openxmlformats.org/officeDocument/2006/math">
                      <m:sSubSup>
                        <m:sSubSupPr>
                          <m:ctrlPr>
                            <a:rPr lang="en-US" i="1">
                              <a:latin typeface="Cambria Math"/>
                            </a:rPr>
                          </m:ctrlPr>
                        </m:sSubSupPr>
                        <m:e>
                          <m:acc>
                            <m:accPr>
                              <m:chr m:val="̂"/>
                              <m:ctrlPr>
                                <a:rPr lang="en-US" i="1">
                                  <a:latin typeface="Cambria Math"/>
                                </a:rPr>
                              </m:ctrlPr>
                            </m:accPr>
                            <m:e>
                              <m:r>
                                <m:rPr>
                                  <m:sty m:val="p"/>
                                </m:rPr>
                                <a:rPr lang="en-US">
                                  <a:latin typeface="Cambria Math"/>
                                </a:rPr>
                                <m:t>σ</m:t>
                              </m:r>
                            </m:e>
                          </m:acc>
                        </m:e>
                        <m:sub>
                          <m:r>
                            <a:rPr lang="en-US" i="1">
                              <a:latin typeface="Cambria Math"/>
                            </a:rPr>
                            <m:t>𝑡</m:t>
                          </m:r>
                        </m:sub>
                        <m:sup>
                          <m:r>
                            <a:rPr lang="en-US" i="1">
                              <a:latin typeface="Cambria Math"/>
                            </a:rPr>
                            <m:t>2</m:t>
                          </m:r>
                        </m:sup>
                      </m:sSubSup>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0</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1</m:t>
                          </m:r>
                        </m:sub>
                      </m:sSub>
                      <m:sSubSup>
                        <m:sSubSupPr>
                          <m:ctrlPr>
                            <a:rPr lang="en-US" i="1">
                              <a:latin typeface="Cambria Math"/>
                            </a:rPr>
                          </m:ctrlPr>
                        </m:sSubSupPr>
                        <m:e>
                          <m:acc>
                            <m:accPr>
                              <m:chr m:val="̂"/>
                              <m:ctrlPr>
                                <a:rPr lang="en-US" i="1">
                                  <a:latin typeface="Cambria Math"/>
                                </a:rPr>
                              </m:ctrlPr>
                            </m:accPr>
                            <m:e>
                              <m:r>
                                <m:rPr>
                                  <m:sty m:val="p"/>
                                </m:rPr>
                                <a:rPr lang="en-US">
                                  <a:latin typeface="Cambria Math"/>
                                </a:rPr>
                                <m:t>ε</m:t>
                              </m:r>
                            </m:e>
                          </m:acc>
                        </m:e>
                        <m:sub>
                          <m:r>
                            <a:rPr lang="en-US" i="1">
                              <a:latin typeface="Cambria Math"/>
                            </a:rPr>
                            <m:t>𝑡</m:t>
                          </m:r>
                          <m:r>
                            <a:rPr lang="en-US" i="1">
                              <a:latin typeface="Cambria Math"/>
                            </a:rPr>
                            <m:t>−1</m:t>
                          </m:r>
                        </m:sub>
                        <m:sup>
                          <m:r>
                            <a:rPr lang="en-US" i="1">
                              <a:latin typeface="Cambria Math"/>
                            </a:rPr>
                            <m:t>2</m:t>
                          </m:r>
                        </m:sup>
                      </m:sSubSup>
                    </m:oMath>
                  </m:oMathPara>
                </a14:m>
                <a:endParaRPr lang="en-US" dirty="0"/>
              </a:p>
              <a:p>
                <a:pPr marL="9144"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84048" y="1512094"/>
                <a:ext cx="8375904" cy="3929061"/>
              </a:xfrm>
              <a:blipFill rotWithShape="1">
                <a:blip r:embed="rId3"/>
                <a:stretch>
                  <a:fillRect l="-509" t="-77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24</a:t>
            </a:fld>
            <a:endParaRPr lang="en-US"/>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Cointegration</a:t>
            </a:r>
            <a:endParaRPr lang="en-US" dirty="0"/>
          </a:p>
        </p:txBody>
      </p:sp>
      <p:sp>
        <p:nvSpPr>
          <p:cNvPr id="3" name="Text Placeholder 2"/>
          <p:cNvSpPr>
            <a:spLocks noGrp="1"/>
          </p:cNvSpPr>
          <p:nvPr>
            <p:ph type="body" sz="quarter" idx="13"/>
          </p:nvPr>
        </p:nvSpPr>
        <p:spPr>
          <a:xfrm>
            <a:off x="381000" y="1447800"/>
            <a:ext cx="8382000" cy="762000"/>
          </a:xfrm>
        </p:spPr>
        <p:txBody>
          <a:bodyPr>
            <a:normAutofit fontScale="92500"/>
          </a:bodyPr>
          <a:lstStyle/>
          <a:p>
            <a:r>
              <a:rPr lang="en-US" dirty="0" smtClean="0"/>
              <a:t>Two time series are cointegrated when they have a financial or economic relationship that prevents them from diverging without bound in the long run.</a:t>
            </a:r>
            <a:endParaRPr lang="en-US" dirty="0"/>
          </a:p>
        </p:txBody>
      </p:sp>
      <p:sp>
        <p:nvSpPr>
          <p:cNvPr id="4" name="Content Placeholder 3"/>
          <p:cNvSpPr>
            <a:spLocks noGrp="1"/>
          </p:cNvSpPr>
          <p:nvPr>
            <p:ph idx="1"/>
          </p:nvPr>
        </p:nvSpPr>
        <p:spPr/>
        <p:txBody>
          <a:bodyPr/>
          <a:lstStyle/>
          <a:p>
            <a:pPr marL="9144" indent="0">
              <a:buNone/>
            </a:pPr>
            <a:r>
              <a:rPr lang="en-US" dirty="0" smtClean="0"/>
              <a:t>We will often formulate models that include more than one time series. </a:t>
            </a:r>
          </a:p>
          <a:p>
            <a:pPr lvl="1"/>
            <a:r>
              <a:rPr lang="en-US" b="1" dirty="0" smtClean="0">
                <a:solidFill>
                  <a:srgbClr val="78BE20"/>
                </a:solidFill>
              </a:rPr>
              <a:t>If any time series in a regression contains a unit root, the ordinary least squares estimates may be invalid.</a:t>
            </a:r>
          </a:p>
          <a:p>
            <a:pPr lvl="1"/>
            <a:r>
              <a:rPr lang="en-US" dirty="0" smtClean="0"/>
              <a:t>If both time series have a unit root </a:t>
            </a:r>
            <a:r>
              <a:rPr lang="en-US" b="1" dirty="0" smtClean="0"/>
              <a:t>and</a:t>
            </a:r>
            <a:r>
              <a:rPr lang="en-US" dirty="0" smtClean="0"/>
              <a:t> they are cointegrated, the error term will be stationary and we can proceed with caution to estimate the relationship via ordinary least squares and conduct valid hypothesis tests.</a:t>
            </a:r>
          </a:p>
          <a:p>
            <a:pPr lvl="2"/>
            <a:r>
              <a:rPr lang="en-US" dirty="0" smtClean="0"/>
              <a:t>The caution arises because the regression coefficients represent the long-term relationship between the variables and may not be useful for short-term forecasts.</a:t>
            </a:r>
          </a:p>
          <a:p>
            <a:pPr lvl="2"/>
            <a:r>
              <a:rPr lang="en-US" dirty="0" smtClean="0"/>
              <a:t>We can test for cointegration using either an Engle–Granger or Dickey–Fuller test.</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t>Selecting an appropriate time-series model</a:t>
            </a:r>
            <a:endParaRPr lang="en-US" sz="2400" dirty="0"/>
          </a:p>
        </p:txBody>
      </p:sp>
      <p:sp>
        <p:nvSpPr>
          <p:cNvPr id="3" name="Text Placeholder 2"/>
          <p:cNvSpPr>
            <a:spLocks noGrp="1"/>
          </p:cNvSpPr>
          <p:nvPr>
            <p:ph type="body" sz="quarter" idx="13"/>
          </p:nvPr>
        </p:nvSpPr>
        <p:spPr/>
        <p:txBody>
          <a:bodyPr/>
          <a:lstStyle/>
          <a:p>
            <a:r>
              <a:rPr lang="en-US" dirty="0" smtClean="0"/>
              <a:t>Focus On: Regression Output</a:t>
            </a:r>
            <a:endParaRPr lang="en-US" dirty="0"/>
          </a:p>
        </p:txBody>
      </p:sp>
      <p:sp>
        <p:nvSpPr>
          <p:cNvPr id="4" name="Content Placeholder 3"/>
          <p:cNvSpPr>
            <a:spLocks noGrp="1"/>
          </p:cNvSpPr>
          <p:nvPr>
            <p:ph idx="1"/>
          </p:nvPr>
        </p:nvSpPr>
        <p:spPr>
          <a:xfrm>
            <a:off x="381000" y="1905000"/>
            <a:ext cx="3810000" cy="3929061"/>
          </a:xfrm>
        </p:spPr>
        <p:txBody>
          <a:bodyPr/>
          <a:lstStyle/>
          <a:p>
            <a:r>
              <a:rPr lang="en-US" dirty="0" smtClean="0"/>
              <a:t>You are modeling the rate of growth in the money supply of a developing country using 100 years of annual data. You have estimated an AR(1) model and used the residuals to form the table to the right. </a:t>
            </a:r>
          </a:p>
          <a:p>
            <a:r>
              <a:rPr lang="en-US" dirty="0" smtClean="0"/>
              <a:t>Is the AR(1) model sufficient?</a:t>
            </a:r>
          </a:p>
          <a:p>
            <a:r>
              <a:rPr lang="en-US" dirty="0" smtClean="0"/>
              <a:t>If not, how would you modify it?</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01198880"/>
              </p:ext>
            </p:extLst>
          </p:nvPr>
        </p:nvGraphicFramePr>
        <p:xfrm>
          <a:off x="4343400" y="1905000"/>
          <a:ext cx="4423017" cy="2595880"/>
        </p:xfrm>
        <a:graphic>
          <a:graphicData uri="http://schemas.openxmlformats.org/drawingml/2006/table">
            <a:tbl>
              <a:tblPr firstRow="1" bandRow="1">
                <a:tableStyleId>{5C22544A-7EE6-4342-B048-85BDC9FD1C3A}</a:tableStyleId>
              </a:tblPr>
              <a:tblGrid>
                <a:gridCol w="1212457"/>
                <a:gridCol w="1948180"/>
                <a:gridCol w="1262380"/>
              </a:tblGrid>
              <a:tr h="370840">
                <a:tc>
                  <a:txBody>
                    <a:bodyPr/>
                    <a:lstStyle/>
                    <a:p>
                      <a:pPr algn="ctr"/>
                      <a:r>
                        <a:rPr lang="en-US" dirty="0" smtClean="0"/>
                        <a:t>Lag</a:t>
                      </a:r>
                      <a:endParaRPr lang="en-US" dirty="0"/>
                    </a:p>
                  </a:txBody>
                  <a:tcPr>
                    <a:solidFill>
                      <a:srgbClr val="78BE20"/>
                    </a:solidFill>
                  </a:tcPr>
                </a:tc>
                <a:tc>
                  <a:txBody>
                    <a:bodyPr/>
                    <a:lstStyle/>
                    <a:p>
                      <a:r>
                        <a:rPr lang="en-US" dirty="0" smtClean="0"/>
                        <a:t>Autocorrelation</a:t>
                      </a:r>
                      <a:endParaRPr lang="en-US" dirty="0"/>
                    </a:p>
                  </a:txBody>
                  <a:tcPr>
                    <a:solidFill>
                      <a:srgbClr val="78BE20"/>
                    </a:solidFill>
                  </a:tcPr>
                </a:tc>
                <a:tc>
                  <a:txBody>
                    <a:bodyPr/>
                    <a:lstStyle/>
                    <a:p>
                      <a:r>
                        <a:rPr lang="en-US" i="1" dirty="0" smtClean="0"/>
                        <a:t>t</a:t>
                      </a:r>
                      <a:r>
                        <a:rPr lang="en-US" dirty="0" smtClean="0"/>
                        <a:t>-Statistic</a:t>
                      </a:r>
                      <a:endParaRPr lang="en-US" dirty="0"/>
                    </a:p>
                  </a:txBody>
                  <a:tcPr>
                    <a:solidFill>
                      <a:srgbClr val="78BE20"/>
                    </a:solidFill>
                  </a:tcPr>
                </a:tc>
              </a:tr>
              <a:tr h="370840">
                <a:tc>
                  <a:txBody>
                    <a:bodyPr/>
                    <a:lstStyle/>
                    <a:p>
                      <a:pPr algn="ctr"/>
                      <a:r>
                        <a:rPr lang="en-US" dirty="0" smtClean="0"/>
                        <a:t>1</a:t>
                      </a:r>
                      <a:endParaRPr lang="en-US" dirty="0"/>
                    </a:p>
                  </a:txBody>
                  <a:tcPr>
                    <a:solidFill>
                      <a:srgbClr val="78BE20">
                        <a:alpha val="50000"/>
                      </a:srgbClr>
                    </a:solidFill>
                  </a:tcPr>
                </a:tc>
                <a:tc>
                  <a:txBody>
                    <a:bodyPr/>
                    <a:lstStyle/>
                    <a:p>
                      <a:pPr algn="ctr"/>
                      <a:r>
                        <a:rPr lang="en-US" dirty="0" smtClean="0"/>
                        <a:t>0.0699</a:t>
                      </a:r>
                      <a:endParaRPr lang="en-US" dirty="0"/>
                    </a:p>
                  </a:txBody>
                  <a:tcPr>
                    <a:solidFill>
                      <a:srgbClr val="78BE20">
                        <a:alpha val="50000"/>
                      </a:srgbClr>
                    </a:solidFill>
                  </a:tcPr>
                </a:tc>
                <a:tc>
                  <a:txBody>
                    <a:bodyPr/>
                    <a:lstStyle/>
                    <a:p>
                      <a:pPr algn="ctr"/>
                      <a:r>
                        <a:rPr lang="en-US" dirty="0" smtClean="0"/>
                        <a:t>1.3019</a:t>
                      </a:r>
                      <a:endParaRPr lang="en-US" dirty="0"/>
                    </a:p>
                  </a:txBody>
                  <a:tcPr>
                    <a:solidFill>
                      <a:srgbClr val="78BE20">
                        <a:alpha val="50000"/>
                      </a:srgbClr>
                    </a:solidFill>
                  </a:tcPr>
                </a:tc>
              </a:tr>
              <a:tr h="370840">
                <a:tc>
                  <a:txBody>
                    <a:bodyPr/>
                    <a:lstStyle/>
                    <a:p>
                      <a:pPr algn="ctr"/>
                      <a:r>
                        <a:rPr lang="en-US" dirty="0" smtClean="0"/>
                        <a:t>2</a:t>
                      </a:r>
                      <a:endParaRPr lang="en-US" dirty="0"/>
                    </a:p>
                  </a:txBody>
                  <a:tcPr>
                    <a:solidFill>
                      <a:srgbClr val="78BE20">
                        <a:alpha val="25000"/>
                      </a:srgbClr>
                    </a:solidFill>
                  </a:tcPr>
                </a:tc>
                <a:tc>
                  <a:txBody>
                    <a:bodyPr/>
                    <a:lstStyle/>
                    <a:p>
                      <a:pPr algn="ctr"/>
                      <a:r>
                        <a:rPr lang="en-US" dirty="0" smtClean="0"/>
                        <a:t>0.1007</a:t>
                      </a:r>
                      <a:endParaRPr lang="en-US" dirty="0"/>
                    </a:p>
                  </a:txBody>
                  <a:tcPr>
                    <a:solidFill>
                      <a:srgbClr val="78BE20">
                        <a:alpha val="25000"/>
                      </a:srgbClr>
                    </a:solidFill>
                  </a:tcPr>
                </a:tc>
                <a:tc>
                  <a:txBody>
                    <a:bodyPr/>
                    <a:lstStyle/>
                    <a:p>
                      <a:pPr algn="ctr"/>
                      <a:r>
                        <a:rPr lang="en-US" dirty="0" smtClean="0"/>
                        <a:t>0.1985</a:t>
                      </a:r>
                      <a:endParaRPr lang="en-US" dirty="0"/>
                    </a:p>
                  </a:txBody>
                  <a:tcPr>
                    <a:solidFill>
                      <a:srgbClr val="78BE20">
                        <a:alpha val="25000"/>
                      </a:srgbClr>
                    </a:solidFill>
                  </a:tcPr>
                </a:tc>
              </a:tr>
              <a:tr h="370840">
                <a:tc>
                  <a:txBody>
                    <a:bodyPr/>
                    <a:lstStyle/>
                    <a:p>
                      <a:pPr algn="ctr"/>
                      <a:r>
                        <a:rPr lang="en-US" dirty="0" smtClean="0"/>
                        <a:t>3</a:t>
                      </a:r>
                      <a:endParaRPr lang="en-US" dirty="0"/>
                    </a:p>
                  </a:txBody>
                  <a:tcPr>
                    <a:solidFill>
                      <a:srgbClr val="78BE20">
                        <a:alpha val="50000"/>
                      </a:srgbClr>
                    </a:solidFill>
                  </a:tcPr>
                </a:tc>
                <a:tc>
                  <a:txBody>
                    <a:bodyPr/>
                    <a:lstStyle/>
                    <a:p>
                      <a:pPr algn="ctr"/>
                      <a:r>
                        <a:rPr lang="en-US" dirty="0" smtClean="0"/>
                        <a:t>0.0964</a:t>
                      </a:r>
                      <a:endParaRPr lang="en-US" dirty="0"/>
                    </a:p>
                  </a:txBody>
                  <a:tcPr>
                    <a:solidFill>
                      <a:srgbClr val="78BE20">
                        <a:alpha val="50000"/>
                      </a:srgbClr>
                    </a:solidFill>
                  </a:tcPr>
                </a:tc>
                <a:tc>
                  <a:txBody>
                    <a:bodyPr/>
                    <a:lstStyle/>
                    <a:p>
                      <a:pPr algn="ctr"/>
                      <a:r>
                        <a:rPr lang="en-US" dirty="0" smtClean="0"/>
                        <a:t>1.6370</a:t>
                      </a:r>
                      <a:endParaRPr lang="en-US" dirty="0"/>
                    </a:p>
                  </a:txBody>
                  <a:tcPr>
                    <a:solidFill>
                      <a:srgbClr val="78BE20">
                        <a:alpha val="50000"/>
                      </a:srgbClr>
                    </a:solidFill>
                  </a:tcPr>
                </a:tc>
              </a:tr>
              <a:tr h="370840">
                <a:tc>
                  <a:txBody>
                    <a:bodyPr/>
                    <a:lstStyle/>
                    <a:p>
                      <a:pPr algn="ctr"/>
                      <a:r>
                        <a:rPr lang="en-US" dirty="0" smtClean="0"/>
                        <a:t>4</a:t>
                      </a:r>
                      <a:endParaRPr lang="en-US" dirty="0"/>
                    </a:p>
                  </a:txBody>
                  <a:tcPr>
                    <a:solidFill>
                      <a:srgbClr val="78BE20">
                        <a:alpha val="25000"/>
                      </a:srgbClr>
                    </a:solidFill>
                  </a:tcPr>
                </a:tc>
                <a:tc>
                  <a:txBody>
                    <a:bodyPr/>
                    <a:lstStyle/>
                    <a:p>
                      <a:pPr algn="ctr"/>
                      <a:r>
                        <a:rPr lang="en-US" dirty="0" smtClean="0"/>
                        <a:t>0.0556</a:t>
                      </a:r>
                      <a:endParaRPr lang="en-US" dirty="0"/>
                    </a:p>
                  </a:txBody>
                  <a:tcPr>
                    <a:solidFill>
                      <a:srgbClr val="78BE20">
                        <a:alpha val="25000"/>
                      </a:srgbClr>
                    </a:solidFill>
                  </a:tcPr>
                </a:tc>
                <a:tc>
                  <a:txBody>
                    <a:bodyPr/>
                    <a:lstStyle/>
                    <a:p>
                      <a:pPr algn="ctr"/>
                      <a:r>
                        <a:rPr lang="en-US" dirty="0" smtClean="0"/>
                        <a:t>8.0553</a:t>
                      </a:r>
                      <a:endParaRPr lang="en-US" dirty="0"/>
                    </a:p>
                  </a:txBody>
                  <a:tcPr>
                    <a:solidFill>
                      <a:srgbClr val="78BE20">
                        <a:alpha val="25000"/>
                      </a:srgbClr>
                    </a:solidFill>
                  </a:tcPr>
                </a:tc>
              </a:tr>
              <a:tr h="370840">
                <a:tc>
                  <a:txBody>
                    <a:bodyPr/>
                    <a:lstStyle/>
                    <a:p>
                      <a:pPr algn="ctr"/>
                      <a:r>
                        <a:rPr lang="en-US" dirty="0" smtClean="0"/>
                        <a:t>5</a:t>
                      </a:r>
                      <a:endParaRPr lang="en-US" dirty="0"/>
                    </a:p>
                  </a:txBody>
                  <a:tcPr>
                    <a:solidFill>
                      <a:srgbClr val="78BE20">
                        <a:alpha val="50000"/>
                      </a:srgbClr>
                    </a:solidFill>
                  </a:tcPr>
                </a:tc>
                <a:tc>
                  <a:txBody>
                    <a:bodyPr/>
                    <a:lstStyle/>
                    <a:p>
                      <a:pPr algn="ctr"/>
                      <a:r>
                        <a:rPr lang="en-US" dirty="0" smtClean="0"/>
                        <a:t>0.0377</a:t>
                      </a:r>
                      <a:endParaRPr lang="en-US" dirty="0"/>
                    </a:p>
                  </a:txBody>
                  <a:tcPr>
                    <a:solidFill>
                      <a:srgbClr val="78BE20">
                        <a:alpha val="50000"/>
                      </a:srgbClr>
                    </a:solidFill>
                  </a:tcPr>
                </a:tc>
                <a:tc>
                  <a:txBody>
                    <a:bodyPr/>
                    <a:lstStyle/>
                    <a:p>
                      <a:pPr algn="ctr"/>
                      <a:r>
                        <a:rPr lang="en-US" dirty="0" smtClean="0"/>
                        <a:t>0.1105</a:t>
                      </a:r>
                      <a:endParaRPr lang="en-US" dirty="0"/>
                    </a:p>
                  </a:txBody>
                  <a:tcPr>
                    <a:solidFill>
                      <a:srgbClr val="78BE20">
                        <a:alpha val="50000"/>
                      </a:srgbClr>
                    </a:solidFill>
                  </a:tcPr>
                </a:tc>
              </a:tr>
              <a:tr h="370840">
                <a:tc>
                  <a:txBody>
                    <a:bodyPr/>
                    <a:lstStyle/>
                    <a:p>
                      <a:pPr algn="ctr"/>
                      <a:r>
                        <a:rPr lang="en-US" dirty="0" smtClean="0"/>
                        <a:t>6</a:t>
                      </a:r>
                      <a:endParaRPr lang="en-US" dirty="0"/>
                    </a:p>
                  </a:txBody>
                  <a:tcPr>
                    <a:solidFill>
                      <a:srgbClr val="78BE20">
                        <a:alpha val="25000"/>
                      </a:srgbClr>
                    </a:solidFill>
                  </a:tcPr>
                </a:tc>
                <a:tc>
                  <a:txBody>
                    <a:bodyPr/>
                    <a:lstStyle/>
                    <a:p>
                      <a:pPr algn="ctr"/>
                      <a:r>
                        <a:rPr lang="en-US" dirty="0" smtClean="0"/>
                        <a:t>–0.0933</a:t>
                      </a:r>
                      <a:endParaRPr lang="en-US" dirty="0"/>
                    </a:p>
                  </a:txBody>
                  <a:tcPr>
                    <a:solidFill>
                      <a:srgbClr val="78BE20">
                        <a:alpha val="25000"/>
                      </a:srgbClr>
                    </a:solidFill>
                  </a:tcPr>
                </a:tc>
                <a:tc>
                  <a:txBody>
                    <a:bodyPr/>
                    <a:lstStyle/>
                    <a:p>
                      <a:pPr algn="ctr"/>
                      <a:r>
                        <a:rPr lang="en-US" dirty="0" smtClean="0"/>
                        <a:t>–0.9724</a:t>
                      </a:r>
                      <a:endParaRPr lang="en-US" dirty="0"/>
                    </a:p>
                  </a:txBody>
                  <a:tcPr>
                    <a:solidFill>
                      <a:srgbClr val="78BE20">
                        <a:alpha val="25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4" name="Content Placeholder 3"/>
          <p:cNvSpPr>
            <a:spLocks noGrp="1"/>
          </p:cNvSpPr>
          <p:nvPr>
            <p:ph idx="1"/>
          </p:nvPr>
        </p:nvSpPr>
        <p:spPr>
          <a:xfrm>
            <a:off x="381000" y="1752600"/>
            <a:ext cx="8375904" cy="3929061"/>
          </a:xfrm>
        </p:spPr>
        <p:txBody>
          <a:bodyPr/>
          <a:lstStyle/>
          <a:p>
            <a:pPr marL="9144" indent="0">
              <a:buNone/>
            </a:pPr>
            <a:r>
              <a:rPr lang="en-US" dirty="0" smtClean="0"/>
              <a:t>Most financial data are sampled over time and, accordingly, can be modeled using a special class of estimations known as time-series models.</a:t>
            </a:r>
          </a:p>
          <a:p>
            <a:pPr lvl="1"/>
            <a:r>
              <a:rPr lang="en-US" dirty="0" smtClean="0"/>
              <a:t>Time-series models in which the value in a given period depends on values in prior periods, are known as autoregressive, or AR models.</a:t>
            </a:r>
          </a:p>
          <a:p>
            <a:pPr lvl="1"/>
            <a:r>
              <a:rPr lang="en-US" smtClean="0"/>
              <a:t>Time-series models </a:t>
            </a:r>
            <a:r>
              <a:rPr lang="en-US" dirty="0" smtClean="0"/>
              <a:t>in which the value in a given period depends on the error values from prior periods, are known as moving average, or MA models.</a:t>
            </a:r>
          </a:p>
          <a:p>
            <a:pPr lvl="1"/>
            <a:r>
              <a:rPr lang="en-US" dirty="0" smtClean="0"/>
              <a:t>Models whose error variance changes as a function of the independent variable are known as conditional </a:t>
            </a:r>
            <a:r>
              <a:rPr lang="en-US" dirty="0" err="1" smtClean="0"/>
              <a:t>heteroskedastic</a:t>
            </a:r>
            <a:r>
              <a:rPr lang="en-US" dirty="0" smtClean="0"/>
              <a:t> models.</a:t>
            </a:r>
          </a:p>
          <a:p>
            <a:pPr lvl="2"/>
            <a:r>
              <a:rPr lang="en-US" dirty="0" smtClean="0"/>
              <a:t>For an AR dependency, these are known as ARCH models.</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Trend analysis</a:t>
            </a:r>
            <a:endParaRPr lang="en-US" dirty="0"/>
          </a:p>
        </p:txBody>
      </p:sp>
      <p:sp>
        <p:nvSpPr>
          <p:cNvPr id="3" name="Text Placeholder 2"/>
          <p:cNvSpPr>
            <a:spLocks noGrp="1"/>
          </p:cNvSpPr>
          <p:nvPr>
            <p:ph type="body" sz="quarter" idx="13"/>
          </p:nvPr>
        </p:nvSpPr>
        <p:spPr/>
        <p:txBody>
          <a:bodyPr/>
          <a:lstStyle/>
          <a:p>
            <a:r>
              <a:rPr lang="en-US" dirty="0" smtClean="0"/>
              <a:t>The most basic form of time-series analysis examines trends that are sustained movements in the variable of interest in a specific direction.</a:t>
            </a:r>
            <a:endParaRPr lang="en-US" dirty="0"/>
          </a:p>
        </p:txBody>
      </p:sp>
      <p:sp>
        <p:nvSpPr>
          <p:cNvPr id="4" name="Content Placeholder 3"/>
          <p:cNvSpPr>
            <a:spLocks noGrp="1"/>
          </p:cNvSpPr>
          <p:nvPr>
            <p:ph idx="1"/>
          </p:nvPr>
        </p:nvSpPr>
        <p:spPr/>
        <p:txBody>
          <a:bodyPr/>
          <a:lstStyle/>
          <a:p>
            <a:r>
              <a:rPr lang="en-US" dirty="0" smtClean="0"/>
              <a:t>Trend analysis often takes one of two forms:</a:t>
            </a:r>
          </a:p>
          <a:p>
            <a:pPr marL="553212" lvl="1" indent="-342900">
              <a:buFont typeface="+mj-lt"/>
              <a:buAutoNum type="arabicPeriod"/>
            </a:pPr>
            <a:r>
              <a:rPr lang="en-US" dirty="0" smtClean="0"/>
              <a:t>Linear trend analysis, in which the dependent variable changes at a constant rate over time.</a:t>
            </a:r>
          </a:p>
          <a:p>
            <a:pPr lvl="1"/>
            <a:endParaRPr lang="en-US" dirty="0" smtClean="0"/>
          </a:p>
          <a:p>
            <a:pPr lvl="2"/>
            <a:r>
              <a:rPr lang="en-US" dirty="0" smtClean="0"/>
              <a:t>Ex: if </a:t>
            </a:r>
            <a:r>
              <a:rPr lang="en-US" b="1" i="1" dirty="0" smtClean="0">
                <a:solidFill>
                  <a:srgbClr val="78BE20"/>
                </a:solidFill>
              </a:rPr>
              <a:t>b</a:t>
            </a:r>
            <a:r>
              <a:rPr lang="en-US" b="1" baseline="-25000" dirty="0" smtClean="0">
                <a:solidFill>
                  <a:srgbClr val="78BE20"/>
                </a:solidFill>
              </a:rPr>
              <a:t>0</a:t>
            </a:r>
            <a:r>
              <a:rPr lang="en-US" b="1" dirty="0" smtClean="0">
                <a:solidFill>
                  <a:srgbClr val="78BE20"/>
                </a:solidFill>
              </a:rPr>
              <a:t>=3</a:t>
            </a:r>
            <a:r>
              <a:rPr lang="en-US" dirty="0" smtClean="0"/>
              <a:t> and </a:t>
            </a:r>
            <a:r>
              <a:rPr lang="en-US" b="1" i="1" dirty="0" smtClean="0">
                <a:solidFill>
                  <a:srgbClr val="78BE20"/>
                </a:solidFill>
              </a:rPr>
              <a:t>b</a:t>
            </a:r>
            <a:r>
              <a:rPr lang="en-US" b="1" baseline="-25000" dirty="0" smtClean="0">
                <a:solidFill>
                  <a:srgbClr val="78BE20"/>
                </a:solidFill>
              </a:rPr>
              <a:t>1</a:t>
            </a:r>
            <a:r>
              <a:rPr lang="en-US" b="1" dirty="0" smtClean="0">
                <a:solidFill>
                  <a:srgbClr val="78BE20"/>
                </a:solidFill>
              </a:rPr>
              <a:t>=2.3</a:t>
            </a:r>
            <a:r>
              <a:rPr lang="en-US" dirty="0" smtClean="0"/>
              <a:t>, then the predicted value of </a:t>
            </a:r>
            <a:r>
              <a:rPr lang="en-US" i="1" dirty="0" smtClean="0"/>
              <a:t>y</a:t>
            </a:r>
            <a:r>
              <a:rPr lang="en-US" dirty="0" smtClean="0"/>
              <a:t> after three periods is</a:t>
            </a:r>
          </a:p>
          <a:p>
            <a:pPr lvl="1"/>
            <a:endParaRPr lang="en-US" dirty="0" smtClean="0"/>
          </a:p>
          <a:p>
            <a:pPr marL="553212" lvl="1" indent="-342900">
              <a:buNone/>
            </a:pPr>
            <a:r>
              <a:rPr lang="en-US" dirty="0" smtClean="0"/>
              <a:t>2. Log-linear trend analysis, in which the dependent variable changes at an exponential rate over time or constant growth at a particular rate</a:t>
            </a:r>
          </a:p>
          <a:p>
            <a:pPr lvl="1"/>
            <a:endParaRPr lang="en-US" dirty="0" smtClean="0"/>
          </a:p>
          <a:p>
            <a:pPr lvl="2"/>
            <a:r>
              <a:rPr lang="en-US" dirty="0" smtClean="0"/>
              <a:t>Ex: if </a:t>
            </a:r>
            <a:r>
              <a:rPr lang="en-US" b="1" i="1" dirty="0" smtClean="0">
                <a:solidFill>
                  <a:srgbClr val="78BE20"/>
                </a:solidFill>
              </a:rPr>
              <a:t>b</a:t>
            </a:r>
            <a:r>
              <a:rPr lang="en-US" b="1" baseline="-25000" dirty="0" smtClean="0">
                <a:solidFill>
                  <a:srgbClr val="78BE20"/>
                </a:solidFill>
              </a:rPr>
              <a:t>0</a:t>
            </a:r>
            <a:r>
              <a:rPr lang="en-US" b="1" dirty="0" smtClean="0">
                <a:solidFill>
                  <a:srgbClr val="78BE20"/>
                </a:solidFill>
              </a:rPr>
              <a:t>=2.8</a:t>
            </a:r>
            <a:r>
              <a:rPr lang="en-US" dirty="0" smtClean="0"/>
              <a:t> and </a:t>
            </a:r>
            <a:r>
              <a:rPr lang="en-US" b="1" i="1" dirty="0" smtClean="0">
                <a:solidFill>
                  <a:srgbClr val="78BE20"/>
                </a:solidFill>
              </a:rPr>
              <a:t>b</a:t>
            </a:r>
            <a:r>
              <a:rPr lang="en-US" b="1" baseline="-25000" dirty="0" smtClean="0">
                <a:solidFill>
                  <a:srgbClr val="78BE20"/>
                </a:solidFill>
              </a:rPr>
              <a:t>1</a:t>
            </a:r>
            <a:r>
              <a:rPr lang="en-US" b="1" dirty="0" smtClean="0">
                <a:solidFill>
                  <a:srgbClr val="78BE20"/>
                </a:solidFill>
              </a:rPr>
              <a:t>=1.4</a:t>
            </a:r>
            <a:r>
              <a:rPr lang="en-US" dirty="0" smtClean="0"/>
              <a:t>, then the predicted value of </a:t>
            </a:r>
            <a:r>
              <a:rPr lang="en-US" i="1" dirty="0" smtClean="0"/>
              <a:t>y</a:t>
            </a:r>
            <a:r>
              <a:rPr lang="en-US" dirty="0" smtClean="0"/>
              <a:t> after three periods is</a:t>
            </a:r>
          </a:p>
          <a:p>
            <a:pPr lvl="1"/>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3</a:t>
            </a:fld>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4038600"/>
            <a:ext cx="2352675" cy="342900"/>
          </a:xfrm>
          <a:prstGeom prst="rect">
            <a:avLst/>
          </a:prstGeom>
          <a:noFill/>
        </p:spPr>
      </p:pic>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600" y="5791200"/>
            <a:ext cx="4476750" cy="466725"/>
          </a:xfrm>
          <a:prstGeom prst="rect">
            <a:avLst/>
          </a:prstGeom>
          <a:noFill/>
        </p:spPr>
      </p:pic>
      <mc:AlternateContent xmlns:mc="http://schemas.openxmlformats.org/markup-compatibility/2006" xmlns:a14="http://schemas.microsoft.com/office/drawing/2010/main">
        <mc:Choice Requires="a14">
          <p:sp>
            <p:nvSpPr>
              <p:cNvPr id="14" name="TextBox 13"/>
              <p:cNvSpPr txBox="1"/>
              <p:nvPr/>
            </p:nvSpPr>
            <p:spPr>
              <a:xfrm>
                <a:off x="3038475" y="3200400"/>
                <a:ext cx="2819400" cy="457200"/>
              </a:xfrm>
              <a:prstGeom prst="rect">
                <a:avLst/>
              </a:prstGeom>
              <a:noFill/>
            </p:spPr>
            <p:txBody>
              <a:bodyPr wrap="square" rtlCol="0">
                <a:no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a:rPr>
                          </m:ctrlPr>
                        </m:sSubPr>
                        <m:e>
                          <m:r>
                            <a:rPr lang="en-US" b="0" i="1" smtClean="0">
                              <a:latin typeface="Cambria Math"/>
                            </a:rPr>
                            <m:t>𝑦</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1</m:t>
                          </m:r>
                        </m:sub>
                      </m:sSub>
                      <m:r>
                        <a:rPr lang="en-US" b="0" i="1" smtClean="0">
                          <a:latin typeface="Cambria Math"/>
                        </a:rPr>
                        <m:t>𝑡</m:t>
                      </m:r>
                      <m:r>
                        <a:rPr lang="en-US" b="0" i="1" smtClean="0">
                          <a:latin typeface="Cambria Math"/>
                        </a:rPr>
                        <m:t>+</m:t>
                      </m:r>
                      <m:sSub>
                        <m:sSubPr>
                          <m:ctrlPr>
                            <a:rPr lang="en-US" b="0" i="1" smtClean="0">
                              <a:latin typeface="Cambria Math"/>
                            </a:rPr>
                          </m:ctrlPr>
                        </m:sSubPr>
                        <m:e>
                          <m:r>
                            <m:rPr>
                              <m:sty m:val="p"/>
                            </m:rPr>
                            <a:rPr lang="en-US" b="0" i="0" smtClean="0">
                              <a:latin typeface="Cambria Math"/>
                              <a:ea typeface="Cambria Math"/>
                            </a:rPr>
                            <m:t>ε</m:t>
                          </m:r>
                        </m:e>
                        <m:sub>
                          <m:r>
                            <a:rPr lang="en-US" b="0" i="1" smtClean="0">
                              <a:latin typeface="Cambria Math"/>
                            </a:rPr>
                            <m:t>𝑡</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038475" y="3200400"/>
                <a:ext cx="2819400" cy="4572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038475" y="4953000"/>
                <a:ext cx="2819400" cy="457200"/>
              </a:xfrm>
              <a:prstGeom prst="rect">
                <a:avLst/>
              </a:prstGeom>
              <a:noFill/>
            </p:spPr>
            <p:txBody>
              <a:bodyPr wrap="square" rtlCol="0">
                <a:noAutofit/>
              </a:bodyPr>
              <a:lstStyle/>
              <a:p>
                <a:pPr/>
                <a14:m>
                  <m:oMathPara xmlns:m="http://schemas.openxmlformats.org/officeDocument/2006/math">
                    <m:oMathParaPr>
                      <m:jc m:val="center"/>
                    </m:oMathParaPr>
                    <m:oMath xmlns:m="http://schemas.openxmlformats.org/officeDocument/2006/math">
                      <m:func>
                        <m:funcPr>
                          <m:ctrlPr>
                            <a:rPr lang="en-US" i="1" smtClean="0">
                              <a:latin typeface="Cambria Math"/>
                            </a:rPr>
                          </m:ctrlPr>
                        </m:funcPr>
                        <m:fName>
                          <m:r>
                            <m:rPr>
                              <m:sty m:val="p"/>
                            </m:rPr>
                            <a:rPr lang="en-US" i="0" smtClean="0">
                              <a:latin typeface="Cambria Math"/>
                            </a:rPr>
                            <m:t>ln</m:t>
                          </m:r>
                        </m:fName>
                        <m:e>
                          <m:r>
                            <a:rPr lang="en-US" b="0" i="1" smtClean="0">
                              <a:latin typeface="Cambria Math"/>
                            </a:rPr>
                            <m:t>(</m:t>
                          </m:r>
                          <m:sSub>
                            <m:sSubPr>
                              <m:ctrlPr>
                                <a:rPr lang="en-US" b="0" i="1" smtClean="0">
                                  <a:latin typeface="Cambria Math"/>
                                </a:rPr>
                              </m:ctrlPr>
                            </m:sSubPr>
                            <m:e>
                              <m:r>
                                <a:rPr lang="en-US" b="0" i="1" smtClean="0">
                                  <a:latin typeface="Cambria Math"/>
                                </a:rPr>
                                <m:t>𝑦</m:t>
                              </m:r>
                            </m:e>
                            <m:sub>
                              <m:r>
                                <a:rPr lang="en-US" b="0" i="1" smtClean="0">
                                  <a:latin typeface="Cambria Math"/>
                                </a:rPr>
                                <m:t>𝑡</m:t>
                              </m:r>
                            </m:sub>
                          </m:sSub>
                          <m:r>
                            <a:rPr lang="en-US" b="0" i="1" smtClean="0">
                              <a:latin typeface="Cambria Math"/>
                            </a:rPr>
                            <m:t>)</m:t>
                          </m:r>
                        </m:e>
                      </m:func>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1</m:t>
                          </m:r>
                        </m:sub>
                      </m:sSub>
                      <m:r>
                        <a:rPr lang="en-US" b="0" i="1" smtClean="0">
                          <a:latin typeface="Cambria Math"/>
                        </a:rPr>
                        <m:t>𝑡</m:t>
                      </m:r>
                      <m:r>
                        <a:rPr lang="en-US" b="0" i="1" smtClean="0">
                          <a:latin typeface="Cambria Math"/>
                        </a:rPr>
                        <m:t>+</m:t>
                      </m:r>
                      <m:sSub>
                        <m:sSubPr>
                          <m:ctrlPr>
                            <a:rPr lang="en-US" b="0" i="1" smtClean="0">
                              <a:latin typeface="Cambria Math"/>
                            </a:rPr>
                          </m:ctrlPr>
                        </m:sSubPr>
                        <m:e>
                          <m:r>
                            <m:rPr>
                              <m:sty m:val="p"/>
                            </m:rPr>
                            <a:rPr lang="en-US" b="0" i="0" smtClean="0">
                              <a:latin typeface="Cambria Math"/>
                              <a:ea typeface="Cambria Math"/>
                            </a:rPr>
                            <m:t>ε</m:t>
                          </m:r>
                        </m:e>
                        <m:sub>
                          <m:r>
                            <a:rPr lang="en-US" b="0" i="1" smtClean="0">
                              <a:latin typeface="Cambria Math"/>
                            </a:rPr>
                            <m:t>𝑡</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038475" y="4953000"/>
                <a:ext cx="2819400" cy="457200"/>
              </a:xfrm>
              <a:prstGeom prst="rect">
                <a:avLst/>
              </a:prstGeom>
              <a:blipFill rotWithShape="1">
                <a:blip r:embed="rId6" cstate="print"/>
                <a:stretch>
                  <a:fillRect/>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or log-linear? </a:t>
            </a:r>
            <a:endParaRPr lang="en-US" dirty="0"/>
          </a:p>
        </p:txBody>
      </p:sp>
      <p:sp>
        <p:nvSpPr>
          <p:cNvPr id="4" name="Content Placeholder 3"/>
          <p:cNvSpPr>
            <a:spLocks noGrp="1"/>
          </p:cNvSpPr>
          <p:nvPr>
            <p:ph idx="1"/>
          </p:nvPr>
        </p:nvSpPr>
        <p:spPr>
          <a:xfrm>
            <a:off x="381000" y="1600200"/>
            <a:ext cx="4267200" cy="3929061"/>
          </a:xfrm>
        </p:spPr>
        <p:txBody>
          <a:bodyPr>
            <a:normAutofit/>
          </a:bodyPr>
          <a:lstStyle/>
          <a:p>
            <a:r>
              <a:rPr lang="en-US" sz="2000" dirty="0" smtClean="0"/>
              <a:t>How do we decide between linear and log-linear trend models?</a:t>
            </a:r>
          </a:p>
          <a:p>
            <a:pPr lvl="1"/>
            <a:r>
              <a:rPr lang="en-US" sz="2000" dirty="0" smtClean="0"/>
              <a:t>Is the estimated relationship persistently above or below the trend line? </a:t>
            </a:r>
          </a:p>
          <a:p>
            <a:pPr lvl="1"/>
            <a:r>
              <a:rPr lang="en-US" sz="2000" dirty="0" smtClean="0"/>
              <a:t>Are the error terms correlated? </a:t>
            </a:r>
          </a:p>
          <a:p>
            <a:pPr lvl="1"/>
            <a:r>
              <a:rPr lang="en-US" sz="2000" dirty="0" smtClean="0"/>
              <a:t>We can diagnose these by examining plots of the trend line, the observed data, and the residuals over time.</a:t>
            </a:r>
          </a:p>
          <a:p>
            <a:pPr lvl="1"/>
            <a:endParaRPr lang="en-US" sz="2000" dirty="0" smtClean="0"/>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4</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5607368" y="1828800"/>
            <a:ext cx="2857500" cy="22193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91200" y="4191000"/>
            <a:ext cx="2681288" cy="216768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Trend models and serial correlation</a:t>
            </a:r>
            <a:endParaRPr lang="en-US" dirty="0"/>
          </a:p>
        </p:txBody>
      </p:sp>
      <p:sp>
        <p:nvSpPr>
          <p:cNvPr id="4" name="Content Placeholder 3"/>
          <p:cNvSpPr>
            <a:spLocks noGrp="1"/>
          </p:cNvSpPr>
          <p:nvPr>
            <p:ph idx="1"/>
          </p:nvPr>
        </p:nvSpPr>
        <p:spPr>
          <a:xfrm>
            <a:off x="381000" y="1676400"/>
            <a:ext cx="8375904" cy="3929061"/>
          </a:xfrm>
        </p:spPr>
        <p:txBody>
          <a:bodyPr>
            <a:normAutofit/>
          </a:bodyPr>
          <a:lstStyle/>
          <a:p>
            <a:r>
              <a:rPr lang="en-US" dirty="0" smtClean="0"/>
              <a:t>Are the results of our trend model estimation valid?</a:t>
            </a:r>
          </a:p>
          <a:p>
            <a:pPr lvl="1"/>
            <a:r>
              <a:rPr lang="en-US" dirty="0" smtClean="0"/>
              <a:t>Trend models, by their very construction, are likely to exhibit serial correlation.</a:t>
            </a:r>
          </a:p>
          <a:p>
            <a:pPr lvl="1"/>
            <a:r>
              <a:rPr lang="en-US" dirty="0" smtClean="0"/>
              <a:t>In the presence of serial correlation, our linear regression estimates are inconsistent and potentially invalid.</a:t>
            </a:r>
          </a:p>
          <a:p>
            <a:pPr lvl="1"/>
            <a:r>
              <a:rPr lang="en-US" dirty="0" smtClean="0"/>
              <a:t>Use the Durbin–Watson test to establish whether there is serial correlation in the estimated model.</a:t>
            </a:r>
          </a:p>
          <a:p>
            <a:pPr lvl="2"/>
            <a:r>
              <a:rPr lang="en-US" dirty="0" smtClean="0"/>
              <a:t>If so, it may be necessary to transform our data or use other estimation techniques.</a:t>
            </a:r>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Autoregressive time-series models</a:t>
            </a:r>
            <a:endParaRPr lang="en-US" dirty="0"/>
          </a:p>
        </p:txBody>
      </p:sp>
      <p:sp>
        <p:nvSpPr>
          <p:cNvPr id="3" name="Text Placeholder 2"/>
          <p:cNvSpPr>
            <a:spLocks noGrp="1"/>
          </p:cNvSpPr>
          <p:nvPr>
            <p:ph type="body" sz="quarter" idx="13"/>
          </p:nvPr>
        </p:nvSpPr>
        <p:spPr/>
        <p:txBody>
          <a:bodyPr/>
          <a:lstStyle/>
          <a:p>
            <a:r>
              <a:rPr lang="en-US" dirty="0" smtClean="0"/>
              <a:t>Abbreviated as AR(</a:t>
            </a:r>
            <a:r>
              <a:rPr lang="en-US" i="1" dirty="0" smtClean="0"/>
              <a:t>p</a:t>
            </a:r>
            <a:r>
              <a:rPr lang="en-US" dirty="0" smtClean="0"/>
              <a:t>) models, the </a:t>
            </a:r>
            <a:r>
              <a:rPr lang="en-US" i="1" dirty="0" smtClean="0"/>
              <a:t>p</a:t>
            </a:r>
            <a:r>
              <a:rPr lang="en-US" dirty="0" smtClean="0"/>
              <a:t> indicates how many lagged values of the dependent variable are used and is known as the “order” of the model.</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Current values are a function of prior values.</a:t>
                </a:r>
              </a:p>
              <a:p>
                <a:r>
                  <a:rPr lang="en-US" dirty="0" smtClean="0"/>
                  <a:t>The “order” of the AR(</a:t>
                </a:r>
                <a:r>
                  <a:rPr lang="en-US" i="1" dirty="0" smtClean="0"/>
                  <a:t>p</a:t>
                </a:r>
                <a:r>
                  <a:rPr lang="en-US" dirty="0" smtClean="0"/>
                  <a:t>) models is the number of prior values used in the model.</a:t>
                </a:r>
              </a:p>
              <a:p>
                <a:pPr lvl="1"/>
                <a:r>
                  <a:rPr lang="en-US" b="1" dirty="0" smtClean="0">
                    <a:solidFill>
                      <a:srgbClr val="78BE20"/>
                    </a:solidFill>
                  </a:rPr>
                  <a:t>AR(1)</a:t>
                </a:r>
                <a:r>
                  <a:rPr lang="en-US" b="1" dirty="0" smtClean="0">
                    <a:solidFill>
                      <a:srgbClr val="78BE20"/>
                    </a:solidFill>
                    <a:sym typeface="Wingdings" pitchFamily="2" charset="2"/>
                  </a:rPr>
                  <a:t></a:t>
                </a:r>
                <a:r>
                  <a:rPr lang="en-US" dirty="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a:rPr>
                        </m:ctrlPr>
                      </m:sSubPr>
                      <m:e>
                        <m:r>
                          <m:rPr>
                            <m:sty m:val="p"/>
                          </m:rPr>
                          <a:rPr lang="en-US">
                            <a:latin typeface="Cambria Math"/>
                            <a:ea typeface="Cambria Math"/>
                          </a:rPr>
                          <m:t>ε</m:t>
                        </m:r>
                      </m:e>
                      <m:sub>
                        <m:r>
                          <a:rPr lang="en-US" i="1">
                            <a:latin typeface="Cambria Math"/>
                          </a:rPr>
                          <m:t>𝑡</m:t>
                        </m:r>
                      </m:sub>
                    </m:sSub>
                  </m:oMath>
                </a14:m>
                <a:endParaRPr lang="en-US" b="1" dirty="0" smtClean="0">
                  <a:solidFill>
                    <a:srgbClr val="78BE20"/>
                  </a:solidFill>
                </a:endParaRPr>
              </a:p>
              <a:p>
                <a:pPr lvl="1"/>
                <a:r>
                  <a:rPr lang="en-US" b="1" dirty="0" smtClean="0">
                    <a:solidFill>
                      <a:srgbClr val="78BE20"/>
                    </a:solidFill>
                  </a:rPr>
                  <a:t>AR(2)</a:t>
                </a:r>
                <a:r>
                  <a:rPr lang="en-US" b="1" dirty="0" smtClean="0">
                    <a:solidFill>
                      <a:srgbClr val="78BE20"/>
                    </a:solidFill>
                    <a:sym typeface="Wingdings" pitchFamily="2" charset="2"/>
                  </a:rPr>
                  <a:t></a:t>
                </a:r>
                <a:r>
                  <a:rPr lang="en-US" dirty="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−1</m:t>
                        </m:r>
                      </m:sub>
                    </m:sSub>
                    <m:r>
                      <a:rPr lang="en-US" b="0" i="1" smtClean="0">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−2</m:t>
                        </m:r>
                      </m:sub>
                    </m:sSub>
                    <m:r>
                      <a:rPr lang="en-US" i="1">
                        <a:latin typeface="Cambria Math"/>
                      </a:rPr>
                      <m:t>+</m:t>
                    </m:r>
                    <m:sSub>
                      <m:sSubPr>
                        <m:ctrlPr>
                          <a:rPr lang="en-US" i="1">
                            <a:latin typeface="Cambria Math"/>
                          </a:rPr>
                        </m:ctrlPr>
                      </m:sSubPr>
                      <m:e>
                        <m:r>
                          <m:rPr>
                            <m:sty m:val="p"/>
                          </m:rPr>
                          <a:rPr lang="en-US">
                            <a:latin typeface="Cambria Math"/>
                            <a:ea typeface="Cambria Math"/>
                          </a:rPr>
                          <m:t>ε</m:t>
                        </m:r>
                      </m:e>
                      <m:sub>
                        <m:r>
                          <a:rPr lang="en-US" i="1">
                            <a:latin typeface="Cambria Math"/>
                          </a:rPr>
                          <m:t>𝑡</m:t>
                        </m:r>
                      </m:sub>
                    </m:sSub>
                  </m:oMath>
                </a14:m>
                <a:endParaRPr lang="en-US" b="1" dirty="0" smtClean="0">
                  <a:solidFill>
                    <a:srgbClr val="78BE20"/>
                  </a:solidFill>
                </a:endParaRPr>
              </a:p>
              <a:p>
                <a:r>
                  <a:rPr lang="en-US" dirty="0" smtClean="0"/>
                  <a:t>We can use longer interval differences to account for seasonality.</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3"/>
                <a:stretch>
                  <a:fillRect l="-437" t="-77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E4A4924-7CC3-4BF6-9C5C-A8E770D15754}" type="slidenum">
              <a:rPr lang="en-US" smtClean="0"/>
              <a:pPr/>
              <a:t>6</a:t>
            </a:fld>
            <a:endParaRPr lang="en-US"/>
          </a:p>
        </p:txBody>
      </p:sp>
      <mc:AlternateContent xmlns:mc="http://schemas.openxmlformats.org/markup-compatibility/2006" xmlns:a14="http://schemas.microsoft.com/office/drawing/2010/main">
        <mc:Choice Requires="a14">
          <p:sp>
            <p:nvSpPr>
              <p:cNvPr id="11" name="Rectangle 10"/>
              <p:cNvSpPr/>
              <p:nvPr/>
            </p:nvSpPr>
            <p:spPr>
              <a:xfrm>
                <a:off x="2362200" y="4522470"/>
                <a:ext cx="34014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𝑥</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−1</m:t>
                          </m:r>
                        </m:sub>
                      </m:sSub>
                      <m:r>
                        <a:rPr lang="en-US" b="0" i="1" smtClean="0">
                          <a:latin typeface="Cambria Math"/>
                        </a:rPr>
                        <m:t>+</m:t>
                      </m:r>
                      <m:sSub>
                        <m:sSubPr>
                          <m:ctrlPr>
                            <a:rPr lang="en-US" i="1">
                              <a:latin typeface="Cambria Math"/>
                            </a:rPr>
                          </m:ctrlPr>
                        </m:sSubPr>
                        <m:e>
                          <m:r>
                            <a:rPr lang="en-US" i="1">
                              <a:latin typeface="Cambria Math"/>
                            </a:rPr>
                            <m:t>𝑏</m:t>
                          </m:r>
                        </m:e>
                        <m:sub>
                          <m:r>
                            <a:rPr lang="en-US" b="0" i="1" smtClean="0">
                              <a:latin typeface="Cambria Math"/>
                            </a:rPr>
                            <m:t>2</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−4</m:t>
                          </m:r>
                        </m:sub>
                      </m:sSub>
                      <m:r>
                        <a:rPr lang="en-US" i="1">
                          <a:latin typeface="Cambria Math"/>
                        </a:rPr>
                        <m:t>+</m:t>
                      </m:r>
                      <m:sSub>
                        <m:sSubPr>
                          <m:ctrlPr>
                            <a:rPr lang="en-US" i="1">
                              <a:latin typeface="Cambria Math"/>
                            </a:rPr>
                          </m:ctrlPr>
                        </m:sSubPr>
                        <m:e>
                          <m:r>
                            <m:rPr>
                              <m:sty m:val="p"/>
                            </m:rPr>
                            <a:rPr lang="en-US">
                              <a:latin typeface="Cambria Math"/>
                              <a:ea typeface="Cambria Math"/>
                            </a:rPr>
                            <m:t>ε</m:t>
                          </m:r>
                        </m:e>
                        <m:sub>
                          <m:r>
                            <a:rPr lang="en-US" i="1">
                              <a:latin typeface="Cambria Math"/>
                            </a:rPr>
                            <m:t>𝑡</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362200" y="4522470"/>
                <a:ext cx="3401444" cy="369332"/>
              </a:xfrm>
              <a:prstGeom prst="rect">
                <a:avLst/>
              </a:prstGeom>
              <a:blipFill rotWithShape="1">
                <a:blip r:embed="rId4" cstate="print"/>
                <a:stretch>
                  <a:fillRect b="-1667"/>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Covariance-stationary series</a:t>
            </a:r>
            <a:endParaRPr lang="en-US" dirty="0"/>
          </a:p>
        </p:txBody>
      </p:sp>
      <p:sp>
        <p:nvSpPr>
          <p:cNvPr id="3" name="Text Placeholder 2"/>
          <p:cNvSpPr>
            <a:spLocks noGrp="1"/>
          </p:cNvSpPr>
          <p:nvPr>
            <p:ph type="body" sz="quarter" idx="13"/>
          </p:nvPr>
        </p:nvSpPr>
        <p:spPr/>
        <p:txBody>
          <a:bodyPr/>
          <a:lstStyle/>
          <a:p>
            <a:r>
              <a:rPr lang="en-US" dirty="0" smtClean="0"/>
              <a:t>A time series is said to be covariance stationary if its mean and variance do not change over time.</a:t>
            </a:r>
            <a:endParaRPr lang="en-US" dirty="0"/>
          </a:p>
        </p:txBody>
      </p:sp>
      <p:sp>
        <p:nvSpPr>
          <p:cNvPr id="4" name="Content Placeholder 3"/>
          <p:cNvSpPr>
            <a:spLocks noGrp="1"/>
          </p:cNvSpPr>
          <p:nvPr>
            <p:ph idx="1"/>
          </p:nvPr>
        </p:nvSpPr>
        <p:spPr>
          <a:xfrm>
            <a:off x="381000" y="2133600"/>
            <a:ext cx="8375904" cy="4191000"/>
          </a:xfrm>
        </p:spPr>
        <p:txBody>
          <a:bodyPr/>
          <a:lstStyle/>
          <a:p>
            <a:r>
              <a:rPr lang="en-US" dirty="0" smtClean="0"/>
              <a:t>Time series that are not covariance stationary have linear regression estimates that are invalid and have no economic meaning.</a:t>
            </a:r>
          </a:p>
          <a:p>
            <a:r>
              <a:rPr lang="en-US" dirty="0" smtClean="0"/>
              <a:t>For a time series to be stationary,</a:t>
            </a:r>
          </a:p>
          <a:p>
            <a:pPr marL="553212" lvl="1" indent="-342900">
              <a:buFont typeface="+mj-lt"/>
              <a:buAutoNum type="arabicPeriod"/>
            </a:pPr>
            <a:r>
              <a:rPr lang="en-US" dirty="0" smtClean="0"/>
              <a:t>The expected value of the series must be finite and constant across time.</a:t>
            </a:r>
          </a:p>
          <a:p>
            <a:pPr marL="553212" lvl="1" indent="-342900">
              <a:buFont typeface="+mj-lt"/>
              <a:buAutoNum type="arabicPeriod"/>
            </a:pPr>
            <a:r>
              <a:rPr lang="en-US" dirty="0" smtClean="0"/>
              <a:t>The variance of the series must be finite and constant across time.</a:t>
            </a:r>
          </a:p>
          <a:p>
            <a:pPr marL="553212" lvl="1" indent="-342900">
              <a:buFont typeface="+mj-lt"/>
              <a:buAutoNum type="arabicPeriod"/>
            </a:pPr>
            <a:r>
              <a:rPr lang="en-US" dirty="0" smtClean="0"/>
              <a:t>The covariance of the time series with itself must be finite and constant for all intervals over all periods across time.</a:t>
            </a:r>
          </a:p>
          <a:p>
            <a:r>
              <a:rPr lang="en-US" dirty="0" smtClean="0"/>
              <a:t>Visually, we can inspect the time-series model for a mean and variance that appear stationary as an initial screen for likely stationarity.</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Residual autocorrelation</a:t>
            </a:r>
            <a:endParaRPr lang="en-US" dirty="0"/>
          </a:p>
        </p:txBody>
      </p:sp>
      <p:sp>
        <p:nvSpPr>
          <p:cNvPr id="3" name="Text Placeholder 2"/>
          <p:cNvSpPr>
            <a:spLocks noGrp="1"/>
          </p:cNvSpPr>
          <p:nvPr>
            <p:ph type="body" sz="quarter" idx="13"/>
          </p:nvPr>
        </p:nvSpPr>
        <p:spPr/>
        <p:txBody>
          <a:bodyPr/>
          <a:lstStyle/>
          <a:p>
            <a:r>
              <a:rPr lang="en-US" dirty="0" smtClean="0"/>
              <a:t>We can use the autocorrelation of the residuals from our estimated time-series model to assess model fit.</a:t>
            </a:r>
            <a:endParaRPr lang="en-US" dirty="0"/>
          </a:p>
        </p:txBody>
      </p:sp>
      <p:sp>
        <p:nvSpPr>
          <p:cNvPr id="4" name="Content Placeholder 3"/>
          <p:cNvSpPr>
            <a:spLocks noGrp="1"/>
          </p:cNvSpPr>
          <p:nvPr>
            <p:ph idx="1"/>
          </p:nvPr>
        </p:nvSpPr>
        <p:spPr/>
        <p:txBody>
          <a:bodyPr/>
          <a:lstStyle/>
          <a:p>
            <a:r>
              <a:rPr lang="en-US" dirty="0" smtClean="0"/>
              <a:t>The autocorrelation between one time-series observation and another one at distance </a:t>
            </a:r>
            <a:r>
              <a:rPr lang="en-US" i="1" dirty="0" smtClean="0"/>
              <a:t>k</a:t>
            </a:r>
            <a:r>
              <a:rPr lang="en-US" dirty="0" smtClean="0"/>
              <a:t> in time is known as the </a:t>
            </a:r>
            <a:r>
              <a:rPr lang="en-US" i="1" dirty="0" smtClean="0"/>
              <a:t>k</a:t>
            </a:r>
            <a:r>
              <a:rPr lang="en-US" dirty="0" smtClean="0"/>
              <a:t>th order autocorrelation.</a:t>
            </a:r>
          </a:p>
          <a:p>
            <a:r>
              <a:rPr lang="en-US" dirty="0" smtClean="0"/>
              <a:t>A correctly specified autoregressive model will have residual autocorrelations that do not differ significantly from zero.</a:t>
            </a:r>
          </a:p>
          <a:p>
            <a:r>
              <a:rPr lang="en-US" dirty="0" smtClean="0"/>
              <a:t>Testing procedure:</a:t>
            </a:r>
          </a:p>
          <a:p>
            <a:pPr marL="553212" lvl="1" indent="-342900">
              <a:buFont typeface="+mj-lt"/>
              <a:buAutoNum type="arabicPeriod"/>
            </a:pPr>
            <a:r>
              <a:rPr lang="en-US" dirty="0" smtClean="0"/>
              <a:t>Estimate the AR model and calculate the error terms (residuals).</a:t>
            </a:r>
          </a:p>
          <a:p>
            <a:pPr marL="553212" lvl="1" indent="-342900">
              <a:buFont typeface="+mj-lt"/>
              <a:buAutoNum type="arabicPeriod"/>
            </a:pPr>
            <a:r>
              <a:rPr lang="en-US" dirty="0" smtClean="0"/>
              <a:t>Estimate the autocorrelations for the error terms (residuals).</a:t>
            </a:r>
          </a:p>
          <a:p>
            <a:pPr marL="553212" lvl="1" indent="-342900">
              <a:buFont typeface="+mj-lt"/>
              <a:buAutoNum type="arabicPeriod"/>
            </a:pPr>
            <a:r>
              <a:rPr lang="en-US" dirty="0" smtClean="0"/>
              <a:t>Test to see whether the autocorrelations are statistically different from zero.</a:t>
            </a:r>
          </a:p>
          <a:p>
            <a:pPr marL="754380" lvl="2" indent="-342900"/>
            <a:r>
              <a:rPr lang="en-US" dirty="0" smtClean="0"/>
              <a:t>This is a </a:t>
            </a:r>
            <a:r>
              <a:rPr lang="en-US" i="1" dirty="0" smtClean="0"/>
              <a:t>t</a:t>
            </a:r>
            <a:r>
              <a:rPr lang="en-US" dirty="0" smtClean="0"/>
              <a:t>-test, which, if the null hypothesis of no correlation is rejected, mandates modification of the model or data.</a:t>
            </a:r>
          </a:p>
          <a:p>
            <a:pPr marL="754380" lvl="2" indent="-342900"/>
            <a:r>
              <a:rPr lang="en-US" dirty="0" smtClean="0"/>
              <a:t>A failure to reject the null indicates that the model is statistically valid.</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Mean reversion</a:t>
            </a:r>
            <a:endParaRPr lang="en-US" dirty="0"/>
          </a:p>
        </p:txBody>
      </p:sp>
      <p:sp>
        <p:nvSpPr>
          <p:cNvPr id="3" name="Text Placeholder 2"/>
          <p:cNvSpPr>
            <a:spLocks noGrp="1"/>
          </p:cNvSpPr>
          <p:nvPr>
            <p:ph type="body" sz="quarter" idx="13"/>
          </p:nvPr>
        </p:nvSpPr>
        <p:spPr>
          <a:xfrm>
            <a:off x="457200" y="1447800"/>
            <a:ext cx="8382000" cy="685800"/>
          </a:xfrm>
        </p:spPr>
        <p:txBody>
          <a:bodyPr/>
          <a:lstStyle/>
          <a:p>
            <a:r>
              <a:rPr lang="en-US" dirty="0" smtClean="0"/>
              <a:t>A series is mean reverting if its values tend to fall when they are above the mean and rise when they are below the mean.</a:t>
            </a:r>
            <a:endParaRPr lang="en-US" dirty="0"/>
          </a:p>
        </p:txBody>
      </p:sp>
      <p:sp>
        <p:nvSpPr>
          <p:cNvPr id="4" name="Content Placeholder 3"/>
          <p:cNvSpPr>
            <a:spLocks noGrp="1"/>
          </p:cNvSpPr>
          <p:nvPr>
            <p:ph idx="1"/>
          </p:nvPr>
        </p:nvSpPr>
        <p:spPr/>
        <p:txBody>
          <a:bodyPr>
            <a:normAutofit/>
          </a:bodyPr>
          <a:lstStyle/>
          <a:p>
            <a:r>
              <a:rPr lang="en-US" sz="2000" dirty="0" smtClean="0"/>
              <a:t>For an AR(1) </a:t>
            </a:r>
            <a:r>
              <a:rPr lang="en-US" sz="2000" b="1" dirty="0" smtClean="0">
                <a:sym typeface="Wingdings" pitchFamily="2" charset="2"/>
              </a:rPr>
              <a:t></a:t>
            </a:r>
            <a:r>
              <a:rPr lang="en-US" sz="2000" dirty="0" smtClean="0"/>
              <a:t> </a:t>
            </a:r>
          </a:p>
          <a:p>
            <a:pPr>
              <a:buNone/>
            </a:pPr>
            <a:r>
              <a:rPr lang="en-US" sz="2000" dirty="0" smtClean="0"/>
              <a:t>	the values will</a:t>
            </a:r>
          </a:p>
          <a:p>
            <a:pPr lvl="1"/>
            <a:r>
              <a:rPr lang="en-US" sz="2000" b="1" dirty="0" smtClean="0">
                <a:solidFill>
                  <a:srgbClr val="78BE20"/>
                </a:solidFill>
              </a:rPr>
              <a:t>Stay constant when</a:t>
            </a:r>
            <a:r>
              <a:rPr lang="en-US" sz="2000" b="1" dirty="0" smtClean="0">
                <a:solidFill>
                  <a:srgbClr val="78BE20"/>
                </a:solidFill>
                <a:sym typeface="Wingdings" pitchFamily="2" charset="2"/>
              </a:rPr>
              <a:t></a:t>
            </a:r>
            <a:endParaRPr lang="en-US" sz="2000" b="1" dirty="0" smtClean="0">
              <a:solidFill>
                <a:srgbClr val="78BE20"/>
              </a:solidFill>
            </a:endParaRPr>
          </a:p>
          <a:p>
            <a:pPr lvl="1"/>
            <a:endParaRPr lang="en-US" sz="2000" dirty="0" smtClean="0"/>
          </a:p>
          <a:p>
            <a:pPr lvl="1"/>
            <a:r>
              <a:rPr lang="en-US" sz="2000" b="1" dirty="0" smtClean="0">
                <a:solidFill>
                  <a:srgbClr val="78BE20"/>
                </a:solidFill>
              </a:rPr>
              <a:t>Rise when</a:t>
            </a:r>
            <a:r>
              <a:rPr lang="en-US" sz="2000" b="1" dirty="0" smtClean="0">
                <a:solidFill>
                  <a:srgbClr val="78BE20"/>
                </a:solidFill>
                <a:sym typeface="Wingdings" pitchFamily="2" charset="2"/>
              </a:rPr>
              <a:t></a:t>
            </a:r>
            <a:endParaRPr lang="en-US" sz="2000" b="1" dirty="0" smtClean="0">
              <a:solidFill>
                <a:srgbClr val="78BE20"/>
              </a:solidFill>
            </a:endParaRPr>
          </a:p>
          <a:p>
            <a:pPr lvl="1"/>
            <a:endParaRPr lang="en-US" sz="2000" dirty="0" smtClean="0"/>
          </a:p>
          <a:p>
            <a:pPr lvl="1"/>
            <a:r>
              <a:rPr lang="en-US" sz="2000" b="1" dirty="0" smtClean="0">
                <a:solidFill>
                  <a:srgbClr val="78BE20"/>
                </a:solidFill>
              </a:rPr>
              <a:t>Fall when</a:t>
            </a:r>
            <a:r>
              <a:rPr lang="en-US" sz="2000" b="1" dirty="0" smtClean="0">
                <a:solidFill>
                  <a:srgbClr val="78BE20"/>
                </a:solidFill>
                <a:sym typeface="Wingdings" pitchFamily="2" charset="2"/>
              </a:rPr>
              <a:t></a:t>
            </a:r>
            <a:endParaRPr lang="en-US" sz="2000" b="1" dirty="0">
              <a:solidFill>
                <a:srgbClr val="78BE20"/>
              </a:solidFill>
            </a:endParaRPr>
          </a:p>
        </p:txBody>
      </p:sp>
      <p:sp>
        <p:nvSpPr>
          <p:cNvPr id="5" name="Slide Number Placeholder 4"/>
          <p:cNvSpPr>
            <a:spLocks noGrp="1"/>
          </p:cNvSpPr>
          <p:nvPr>
            <p:ph type="sldNum" sz="quarter" idx="12"/>
          </p:nvPr>
        </p:nvSpPr>
        <p:spPr/>
        <p:txBody>
          <a:bodyPr/>
          <a:lstStyle/>
          <a:p>
            <a:fld id="{4E4A4924-7CC3-4BF6-9C5C-A8E770D15754}" type="slidenum">
              <a:rPr lang="en-US" smtClean="0"/>
              <a:pPr/>
              <a:t>9</a:t>
            </a:fld>
            <a:endParaRPr lang="en-US"/>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57600" y="2971800"/>
            <a:ext cx="1247775" cy="676275"/>
          </a:xfrm>
          <a:prstGeom prst="rect">
            <a:avLst/>
          </a:prstGeom>
          <a:noFill/>
        </p:spPr>
      </p:pic>
      <p:pic>
        <p:nvPicPr>
          <p:cNvPr id="8"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600" y="4572000"/>
            <a:ext cx="1247775" cy="676275"/>
          </a:xfrm>
          <a:prstGeom prst="rect">
            <a:avLst/>
          </a:prstGeom>
          <a:noFill/>
        </p:spPr>
      </p:pic>
      <p:pic>
        <p:nvPicPr>
          <p:cNvPr id="9"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3733800"/>
            <a:ext cx="1247775" cy="676275"/>
          </a:xfrm>
          <a:prstGeom prst="rect">
            <a:avLst/>
          </a:prstGeom>
          <a:noFill/>
        </p:spPr>
      </p:pic>
      <mc:AlternateContent xmlns:mc="http://schemas.openxmlformats.org/markup-compatibility/2006" xmlns:a14="http://schemas.microsoft.com/office/drawing/2010/main">
        <mc:Choice Requires="a14">
          <p:sp>
            <p:nvSpPr>
              <p:cNvPr id="6" name="Rectangle 5"/>
              <p:cNvSpPr/>
              <p:nvPr/>
            </p:nvSpPr>
            <p:spPr>
              <a:xfrm>
                <a:off x="2362200" y="2260282"/>
                <a:ext cx="2374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a:rPr>
                          </m:ctrlPr>
                        </m:sSubPr>
                        <m:e>
                          <m:r>
                            <m:rPr>
                              <m:sty m:val="p"/>
                            </m:rPr>
                            <a:rPr lang="en-US">
                              <a:latin typeface="Cambria Math"/>
                              <a:ea typeface="Cambria Math"/>
                            </a:rPr>
                            <m:t>ε</m:t>
                          </m:r>
                        </m:e>
                        <m:sub>
                          <m:r>
                            <a:rPr lang="en-US" i="1">
                              <a:latin typeface="Cambria Math"/>
                            </a:rPr>
                            <m:t>𝑡</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62200" y="2260282"/>
                <a:ext cx="2374303" cy="369332"/>
              </a:xfrm>
              <a:prstGeom prst="rect">
                <a:avLst/>
              </a:prstGeom>
              <a:blipFill rotWithShape="1">
                <a:blip r:embed="rId6" cstate="print"/>
                <a:stretch>
                  <a:fillRect b="-1667"/>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Theme1">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3A8E2D0F095B4E96780378BF441975" ma:contentTypeVersion="9" ma:contentTypeDescription="Create a new document." ma:contentTypeScope="" ma:versionID="40672621dec09ff14624ad68b08e31fb">
  <xsd:schema xmlns:xsd="http://www.w3.org/2001/XMLSchema" xmlns:xs="http://www.w3.org/2001/XMLSchema" xmlns:p="http://schemas.microsoft.com/office/2006/metadata/properties" xmlns:ns1="http://schemas.microsoft.com/sharepoint/v3" xmlns:ns2="cef37edc-38f4-4be1-b42b-d530856c8944" targetNamespace="http://schemas.microsoft.com/office/2006/metadata/properties" ma:root="true" ma:fieldsID="d87465e2be0173fadb0915f862e16471" ns1:_="" ns2:_="">
    <xsd:import namespace="http://schemas.microsoft.com/sharepoint/v3"/>
    <xsd:import namespace="cef37edc-38f4-4be1-b42b-d530856c8944"/>
    <xsd:element name="properties">
      <xsd:complexType>
        <xsd:sequence>
          <xsd:element name="documentManagement">
            <xsd:complexType>
              <xsd:all>
                <xsd:element ref="ns1:PublishingStartDate" minOccurs="0"/>
                <xsd:element ref="ns1:PublishingExpirationDate" minOccurs="0"/>
                <xsd:element ref="ns2:ContentID" minOccurs="0"/>
                <xsd:element ref="ns2:IsApprov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f37edc-38f4-4be1-b42b-d530856c8944" elementFormDefault="qualified">
    <xsd:import namespace="http://schemas.microsoft.com/office/2006/documentManagement/types"/>
    <xsd:import namespace="http://schemas.microsoft.com/office/infopath/2007/PartnerControls"/>
    <xsd:element name="ContentID" ma:index="10" nillable="true" ma:displayName="ContentID" ma:internalName="ContentID">
      <xsd:simpleType>
        <xsd:restriction base="dms:Text">
          <xsd:maxLength value="255"/>
        </xsd:restriction>
      </xsd:simpleType>
    </xsd:element>
    <xsd:element name="IsApproved" ma:index="11" nillable="true" ma:displayName="IsApproved" ma:decimals="0" ma:hidden="true" ma:internalName="IsApproved" ma:readOnly="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ContentID xmlns="cef37edc-38f4-4be1-b42b-d530856c8944" xsi:nil="true"/>
    <IsApproved xmlns="cef37edc-38f4-4be1-b42b-d530856c8944">1</IsApproved>
  </documentManagement>
</p:properties>
</file>

<file path=customXml/itemProps1.xml><?xml version="1.0" encoding="utf-8"?>
<ds:datastoreItem xmlns:ds="http://schemas.openxmlformats.org/officeDocument/2006/customXml" ds:itemID="{74A4F684-FA70-43C0-A41C-523E3FC7C44F}"/>
</file>

<file path=customXml/itemProps2.xml><?xml version="1.0" encoding="utf-8"?>
<ds:datastoreItem xmlns:ds="http://schemas.openxmlformats.org/officeDocument/2006/customXml" ds:itemID="{A9F05F04-6A34-4AE2-A14E-0DA7CE47B39F}"/>
</file>

<file path=customXml/itemProps3.xml><?xml version="1.0" encoding="utf-8"?>
<ds:datastoreItem xmlns:ds="http://schemas.openxmlformats.org/officeDocument/2006/customXml" ds:itemID="{36921D0D-A090-456F-930E-3103D42315A6}"/>
</file>

<file path=docProps/app.xml><?xml version="1.0" encoding="utf-8"?>
<Properties xmlns="http://schemas.openxmlformats.org/officeDocument/2006/extended-properties" xmlns:vt="http://schemas.openxmlformats.org/officeDocument/2006/docPropsVTypes">
  <Template>Theme1</Template>
  <TotalTime>1224</TotalTime>
  <Words>4466</Words>
  <Application>Microsoft Office PowerPoint</Application>
  <PresentationFormat>On-screen Show (4:3)</PresentationFormat>
  <Paragraphs>373</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Theme1</vt:lpstr>
      <vt:lpstr>Alternate Title Slides, Dividers and TOC</vt:lpstr>
      <vt:lpstr>Time-series analysis</vt:lpstr>
      <vt:lpstr>Basic time series</vt:lpstr>
      <vt:lpstr>Trend analysis</vt:lpstr>
      <vt:lpstr>Linear or log-linear? </vt:lpstr>
      <vt:lpstr>Trend models and serial correlation</vt:lpstr>
      <vt:lpstr>Autoregressive time-series models</vt:lpstr>
      <vt:lpstr>Covariance-stationary series</vt:lpstr>
      <vt:lpstr>Residual autocorrelation</vt:lpstr>
      <vt:lpstr>Mean reversion</vt:lpstr>
      <vt:lpstr>Multiperiod forecasts</vt:lpstr>
      <vt:lpstr>In- and out-of-sample forecasting</vt:lpstr>
      <vt:lpstr>Coefficient instability</vt:lpstr>
      <vt:lpstr>Random walks</vt:lpstr>
      <vt:lpstr>Unit roots</vt:lpstr>
      <vt:lpstr>Unit roots and estimation</vt:lpstr>
      <vt:lpstr>Smoothing models</vt:lpstr>
      <vt:lpstr>Moving-average time-series models</vt:lpstr>
      <vt:lpstr>Determining the order of a MA(q)</vt:lpstr>
      <vt:lpstr>AR(p) vs. MA(q)</vt:lpstr>
      <vt:lpstr>seasonality</vt:lpstr>
      <vt:lpstr>Forecasting with seasonal lags</vt:lpstr>
      <vt:lpstr>Autoregressive Moving-Average models</vt:lpstr>
      <vt:lpstr>Autoregressive conditional heteroskedasticity</vt:lpstr>
      <vt:lpstr>Predicting variance</vt:lpstr>
      <vt:lpstr>Cointegration</vt:lpstr>
      <vt:lpstr>Selecting an appropriate time-series model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Time-Series Analysis</dc:title>
  <dc:creator>Tristan</dc:creator>
  <cp:lastModifiedBy>Susan Hoover</cp:lastModifiedBy>
  <cp:revision>106</cp:revision>
  <dcterms:created xsi:type="dcterms:W3CDTF">2013-05-08T18:07:48Z</dcterms:created>
  <dcterms:modified xsi:type="dcterms:W3CDTF">2013-11-19T15:14:32Z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0x010100F03A8E2D0F095B4E96780378BF441975</vt:lpwstr>
  </property>
  <property fmtid="{D5CDD505-2E9C-101B-9397-08002B2CF9AE}" pid="4" name="Order">
    <vt:r8>9200</vt:r8>
  </property>
  <property fmtid="{D5CDD505-2E9C-101B-9397-08002B2CF9AE}" pid="5" name="TemplateUrl">
    <vt:lpwstr/>
  </property>
  <property fmtid="{D5CDD505-2E9C-101B-9397-08002B2CF9AE}" pid="6" name="_SourceUrl">
    <vt:lpwstr/>
  </property>
  <property fmtid="{D5CDD505-2E9C-101B-9397-08002B2CF9AE}" pid="7" name="_SharedFileIndex">
    <vt:lpwstr/>
  </property>
  <property fmtid="{D5CDD505-2E9C-101B-9397-08002B2CF9AE}" pid="9" name="xd_Signature">
    <vt:bool>false</vt:bool>
  </property>
  <property fmtid="{D5CDD505-2E9C-101B-9397-08002B2CF9AE}" pid="10" name="xd_ProgID">
    <vt:lpwstr/>
  </property>
  <property fmtid="{D5CDD505-2E9C-101B-9397-08002B2CF9AE}" pid="11" name="_dlc_Exempt">
    <vt:bool>false</vt:bool>
  </property>
  <property fmtid="{D5CDD505-2E9C-101B-9397-08002B2CF9AE}" pid="12" name="_dlc_policyId">
    <vt:lpwstr/>
  </property>
  <property fmtid="{D5CDD505-2E9C-101B-9397-08002B2CF9AE}" pid="15" name="ItemRetentionFormula">
    <vt:lpwstr/>
  </property>
</Properties>
</file>