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0dd7e74c48382d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00dd7e74c48382d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00dd7e74c48382d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00dd7e74c48382d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68c2c2603bc213c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68c2c2603bc213c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e1b94ba5d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e1b94ba5d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e1b94ba5d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e1b94ba5d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68c2c2603bc213c5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68c2c2603bc213c5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0.png"/><Relationship Id="rId8"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3.png"/><Relationship Id="rId7"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Comic Book Reference System</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Kelly Dong</a:t>
            </a:r>
            <a:endParaRPr/>
          </a:p>
        </p:txBody>
      </p:sp>
      <p:pic>
        <p:nvPicPr>
          <p:cNvPr id="56" name="Google Shape;56;p13"/>
          <p:cNvPicPr preferRelativeResize="0"/>
          <p:nvPr/>
        </p:nvPicPr>
        <p:blipFill>
          <a:blip r:embed="rId3">
            <a:alphaModFix/>
          </a:blip>
          <a:stretch>
            <a:fillRect/>
          </a:stretch>
        </p:blipFill>
        <p:spPr>
          <a:xfrm>
            <a:off x="480250" y="2289137"/>
            <a:ext cx="2549325" cy="1431200"/>
          </a:xfrm>
          <a:prstGeom prst="rect">
            <a:avLst/>
          </a:prstGeom>
          <a:noFill/>
          <a:ln>
            <a:noFill/>
          </a:ln>
        </p:spPr>
      </p:pic>
      <p:pic>
        <p:nvPicPr>
          <p:cNvPr id="57" name="Google Shape;57;p13"/>
          <p:cNvPicPr preferRelativeResize="0"/>
          <p:nvPr/>
        </p:nvPicPr>
        <p:blipFill>
          <a:blip r:embed="rId4">
            <a:alphaModFix/>
          </a:blip>
          <a:stretch>
            <a:fillRect/>
          </a:stretch>
        </p:blipFill>
        <p:spPr>
          <a:xfrm>
            <a:off x="5797369" y="2188612"/>
            <a:ext cx="2901729" cy="16322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Overview</a:t>
            </a:r>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a:solidFill>
                  <a:srgbClr val="1F1F1F"/>
                </a:solidFill>
              </a:rPr>
              <a:t>The comic book industry has been alive and well since the 1940s. With this comes an enormous amount of volumes and issues. That's not even taking account the various reboots, contradicting storylines and similar title names. Altogether, the Marvel and DC fandoms are bethometh messes.</a:t>
            </a:r>
            <a:endParaRPr>
              <a:solidFill>
                <a:srgbClr val="1F1F1F"/>
              </a:solidFill>
            </a:endParaRPr>
          </a:p>
          <a:p>
            <a:pPr indent="0" lvl="0" marL="0" rtl="0" algn="l">
              <a:lnSpc>
                <a:spcPct val="135714"/>
              </a:lnSpc>
              <a:spcBef>
                <a:spcPts val="0"/>
              </a:spcBef>
              <a:spcAft>
                <a:spcPts val="0"/>
              </a:spcAft>
              <a:buClr>
                <a:schemeClr val="dk1"/>
              </a:buClr>
              <a:buSzPts val="1100"/>
              <a:buFont typeface="Arial"/>
              <a:buNone/>
            </a:pPr>
            <a:r>
              <a:rPr lang="en">
                <a:solidFill>
                  <a:srgbClr val="1F1F1F"/>
                </a:solidFill>
              </a:rPr>
              <a:t>It is a challenge for </a:t>
            </a:r>
            <a:r>
              <a:rPr lang="en">
                <a:solidFill>
                  <a:srgbClr val="1F1F1F"/>
                </a:solidFill>
              </a:rPr>
              <a:t>veteran</a:t>
            </a:r>
            <a:r>
              <a:rPr lang="en">
                <a:solidFill>
                  <a:srgbClr val="1F1F1F"/>
                </a:solidFill>
              </a:rPr>
              <a:t> fans to navigate. Many new fans are put off by this hurdle. The question — </a:t>
            </a:r>
            <a:r>
              <a:rPr lang="en">
                <a:solidFill>
                  <a:srgbClr val="1F1F1F"/>
                </a:solidFill>
                <a:highlight>
                  <a:srgbClr val="FFFF00"/>
                </a:highlight>
              </a:rPr>
              <a:t>What shall I read next? </a:t>
            </a:r>
            <a:r>
              <a:rPr lang="en">
                <a:solidFill>
                  <a:srgbClr val="1F1F1F"/>
                </a:solidFill>
              </a:rPr>
              <a:t>— has never been harder to answer!</a:t>
            </a:r>
            <a:endParaRPr>
              <a:solidFill>
                <a:srgbClr val="1F1F1F"/>
              </a:solidFill>
            </a:endParaRPr>
          </a:p>
          <a:p>
            <a:pPr indent="0" lvl="0" marL="0" rtl="0" algn="l">
              <a:spcBef>
                <a:spcPts val="0"/>
              </a:spcBef>
              <a:spcAft>
                <a:spcPts val="0"/>
              </a:spcAft>
              <a:buNone/>
            </a:pPr>
            <a:r>
              <a:t/>
            </a:r>
            <a:endParaRPr>
              <a:solidFill>
                <a:srgbClr val="1F1F1F"/>
              </a:solidFill>
            </a:endParaRPr>
          </a:p>
          <a:p>
            <a:pPr indent="0" lvl="0" marL="0" rtl="0" algn="l">
              <a:spcBef>
                <a:spcPts val="1200"/>
              </a:spcBef>
              <a:spcAft>
                <a:spcPts val="1200"/>
              </a:spcAft>
              <a:buNone/>
            </a:pPr>
            <a:r>
              <a:t/>
            </a:r>
            <a:endParaRPr>
              <a:solidFill>
                <a:srgbClr val="1F1F1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Solution</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Using data science and machine learning, the goal is to create a model that will take in user preferences and output comic recommendations. </a:t>
            </a:r>
            <a:endParaRPr/>
          </a:p>
          <a:p>
            <a:pPr indent="0" lvl="0" marL="0" rtl="0" algn="l">
              <a:spcBef>
                <a:spcPts val="1200"/>
              </a:spcBef>
              <a:spcAft>
                <a:spcPts val="0"/>
              </a:spcAft>
              <a:buNone/>
            </a:pPr>
            <a:r>
              <a:rPr lang="en"/>
              <a:t>The user’s preferences could be based on a favorite character/team, plotline (action/slice of life), favorite writer or artist, </a:t>
            </a:r>
            <a:r>
              <a:rPr lang="en"/>
              <a:t>etcetc. Recommendations are also based on similarities to between comics that you have read before. These models will be created using various classification machine learning methods and natural language processing. </a:t>
            </a:r>
            <a:endParaRPr/>
          </a:p>
          <a:p>
            <a:pPr indent="0" lvl="0" marL="0" rtl="0" algn="l">
              <a:spcBef>
                <a:spcPts val="1200"/>
              </a:spcBef>
              <a:spcAft>
                <a:spcPts val="1200"/>
              </a:spcAft>
              <a:buNone/>
            </a:pPr>
            <a:r>
              <a:rPr lang="en"/>
              <a:t>The final product should be a simple website created with either HTML/CSS or Ruby to present our findings in an easily digestible method.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Solution</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service that our solution provides is </a:t>
            </a:r>
            <a:r>
              <a:rPr lang="en"/>
              <a:t>convenience. The typical reader has to plow through tons of different sites to hunt for descriptions and summaries to decide what to read. This process is even harder for new fans who are not familiar with the comic series. </a:t>
            </a:r>
            <a:endParaRPr/>
          </a:p>
          <a:p>
            <a:pPr indent="0" lvl="0" marL="0" rtl="0" algn="l">
              <a:spcBef>
                <a:spcPts val="1200"/>
              </a:spcBef>
              <a:spcAft>
                <a:spcPts val="1200"/>
              </a:spcAft>
              <a:buNone/>
            </a:pPr>
            <a:r>
              <a:rPr lang="en"/>
              <a:t>Our model does the legwork, saving the user both time and effort. This allows them to effortlessly enjoy reading. </a:t>
            </a:r>
            <a:endParaRPr/>
          </a:p>
        </p:txBody>
      </p:sp>
      <p:pic>
        <p:nvPicPr>
          <p:cNvPr id="76" name="Google Shape;76;p16"/>
          <p:cNvPicPr preferRelativeResize="0"/>
          <p:nvPr/>
        </p:nvPicPr>
        <p:blipFill>
          <a:blip r:embed="rId3">
            <a:alphaModFix/>
          </a:blip>
          <a:stretch>
            <a:fillRect/>
          </a:stretch>
        </p:blipFill>
        <p:spPr>
          <a:xfrm>
            <a:off x="3427725" y="3436525"/>
            <a:ext cx="2288550" cy="1287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Kaggle Marvel Dataset</a:t>
            </a:r>
            <a:endParaRPr/>
          </a:p>
        </p:txBody>
      </p:sp>
      <p:pic>
        <p:nvPicPr>
          <p:cNvPr id="82" name="Google Shape;82;p17"/>
          <p:cNvPicPr preferRelativeResize="0"/>
          <p:nvPr/>
        </p:nvPicPr>
        <p:blipFill>
          <a:blip r:embed="rId3">
            <a:alphaModFix/>
          </a:blip>
          <a:stretch>
            <a:fillRect/>
          </a:stretch>
        </p:blipFill>
        <p:spPr>
          <a:xfrm>
            <a:off x="241719" y="1254136"/>
            <a:ext cx="2147875" cy="1857364"/>
          </a:xfrm>
          <a:prstGeom prst="rect">
            <a:avLst/>
          </a:prstGeom>
          <a:noFill/>
          <a:ln>
            <a:noFill/>
          </a:ln>
        </p:spPr>
      </p:pic>
      <p:pic>
        <p:nvPicPr>
          <p:cNvPr id="83" name="Google Shape;83;p17"/>
          <p:cNvPicPr preferRelativeResize="0"/>
          <p:nvPr/>
        </p:nvPicPr>
        <p:blipFill>
          <a:blip r:embed="rId4">
            <a:alphaModFix/>
          </a:blip>
          <a:stretch>
            <a:fillRect/>
          </a:stretch>
        </p:blipFill>
        <p:spPr>
          <a:xfrm>
            <a:off x="311700" y="3514247"/>
            <a:ext cx="3163849" cy="1409805"/>
          </a:xfrm>
          <a:prstGeom prst="rect">
            <a:avLst/>
          </a:prstGeom>
          <a:noFill/>
          <a:ln>
            <a:noFill/>
          </a:ln>
        </p:spPr>
      </p:pic>
      <p:pic>
        <p:nvPicPr>
          <p:cNvPr id="84" name="Google Shape;84;p17"/>
          <p:cNvPicPr preferRelativeResize="0"/>
          <p:nvPr/>
        </p:nvPicPr>
        <p:blipFill>
          <a:blip r:embed="rId5">
            <a:alphaModFix/>
          </a:blip>
          <a:stretch>
            <a:fillRect/>
          </a:stretch>
        </p:blipFill>
        <p:spPr>
          <a:xfrm>
            <a:off x="6559823" y="211275"/>
            <a:ext cx="2272476" cy="1517150"/>
          </a:xfrm>
          <a:prstGeom prst="rect">
            <a:avLst/>
          </a:prstGeom>
          <a:noFill/>
          <a:ln>
            <a:noFill/>
          </a:ln>
        </p:spPr>
      </p:pic>
      <p:pic>
        <p:nvPicPr>
          <p:cNvPr id="85" name="Google Shape;85;p17"/>
          <p:cNvPicPr preferRelativeResize="0"/>
          <p:nvPr/>
        </p:nvPicPr>
        <p:blipFill>
          <a:blip r:embed="rId6">
            <a:alphaModFix/>
          </a:blip>
          <a:stretch>
            <a:fillRect/>
          </a:stretch>
        </p:blipFill>
        <p:spPr>
          <a:xfrm>
            <a:off x="4038975" y="211276"/>
            <a:ext cx="2344396" cy="1517150"/>
          </a:xfrm>
          <a:prstGeom prst="rect">
            <a:avLst/>
          </a:prstGeom>
          <a:noFill/>
          <a:ln>
            <a:noFill/>
          </a:ln>
        </p:spPr>
      </p:pic>
      <p:pic>
        <p:nvPicPr>
          <p:cNvPr id="86" name="Google Shape;86;p17"/>
          <p:cNvPicPr preferRelativeResize="0"/>
          <p:nvPr/>
        </p:nvPicPr>
        <p:blipFill>
          <a:blip r:embed="rId7">
            <a:alphaModFix/>
          </a:blip>
          <a:stretch>
            <a:fillRect/>
          </a:stretch>
        </p:blipFill>
        <p:spPr>
          <a:xfrm>
            <a:off x="4775305" y="1985950"/>
            <a:ext cx="4365449" cy="3035875"/>
          </a:xfrm>
          <a:prstGeom prst="rect">
            <a:avLst/>
          </a:prstGeom>
          <a:noFill/>
          <a:ln>
            <a:noFill/>
          </a:ln>
        </p:spPr>
      </p:pic>
      <p:pic>
        <p:nvPicPr>
          <p:cNvPr id="87" name="Google Shape;87;p17"/>
          <p:cNvPicPr preferRelativeResize="0"/>
          <p:nvPr/>
        </p:nvPicPr>
        <p:blipFill>
          <a:blip r:embed="rId8">
            <a:alphaModFix/>
          </a:blip>
          <a:stretch>
            <a:fillRect/>
          </a:stretch>
        </p:blipFill>
        <p:spPr>
          <a:xfrm>
            <a:off x="2553550" y="1703287"/>
            <a:ext cx="2221750" cy="1736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ComicVine API</a:t>
            </a:r>
            <a:endParaRPr/>
          </a:p>
        </p:txBody>
      </p:sp>
      <p:pic>
        <p:nvPicPr>
          <p:cNvPr id="93" name="Google Shape;93;p18"/>
          <p:cNvPicPr preferRelativeResize="0"/>
          <p:nvPr/>
        </p:nvPicPr>
        <p:blipFill>
          <a:blip r:embed="rId3">
            <a:alphaModFix/>
          </a:blip>
          <a:stretch>
            <a:fillRect/>
          </a:stretch>
        </p:blipFill>
        <p:spPr>
          <a:xfrm>
            <a:off x="5837703" y="596525"/>
            <a:ext cx="2627550" cy="3894600"/>
          </a:xfrm>
          <a:prstGeom prst="rect">
            <a:avLst/>
          </a:prstGeom>
          <a:noFill/>
          <a:ln>
            <a:noFill/>
          </a:ln>
        </p:spPr>
      </p:pic>
      <p:pic>
        <p:nvPicPr>
          <p:cNvPr id="94" name="Google Shape;94;p18"/>
          <p:cNvPicPr preferRelativeResize="0"/>
          <p:nvPr/>
        </p:nvPicPr>
        <p:blipFill>
          <a:blip r:embed="rId4">
            <a:alphaModFix/>
          </a:blip>
          <a:stretch>
            <a:fillRect/>
          </a:stretch>
        </p:blipFill>
        <p:spPr>
          <a:xfrm>
            <a:off x="3189125" y="596513"/>
            <a:ext cx="2136222" cy="269725"/>
          </a:xfrm>
          <a:prstGeom prst="rect">
            <a:avLst/>
          </a:prstGeom>
          <a:noFill/>
          <a:ln>
            <a:noFill/>
          </a:ln>
        </p:spPr>
      </p:pic>
      <p:pic>
        <p:nvPicPr>
          <p:cNvPr id="95" name="Google Shape;95;p18"/>
          <p:cNvPicPr preferRelativeResize="0"/>
          <p:nvPr/>
        </p:nvPicPr>
        <p:blipFill>
          <a:blip r:embed="rId5">
            <a:alphaModFix/>
          </a:blip>
          <a:stretch>
            <a:fillRect/>
          </a:stretch>
        </p:blipFill>
        <p:spPr>
          <a:xfrm>
            <a:off x="311700" y="4266450"/>
            <a:ext cx="5013649" cy="696300"/>
          </a:xfrm>
          <a:prstGeom prst="rect">
            <a:avLst/>
          </a:prstGeom>
          <a:noFill/>
          <a:ln>
            <a:noFill/>
          </a:ln>
        </p:spPr>
      </p:pic>
      <p:pic>
        <p:nvPicPr>
          <p:cNvPr id="96" name="Google Shape;96;p18"/>
          <p:cNvPicPr preferRelativeResize="0"/>
          <p:nvPr/>
        </p:nvPicPr>
        <p:blipFill>
          <a:blip r:embed="rId6">
            <a:alphaModFix/>
          </a:blip>
          <a:stretch>
            <a:fillRect/>
          </a:stretch>
        </p:blipFill>
        <p:spPr>
          <a:xfrm>
            <a:off x="311700" y="1150725"/>
            <a:ext cx="3444447" cy="1410975"/>
          </a:xfrm>
          <a:prstGeom prst="rect">
            <a:avLst/>
          </a:prstGeom>
          <a:noFill/>
          <a:ln>
            <a:noFill/>
          </a:ln>
        </p:spPr>
      </p:pic>
      <p:pic>
        <p:nvPicPr>
          <p:cNvPr id="97" name="Google Shape;97;p18"/>
          <p:cNvPicPr preferRelativeResize="0"/>
          <p:nvPr/>
        </p:nvPicPr>
        <p:blipFill>
          <a:blip r:embed="rId7">
            <a:alphaModFix/>
          </a:blip>
          <a:stretch>
            <a:fillRect/>
          </a:stretch>
        </p:blipFill>
        <p:spPr>
          <a:xfrm>
            <a:off x="311700" y="2694700"/>
            <a:ext cx="3444451" cy="147618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03" name="Google Shape;10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deeper dive (EDA) into the marvel dataset. </a:t>
            </a:r>
            <a:r>
              <a:rPr lang="en"/>
              <a:t>Especially into word frequency. I also want to do some EDA for </a:t>
            </a:r>
            <a:r>
              <a:rPr lang="en"/>
              <a:t>associating</a:t>
            </a:r>
            <a:r>
              <a:rPr lang="en"/>
              <a:t> certain keywords with common plot toupes.  </a:t>
            </a:r>
            <a:endParaRPr/>
          </a:p>
          <a:p>
            <a:pPr indent="-342900" lvl="0" marL="457200" rtl="0" algn="l">
              <a:spcBef>
                <a:spcPts val="0"/>
              </a:spcBef>
              <a:spcAft>
                <a:spcPts val="0"/>
              </a:spcAft>
              <a:buSzPts val="1800"/>
              <a:buChar char="●"/>
            </a:pPr>
            <a:r>
              <a:rPr lang="en"/>
              <a:t>Create a simple </a:t>
            </a:r>
            <a:r>
              <a:rPr lang="en"/>
              <a:t>natural language processing model for the marvel dataset. </a:t>
            </a:r>
            <a:endParaRPr/>
          </a:p>
          <a:p>
            <a:pPr indent="-342900" lvl="0" marL="457200" rtl="0" algn="l">
              <a:spcBef>
                <a:spcPts val="0"/>
              </a:spcBef>
              <a:spcAft>
                <a:spcPts val="0"/>
              </a:spcAft>
              <a:buSzPts val="1800"/>
              <a:buChar char="●"/>
            </a:pPr>
            <a:r>
              <a:rPr lang="en"/>
              <a:t>Gathering more data using the comicvine API. </a:t>
            </a:r>
            <a:endParaRPr/>
          </a:p>
          <a:p>
            <a:pPr indent="-317500" lvl="1" marL="914400" rtl="0" algn="l">
              <a:spcBef>
                <a:spcPts val="0"/>
              </a:spcBef>
              <a:spcAft>
                <a:spcPts val="0"/>
              </a:spcAft>
              <a:buSzPts val="1400"/>
              <a:buChar char="○"/>
            </a:pPr>
            <a:r>
              <a:rPr lang="en"/>
              <a:t>Gather data in chunks to get around request limit</a:t>
            </a:r>
            <a:endParaRPr/>
          </a:p>
          <a:p>
            <a:pPr indent="-317500" lvl="1" marL="914400" rtl="0" algn="l">
              <a:spcBef>
                <a:spcPts val="0"/>
              </a:spcBef>
              <a:spcAft>
                <a:spcPts val="0"/>
              </a:spcAft>
              <a:buSzPts val="1400"/>
              <a:buChar char="○"/>
            </a:pPr>
            <a:r>
              <a:rPr lang="en"/>
              <a:t>Join datasets and then clean data. </a:t>
            </a:r>
            <a:endParaRPr/>
          </a:p>
          <a:p>
            <a:pPr indent="-317500" lvl="1" marL="914400" rtl="0" algn="l">
              <a:spcBef>
                <a:spcPts val="0"/>
              </a:spcBef>
              <a:spcAft>
                <a:spcPts val="0"/>
              </a:spcAft>
              <a:buSzPts val="1400"/>
              <a:buChar char="○"/>
            </a:pPr>
            <a:r>
              <a:rPr lang="en"/>
              <a:t>There is a lot of redundancy in this dataset to clean</a:t>
            </a:r>
            <a:endParaRPr/>
          </a:p>
          <a:p>
            <a:pPr indent="-342900" lvl="0" marL="457200" rtl="0" algn="l">
              <a:spcBef>
                <a:spcPts val="0"/>
              </a:spcBef>
              <a:spcAft>
                <a:spcPts val="0"/>
              </a:spcAft>
              <a:buSzPts val="1800"/>
              <a:buChar char="●"/>
            </a:pPr>
            <a:r>
              <a:rPr lang="en"/>
              <a:t>ComicVine Dataset EDA</a:t>
            </a:r>
            <a:endParaRPr/>
          </a:p>
          <a:p>
            <a:pPr indent="-317500" lvl="1" marL="914400" rtl="0" algn="l">
              <a:spcBef>
                <a:spcPts val="0"/>
              </a:spcBef>
              <a:spcAft>
                <a:spcPts val="0"/>
              </a:spcAft>
              <a:buSzPts val="1400"/>
              <a:buChar char="○"/>
            </a:pPr>
            <a:r>
              <a:rPr lang="en"/>
              <a:t>Focus on natural language processing EDAs such has word frequency</a:t>
            </a:r>
            <a:endParaRPr/>
          </a:p>
          <a:p>
            <a:pPr indent="-317500" lvl="1" marL="914400" rtl="0" algn="l">
              <a:spcBef>
                <a:spcPts val="0"/>
              </a:spcBef>
              <a:spcAft>
                <a:spcPts val="0"/>
              </a:spcAft>
              <a:buSzPts val="1400"/>
              <a:buChar char="○"/>
            </a:pPr>
            <a:r>
              <a:rPr lang="en"/>
              <a:t>Focus on artists, writers, locations for EDA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