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03" r:id="rId44"/>
    <p:sldId id="306" r:id="rId45"/>
    <p:sldId id="307" r:id="rId46"/>
    <p:sldId id="305" r:id="rId47"/>
    <p:sldId id="308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67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2" autoAdjust="0"/>
    <p:restoredTop sz="96353" autoAdjust="0"/>
  </p:normalViewPr>
  <p:slideViewPr>
    <p:cSldViewPr snapToGrid="0">
      <p:cViewPr varScale="1">
        <p:scale>
          <a:sx n="110" d="100"/>
          <a:sy n="110" d="100"/>
        </p:scale>
        <p:origin x="93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AB27756-E7CA-4745-94A0-EA72335ED8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8A1F32-204E-4DCE-841D-5F4ABC9DBB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9FEEB-3AF1-4E7F-A403-ED83C8D268C6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BE88EF-FB88-41EE-8493-D9958D9736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16EF12-06CA-4F2C-9158-62591B8993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F00D4-FBBA-40ED-B34E-B487225DA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137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B99E8-229F-49C8-9BA3-1EDB9064CC91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DC419-1674-43E3-9848-1C329ADC0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DC419-1674-43E3-9848-1C329ADC0E0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68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01C72-C74B-4793-986F-51296276D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B84F77-40AF-42B2-9021-E46A2ACA4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1397C1-CACE-449C-A1DC-2C7CDEC56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732D-58BD-4631-816F-FC3074B4C7F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E2EDD-A7AA-4B92-AE20-A9E23FBE3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3EC3E5-AA47-477A-BBE2-D0A6A83B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14CD-2F75-4E59-AA54-0B91CE949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78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26967-7D78-4A3B-BFB8-79E9050B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F16EC-895B-4D55-8395-BD8FC5550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1C7FA6-224D-490B-8683-E6F75980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732D-58BD-4631-816F-FC3074B4C7F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E836C-4E9A-4638-8373-C08FE38E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79EBB0-DE7F-4F3B-B658-FD37C8B1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14CD-2F75-4E59-AA54-0B91CE949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94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DA3E59-4C83-457E-B544-4A9DFA267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433C9A-0EFF-4173-8AB7-59952091B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9C384-48D2-405D-8FB5-35BCFDD7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732D-58BD-4631-816F-FC3074B4C7F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3D669-30FE-4759-AC66-A64AA4AA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C31D1-1558-4999-90A7-FF2E92EB6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14CD-2F75-4E59-AA54-0B91CE949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6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42213-7016-4676-943F-53BCCE46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380646-0502-48CB-897D-430BD201F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2569BA-D2AD-44CE-850E-7DB72189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732D-58BD-4631-816F-FC3074B4C7F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0EB310-69A1-45CD-B4B0-95B841A1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18C6B-76E5-474B-A71A-D233A532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14CD-2F75-4E59-AA54-0B91CE949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22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C06C9-58F8-4896-A20B-BB87B04D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DEE001-C439-4B54-BBF1-1D635F1EC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FBFF2-7F7B-4E19-9796-379BF5D6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732D-58BD-4631-816F-FC3074B4C7F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E4D0D4-2A71-4CBC-818B-10EC27B2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8EA163-2E34-4880-B2A0-594BB9CA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14CD-2F75-4E59-AA54-0B91CE949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76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6CC18-0CEB-4224-AB21-9E635F06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03AD5-2D03-4554-9D41-CB5B9CA4F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43D2D0-09E6-44F7-949C-E828EE0DC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4A5E2D-D21A-44F7-8EE2-3122F14D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732D-58BD-4631-816F-FC3074B4C7F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EE488F-32B4-4A77-8C77-6AA0E9F5C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8EA585-8820-49A8-A8F4-2532378D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14CD-2F75-4E59-AA54-0B91CE949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7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FE7C7-BB3D-4C78-9D59-47E1EA2FE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844BC0-CD44-48EF-B372-3182C30E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762C9C-D814-4753-AD57-4121D22C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6DD6F0-F897-47A1-807A-88B3389AD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71F586-6BD8-4BCA-AB31-F7BE9E14C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C24CF6-67D2-4FE0-B701-4104FDAC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732D-58BD-4631-816F-FC3074B4C7F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451F06-2ADB-4D4E-AA6C-A4C9E3FE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1F7793-4AF6-4424-B97C-040971D8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14CD-2F75-4E59-AA54-0B91CE949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58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013BD-2240-4367-95B6-A77FE69D5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77492B-1964-45AF-86B2-AC580761B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732D-58BD-4631-816F-FC3074B4C7F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067408-4AF5-44F0-91FF-917E5B922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BEF9EF-A2BA-49EC-956B-03A6792A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14CD-2F75-4E59-AA54-0B91CE949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14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84F441-A20F-468C-BB37-9B9755EF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732D-58BD-4631-816F-FC3074B4C7F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F66E35-405D-4621-A1AD-DF890610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47DC35-840F-43F5-914E-CD622E1A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14CD-2F75-4E59-AA54-0B91CE949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57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216C0-BB91-4B43-9344-92D717CEC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9FB3D-35E8-4F8E-A7D0-B488CF3CC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A1899F-1335-4C12-BEC0-22929B8A4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0D63ED-D16B-4355-8D2C-8D609CCA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732D-58BD-4631-816F-FC3074B4C7F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C8D55-709C-4181-A4CF-D9AE7F62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85D526-090E-439B-927E-867B18DC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14CD-2F75-4E59-AA54-0B91CE949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52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A075C-D7FD-4A05-90E8-4F9818690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C114FE-1DBF-402F-AACD-9CE8CE17C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E32A7B-A958-43EF-A780-9E071B348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420E0F-6864-4869-8B4D-5503B60C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732D-58BD-4631-816F-FC3074B4C7F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96B255-2CF2-496C-9708-C2DFBB2D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79879C-CD9A-4AD4-9FC3-BF864D24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14CD-2F75-4E59-AA54-0B91CE949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84BAFE-B6C8-41D7-8C1E-1E350981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4DF7EA-DEFF-4D4B-B0FC-3F721D90B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F6FC6-D824-46D9-996A-B5F7DBBDF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B732D-58BD-4631-816F-FC3074B4C7F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E02CA-B091-4C63-B515-B666A6830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98611A-F8BA-4546-B2A0-C28B83FAB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714CD-2F75-4E59-AA54-0B91CE949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01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7">
            <a:extLst>
              <a:ext uri="{FF2B5EF4-FFF2-40B4-BE49-F238E27FC236}">
                <a16:creationId xmlns:a16="http://schemas.microsoft.com/office/drawing/2014/main" id="{BD0FF0D1-1DF3-4D16-8059-D4DE57B07685}"/>
              </a:ext>
            </a:extLst>
          </p:cNvPr>
          <p:cNvSpPr txBox="1">
            <a:spLocks/>
          </p:cNvSpPr>
          <p:nvPr/>
        </p:nvSpPr>
        <p:spPr>
          <a:xfrm>
            <a:off x="678757" y="833540"/>
            <a:ext cx="11048021" cy="2300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chemeClr val="tx1"/>
                </a:solidFill>
              </a:rPr>
              <a:t>1991</a:t>
            </a:r>
            <a:r>
              <a:rPr lang="ko-KR" altLang="en-US" sz="1800" spc="0" dirty="0">
                <a:solidFill>
                  <a:schemeClr val="tx1"/>
                </a:solidFill>
              </a:rPr>
              <a:t>년에 첫 버전이 공개된 후 지금까지 많은 인기를 얻고 있는 </a:t>
            </a:r>
            <a:r>
              <a:rPr lang="ko-KR" altLang="en-US" sz="1800" spc="0" dirty="0">
                <a:solidFill>
                  <a:srgbClr val="C00000"/>
                </a:solidFill>
              </a:rPr>
              <a:t>스크립트 형태의 범용 프로그래밍 언어</a:t>
            </a:r>
            <a:endParaRPr lang="en-US" altLang="ko-KR" sz="1800" spc="0" dirty="0">
              <a:solidFill>
                <a:srgbClr val="C00000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프로그래머가 원하는 모든 작업을 할 수 있도록 설계한 범용 언어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tabLst>
                <a:tab pos="433388" algn="l"/>
              </a:tabLst>
            </a:pPr>
            <a:r>
              <a:rPr lang="ko-KR" altLang="en-US" sz="1800" spc="0" dirty="0">
                <a:solidFill>
                  <a:schemeClr val="tx1"/>
                </a:solidFill>
              </a:rPr>
              <a:t>명령형 언어이면서 스크립트 방식 지원</a:t>
            </a:r>
            <a:br>
              <a:rPr lang="en-US" altLang="ko-KR" sz="1800" spc="0" dirty="0">
                <a:solidFill>
                  <a:schemeClr val="tx1"/>
                </a:solidFill>
              </a:rPr>
            </a:br>
            <a:r>
              <a:rPr lang="en-US" altLang="ko-KR" sz="1800" spc="0" dirty="0">
                <a:solidFill>
                  <a:schemeClr val="tx1"/>
                </a:solidFill>
              </a:rPr>
              <a:t>-</a:t>
            </a:r>
            <a:r>
              <a:rPr lang="ko-KR" altLang="en-US" sz="1800" spc="0" dirty="0">
                <a:solidFill>
                  <a:schemeClr val="tx1"/>
                </a:solidFill>
              </a:rPr>
              <a:t> </a:t>
            </a:r>
            <a:r>
              <a:rPr lang="ko-KR" altLang="en-US" sz="1800" spc="0" dirty="0" err="1">
                <a:solidFill>
                  <a:schemeClr val="tx1"/>
                </a:solidFill>
              </a:rPr>
              <a:t>프로그래밍적인</a:t>
            </a:r>
            <a:r>
              <a:rPr lang="ko-KR" altLang="en-US" sz="1800" spc="0" dirty="0">
                <a:solidFill>
                  <a:schemeClr val="tx1"/>
                </a:solidFill>
              </a:rPr>
              <a:t> 구현에 적합 </a:t>
            </a:r>
            <a:br>
              <a:rPr lang="en-US" altLang="ko-KR" sz="1800" spc="0" dirty="0">
                <a:solidFill>
                  <a:schemeClr val="tx1"/>
                </a:solidFill>
              </a:rPr>
            </a:br>
            <a:r>
              <a:rPr lang="en-US" altLang="ko-KR" sz="1800" spc="0" dirty="0">
                <a:solidFill>
                  <a:schemeClr val="tx1"/>
                </a:solidFill>
              </a:rPr>
              <a:t>- </a:t>
            </a:r>
            <a:r>
              <a:rPr lang="ko-KR" altLang="en-US" sz="1800" spc="0" dirty="0">
                <a:solidFill>
                  <a:schemeClr val="tx1"/>
                </a:solidFill>
              </a:rPr>
              <a:t>데이터 수집과 처리에 활용할 수 있는 다양한 라이브러리 제공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웹 서버 프로그래밍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데이터 분석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시스템 자동화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br>
              <a:rPr lang="en-US" altLang="ko-KR" sz="1800" spc="0" dirty="0">
                <a:solidFill>
                  <a:schemeClr val="tx1"/>
                </a:solidFill>
              </a:rPr>
            </a:br>
            <a:r>
              <a:rPr lang="en-US" altLang="ko-KR" sz="1800" spc="0" dirty="0">
                <a:solidFill>
                  <a:schemeClr val="tx1"/>
                </a:solidFill>
              </a:rPr>
              <a:t>IOT </a:t>
            </a:r>
            <a:r>
              <a:rPr lang="ko-KR" altLang="en-US" sz="1800" spc="0" dirty="0">
                <a:solidFill>
                  <a:schemeClr val="tx1"/>
                </a:solidFill>
              </a:rPr>
              <a:t>프로그래밍까지 활용 분야도 다양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BB473D-82AE-452F-BD66-6F3E4EFC3960}"/>
              </a:ext>
            </a:extLst>
          </p:cNvPr>
          <p:cNvSpPr txBox="1"/>
          <p:nvPr/>
        </p:nvSpPr>
        <p:spPr bwMode="auto">
          <a:xfrm>
            <a:off x="493053" y="262271"/>
            <a:ext cx="4006273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2200" b="1" dirty="0">
                <a:solidFill>
                  <a:srgbClr val="1C202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처리를 위한 파이썬 </a:t>
            </a:r>
          </a:p>
        </p:txBody>
      </p:sp>
      <p:sp>
        <p:nvSpPr>
          <p:cNvPr id="19" name="텍스트 개체 틀 7">
            <a:extLst>
              <a:ext uri="{FF2B5EF4-FFF2-40B4-BE49-F238E27FC236}">
                <a16:creationId xmlns:a16="http://schemas.microsoft.com/office/drawing/2014/main" id="{E9DC1B1C-62E9-402D-B196-73527F61BCC7}"/>
              </a:ext>
            </a:extLst>
          </p:cNvPr>
          <p:cNvSpPr txBox="1">
            <a:spLocks/>
          </p:cNvSpPr>
          <p:nvPr/>
        </p:nvSpPr>
        <p:spPr>
          <a:xfrm>
            <a:off x="4673242" y="3352151"/>
            <a:ext cx="6117960" cy="312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윈도우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 err="1">
                <a:solidFill>
                  <a:schemeClr val="tx1"/>
                </a:solidFill>
              </a:rPr>
              <a:t>리눅스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맥에서 모두 실행할 수 있는 언어이다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chemeClr val="tx1"/>
                </a:solidFill>
              </a:rPr>
              <a:t>Free and Open Source </a:t>
            </a:r>
            <a:r>
              <a:rPr lang="ko-KR" altLang="en-US" sz="1800" spc="0" dirty="0">
                <a:solidFill>
                  <a:schemeClr val="tx1"/>
                </a:solidFill>
              </a:rPr>
              <a:t>언어이다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인터프리터 언어이다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객체지향 언어이다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배우기 쉽고 간결하다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동적</a:t>
            </a:r>
            <a:r>
              <a:rPr lang="en-US" altLang="ko-KR" sz="1800" spc="0" dirty="0">
                <a:solidFill>
                  <a:schemeClr val="tx1"/>
                </a:solidFill>
              </a:rPr>
              <a:t>(</a:t>
            </a:r>
            <a:r>
              <a:rPr lang="ko-KR" altLang="en-US" sz="1800" spc="0" dirty="0">
                <a:solidFill>
                  <a:schemeClr val="tx1"/>
                </a:solidFill>
              </a:rPr>
              <a:t>스크립트</a:t>
            </a:r>
            <a:r>
              <a:rPr lang="en-US" altLang="ko-KR" sz="1800" spc="0" dirty="0">
                <a:solidFill>
                  <a:schemeClr val="tx1"/>
                </a:solidFill>
              </a:rPr>
              <a:t>) </a:t>
            </a:r>
            <a:r>
              <a:rPr lang="ko-KR" altLang="en-US" sz="1800" spc="0" dirty="0">
                <a:solidFill>
                  <a:schemeClr val="tx1"/>
                </a:solidFill>
              </a:rPr>
              <a:t>언어이다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 err="1">
                <a:solidFill>
                  <a:schemeClr val="tx1"/>
                </a:solidFill>
              </a:rPr>
              <a:t>IoT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 err="1">
                <a:solidFill>
                  <a:schemeClr val="tx1"/>
                </a:solidFill>
              </a:rPr>
              <a:t>빅데이터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인공지능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블록체인 등의 실무 프로그램 구현에 많이 사용되는 고급 라이브러리도 제한 없이 사용할 수 있는 큰 장점도 가지고 있다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  <a:endParaRPr lang="ko-KR" altLang="en-US" sz="1800" spc="0" dirty="0">
              <a:solidFill>
                <a:schemeClr val="tx1"/>
              </a:solidFill>
            </a:endParaRPr>
          </a:p>
        </p:txBody>
      </p:sp>
      <p:sp>
        <p:nvSpPr>
          <p:cNvPr id="21" name="텍스트 개체 틀 7">
            <a:extLst>
              <a:ext uri="{FF2B5EF4-FFF2-40B4-BE49-F238E27FC236}">
                <a16:creationId xmlns:a16="http://schemas.microsoft.com/office/drawing/2014/main" id="{808229AB-E367-4A3E-BED8-CFC4E60EF6E6}"/>
              </a:ext>
            </a:extLst>
          </p:cNvPr>
          <p:cNvSpPr txBox="1">
            <a:spLocks/>
          </p:cNvSpPr>
          <p:nvPr/>
        </p:nvSpPr>
        <p:spPr>
          <a:xfrm>
            <a:off x="2878719" y="4338174"/>
            <a:ext cx="1380307" cy="923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rgbClr val="202522"/>
                </a:solidFill>
              </a:rPr>
              <a:t>파이썬</a:t>
            </a:r>
            <a:br>
              <a:rPr lang="en-US" altLang="ko-KR" sz="1800" spc="0" dirty="0">
                <a:solidFill>
                  <a:srgbClr val="202522"/>
                </a:solidFill>
              </a:rPr>
            </a:br>
            <a:r>
              <a:rPr lang="ko-KR" altLang="en-US" sz="1800" spc="0" dirty="0">
                <a:solidFill>
                  <a:srgbClr val="202522"/>
                </a:solidFill>
              </a:rPr>
              <a:t>특징과  장점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sp>
        <p:nvSpPr>
          <p:cNvPr id="22" name="왼쪽 중괄호 21">
            <a:extLst>
              <a:ext uri="{FF2B5EF4-FFF2-40B4-BE49-F238E27FC236}">
                <a16:creationId xmlns:a16="http://schemas.microsoft.com/office/drawing/2014/main" id="{6C85292A-4E00-4225-92EE-D679D95DAAED}"/>
              </a:ext>
            </a:extLst>
          </p:cNvPr>
          <p:cNvSpPr/>
          <p:nvPr/>
        </p:nvSpPr>
        <p:spPr>
          <a:xfrm>
            <a:off x="4339389" y="3585411"/>
            <a:ext cx="333853" cy="27432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39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>
            <a:extLst>
              <a:ext uri="{FF2B5EF4-FFF2-40B4-BE49-F238E27FC236}">
                <a16:creationId xmlns:a16="http://schemas.microsoft.com/office/drawing/2014/main" id="{FBED595A-85E9-4304-BA20-BFB80458C13B}"/>
              </a:ext>
            </a:extLst>
          </p:cNvPr>
          <p:cNvSpPr txBox="1">
            <a:spLocks/>
          </p:cNvSpPr>
          <p:nvPr/>
        </p:nvSpPr>
        <p:spPr>
          <a:xfrm>
            <a:off x="1277600" y="1320810"/>
            <a:ext cx="8352783" cy="101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 err="1">
                <a:solidFill>
                  <a:schemeClr val="tx1"/>
                </a:solidFill>
              </a:rPr>
              <a:t>아규먼트에</a:t>
            </a:r>
            <a:r>
              <a:rPr lang="ko-KR" altLang="en-US" sz="1800" spc="0" dirty="0">
                <a:solidFill>
                  <a:schemeClr val="tx1"/>
                </a:solidFill>
              </a:rPr>
              <a:t> 지정된 </a:t>
            </a:r>
            <a:r>
              <a:rPr lang="en-US" altLang="ko-KR" sz="1800" spc="0" dirty="0">
                <a:solidFill>
                  <a:schemeClr val="tx1"/>
                </a:solidFill>
              </a:rPr>
              <a:t>URL </a:t>
            </a:r>
            <a:r>
              <a:rPr lang="ko-KR" altLang="en-US" sz="1800" spc="0" dirty="0">
                <a:solidFill>
                  <a:schemeClr val="tx1"/>
                </a:solidFill>
              </a:rPr>
              <a:t>문자열의 정보를 다음과 같이 구성하여 저장하는 </a:t>
            </a:r>
            <a:r>
              <a:rPr lang="en-US" altLang="ko-KR" sz="1800" spc="0" dirty="0" err="1">
                <a:solidFill>
                  <a:srgbClr val="FF0000"/>
                </a:solidFill>
              </a:rPr>
              <a:t>urllib.parse.ParseResult</a:t>
            </a:r>
            <a:r>
              <a:rPr lang="en-US" altLang="ko-KR" sz="1800" spc="0" dirty="0">
                <a:solidFill>
                  <a:srgbClr val="FF0000"/>
                </a:solidFill>
              </a:rPr>
              <a:t> </a:t>
            </a:r>
            <a:r>
              <a:rPr lang="ko-KR" altLang="en-US" sz="1800" spc="0" dirty="0">
                <a:solidFill>
                  <a:schemeClr val="tx1"/>
                </a:solidFill>
              </a:rPr>
              <a:t>객체를 </a:t>
            </a:r>
            <a:r>
              <a:rPr lang="ko-KR" altLang="en-US" sz="1800" spc="0" dirty="0" err="1">
                <a:solidFill>
                  <a:schemeClr val="tx1"/>
                </a:solidFill>
              </a:rPr>
              <a:t>리턴함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각 속성들을 이용하여 필요한 정보만 추출할 수 있음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7B8D6FF-84F8-4365-961C-D11BCE920375}"/>
              </a:ext>
            </a:extLst>
          </p:cNvPr>
          <p:cNvGrpSpPr/>
          <p:nvPr/>
        </p:nvGrpSpPr>
        <p:grpSpPr>
          <a:xfrm>
            <a:off x="659540" y="712785"/>
            <a:ext cx="6545442" cy="387455"/>
            <a:chOff x="1164713" y="1447694"/>
            <a:chExt cx="6545442" cy="38745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69DFBFF-2D7B-4CF6-BF08-FA1AD15F743F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텍스트 개체 틀 7">
              <a:extLst>
                <a:ext uri="{FF2B5EF4-FFF2-40B4-BE49-F238E27FC236}">
                  <a16:creationId xmlns:a16="http://schemas.microsoft.com/office/drawing/2014/main" id="{AD0A709F-314E-4583-A25F-63973C61EF30}"/>
                </a:ext>
              </a:extLst>
            </p:cNvPr>
            <p:cNvSpPr txBox="1">
              <a:spLocks/>
            </p:cNvSpPr>
            <p:nvPr/>
          </p:nvSpPr>
          <p:spPr>
            <a:xfrm>
              <a:off x="1164713" y="1447694"/>
              <a:ext cx="6545442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 dirty="0" err="1">
                  <a:solidFill>
                    <a:srgbClr val="202522"/>
                  </a:solidFill>
                </a:rPr>
                <a:t>urllib.parse.urlparse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("URL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문자열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")</a:t>
              </a:r>
            </a:p>
          </p:txBody>
        </p:sp>
      </p:grpSp>
      <p:sp>
        <p:nvSpPr>
          <p:cNvPr id="6" name="화살표: 위로 굽음 5">
            <a:extLst>
              <a:ext uri="{FF2B5EF4-FFF2-40B4-BE49-F238E27FC236}">
                <a16:creationId xmlns:a16="http://schemas.microsoft.com/office/drawing/2014/main" id="{311891C9-A72D-4559-8955-644164962497}"/>
              </a:ext>
            </a:extLst>
          </p:cNvPr>
          <p:cNvSpPr/>
          <p:nvPr/>
        </p:nvSpPr>
        <p:spPr bwMode="auto">
          <a:xfrm rot="5400000">
            <a:off x="1326018" y="3627044"/>
            <a:ext cx="864096" cy="468009"/>
          </a:xfrm>
          <a:prstGeom prst="bentUpArrow">
            <a:avLst>
              <a:gd name="adj1" fmla="val 25000"/>
              <a:gd name="adj2" fmla="val 25762"/>
              <a:gd name="adj3" fmla="val 43292"/>
            </a:avLst>
          </a:prstGeom>
          <a:solidFill>
            <a:srgbClr val="A4A3A4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1FD5DE9-101A-40D8-B2DB-7B7C57DBD1EE}"/>
              </a:ext>
            </a:extLst>
          </p:cNvPr>
          <p:cNvGrpSpPr/>
          <p:nvPr/>
        </p:nvGrpSpPr>
        <p:grpSpPr>
          <a:xfrm>
            <a:off x="2028116" y="3645024"/>
            <a:ext cx="7777363" cy="1018417"/>
            <a:chOff x="1259632" y="2387270"/>
            <a:chExt cx="7273180" cy="101841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DA12778-AADD-4076-8187-4042AAE6C8E9}"/>
                </a:ext>
              </a:extLst>
            </p:cNvPr>
            <p:cNvSpPr/>
            <p:nvPr/>
          </p:nvSpPr>
          <p:spPr bwMode="auto">
            <a:xfrm>
              <a:off x="1259632" y="2387270"/>
              <a:ext cx="7273180" cy="1018417"/>
            </a:xfrm>
            <a:prstGeom prst="rect">
              <a:avLst/>
            </a:prstGeom>
            <a:solidFill>
              <a:srgbClr val="5B6F8E"/>
            </a:solidFill>
            <a:ln w="19050">
              <a:solidFill>
                <a:srgbClr val="5B6F8E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" name="텍스트 개체 틀 7">
              <a:extLst>
                <a:ext uri="{FF2B5EF4-FFF2-40B4-BE49-F238E27FC236}">
                  <a16:creationId xmlns:a16="http://schemas.microsoft.com/office/drawing/2014/main" id="{EFEB9148-BBBE-4E2C-88B3-8C86A44EFD83}"/>
                </a:ext>
              </a:extLst>
            </p:cNvPr>
            <p:cNvSpPr txBox="1">
              <a:spLocks/>
            </p:cNvSpPr>
            <p:nvPr/>
          </p:nvSpPr>
          <p:spPr>
            <a:xfrm>
              <a:off x="1306734" y="2434864"/>
              <a:ext cx="7081615" cy="923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  <a:tabLst>
                  <a:tab pos="1255713" algn="l"/>
                </a:tabLst>
              </a:pPr>
              <a:r>
                <a:rPr lang="en-US" altLang="ko-KR" sz="1800" spc="0" dirty="0" err="1">
                  <a:solidFill>
                    <a:schemeClr val="bg1"/>
                  </a:solidFill>
                </a:rPr>
                <a:t>ParseResult</a:t>
              </a:r>
              <a:r>
                <a:rPr lang="en-US" altLang="ko-KR" sz="1800" spc="0" dirty="0">
                  <a:solidFill>
                    <a:schemeClr val="bg1"/>
                  </a:solidFill>
                </a:rPr>
                <a:t>(scheme=‘https’, </a:t>
              </a:r>
              <a:r>
                <a:rPr lang="en-US" altLang="ko-KR" sz="1800" spc="0" dirty="0" err="1">
                  <a:solidFill>
                    <a:schemeClr val="bg1"/>
                  </a:solidFill>
                </a:rPr>
                <a:t>netloc</a:t>
              </a:r>
              <a:r>
                <a:rPr lang="en-US" altLang="ko-KR" sz="1800" spc="0" dirty="0">
                  <a:solidFill>
                    <a:schemeClr val="bg1"/>
                  </a:solidFill>
                </a:rPr>
                <a:t>=‘movie.daum.net’, 	path=‘/</a:t>
              </a:r>
              <a:r>
                <a:rPr lang="en-US" altLang="ko-KR" sz="1800" spc="0" dirty="0" err="1">
                  <a:solidFill>
                    <a:schemeClr val="bg1"/>
                  </a:solidFill>
                </a:rPr>
                <a:t>moviedb</a:t>
              </a:r>
              <a:r>
                <a:rPr lang="en-US" altLang="ko-KR" sz="1800" spc="0" dirty="0">
                  <a:solidFill>
                    <a:schemeClr val="bg1"/>
                  </a:solidFill>
                </a:rPr>
                <a:t>/main’, params=‘’, 	query=‘</a:t>
              </a:r>
              <a:r>
                <a:rPr lang="en-US" altLang="ko-KR" sz="1800" spc="0" dirty="0" err="1">
                  <a:solidFill>
                    <a:schemeClr val="bg1"/>
                  </a:solidFill>
                </a:rPr>
                <a:t>movieId</a:t>
              </a:r>
              <a:r>
                <a:rPr lang="en-US" altLang="ko-KR" sz="1800" spc="0" dirty="0">
                  <a:solidFill>
                    <a:schemeClr val="bg1"/>
                  </a:solidFill>
                </a:rPr>
                <a:t>=93252’, fragment=‘’)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8EDA001-4FC8-462C-96EA-000055099F1F}"/>
              </a:ext>
            </a:extLst>
          </p:cNvPr>
          <p:cNvGrpSpPr/>
          <p:nvPr/>
        </p:nvGrpSpPr>
        <p:grpSpPr>
          <a:xfrm>
            <a:off x="1452697" y="5012583"/>
            <a:ext cx="8352781" cy="698777"/>
            <a:chOff x="684213" y="4227341"/>
            <a:chExt cx="7848600" cy="69877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69730D4-A668-449C-9783-DBD005D75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213" y="4227341"/>
              <a:ext cx="7848600" cy="698777"/>
            </a:xfrm>
            <a:prstGeom prst="rect">
              <a:avLst/>
            </a:prstGeom>
            <a:solidFill>
              <a:srgbClr val="161924"/>
            </a:solidFill>
            <a:ln w="19050">
              <a:solidFill>
                <a:srgbClr val="1C202C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" name="텍스트 개체 틀 7">
              <a:extLst>
                <a:ext uri="{FF2B5EF4-FFF2-40B4-BE49-F238E27FC236}">
                  <a16:creationId xmlns:a16="http://schemas.microsoft.com/office/drawing/2014/main" id="{98BCF1D7-6DE4-448D-861B-7C7F29F73889}"/>
                </a:ext>
              </a:extLst>
            </p:cNvPr>
            <p:cNvSpPr txBox="1">
              <a:spLocks/>
            </p:cNvSpPr>
            <p:nvPr/>
          </p:nvSpPr>
          <p:spPr>
            <a:xfrm>
              <a:off x="827882" y="4253614"/>
              <a:ext cx="7561262" cy="646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 dirty="0">
                  <a:solidFill>
                    <a:schemeClr val="bg1"/>
                  </a:solidFill>
                </a:rPr>
                <a:t>url1.netloc, url1.path, url1.query , url1.scheme, url1.port, url1.fragment, url1.geturl()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809C87E-AFE2-4E5D-BB43-CA7D595B2DC6}"/>
              </a:ext>
            </a:extLst>
          </p:cNvPr>
          <p:cNvGrpSpPr/>
          <p:nvPr/>
        </p:nvGrpSpPr>
        <p:grpSpPr>
          <a:xfrm>
            <a:off x="1452697" y="2863595"/>
            <a:ext cx="8352783" cy="563735"/>
            <a:chOff x="684213" y="2078353"/>
            <a:chExt cx="7848600" cy="56373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74945A8-ACE7-47D1-96A3-D8A79049B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213" y="2078353"/>
              <a:ext cx="7848600" cy="563735"/>
            </a:xfrm>
            <a:prstGeom prst="rect">
              <a:avLst/>
            </a:prstGeom>
            <a:solidFill>
              <a:srgbClr val="ACC5E4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5" name="텍스트 개체 틀 7">
              <a:extLst>
                <a:ext uri="{FF2B5EF4-FFF2-40B4-BE49-F238E27FC236}">
                  <a16:creationId xmlns:a16="http://schemas.microsoft.com/office/drawing/2014/main" id="{694C7AE6-4DF7-4C63-935E-43529EC63D61}"/>
                </a:ext>
              </a:extLst>
            </p:cNvPr>
            <p:cNvSpPr txBox="1">
              <a:spLocks/>
            </p:cNvSpPr>
            <p:nvPr/>
          </p:nvSpPr>
          <p:spPr>
            <a:xfrm>
              <a:off x="827881" y="2175605"/>
              <a:ext cx="7561263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-30" dirty="0">
                  <a:solidFill>
                    <a:srgbClr val="202522"/>
                  </a:solidFill>
                </a:rPr>
                <a:t>url1 = </a:t>
              </a:r>
              <a:r>
                <a:rPr lang="en-US" altLang="ko-KR" sz="1800" spc="-30" dirty="0" err="1">
                  <a:solidFill>
                    <a:srgbClr val="202522"/>
                  </a:solidFill>
                </a:rPr>
                <a:t>urlparse</a:t>
              </a:r>
              <a:r>
                <a:rPr lang="en-US" altLang="ko-KR" sz="1800" spc="-30" dirty="0">
                  <a:solidFill>
                    <a:srgbClr val="202522"/>
                  </a:solidFill>
                </a:rPr>
                <a:t>(‘https://movie.daum.net/</a:t>
              </a:r>
              <a:r>
                <a:rPr lang="en-US" altLang="ko-KR" sz="1800" spc="-30" dirty="0" err="1">
                  <a:solidFill>
                    <a:srgbClr val="202522"/>
                  </a:solidFill>
                </a:rPr>
                <a:t>moviedb</a:t>
              </a:r>
              <a:r>
                <a:rPr lang="en-US" altLang="ko-KR" sz="1800" spc="-30" dirty="0">
                  <a:solidFill>
                    <a:srgbClr val="202522"/>
                  </a:solidFill>
                </a:rPr>
                <a:t>/</a:t>
              </a:r>
              <a:r>
                <a:rPr lang="en-US" altLang="ko-KR" sz="1800" spc="-30" dirty="0" err="1">
                  <a:solidFill>
                    <a:srgbClr val="202522"/>
                  </a:solidFill>
                </a:rPr>
                <a:t>main?movieId</a:t>
              </a:r>
              <a:r>
                <a:rPr lang="en-US" altLang="ko-KR" sz="1800" spc="-30" dirty="0">
                  <a:solidFill>
                    <a:srgbClr val="202522"/>
                  </a:solidFill>
                </a:rPr>
                <a:t>=93252’)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EBCA1F-E6B9-4202-A87A-FC4BA83BFCD2}"/>
              </a:ext>
            </a:extLst>
          </p:cNvPr>
          <p:cNvSpPr/>
          <p:nvPr/>
        </p:nvSpPr>
        <p:spPr>
          <a:xfrm>
            <a:off x="5330203" y="266300"/>
            <a:ext cx="3822505" cy="705368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Urlencode</a:t>
            </a:r>
            <a:r>
              <a:rPr lang="ko-KR" altLang="en-US"/>
              <a:t>를 더 많이 사용 함 </a:t>
            </a:r>
            <a:r>
              <a:rPr lang="en-US" altLang="ko-KR"/>
              <a:t>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173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>
            <a:extLst>
              <a:ext uri="{FF2B5EF4-FFF2-40B4-BE49-F238E27FC236}">
                <a16:creationId xmlns:a16="http://schemas.microsoft.com/office/drawing/2014/main" id="{FC486629-C914-4AA8-8E14-C45392D92607}"/>
              </a:ext>
            </a:extLst>
          </p:cNvPr>
          <p:cNvSpPr txBox="1">
            <a:spLocks/>
          </p:cNvSpPr>
          <p:nvPr/>
        </p:nvSpPr>
        <p:spPr>
          <a:xfrm>
            <a:off x="1486536" y="1145351"/>
            <a:ext cx="9836460" cy="64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 err="1">
                <a:solidFill>
                  <a:schemeClr val="tx1"/>
                </a:solidFill>
              </a:rPr>
              <a:t>메서드의</a:t>
            </a:r>
            <a:r>
              <a:rPr lang="ko-KR" altLang="en-US" sz="1800" spc="0" dirty="0">
                <a:solidFill>
                  <a:schemeClr val="tx1"/>
                </a:solidFill>
              </a:rPr>
              <a:t> </a:t>
            </a:r>
            <a:r>
              <a:rPr lang="ko-KR" altLang="en-US" sz="1800" spc="0" dirty="0" err="1">
                <a:solidFill>
                  <a:schemeClr val="tx1"/>
                </a:solidFill>
              </a:rPr>
              <a:t>아규먼트로</a:t>
            </a:r>
            <a:r>
              <a:rPr lang="ko-KR" altLang="en-US" sz="1800" spc="0" dirty="0">
                <a:solidFill>
                  <a:schemeClr val="tx1"/>
                </a:solidFill>
              </a:rPr>
              <a:t> 지정된 </a:t>
            </a:r>
            <a:r>
              <a:rPr lang="en-US" altLang="ko-KR" sz="1800" spc="0" dirty="0">
                <a:solidFill>
                  <a:schemeClr val="tx1"/>
                </a:solidFill>
              </a:rPr>
              <a:t>name</a:t>
            </a:r>
            <a:r>
              <a:rPr lang="ko-KR" altLang="en-US" sz="1800" spc="0" dirty="0">
                <a:solidFill>
                  <a:schemeClr val="tx1"/>
                </a:solidFill>
              </a:rPr>
              <a:t>과 </a:t>
            </a:r>
            <a:r>
              <a:rPr lang="en-US" altLang="ko-KR" sz="1800" spc="0" dirty="0">
                <a:solidFill>
                  <a:schemeClr val="tx1"/>
                </a:solidFill>
              </a:rPr>
              <a:t>value</a:t>
            </a:r>
            <a:r>
              <a:rPr lang="ko-KR" altLang="en-US" sz="1800" spc="0" dirty="0">
                <a:solidFill>
                  <a:schemeClr val="tx1"/>
                </a:solidFill>
              </a:rPr>
              <a:t>로 구성된 </a:t>
            </a:r>
            <a:r>
              <a:rPr lang="ko-KR" altLang="en-US" sz="1800" spc="0" dirty="0" err="1">
                <a:solidFill>
                  <a:schemeClr val="tx1"/>
                </a:solidFill>
              </a:rPr>
              <a:t>딕셔너리</a:t>
            </a:r>
            <a:r>
              <a:rPr lang="ko-KR" altLang="en-US" sz="1800" spc="0" dirty="0">
                <a:solidFill>
                  <a:schemeClr val="tx1"/>
                </a:solidFill>
              </a:rPr>
              <a:t> 정보를 정해진 규격의 </a:t>
            </a:r>
            <a:r>
              <a:rPr lang="en-US" altLang="ko-KR" sz="1800" spc="0" dirty="0">
                <a:solidFill>
                  <a:schemeClr val="tx1"/>
                </a:solidFill>
              </a:rPr>
              <a:t>Query </a:t>
            </a:r>
            <a:r>
              <a:rPr lang="ko-KR" altLang="en-US" sz="1800" spc="0" dirty="0">
                <a:solidFill>
                  <a:schemeClr val="tx1"/>
                </a:solidFill>
              </a:rPr>
              <a:t>문자열 또는 요청 파라미터 문자열로 리턴 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F8958C-2CC5-4C67-8D36-4E5539757DF3}"/>
              </a:ext>
            </a:extLst>
          </p:cNvPr>
          <p:cNvGrpSpPr/>
          <p:nvPr/>
        </p:nvGrpSpPr>
        <p:grpSpPr>
          <a:xfrm>
            <a:off x="484867" y="516390"/>
            <a:ext cx="6646501" cy="396152"/>
            <a:chOff x="1165138" y="1465817"/>
            <a:chExt cx="6646501" cy="39615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1901A01-D142-46C1-9DD3-58B986F63E13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텍스트 개체 틀 7">
              <a:extLst>
                <a:ext uri="{FF2B5EF4-FFF2-40B4-BE49-F238E27FC236}">
                  <a16:creationId xmlns:a16="http://schemas.microsoft.com/office/drawing/2014/main" id="{9F86589A-196B-4F8D-A89C-19E3667F9D37}"/>
                </a:ext>
              </a:extLst>
            </p:cNvPr>
            <p:cNvSpPr txBox="1">
              <a:spLocks/>
            </p:cNvSpPr>
            <p:nvPr/>
          </p:nvSpPr>
          <p:spPr>
            <a:xfrm>
              <a:off x="1266197" y="1492738"/>
              <a:ext cx="6545442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 dirty="0" err="1">
                  <a:solidFill>
                    <a:srgbClr val="202522"/>
                  </a:solidFill>
                </a:rPr>
                <a:t>urllib.parse.urlencode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()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F5BEA8A-E639-4F11-A3DC-C2D4B656CD82}"/>
              </a:ext>
            </a:extLst>
          </p:cNvPr>
          <p:cNvGrpSpPr/>
          <p:nvPr/>
        </p:nvGrpSpPr>
        <p:grpSpPr>
          <a:xfrm>
            <a:off x="1921113" y="2854153"/>
            <a:ext cx="7273182" cy="563735"/>
            <a:chOff x="1259632" y="2859782"/>
            <a:chExt cx="7273182" cy="56373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23025A0-4F45-4B81-846C-E5CEBA0E5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632" y="2859782"/>
              <a:ext cx="7273182" cy="563735"/>
            </a:xfrm>
            <a:prstGeom prst="rect">
              <a:avLst/>
            </a:prstGeom>
            <a:solidFill>
              <a:srgbClr val="5B6F8E"/>
            </a:solidFill>
            <a:ln w="19050">
              <a:solidFill>
                <a:srgbClr val="5B6F8E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8" name="텍스트 개체 틀 7">
              <a:extLst>
                <a:ext uri="{FF2B5EF4-FFF2-40B4-BE49-F238E27FC236}">
                  <a16:creationId xmlns:a16="http://schemas.microsoft.com/office/drawing/2014/main" id="{0B49FC08-5E4E-4B58-B7C3-146812DC5C8A}"/>
                </a:ext>
              </a:extLst>
            </p:cNvPr>
            <p:cNvSpPr txBox="1">
              <a:spLocks/>
            </p:cNvSpPr>
            <p:nvPr/>
          </p:nvSpPr>
          <p:spPr>
            <a:xfrm>
              <a:off x="1306734" y="2957034"/>
              <a:ext cx="7081615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  <a:tabLst>
                  <a:tab pos="1255713" algn="l"/>
                </a:tabLst>
              </a:pPr>
              <a:r>
                <a:rPr lang="en-US" altLang="ko-KR" sz="1800" spc="0" dirty="0">
                  <a:solidFill>
                    <a:schemeClr val="bg1"/>
                  </a:solidFill>
                </a:rPr>
                <a:t>number=12524&amp;type=</a:t>
              </a:r>
              <a:r>
                <a:rPr lang="en-US" altLang="ko-KR" sz="1800" spc="0" dirty="0" err="1">
                  <a:solidFill>
                    <a:schemeClr val="bg1"/>
                  </a:solidFill>
                </a:rPr>
                <a:t>issue&amp;action</a:t>
              </a:r>
              <a:r>
                <a:rPr lang="en-US" altLang="ko-KR" sz="1800" spc="0" dirty="0">
                  <a:solidFill>
                    <a:schemeClr val="bg1"/>
                  </a:solidFill>
                </a:rPr>
                <a:t>=show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4F45599-B608-4CB6-87EA-4C3BE191469A}"/>
              </a:ext>
            </a:extLst>
          </p:cNvPr>
          <p:cNvGrpSpPr/>
          <p:nvPr/>
        </p:nvGrpSpPr>
        <p:grpSpPr>
          <a:xfrm>
            <a:off x="1345694" y="2209634"/>
            <a:ext cx="7848600" cy="563735"/>
            <a:chOff x="684213" y="2078353"/>
            <a:chExt cx="7848600" cy="56373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AEA0E76-5ADE-44DD-B2CA-9A06B5203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213" y="2078353"/>
              <a:ext cx="7848600" cy="563735"/>
            </a:xfrm>
            <a:prstGeom prst="rect">
              <a:avLst/>
            </a:prstGeom>
            <a:solidFill>
              <a:srgbClr val="ACC5E4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1" name="텍스트 개체 틀 7">
              <a:extLst>
                <a:ext uri="{FF2B5EF4-FFF2-40B4-BE49-F238E27FC236}">
                  <a16:creationId xmlns:a16="http://schemas.microsoft.com/office/drawing/2014/main" id="{82B7A115-789D-4B9E-B4C3-6E1AC9FCD82E}"/>
                </a:ext>
              </a:extLst>
            </p:cNvPr>
            <p:cNvSpPr txBox="1">
              <a:spLocks/>
            </p:cNvSpPr>
            <p:nvPr/>
          </p:nvSpPr>
          <p:spPr>
            <a:xfrm>
              <a:off x="827881" y="2175605"/>
              <a:ext cx="7561263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 dirty="0" err="1">
                  <a:solidFill>
                    <a:srgbClr val="FF0000"/>
                  </a:solidFill>
                </a:rPr>
                <a:t>urlencode</a:t>
              </a:r>
              <a:r>
                <a:rPr lang="en-US" altLang="ko-KR" sz="1800" spc="0" dirty="0">
                  <a:solidFill>
                    <a:srgbClr val="FF0000"/>
                  </a:solidFill>
                </a:rPr>
                <a:t>({'number': 12524, 'type': 'issue', 'action': 'show'})</a:t>
              </a:r>
            </a:p>
          </p:txBody>
        </p:sp>
      </p:grpSp>
      <p:sp>
        <p:nvSpPr>
          <p:cNvPr id="12" name="화살표: 위로 굽음 11">
            <a:extLst>
              <a:ext uri="{FF2B5EF4-FFF2-40B4-BE49-F238E27FC236}">
                <a16:creationId xmlns:a16="http://schemas.microsoft.com/office/drawing/2014/main" id="{7EE08B64-8D27-4701-961A-8C4B18F0375A}"/>
              </a:ext>
            </a:extLst>
          </p:cNvPr>
          <p:cNvSpPr/>
          <p:nvPr/>
        </p:nvSpPr>
        <p:spPr bwMode="auto">
          <a:xfrm rot="5400000">
            <a:off x="1353895" y="2851999"/>
            <a:ext cx="538491" cy="410882"/>
          </a:xfrm>
          <a:prstGeom prst="bentUpArrow">
            <a:avLst>
              <a:gd name="adj1" fmla="val 25000"/>
              <a:gd name="adj2" fmla="val 25000"/>
              <a:gd name="adj3" fmla="val 43292"/>
            </a:avLst>
          </a:prstGeom>
          <a:solidFill>
            <a:srgbClr val="A4A3A4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A1DE60B-BC77-43E7-BEFA-E4A5536958CA}"/>
              </a:ext>
            </a:extLst>
          </p:cNvPr>
          <p:cNvGrpSpPr/>
          <p:nvPr/>
        </p:nvGrpSpPr>
        <p:grpSpPr>
          <a:xfrm>
            <a:off x="1900591" y="4143191"/>
            <a:ext cx="7293704" cy="923229"/>
            <a:chOff x="1239110" y="4011910"/>
            <a:chExt cx="7293704" cy="92322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C1E131D-CBC2-4E8D-91F6-9DEBE8A7E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9110" y="4011911"/>
              <a:ext cx="7293704" cy="923228"/>
            </a:xfrm>
            <a:prstGeom prst="rect">
              <a:avLst/>
            </a:prstGeom>
            <a:solidFill>
              <a:srgbClr val="5B6F8E"/>
            </a:solidFill>
            <a:ln w="19050">
              <a:solidFill>
                <a:srgbClr val="5B6F8E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5" name="텍스트 개체 틀 7">
              <a:extLst>
                <a:ext uri="{FF2B5EF4-FFF2-40B4-BE49-F238E27FC236}">
                  <a16:creationId xmlns:a16="http://schemas.microsoft.com/office/drawing/2014/main" id="{07417659-33CE-4234-AEE2-E717F4F7D3CB}"/>
                </a:ext>
              </a:extLst>
            </p:cNvPr>
            <p:cNvSpPr txBox="1">
              <a:spLocks/>
            </p:cNvSpPr>
            <p:nvPr/>
          </p:nvSpPr>
          <p:spPr>
            <a:xfrm>
              <a:off x="1286212" y="4011910"/>
              <a:ext cx="7081615" cy="923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  <a:tabLst>
                  <a:tab pos="1255713" algn="l"/>
                </a:tabLst>
              </a:pPr>
              <a:r>
                <a:rPr lang="en-US" altLang="ko-KR" sz="1800" spc="0" dirty="0" err="1">
                  <a:solidFill>
                    <a:schemeClr val="bg1"/>
                  </a:solidFill>
                </a:rPr>
                <a:t>addr</a:t>
              </a:r>
              <a:r>
                <a:rPr lang="en-US" altLang="ko-KR" sz="1800" spc="0" dirty="0">
                  <a:solidFill>
                    <a:schemeClr val="bg1"/>
                  </a:solidFill>
                </a:rPr>
                <a:t>=%EC%84%9C%EC%9A%B8%EC%8B%9C+%EA%B0%95%EB%82%A8%EA%B5%AC+%EC%97%AD%EC%82%BC%EB%8F%99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9CF3C1A-5B9A-438A-854E-BC162F8FC40A}"/>
              </a:ext>
            </a:extLst>
          </p:cNvPr>
          <p:cNvGrpSpPr/>
          <p:nvPr/>
        </p:nvGrpSpPr>
        <p:grpSpPr>
          <a:xfrm>
            <a:off x="1345694" y="3498672"/>
            <a:ext cx="7848600" cy="563735"/>
            <a:chOff x="684213" y="3641211"/>
            <a:chExt cx="7848600" cy="56373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0D50976-4FF4-4B01-A2C1-2DD77B473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213" y="3641211"/>
              <a:ext cx="7848600" cy="563735"/>
            </a:xfrm>
            <a:prstGeom prst="rect">
              <a:avLst/>
            </a:prstGeom>
            <a:solidFill>
              <a:srgbClr val="ACC5E4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" name="텍스트 개체 틀 7">
              <a:extLst>
                <a:ext uri="{FF2B5EF4-FFF2-40B4-BE49-F238E27FC236}">
                  <a16:creationId xmlns:a16="http://schemas.microsoft.com/office/drawing/2014/main" id="{8856966E-FF12-4A9C-B5F1-322A33769041}"/>
                </a:ext>
              </a:extLst>
            </p:cNvPr>
            <p:cNvSpPr txBox="1">
              <a:spLocks/>
            </p:cNvSpPr>
            <p:nvPr/>
          </p:nvSpPr>
          <p:spPr>
            <a:xfrm>
              <a:off x="807359" y="3738463"/>
              <a:ext cx="7561263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 dirty="0" err="1">
                  <a:solidFill>
                    <a:srgbClr val="FF0000"/>
                  </a:solidFill>
                </a:rPr>
                <a:t>urlencode</a:t>
              </a:r>
              <a:r>
                <a:rPr lang="en-US" altLang="ko-KR" sz="1800" spc="0" dirty="0">
                  <a:solidFill>
                    <a:srgbClr val="FF0000"/>
                  </a:solidFill>
                </a:rPr>
                <a:t>({'</a:t>
              </a:r>
              <a:r>
                <a:rPr lang="en-US" altLang="ko-KR" sz="1800" spc="0" dirty="0" err="1">
                  <a:solidFill>
                    <a:srgbClr val="FF0000"/>
                  </a:solidFill>
                </a:rPr>
                <a:t>addr</a:t>
              </a:r>
              <a:r>
                <a:rPr lang="en-US" altLang="ko-KR" sz="1800" spc="0" dirty="0">
                  <a:solidFill>
                    <a:srgbClr val="FF0000"/>
                  </a:solidFill>
                </a:rPr>
                <a:t>': '</a:t>
              </a:r>
              <a:r>
                <a:rPr lang="ko-KR" altLang="en-US" sz="1800" spc="0" dirty="0">
                  <a:solidFill>
                    <a:srgbClr val="FF0000"/>
                  </a:solidFill>
                </a:rPr>
                <a:t>서울시 강남구 역삼동</a:t>
              </a:r>
              <a:r>
                <a:rPr lang="en-US" altLang="ko-KR" sz="1800" spc="0" dirty="0">
                  <a:solidFill>
                    <a:srgbClr val="FF0000"/>
                  </a:solidFill>
                </a:rPr>
                <a:t>'})</a:t>
              </a:r>
            </a:p>
          </p:txBody>
        </p:sp>
      </p:grpSp>
      <p:sp>
        <p:nvSpPr>
          <p:cNvPr id="19" name="화살표: 위로 굽음 18">
            <a:extLst>
              <a:ext uri="{FF2B5EF4-FFF2-40B4-BE49-F238E27FC236}">
                <a16:creationId xmlns:a16="http://schemas.microsoft.com/office/drawing/2014/main" id="{E15425EE-0C20-43A9-8A25-C9B1D3F4B9C1}"/>
              </a:ext>
            </a:extLst>
          </p:cNvPr>
          <p:cNvSpPr/>
          <p:nvPr/>
        </p:nvSpPr>
        <p:spPr bwMode="auto">
          <a:xfrm rot="5400000">
            <a:off x="1353895" y="4143275"/>
            <a:ext cx="538491" cy="410882"/>
          </a:xfrm>
          <a:prstGeom prst="bentUpArrow">
            <a:avLst>
              <a:gd name="adj1" fmla="val 25000"/>
              <a:gd name="adj2" fmla="val 25000"/>
              <a:gd name="adj3" fmla="val 43292"/>
            </a:avLst>
          </a:prstGeom>
          <a:solidFill>
            <a:srgbClr val="A4A3A4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212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ED1BBDE7-D65F-4280-AE99-902E611338EA}"/>
              </a:ext>
            </a:extLst>
          </p:cNvPr>
          <p:cNvSpPr txBox="1">
            <a:spLocks/>
          </p:cNvSpPr>
          <p:nvPr/>
        </p:nvSpPr>
        <p:spPr>
          <a:xfrm>
            <a:off x="583835" y="500345"/>
            <a:ext cx="7596394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tabLst>
                <a:tab pos="4394200" algn="l"/>
              </a:tabLst>
            </a:pPr>
            <a:r>
              <a:rPr lang="en-US" altLang="ko-KR" sz="1800" spc="0" dirty="0">
                <a:solidFill>
                  <a:srgbClr val="202522"/>
                </a:solidFill>
              </a:rPr>
              <a:t>Query </a:t>
            </a:r>
            <a:r>
              <a:rPr lang="ko-KR" altLang="en-US" sz="1800" spc="0" dirty="0">
                <a:solidFill>
                  <a:srgbClr val="202522"/>
                </a:solidFill>
              </a:rPr>
              <a:t>문자열을 포함하여 요청하는 것 </a:t>
            </a:r>
            <a:r>
              <a:rPr lang="en-US" altLang="ko-KR" sz="1800" spc="0" dirty="0">
                <a:solidFill>
                  <a:srgbClr val="202522"/>
                </a:solidFill>
              </a:rPr>
              <a:t>	    GET </a:t>
            </a:r>
            <a:r>
              <a:rPr lang="ko-KR" altLang="en-US" sz="1800" spc="0" dirty="0">
                <a:solidFill>
                  <a:srgbClr val="202522"/>
                </a:solidFill>
              </a:rPr>
              <a:t>방식 요청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0D06A54F-D7A0-4087-8E09-148356BAD513}"/>
              </a:ext>
            </a:extLst>
          </p:cNvPr>
          <p:cNvSpPr txBox="1">
            <a:spLocks/>
          </p:cNvSpPr>
          <p:nvPr/>
        </p:nvSpPr>
        <p:spPr>
          <a:xfrm>
            <a:off x="583834" y="992374"/>
            <a:ext cx="9708029" cy="73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rgbClr val="ACC5E4"/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     </a:t>
            </a:r>
            <a:r>
              <a:rPr lang="en-US" altLang="ko-KR" sz="1800" spc="0" dirty="0" err="1">
                <a:solidFill>
                  <a:srgbClr val="202522"/>
                </a:solidFill>
              </a:rPr>
              <a:t>urllib.parse.urlencode</a:t>
            </a:r>
            <a:r>
              <a:rPr lang="en-US" altLang="ko-KR" sz="1800" spc="0" dirty="0">
                <a:solidFill>
                  <a:srgbClr val="202522"/>
                </a:solidFill>
              </a:rPr>
              <a:t> </a:t>
            </a:r>
            <a:r>
              <a:rPr lang="ko-KR" altLang="en-US" sz="1800" spc="0" dirty="0">
                <a:solidFill>
                  <a:srgbClr val="202522"/>
                </a:solidFill>
              </a:rPr>
              <a:t>함수로 </a:t>
            </a:r>
            <a:r>
              <a:rPr lang="en-US" altLang="ko-KR" sz="1800" spc="0" dirty="0">
                <a:solidFill>
                  <a:srgbClr val="202522"/>
                </a:solidFill>
              </a:rPr>
              <a:t>name</a:t>
            </a:r>
            <a:r>
              <a:rPr lang="ko-KR" altLang="en-US" sz="1800" spc="0" dirty="0">
                <a:solidFill>
                  <a:srgbClr val="202522"/>
                </a:solidFill>
              </a:rPr>
              <a:t>과 </a:t>
            </a:r>
            <a:r>
              <a:rPr lang="en-US" altLang="ko-KR" sz="1800" spc="0" dirty="0">
                <a:solidFill>
                  <a:srgbClr val="202522"/>
                </a:solidFill>
              </a:rPr>
              <a:t>value</a:t>
            </a:r>
            <a:r>
              <a:rPr lang="ko-KR" altLang="en-US" sz="1800" spc="0" dirty="0">
                <a:solidFill>
                  <a:srgbClr val="202522"/>
                </a:solidFill>
              </a:rPr>
              <a:t>로 구성되는 </a:t>
            </a:r>
            <a:r>
              <a:rPr lang="en-US" altLang="ko-KR" sz="1800" spc="0" dirty="0">
                <a:solidFill>
                  <a:srgbClr val="202522"/>
                </a:solidFill>
              </a:rPr>
              <a:t>Query </a:t>
            </a:r>
            <a:r>
              <a:rPr lang="ko-KR" altLang="en-US" sz="1800" spc="0" dirty="0">
                <a:solidFill>
                  <a:srgbClr val="202522"/>
                </a:solidFill>
              </a:rPr>
              <a:t>문자열을 만듦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algn="l">
              <a:buClr>
                <a:srgbClr val="ACC5E4"/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     URL </a:t>
            </a:r>
            <a:r>
              <a:rPr lang="ko-KR" altLang="en-US" sz="1800" spc="0" dirty="0">
                <a:solidFill>
                  <a:srgbClr val="202522"/>
                </a:solidFill>
              </a:rPr>
              <a:t>문자열의 뒤에 ‘</a:t>
            </a:r>
            <a:r>
              <a:rPr lang="en-US" altLang="ko-KR" sz="1800" spc="0" dirty="0">
                <a:solidFill>
                  <a:srgbClr val="C00000"/>
                </a:solidFill>
              </a:rPr>
              <a:t>?</a:t>
            </a:r>
            <a:r>
              <a:rPr lang="en-US" altLang="ko-KR" sz="1800" spc="0" dirty="0">
                <a:solidFill>
                  <a:srgbClr val="202522"/>
                </a:solidFill>
              </a:rPr>
              <a:t>’ </a:t>
            </a:r>
            <a:r>
              <a:rPr lang="ko-KR" altLang="en-US" sz="1800" spc="0" dirty="0">
                <a:solidFill>
                  <a:srgbClr val="202522"/>
                </a:solidFill>
              </a:rPr>
              <a:t>기호를 추가하여 요청 </a:t>
            </a:r>
            <a:r>
              <a:rPr lang="en-US" altLang="ko-KR" sz="1800" spc="0" dirty="0">
                <a:solidFill>
                  <a:srgbClr val="202522"/>
                </a:solidFill>
              </a:rPr>
              <a:t>URL</a:t>
            </a:r>
            <a:r>
              <a:rPr lang="ko-KR" altLang="en-US" sz="1800" spc="0" dirty="0">
                <a:solidFill>
                  <a:srgbClr val="202522"/>
                </a:solidFill>
              </a:rPr>
              <a:t>로 사용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sp>
        <p:nvSpPr>
          <p:cNvPr id="7" name="오른쪽 화살표 36">
            <a:extLst>
              <a:ext uri="{FF2B5EF4-FFF2-40B4-BE49-F238E27FC236}">
                <a16:creationId xmlns:a16="http://schemas.microsoft.com/office/drawing/2014/main" id="{42B32C9B-F0CC-49B1-B6CC-5632E7DD036C}"/>
              </a:ext>
            </a:extLst>
          </p:cNvPr>
          <p:cNvSpPr/>
          <p:nvPr/>
        </p:nvSpPr>
        <p:spPr>
          <a:xfrm>
            <a:off x="5017460" y="554320"/>
            <a:ext cx="272830" cy="261280"/>
          </a:xfrm>
          <a:prstGeom prst="rightArrow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3BE213-998B-46D0-89AC-0D2D80635692}"/>
              </a:ext>
            </a:extLst>
          </p:cNvPr>
          <p:cNvSpPr>
            <a:spLocks/>
          </p:cNvSpPr>
          <p:nvPr/>
        </p:nvSpPr>
        <p:spPr bwMode="auto">
          <a:xfrm>
            <a:off x="1016710" y="2084154"/>
            <a:ext cx="8586246" cy="2304256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AB02E65-A721-46A3-8966-E94A1DAA6C16}"/>
              </a:ext>
            </a:extLst>
          </p:cNvPr>
          <p:cNvGrpSpPr/>
          <p:nvPr/>
        </p:nvGrpSpPr>
        <p:grpSpPr>
          <a:xfrm>
            <a:off x="1109831" y="3168230"/>
            <a:ext cx="7541166" cy="652279"/>
            <a:chOff x="847184" y="2694478"/>
            <a:chExt cx="7541166" cy="65227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6D2B828-C15D-4827-882B-9844B0421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184" y="2694478"/>
              <a:ext cx="7540681" cy="652279"/>
            </a:xfrm>
            <a:prstGeom prst="rect">
              <a:avLst/>
            </a:prstGeom>
            <a:solidFill>
              <a:srgbClr val="161924"/>
            </a:solidFill>
            <a:ln w="19050">
              <a:solidFill>
                <a:srgbClr val="1C202C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1" name="텍스트 개체 틀 7">
              <a:extLst>
                <a:ext uri="{FF2B5EF4-FFF2-40B4-BE49-F238E27FC236}">
                  <a16:creationId xmlns:a16="http://schemas.microsoft.com/office/drawing/2014/main" id="{A3303B12-AF90-4537-90B0-54DE6725A490}"/>
                </a:ext>
              </a:extLst>
            </p:cNvPr>
            <p:cNvSpPr txBox="1">
              <a:spLocks/>
            </p:cNvSpPr>
            <p:nvPr/>
          </p:nvSpPr>
          <p:spPr>
            <a:xfrm>
              <a:off x="898526" y="2700527"/>
              <a:ext cx="7489824" cy="646230"/>
            </a:xfrm>
            <a:prstGeom prst="rect">
              <a:avLst/>
            </a:prstGeom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  <a:tabLst>
                  <a:tab pos="1255713" algn="l"/>
                </a:tabLst>
              </a:pPr>
              <a:r>
                <a:rPr lang="en-US" altLang="ko-KR" sz="1800" spc="0" dirty="0">
                  <a:solidFill>
                    <a:schemeClr val="bg1"/>
                  </a:solidFill>
                </a:rPr>
                <a:t>http://unico2013.dothome.co.kr/crawling/get.php</a:t>
              </a:r>
              <a:r>
                <a:rPr lang="en-US" altLang="ko-KR" sz="1800" spc="0" dirty="0">
                  <a:solidFill>
                    <a:srgbClr val="FFFF00"/>
                  </a:solidFill>
                </a:rPr>
                <a:t>?</a:t>
              </a:r>
              <a:r>
                <a:rPr lang="en-US" altLang="ko-KR" sz="1800" spc="0" dirty="0">
                  <a:solidFill>
                    <a:schemeClr val="bg1"/>
                  </a:solidFill>
                </a:rPr>
                <a:t>name=%EC%9C%A0%EB%8B%88%EC%BD%94&amp;age=10</a:t>
              </a:r>
            </a:p>
          </p:txBody>
        </p:sp>
      </p:grpSp>
      <p:sp>
        <p:nvSpPr>
          <p:cNvPr id="12" name="오른쪽 화살표 36">
            <a:extLst>
              <a:ext uri="{FF2B5EF4-FFF2-40B4-BE49-F238E27FC236}">
                <a16:creationId xmlns:a16="http://schemas.microsoft.com/office/drawing/2014/main" id="{4A08F66B-8E12-4B87-906D-A0F7BCA122A7}"/>
              </a:ext>
            </a:extLst>
          </p:cNvPr>
          <p:cNvSpPr/>
          <p:nvPr/>
        </p:nvSpPr>
        <p:spPr>
          <a:xfrm rot="5400000">
            <a:off x="2888955" y="2874766"/>
            <a:ext cx="404358" cy="318674"/>
          </a:xfrm>
          <a:prstGeom prst="rightArrow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텍스트 개체 틀 7">
            <a:extLst>
              <a:ext uri="{FF2B5EF4-FFF2-40B4-BE49-F238E27FC236}">
                <a16:creationId xmlns:a16="http://schemas.microsoft.com/office/drawing/2014/main" id="{AB9F9A24-4A3D-4124-B6FF-579692485D54}"/>
              </a:ext>
            </a:extLst>
          </p:cNvPr>
          <p:cNvSpPr txBox="1">
            <a:spLocks/>
          </p:cNvSpPr>
          <p:nvPr/>
        </p:nvSpPr>
        <p:spPr>
          <a:xfrm>
            <a:off x="1016710" y="2111581"/>
            <a:ext cx="8243493" cy="2203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params = </a:t>
            </a:r>
            <a:r>
              <a:rPr lang="en-US" altLang="ko-KR" sz="1800" spc="0" dirty="0" err="1">
                <a:solidFill>
                  <a:srgbClr val="FF0000"/>
                </a:solidFill>
              </a:rPr>
              <a:t>urllib.parse.urlencode</a:t>
            </a:r>
            <a:r>
              <a:rPr lang="en-US" altLang="ko-KR" sz="1800" spc="0" dirty="0">
                <a:solidFill>
                  <a:srgbClr val="FF0000"/>
                </a:solidFill>
              </a:rPr>
              <a:t>({'name': '</a:t>
            </a:r>
            <a:r>
              <a:rPr lang="ko-KR" altLang="en-US" sz="1800" spc="0" dirty="0" err="1">
                <a:solidFill>
                  <a:srgbClr val="FF0000"/>
                </a:solidFill>
              </a:rPr>
              <a:t>유니코</a:t>
            </a:r>
            <a:r>
              <a:rPr lang="en-US" altLang="ko-KR" sz="1800" spc="0" dirty="0">
                <a:solidFill>
                  <a:srgbClr val="FF0000"/>
                </a:solidFill>
              </a:rPr>
              <a:t>', 'age': 10})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url</a:t>
            </a:r>
            <a:r>
              <a:rPr lang="en-US" altLang="ko-KR" sz="1800" spc="0" dirty="0">
                <a:solidFill>
                  <a:srgbClr val="202522"/>
                </a:solidFill>
              </a:rPr>
              <a:t> = "http://unico2013.dothome.co.kr/crawling/</a:t>
            </a:r>
            <a:r>
              <a:rPr lang="en-US" altLang="ko-KR" sz="1800" spc="0" dirty="0" err="1">
                <a:solidFill>
                  <a:srgbClr val="202522"/>
                </a:solidFill>
              </a:rPr>
              <a:t>get.php</a:t>
            </a:r>
            <a:r>
              <a:rPr lang="en-US" altLang="ko-KR" sz="1800" spc="0" dirty="0">
                <a:solidFill>
                  <a:srgbClr val="FFFF00"/>
                </a:solidFill>
              </a:rPr>
              <a:t>?</a:t>
            </a:r>
            <a:r>
              <a:rPr lang="en-US" altLang="ko-KR" sz="1800" spc="0" dirty="0">
                <a:solidFill>
                  <a:srgbClr val="202522"/>
                </a:solidFill>
              </a:rPr>
              <a:t>%s" % params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endParaRPr lang="en-US" altLang="ko-KR" sz="1800" spc="0" dirty="0">
              <a:solidFill>
                <a:srgbClr val="202522"/>
              </a:solidFill>
            </a:endParaRP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endParaRPr lang="en-US" altLang="ko-KR" sz="1800" spc="0" dirty="0">
              <a:solidFill>
                <a:srgbClr val="202522"/>
              </a:solidFill>
            </a:endParaRP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endParaRPr lang="en-US" altLang="ko-KR" sz="1800" spc="0" dirty="0">
              <a:solidFill>
                <a:srgbClr val="202522"/>
              </a:solidFill>
            </a:endParaRP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urllib.request.urlopen</a:t>
            </a:r>
            <a:r>
              <a:rPr lang="en-US" altLang="ko-KR" sz="1800" spc="0" dirty="0">
                <a:solidFill>
                  <a:srgbClr val="202522"/>
                </a:solidFill>
              </a:rPr>
              <a:t>(</a:t>
            </a:r>
            <a:r>
              <a:rPr lang="en-US" altLang="ko-KR" sz="1800" spc="0" dirty="0" err="1">
                <a:solidFill>
                  <a:srgbClr val="202522"/>
                </a:solidFill>
              </a:rPr>
              <a:t>url</a:t>
            </a:r>
            <a:r>
              <a:rPr lang="en-US" altLang="ko-KR" sz="1800" spc="0" dirty="0">
                <a:solidFill>
                  <a:srgbClr val="202522"/>
                </a:solidFill>
              </a:rPr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89F599-F4BC-4E3D-BC44-C12EB80BC6B7}"/>
              </a:ext>
            </a:extLst>
          </p:cNvPr>
          <p:cNvSpPr/>
          <p:nvPr/>
        </p:nvSpPr>
        <p:spPr>
          <a:xfrm>
            <a:off x="5330203" y="365760"/>
            <a:ext cx="1680197" cy="626614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7106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08D54C95-C609-47E0-9F8F-EC5B635C1A1B}"/>
              </a:ext>
            </a:extLst>
          </p:cNvPr>
          <p:cNvSpPr txBox="1">
            <a:spLocks/>
          </p:cNvSpPr>
          <p:nvPr/>
        </p:nvSpPr>
        <p:spPr>
          <a:xfrm>
            <a:off x="700566" y="568439"/>
            <a:ext cx="10018795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tabLst>
                <a:tab pos="4124325" algn="l"/>
                <a:tab pos="5827713" algn="l"/>
              </a:tabLst>
            </a:pPr>
            <a:r>
              <a:rPr lang="ko-KR" altLang="en-US" sz="1800" spc="0" dirty="0">
                <a:solidFill>
                  <a:srgbClr val="202522"/>
                </a:solidFill>
              </a:rPr>
              <a:t>요청 바디안에 요청 파라미터를 포함하여 요청하는 것</a:t>
            </a:r>
            <a:r>
              <a:rPr lang="en-US" altLang="ko-KR" sz="1800" spc="0" dirty="0">
                <a:solidFill>
                  <a:srgbClr val="202522"/>
                </a:solidFill>
              </a:rPr>
              <a:t>	      POST </a:t>
            </a:r>
            <a:r>
              <a:rPr lang="ko-KR" altLang="en-US" sz="1800" spc="0" dirty="0">
                <a:solidFill>
                  <a:srgbClr val="202522"/>
                </a:solidFill>
              </a:rPr>
              <a:t>방식 요청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AB514CD2-E11D-4B55-90AB-2F90787C7429}"/>
              </a:ext>
            </a:extLst>
          </p:cNvPr>
          <p:cNvSpPr txBox="1">
            <a:spLocks/>
          </p:cNvSpPr>
          <p:nvPr/>
        </p:nvSpPr>
        <p:spPr>
          <a:xfrm>
            <a:off x="700566" y="1060468"/>
            <a:ext cx="10876241" cy="1469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rgbClr val="ACC5E4"/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    GET </a:t>
            </a:r>
            <a:r>
              <a:rPr lang="ko-KR" altLang="en-US" sz="1800" spc="0" dirty="0">
                <a:solidFill>
                  <a:srgbClr val="202522"/>
                </a:solidFill>
              </a:rPr>
              <a:t>방식과 같이 </a:t>
            </a:r>
            <a:r>
              <a:rPr lang="en-US" altLang="ko-KR" sz="1800" spc="0" dirty="0">
                <a:solidFill>
                  <a:srgbClr val="202522"/>
                </a:solidFill>
              </a:rPr>
              <a:t>name</a:t>
            </a:r>
            <a:r>
              <a:rPr lang="ko-KR" altLang="en-US" sz="1800" spc="0" dirty="0">
                <a:solidFill>
                  <a:srgbClr val="202522"/>
                </a:solidFill>
              </a:rPr>
              <a:t>과 </a:t>
            </a:r>
            <a:r>
              <a:rPr lang="en-US" altLang="ko-KR" sz="1800" spc="0" dirty="0">
                <a:solidFill>
                  <a:srgbClr val="202522"/>
                </a:solidFill>
              </a:rPr>
              <a:t>value</a:t>
            </a:r>
            <a:r>
              <a:rPr lang="ko-KR" altLang="en-US" sz="1800" spc="0" dirty="0">
                <a:solidFill>
                  <a:srgbClr val="202522"/>
                </a:solidFill>
              </a:rPr>
              <a:t>로 구성되는 문자열을 만듦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algn="l">
              <a:buClr>
                <a:srgbClr val="ACC5E4"/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    POST </a:t>
            </a:r>
            <a:r>
              <a:rPr lang="ko-KR" altLang="en-US" sz="1800" spc="0" dirty="0">
                <a:solidFill>
                  <a:srgbClr val="202522"/>
                </a:solidFill>
              </a:rPr>
              <a:t>방식 요청에서는 바이트 형식의 문자열로 전달해야 하므로</a:t>
            </a:r>
            <a:r>
              <a:rPr lang="en-US" altLang="ko-KR" sz="1800" spc="0" dirty="0">
                <a:solidFill>
                  <a:srgbClr val="202522"/>
                </a:solidFill>
              </a:rPr>
              <a:t>,</a:t>
            </a:r>
            <a:r>
              <a:rPr lang="ko-KR" altLang="en-US" sz="1800" spc="0" dirty="0">
                <a:solidFill>
                  <a:srgbClr val="202522"/>
                </a:solidFill>
              </a:rPr>
              <a:t> 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algn="l">
              <a:buClr>
                <a:srgbClr val="ACC5E4"/>
              </a:buClr>
            </a:pPr>
            <a:r>
              <a:rPr lang="en-US" altLang="ko-KR" sz="1800" spc="0" dirty="0">
                <a:solidFill>
                  <a:srgbClr val="C00000"/>
                </a:solidFill>
              </a:rPr>
              <a:t>    encode('ascii')</a:t>
            </a:r>
            <a:r>
              <a:rPr lang="en-US" altLang="ko-KR" sz="1800" spc="0" dirty="0">
                <a:solidFill>
                  <a:srgbClr val="202522"/>
                </a:solidFill>
              </a:rPr>
              <a:t> </a:t>
            </a:r>
            <a:r>
              <a:rPr lang="ko-KR" altLang="en-US" sz="1800" spc="0" dirty="0">
                <a:solidFill>
                  <a:srgbClr val="202522"/>
                </a:solidFill>
              </a:rPr>
              <a:t>메서드를 호출하여 바이트 형식의 문자열로 변경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algn="l">
              <a:buClr>
                <a:srgbClr val="ACC5E4"/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    </a:t>
            </a:r>
            <a:r>
              <a:rPr lang="en-US" altLang="ko-KR" sz="1800" spc="0" dirty="0" err="1">
                <a:solidFill>
                  <a:srgbClr val="202522"/>
                </a:solidFill>
              </a:rPr>
              <a:t>urllib.request.urlopen</a:t>
            </a:r>
            <a:r>
              <a:rPr lang="en-US" altLang="ko-KR" sz="1800" spc="0" dirty="0">
                <a:solidFill>
                  <a:srgbClr val="202522"/>
                </a:solidFill>
              </a:rPr>
              <a:t>() </a:t>
            </a:r>
            <a:r>
              <a:rPr lang="ko-KR" altLang="en-US" sz="1800" spc="0" dirty="0">
                <a:solidFill>
                  <a:srgbClr val="202522"/>
                </a:solidFill>
              </a:rPr>
              <a:t>호출 시 바이트 형식의 문자열로 변경된 데이터를 두 번째 </a:t>
            </a:r>
            <a:r>
              <a:rPr lang="ko-KR" altLang="en-US" sz="1800" spc="0" dirty="0" err="1">
                <a:solidFill>
                  <a:srgbClr val="202522"/>
                </a:solidFill>
              </a:rPr>
              <a:t>아규먼트로</a:t>
            </a:r>
            <a:r>
              <a:rPr lang="ko-KR" altLang="en-US" sz="1800" spc="0" dirty="0">
                <a:solidFill>
                  <a:srgbClr val="202522"/>
                </a:solidFill>
              </a:rPr>
              <a:t> 지정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sp>
        <p:nvSpPr>
          <p:cNvPr id="7" name="오른쪽 화살표 36">
            <a:extLst>
              <a:ext uri="{FF2B5EF4-FFF2-40B4-BE49-F238E27FC236}">
                <a16:creationId xmlns:a16="http://schemas.microsoft.com/office/drawing/2014/main" id="{798A68DA-E16E-47E4-9985-810688E3C0D5}"/>
              </a:ext>
            </a:extLst>
          </p:cNvPr>
          <p:cNvSpPr/>
          <p:nvPr/>
        </p:nvSpPr>
        <p:spPr>
          <a:xfrm>
            <a:off x="6675020" y="628330"/>
            <a:ext cx="272830" cy="261280"/>
          </a:xfrm>
          <a:prstGeom prst="rightArrow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BD5BCB-4B35-49DA-B54F-8135109378CA}"/>
              </a:ext>
            </a:extLst>
          </p:cNvPr>
          <p:cNvSpPr>
            <a:spLocks/>
          </p:cNvSpPr>
          <p:nvPr/>
        </p:nvSpPr>
        <p:spPr bwMode="auto">
          <a:xfrm>
            <a:off x="1549974" y="2915783"/>
            <a:ext cx="9374187" cy="2376264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76D47C03-5C59-45D9-AE0E-C4A3262E29DA}"/>
              </a:ext>
            </a:extLst>
          </p:cNvPr>
          <p:cNvSpPr txBox="1">
            <a:spLocks/>
          </p:cNvSpPr>
          <p:nvPr/>
        </p:nvSpPr>
        <p:spPr>
          <a:xfrm>
            <a:off x="1693643" y="2987791"/>
            <a:ext cx="9030998" cy="2203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data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urllib.parse.urlencode</a:t>
            </a:r>
            <a:r>
              <a:rPr lang="en-US" altLang="ko-KR" sz="1800" spc="0" dirty="0">
                <a:solidFill>
                  <a:srgbClr val="202522"/>
                </a:solidFill>
              </a:rPr>
              <a:t>({'name': '</a:t>
            </a:r>
            <a:r>
              <a:rPr lang="ko-KR" altLang="en-US" sz="1800" spc="0" dirty="0" err="1">
                <a:solidFill>
                  <a:srgbClr val="202522"/>
                </a:solidFill>
              </a:rPr>
              <a:t>유니코</a:t>
            </a:r>
            <a:r>
              <a:rPr lang="en-US" altLang="ko-KR" sz="1800" spc="0" dirty="0">
                <a:solidFill>
                  <a:srgbClr val="202522"/>
                </a:solidFill>
              </a:rPr>
              <a:t>', 'age’: 10})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data = </a:t>
            </a:r>
            <a:r>
              <a:rPr lang="en-US" altLang="ko-KR" sz="1800" spc="0" dirty="0" err="1">
                <a:solidFill>
                  <a:srgbClr val="FF0000"/>
                </a:solidFill>
              </a:rPr>
              <a:t>data.encode</a:t>
            </a:r>
            <a:r>
              <a:rPr lang="en-US" altLang="ko-KR" sz="1800" spc="0" dirty="0">
                <a:solidFill>
                  <a:srgbClr val="FF0000"/>
                </a:solidFill>
              </a:rPr>
              <a:t>(‘ascii’)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endParaRPr lang="en-US" altLang="ko-KR" sz="1800" spc="0" dirty="0">
              <a:solidFill>
                <a:srgbClr val="202522"/>
              </a:solidFill>
            </a:endParaRP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endParaRPr lang="en-US" altLang="ko-KR" sz="1800" spc="0" dirty="0">
              <a:solidFill>
                <a:srgbClr val="202522"/>
              </a:solidFill>
            </a:endParaRP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url</a:t>
            </a:r>
            <a:r>
              <a:rPr lang="en-US" altLang="ko-KR" sz="1800" spc="0" dirty="0">
                <a:solidFill>
                  <a:srgbClr val="202522"/>
                </a:solidFill>
              </a:rPr>
              <a:t> = “http://unico2013.dothome.co.kr/crawling/</a:t>
            </a:r>
            <a:r>
              <a:rPr lang="en-US" altLang="ko-KR" sz="1800" spc="0" dirty="0" err="1">
                <a:solidFill>
                  <a:srgbClr val="202522"/>
                </a:solidFill>
              </a:rPr>
              <a:t>post.php</a:t>
            </a:r>
            <a:r>
              <a:rPr lang="en-US" altLang="ko-KR" sz="1800" spc="0" dirty="0">
                <a:solidFill>
                  <a:srgbClr val="202522"/>
                </a:solidFill>
              </a:rPr>
              <a:t>”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urllib.request.urlopen</a:t>
            </a:r>
            <a:r>
              <a:rPr lang="en-US" altLang="ko-KR" sz="1800" spc="0" dirty="0">
                <a:solidFill>
                  <a:srgbClr val="202522"/>
                </a:solidFill>
              </a:rPr>
              <a:t>(</a:t>
            </a:r>
            <a:r>
              <a:rPr lang="en-US" altLang="ko-KR" sz="1800" spc="0" dirty="0" err="1">
                <a:solidFill>
                  <a:srgbClr val="202522"/>
                </a:solidFill>
              </a:rPr>
              <a:t>url</a:t>
            </a:r>
            <a:r>
              <a:rPr lang="en-US" altLang="ko-KR" sz="1800" spc="0" dirty="0">
                <a:solidFill>
                  <a:srgbClr val="202522"/>
                </a:solidFill>
              </a:rPr>
              <a:t>, </a:t>
            </a:r>
            <a:r>
              <a:rPr lang="en-US" altLang="ko-KR" sz="1800" spc="0" dirty="0">
                <a:solidFill>
                  <a:srgbClr val="FF0000"/>
                </a:solidFill>
                <a:highlight>
                  <a:srgbClr val="FFFF00"/>
                </a:highlight>
              </a:rPr>
              <a:t>data</a:t>
            </a:r>
            <a:r>
              <a:rPr lang="en-US" altLang="ko-KR" sz="1800" spc="0" dirty="0">
                <a:solidFill>
                  <a:srgbClr val="202522"/>
                </a:solidFill>
              </a:rPr>
              <a:t>)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35D951-838D-4EC2-87CF-31C13C57ADEF}"/>
              </a:ext>
            </a:extLst>
          </p:cNvPr>
          <p:cNvSpPr>
            <a:spLocks/>
          </p:cNvSpPr>
          <p:nvPr/>
        </p:nvSpPr>
        <p:spPr bwMode="auto">
          <a:xfrm>
            <a:off x="1712946" y="3923895"/>
            <a:ext cx="9006416" cy="404358"/>
          </a:xfrm>
          <a:prstGeom prst="rect">
            <a:avLst/>
          </a:prstGeom>
          <a:solidFill>
            <a:srgbClr val="161924"/>
          </a:solidFill>
          <a:ln w="19050">
            <a:solidFill>
              <a:srgbClr val="1C202C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오른쪽 화살표 36">
            <a:extLst>
              <a:ext uri="{FF2B5EF4-FFF2-40B4-BE49-F238E27FC236}">
                <a16:creationId xmlns:a16="http://schemas.microsoft.com/office/drawing/2014/main" id="{32572045-4AF2-4B9A-BF61-FAF3DE5D95A6}"/>
              </a:ext>
            </a:extLst>
          </p:cNvPr>
          <p:cNvSpPr/>
          <p:nvPr/>
        </p:nvSpPr>
        <p:spPr>
          <a:xfrm rot="5400000">
            <a:off x="3582427" y="3662801"/>
            <a:ext cx="285586" cy="380617"/>
          </a:xfrm>
          <a:prstGeom prst="rightArrow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2787A49E-6DB4-4AA5-8DB3-A3E813FB870C}"/>
              </a:ext>
            </a:extLst>
          </p:cNvPr>
          <p:cNvSpPr txBox="1">
            <a:spLocks/>
          </p:cNvSpPr>
          <p:nvPr/>
        </p:nvSpPr>
        <p:spPr>
          <a:xfrm>
            <a:off x="1881019" y="3923895"/>
            <a:ext cx="7489824" cy="369231"/>
          </a:xfrm>
          <a:prstGeom prst="rect">
            <a:avLst/>
          </a:prstGeom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  <a:tabLst>
                <a:tab pos="1255713" algn="l"/>
              </a:tabLst>
            </a:pPr>
            <a:r>
              <a:rPr lang="en-US" altLang="ko-KR" sz="1800" spc="0" dirty="0" err="1">
                <a:solidFill>
                  <a:schemeClr val="bg1"/>
                </a:solidFill>
              </a:rPr>
              <a:t>b‘name</a:t>
            </a:r>
            <a:r>
              <a:rPr lang="en-US" altLang="ko-KR" sz="1800" spc="0" dirty="0">
                <a:solidFill>
                  <a:schemeClr val="bg1"/>
                </a:solidFill>
              </a:rPr>
              <a:t>=%EC%9C%A0+%EB%8B%88%EC%BD%94&amp;age=10’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623CF2-C37E-484E-A641-71A494A2ADC6}"/>
              </a:ext>
            </a:extLst>
          </p:cNvPr>
          <p:cNvSpPr/>
          <p:nvPr/>
        </p:nvSpPr>
        <p:spPr>
          <a:xfrm>
            <a:off x="7008813" y="505096"/>
            <a:ext cx="1839099" cy="487277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0267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C834093-9375-454A-B5C5-BE6564C8BF60}"/>
              </a:ext>
            </a:extLst>
          </p:cNvPr>
          <p:cNvGrpSpPr/>
          <p:nvPr/>
        </p:nvGrpSpPr>
        <p:grpSpPr>
          <a:xfrm>
            <a:off x="878118" y="893260"/>
            <a:ext cx="10512693" cy="1354282"/>
            <a:chOff x="683565" y="1574196"/>
            <a:chExt cx="7849247" cy="135428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CBE9584-D089-4B7E-B7CC-338C7B078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65" y="1574196"/>
              <a:ext cx="7849247" cy="95499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" name="텍스트 개체 틀 7">
              <a:extLst>
                <a:ext uri="{FF2B5EF4-FFF2-40B4-BE49-F238E27FC236}">
                  <a16:creationId xmlns:a16="http://schemas.microsoft.com/office/drawing/2014/main" id="{9A2657F6-D5DF-40A5-AACC-BABF8C3CD7C9}"/>
                </a:ext>
              </a:extLst>
            </p:cNvPr>
            <p:cNvSpPr txBox="1">
              <a:spLocks/>
            </p:cNvSpPr>
            <p:nvPr/>
          </p:nvSpPr>
          <p:spPr>
            <a:xfrm>
              <a:off x="720022" y="1638482"/>
              <a:ext cx="7668328" cy="1289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marL="285750" indent="-285750" algn="l">
                <a:buClr>
                  <a:schemeClr val="tx1">
                    <a:lumMod val="65000"/>
                    <a:lumOff val="35000"/>
                  </a:schemeClr>
                </a:buClr>
                <a:buFont typeface="Wingdings" panose="05000000000000000000" pitchFamily="2" charset="2"/>
                <a:buChar char="§"/>
                <a:tabLst>
                  <a:tab pos="4124325" algn="l"/>
                </a:tabLst>
              </a:pPr>
              <a:r>
                <a:rPr lang="en-US" altLang="ko-KR" sz="1800" spc="0" dirty="0">
                  <a:solidFill>
                    <a:srgbClr val="202522"/>
                  </a:solidFill>
                </a:rPr>
                <a:t>URL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문자열과 요청 파라미터 문자열을 지정한 </a:t>
              </a:r>
              <a:r>
                <a:rPr lang="en-US" altLang="ko-KR" sz="1800" spc="0" dirty="0" err="1">
                  <a:solidFill>
                    <a:srgbClr val="202522"/>
                  </a:solidFill>
                </a:rPr>
                <a:t>urllib.request.Request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객체 생성</a:t>
              </a:r>
              <a:endParaRPr lang="en-US" altLang="ko-KR" sz="1800" spc="0" dirty="0">
                <a:solidFill>
                  <a:srgbClr val="202522"/>
                </a:solidFill>
              </a:endParaRPr>
            </a:p>
            <a:p>
              <a:pPr marL="285750" indent="-285750" algn="l">
                <a:buClr>
                  <a:schemeClr val="tx1">
                    <a:lumMod val="65000"/>
                    <a:lumOff val="35000"/>
                  </a:schemeClr>
                </a:buClr>
                <a:buFont typeface="Wingdings" panose="05000000000000000000" pitchFamily="2" charset="2"/>
                <a:buChar char="§"/>
                <a:tabLst>
                  <a:tab pos="4124325" algn="l"/>
                </a:tabLst>
              </a:pPr>
              <a:r>
                <a:rPr lang="en-US" altLang="ko-KR" sz="1800" spc="0" dirty="0" err="1">
                  <a:solidFill>
                    <a:srgbClr val="202522"/>
                  </a:solidFill>
                </a:rPr>
                <a:t>urllib.request.urlopen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()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함수 호출 시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URL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문자열 대신 </a:t>
              </a:r>
              <a:r>
                <a:rPr lang="en-US" altLang="ko-KR" sz="1800" spc="0" dirty="0" err="1">
                  <a:solidFill>
                    <a:srgbClr val="202522"/>
                  </a:solidFill>
                </a:rPr>
                <a:t>urllib.request.Request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객체 지정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1BB471-5D55-406C-A1C6-30616F55AFB7}"/>
              </a:ext>
            </a:extLst>
          </p:cNvPr>
          <p:cNvSpPr>
            <a:spLocks/>
          </p:cNvSpPr>
          <p:nvPr/>
        </p:nvSpPr>
        <p:spPr bwMode="auto">
          <a:xfrm>
            <a:off x="1306784" y="2175534"/>
            <a:ext cx="7848600" cy="1944216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2DB2AFA-744A-4D35-8DAB-8E62F5096023}"/>
              </a:ext>
            </a:extLst>
          </p:cNvPr>
          <p:cNvSpPr txBox="1">
            <a:spLocks/>
          </p:cNvSpPr>
          <p:nvPr/>
        </p:nvSpPr>
        <p:spPr>
          <a:xfrm>
            <a:off x="1450452" y="2247542"/>
            <a:ext cx="7561263" cy="1746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data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urllib.parse.urlencode</a:t>
            </a:r>
            <a:r>
              <a:rPr lang="en-US" altLang="ko-KR" sz="1800" spc="0" dirty="0">
                <a:solidFill>
                  <a:srgbClr val="202522"/>
                </a:solidFill>
              </a:rPr>
              <a:t>({'name': '</a:t>
            </a:r>
            <a:r>
              <a:rPr lang="ko-KR" altLang="en-US" sz="1800" spc="0" dirty="0" err="1">
                <a:solidFill>
                  <a:srgbClr val="202522"/>
                </a:solidFill>
              </a:rPr>
              <a:t>유니코</a:t>
            </a:r>
            <a:r>
              <a:rPr lang="en-US" altLang="ko-KR" sz="1800" spc="0" dirty="0">
                <a:solidFill>
                  <a:srgbClr val="202522"/>
                </a:solidFill>
              </a:rPr>
              <a:t>', 'age': 10})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postdata</a:t>
            </a:r>
            <a:r>
              <a:rPr lang="en-US" altLang="ko-KR" sz="1800" spc="0" dirty="0">
                <a:solidFill>
                  <a:srgbClr val="202522"/>
                </a:solidFill>
              </a:rPr>
              <a:t>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data.encode</a:t>
            </a:r>
            <a:r>
              <a:rPr lang="en-US" altLang="ko-KR" sz="1800" spc="0" dirty="0">
                <a:solidFill>
                  <a:srgbClr val="202522"/>
                </a:solidFill>
              </a:rPr>
              <a:t>('ascii')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req = </a:t>
            </a:r>
            <a:r>
              <a:rPr lang="en-US" altLang="ko-KR" sz="1800" spc="0" dirty="0" err="1">
                <a:solidFill>
                  <a:srgbClr val="FF0000"/>
                </a:solidFill>
              </a:rPr>
              <a:t>urllib.request.Request</a:t>
            </a:r>
            <a:r>
              <a:rPr lang="en-US" altLang="ko-KR" sz="1800" spc="0" dirty="0">
                <a:solidFill>
                  <a:srgbClr val="FF0000"/>
                </a:solidFill>
              </a:rPr>
              <a:t>(</a:t>
            </a:r>
            <a:r>
              <a:rPr lang="en-US" altLang="ko-KR" sz="1800" spc="0" dirty="0" err="1">
                <a:solidFill>
                  <a:srgbClr val="FF0000"/>
                </a:solidFill>
              </a:rPr>
              <a:t>url</a:t>
            </a:r>
            <a:r>
              <a:rPr lang="en-US" altLang="ko-KR" sz="1800" spc="0" dirty="0">
                <a:solidFill>
                  <a:srgbClr val="FF0000"/>
                </a:solidFill>
              </a:rPr>
              <a:t>='http://unico2013.dothome.co.kr/ crawling/</a:t>
            </a:r>
            <a:r>
              <a:rPr lang="en-US" altLang="ko-KR" sz="1800" spc="0" dirty="0" err="1">
                <a:solidFill>
                  <a:srgbClr val="FF0000"/>
                </a:solidFill>
              </a:rPr>
              <a:t>post.php',</a:t>
            </a:r>
            <a:r>
              <a:rPr lang="en-US" altLang="ko-KR" sz="1800" spc="0" dirty="0" err="1">
                <a:solidFill>
                  <a:srgbClr val="FF0000"/>
                </a:solidFill>
                <a:highlight>
                  <a:srgbClr val="FFFF00"/>
                </a:highlight>
              </a:rPr>
              <a:t>data</a:t>
            </a:r>
            <a:r>
              <a:rPr lang="en-US" altLang="ko-KR" sz="1800" spc="0" dirty="0">
                <a:solidFill>
                  <a:srgbClr val="FF0000"/>
                </a:solidFill>
                <a:highlight>
                  <a:srgbClr val="FFFF00"/>
                </a:highlight>
              </a:rPr>
              <a:t>=</a:t>
            </a:r>
            <a:r>
              <a:rPr lang="en-US" altLang="ko-KR" sz="1800" spc="0" dirty="0" err="1">
                <a:solidFill>
                  <a:srgbClr val="FF0000"/>
                </a:solidFill>
                <a:highlight>
                  <a:srgbClr val="FFFF00"/>
                </a:highlight>
              </a:rPr>
              <a:t>postdata</a:t>
            </a:r>
            <a:r>
              <a:rPr lang="en-US" altLang="ko-KR" sz="1800" spc="0" dirty="0">
                <a:solidFill>
                  <a:srgbClr val="FF0000"/>
                </a:solidFill>
              </a:rPr>
              <a:t>)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urllib.request.urlopen</a:t>
            </a:r>
            <a:r>
              <a:rPr lang="en-US" altLang="ko-KR" sz="1800" spc="0" dirty="0">
                <a:solidFill>
                  <a:srgbClr val="202522"/>
                </a:solidFill>
              </a:rPr>
              <a:t>(req)</a:t>
            </a:r>
          </a:p>
        </p:txBody>
      </p:sp>
    </p:spTree>
    <p:extLst>
      <p:ext uri="{BB962C8B-B14F-4D97-AF65-F5344CB8AC3E}">
        <p14:creationId xmlns:p14="http://schemas.microsoft.com/office/powerpoint/2010/main" val="3059236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C2FB44-260C-4A54-A666-4478FA828298}"/>
              </a:ext>
            </a:extLst>
          </p:cNvPr>
          <p:cNvSpPr txBox="1"/>
          <p:nvPr/>
        </p:nvSpPr>
        <p:spPr bwMode="auto">
          <a:xfrm>
            <a:off x="592559" y="391123"/>
            <a:ext cx="597484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latin typeface="나눔바른고딕" pitchFamily="50" charset="-127"/>
                <a:ea typeface="나눔바른고딕" pitchFamily="50" charset="-127"/>
              </a:rPr>
              <a:t>requests </a:t>
            </a:r>
            <a:r>
              <a:rPr lang="ko-KR" altLang="en-US" sz="2400" b="1" dirty="0">
                <a:latin typeface="나눔바른고딕" pitchFamily="50" charset="-127"/>
                <a:ea typeface="나눔바른고딕" pitchFamily="50" charset="-127"/>
              </a:rPr>
              <a:t>패키지를 활용한 웹 페이지 요청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E4E626B7-8464-4246-B1CC-246568D2A18B}"/>
              </a:ext>
            </a:extLst>
          </p:cNvPr>
          <p:cNvSpPr txBox="1">
            <a:spLocks/>
          </p:cNvSpPr>
          <p:nvPr/>
        </p:nvSpPr>
        <p:spPr>
          <a:xfrm>
            <a:off x="763088" y="1022698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rgbClr val="202522"/>
                </a:solidFill>
              </a:rPr>
              <a:t>requests </a:t>
            </a:r>
            <a:r>
              <a:rPr lang="ko-KR" altLang="en-US" sz="2000" spc="0" dirty="0">
                <a:solidFill>
                  <a:srgbClr val="202522"/>
                </a:solidFill>
              </a:rPr>
              <a:t>패키지란</a:t>
            </a:r>
            <a:r>
              <a:rPr lang="en-US" altLang="ko-KR" sz="2000" spc="0" dirty="0">
                <a:solidFill>
                  <a:srgbClr val="202522"/>
                </a:solidFill>
              </a:rPr>
              <a:t>?</a:t>
            </a: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8BB7AE50-F617-4B9E-B517-2E54A169207F}"/>
              </a:ext>
            </a:extLst>
          </p:cNvPr>
          <p:cNvSpPr txBox="1">
            <a:spLocks/>
          </p:cNvSpPr>
          <p:nvPr/>
        </p:nvSpPr>
        <p:spPr>
          <a:xfrm>
            <a:off x="1644450" y="1545399"/>
            <a:ext cx="5994870" cy="73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202522"/>
                </a:solidFill>
              </a:rPr>
              <a:t>Kenneth Reitz</a:t>
            </a:r>
            <a:r>
              <a:rPr lang="ko-KR" altLang="en-US" sz="1800" spc="0" dirty="0">
                <a:solidFill>
                  <a:srgbClr val="202522"/>
                </a:solidFill>
              </a:rPr>
              <a:t>에 의해 개발된 파이썬 라이브러리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C00000"/>
                </a:solidFill>
              </a:rPr>
              <a:t>HTTP </a:t>
            </a:r>
            <a:r>
              <a:rPr lang="ko-KR" altLang="en-US" sz="1800" spc="0" dirty="0">
                <a:solidFill>
                  <a:srgbClr val="C00000"/>
                </a:solidFill>
              </a:rPr>
              <a:t>프로토콜과 관련된 기능 지원</a:t>
            </a:r>
            <a:endParaRPr lang="en-US" altLang="ko-KR" sz="1800" spc="0" dirty="0">
              <a:solidFill>
                <a:srgbClr val="C00000"/>
              </a:solidFill>
            </a:endParaRPr>
          </a:p>
        </p:txBody>
      </p:sp>
      <p:sp>
        <p:nvSpPr>
          <p:cNvPr id="9" name="대각선 방향의 모서리가 둥근 사각형 42">
            <a:extLst>
              <a:ext uri="{FF2B5EF4-FFF2-40B4-BE49-F238E27FC236}">
                <a16:creationId xmlns:a16="http://schemas.microsoft.com/office/drawing/2014/main" id="{A60AA9DC-6EEF-41B3-B106-F541906F8A81}"/>
              </a:ext>
            </a:extLst>
          </p:cNvPr>
          <p:cNvSpPr/>
          <p:nvPr/>
        </p:nvSpPr>
        <p:spPr bwMode="auto">
          <a:xfrm>
            <a:off x="691659" y="2869405"/>
            <a:ext cx="7811757" cy="1646562"/>
          </a:xfrm>
          <a:prstGeom prst="round2DiagRect">
            <a:avLst>
              <a:gd name="adj1" fmla="val 9161"/>
              <a:gd name="adj2" fmla="val 0"/>
            </a:avLst>
          </a:prstGeom>
          <a:solidFill>
            <a:schemeClr val="bg1"/>
          </a:solidFill>
          <a:ln w="28575">
            <a:solidFill>
              <a:srgbClr val="5B6F8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양쪽 모서리가 둥근 사각형 43">
            <a:extLst>
              <a:ext uri="{FF2B5EF4-FFF2-40B4-BE49-F238E27FC236}">
                <a16:creationId xmlns:a16="http://schemas.microsoft.com/office/drawing/2014/main" id="{51DBB64B-FD03-4BA6-86B1-8FC979AFC9F2}"/>
              </a:ext>
            </a:extLst>
          </p:cNvPr>
          <p:cNvSpPr/>
          <p:nvPr/>
        </p:nvSpPr>
        <p:spPr bwMode="auto">
          <a:xfrm rot="16200000">
            <a:off x="4566918" y="-865162"/>
            <a:ext cx="456974" cy="747481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68DB7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rgbClr val="A4BFF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72624D-9FC7-417D-9288-26F77D74467B}"/>
              </a:ext>
            </a:extLst>
          </p:cNvPr>
          <p:cNvSpPr txBox="1"/>
          <p:nvPr/>
        </p:nvSpPr>
        <p:spPr>
          <a:xfrm>
            <a:off x="1392910" y="2672056"/>
            <a:ext cx="699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requests </a:t>
            </a: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패키지의 공식 홈페이지</a:t>
            </a: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  <a:endParaRPr lang="en-US" altLang="ko-KR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텍스트 개체 틀 7">
            <a:extLst>
              <a:ext uri="{FF2B5EF4-FFF2-40B4-BE49-F238E27FC236}">
                <a16:creationId xmlns:a16="http://schemas.microsoft.com/office/drawing/2014/main" id="{AF84C0C5-AF88-41C5-AFC0-FA03B1AD7DC6}"/>
              </a:ext>
            </a:extLst>
          </p:cNvPr>
          <p:cNvSpPr txBox="1">
            <a:spLocks/>
          </p:cNvSpPr>
          <p:nvPr/>
        </p:nvSpPr>
        <p:spPr>
          <a:xfrm>
            <a:off x="900310" y="3147814"/>
            <a:ext cx="7474816" cy="923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bg1">
                  <a:lumMod val="50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Requests is an elegant and simple HTTP library for Python, built for human beings. You are currently looking at the documentation of the development release.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F0431B-F189-4A10-BF01-85D209998E89}"/>
              </a:ext>
            </a:extLst>
          </p:cNvPr>
          <p:cNvSpPr/>
          <p:nvPr/>
        </p:nvSpPr>
        <p:spPr>
          <a:xfrm>
            <a:off x="4096998" y="4083918"/>
            <a:ext cx="44486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 https://2.python-requests.org/en/master/ &gt;</a:t>
            </a:r>
            <a:endParaRPr lang="ko-KR" altLang="en-US" sz="1600" b="1" dirty="0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텍스트 개체 틀 7">
            <a:extLst>
              <a:ext uri="{FF2B5EF4-FFF2-40B4-BE49-F238E27FC236}">
                <a16:creationId xmlns:a16="http://schemas.microsoft.com/office/drawing/2014/main" id="{30FC1CBF-B86E-4A23-80A0-7CEDB688B0A9}"/>
              </a:ext>
            </a:extLst>
          </p:cNvPr>
          <p:cNvSpPr txBox="1">
            <a:spLocks/>
          </p:cNvSpPr>
          <p:nvPr/>
        </p:nvSpPr>
        <p:spPr>
          <a:xfrm>
            <a:off x="2297803" y="4794376"/>
            <a:ext cx="7596394" cy="73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202522"/>
                </a:solidFill>
              </a:rPr>
              <a:t>아나콘다에는 </a:t>
            </a:r>
            <a:r>
              <a:rPr lang="en-US" altLang="ko-KR" sz="1800" spc="0" dirty="0">
                <a:solidFill>
                  <a:srgbClr val="202522"/>
                </a:solidFill>
              </a:rPr>
              <a:t>requests </a:t>
            </a:r>
            <a:r>
              <a:rPr lang="ko-KR" altLang="en-US" sz="1800" spc="0" dirty="0">
                <a:solidFill>
                  <a:srgbClr val="202522"/>
                </a:solidFill>
              </a:rPr>
              <a:t>패키지가 </a:t>
            </a:r>
            <a:r>
              <a:rPr lang="en-US" altLang="ko-KR" sz="1800" spc="0" dirty="0">
                <a:solidFill>
                  <a:srgbClr val="202522"/>
                </a:solidFill>
              </a:rPr>
              <a:t>site-packages</a:t>
            </a:r>
            <a:r>
              <a:rPr lang="ko-KR" altLang="en-US" sz="1800" spc="0" dirty="0">
                <a:solidFill>
                  <a:srgbClr val="202522"/>
                </a:solidFill>
              </a:rPr>
              <a:t>로 설치되어 있음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202522"/>
                </a:solidFill>
              </a:rPr>
              <a:t>만일 설치를 해야 한다면 다음 명령으로 설치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0B8009C-EFFD-437F-B7A3-505ADDEA93EC}"/>
              </a:ext>
            </a:extLst>
          </p:cNvPr>
          <p:cNvGrpSpPr/>
          <p:nvPr/>
        </p:nvGrpSpPr>
        <p:grpSpPr>
          <a:xfrm>
            <a:off x="2414394" y="5679598"/>
            <a:ext cx="7848588" cy="509036"/>
            <a:chOff x="684213" y="2859782"/>
            <a:chExt cx="7848588" cy="509036"/>
          </a:xfrm>
        </p:grpSpPr>
        <p:sp>
          <p:nvSpPr>
            <p:cNvPr id="20" name="모서리가 둥근 직사각형 14">
              <a:extLst>
                <a:ext uri="{FF2B5EF4-FFF2-40B4-BE49-F238E27FC236}">
                  <a16:creationId xmlns:a16="http://schemas.microsoft.com/office/drawing/2014/main" id="{BD50D61A-AB6A-41A8-8687-ABF6BA95C6AE}"/>
                </a:ext>
              </a:extLst>
            </p:cNvPr>
            <p:cNvSpPr/>
            <p:nvPr/>
          </p:nvSpPr>
          <p:spPr bwMode="auto">
            <a:xfrm>
              <a:off x="684213" y="2859782"/>
              <a:ext cx="7848588" cy="509036"/>
            </a:xfrm>
            <a:prstGeom prst="roundRect">
              <a:avLst>
                <a:gd name="adj" fmla="val 51141"/>
              </a:avLst>
            </a:prstGeom>
            <a:solidFill>
              <a:srgbClr val="DADBE0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TextBox 81">
              <a:extLst>
                <a:ext uri="{FF2B5EF4-FFF2-40B4-BE49-F238E27FC236}">
                  <a16:creationId xmlns:a16="http://schemas.microsoft.com/office/drawing/2014/main" id="{4AF51221-CD6B-47E9-9FE5-E4ACB6620B7C}"/>
                </a:ext>
              </a:extLst>
            </p:cNvPr>
            <p:cNvSpPr txBox="1"/>
            <p:nvPr/>
          </p:nvSpPr>
          <p:spPr>
            <a:xfrm>
              <a:off x="1049493" y="2929634"/>
              <a:ext cx="7118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lvl="0"/>
              <a:r>
                <a:rPr lang="en-US" altLang="ko-KR" sz="1800" b="1" dirty="0" err="1">
                  <a:solidFill>
                    <a:srgbClr val="C00000"/>
                  </a:solidFill>
                  <a:highlight>
                    <a:srgbClr val="FFFF00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conda</a:t>
              </a:r>
              <a:r>
                <a:rPr lang="en-US" altLang="ko-KR" sz="1800" b="1" dirty="0">
                  <a:solidFill>
                    <a:srgbClr val="C00000"/>
                  </a:solidFill>
                  <a:highlight>
                    <a:srgbClr val="FFFF00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 install requests</a:t>
              </a:r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</a:t>
              </a:r>
              <a:r>
                <a:rPr lang="ko-KR" altLang="en-US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또는 </a:t>
              </a:r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pip install requests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F972AD6-32E8-494C-AF6E-53750BB2C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824" y="306121"/>
            <a:ext cx="4834617" cy="2266153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D913F8F-CF82-43FC-A167-D2391880570A}"/>
              </a:ext>
            </a:extLst>
          </p:cNvPr>
          <p:cNvSpPr/>
          <p:nvPr/>
        </p:nvSpPr>
        <p:spPr>
          <a:xfrm>
            <a:off x="7780421" y="1796716"/>
            <a:ext cx="3288632" cy="3424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694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>
            <a:extLst>
              <a:ext uri="{FF2B5EF4-FFF2-40B4-BE49-F238E27FC236}">
                <a16:creationId xmlns:a16="http://schemas.microsoft.com/office/drawing/2014/main" id="{238040BC-C2DC-4C22-9922-67D1A151076F}"/>
              </a:ext>
            </a:extLst>
          </p:cNvPr>
          <p:cNvSpPr txBox="1">
            <a:spLocks/>
          </p:cNvSpPr>
          <p:nvPr/>
        </p:nvSpPr>
        <p:spPr>
          <a:xfrm>
            <a:off x="370902" y="403338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 err="1">
                <a:solidFill>
                  <a:srgbClr val="202522"/>
                </a:solidFill>
              </a:rPr>
              <a:t>requests.request</a:t>
            </a:r>
            <a:r>
              <a:rPr lang="en-US" altLang="ko-KR" sz="2000" spc="0" dirty="0">
                <a:solidFill>
                  <a:srgbClr val="202522"/>
                </a:solidFill>
              </a:rPr>
              <a:t>() </a:t>
            </a:r>
            <a:r>
              <a:rPr lang="ko-KR" altLang="en-US" sz="2000" spc="0" dirty="0">
                <a:solidFill>
                  <a:srgbClr val="202522"/>
                </a:solidFill>
              </a:rPr>
              <a:t>함수</a:t>
            </a:r>
            <a:endParaRPr lang="en-US" altLang="ko-KR" sz="2000" spc="0" dirty="0">
              <a:solidFill>
                <a:srgbClr val="202522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98ACE79-D386-43EC-A1C3-981D02A9B34F}"/>
              </a:ext>
            </a:extLst>
          </p:cNvPr>
          <p:cNvGrpSpPr/>
          <p:nvPr/>
        </p:nvGrpSpPr>
        <p:grpSpPr>
          <a:xfrm>
            <a:off x="586288" y="971081"/>
            <a:ext cx="7849247" cy="853538"/>
            <a:chOff x="683565" y="1574196"/>
            <a:chExt cx="7849247" cy="8535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F425E3D-2C59-49A1-93F1-54BE248BB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65" y="1574196"/>
              <a:ext cx="7849247" cy="8535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" name="텍스트 개체 틀 7">
              <a:extLst>
                <a:ext uri="{FF2B5EF4-FFF2-40B4-BE49-F238E27FC236}">
                  <a16:creationId xmlns:a16="http://schemas.microsoft.com/office/drawing/2014/main" id="{30CE03F0-1592-487A-BD13-C7FCF6817070}"/>
                </a:ext>
              </a:extLst>
            </p:cNvPr>
            <p:cNvSpPr txBox="1">
              <a:spLocks/>
            </p:cNvSpPr>
            <p:nvPr/>
          </p:nvSpPr>
          <p:spPr>
            <a:xfrm>
              <a:off x="720022" y="1638482"/>
              <a:ext cx="7668328" cy="735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marL="285750" indent="-285750" algn="l">
                <a:buClr>
                  <a:schemeClr val="tx1">
                    <a:lumMod val="65000"/>
                    <a:lumOff val="35000"/>
                  </a:schemeClr>
                </a:buClr>
                <a:buFont typeface="Wingdings" panose="05000000000000000000" pitchFamily="2" charset="2"/>
                <a:buChar char="§"/>
                <a:tabLst>
                  <a:tab pos="4124325" algn="l"/>
                </a:tabLst>
              </a:pPr>
              <a:r>
                <a:rPr lang="en-US" altLang="ko-KR" sz="1800" spc="0" dirty="0">
                  <a:solidFill>
                    <a:srgbClr val="202522"/>
                  </a:solidFill>
                </a:rPr>
                <a:t>requests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패키지의 대표 함수</a:t>
              </a:r>
              <a:endParaRPr lang="en-US" altLang="ko-KR" sz="1800" spc="0" dirty="0">
                <a:solidFill>
                  <a:srgbClr val="202522"/>
                </a:solidFill>
              </a:endParaRPr>
            </a:p>
            <a:p>
              <a:pPr marL="285750" indent="-285750" algn="l">
                <a:buClr>
                  <a:schemeClr val="tx1">
                    <a:lumMod val="65000"/>
                    <a:lumOff val="35000"/>
                  </a:schemeClr>
                </a:buClr>
                <a:buFont typeface="Wingdings" panose="05000000000000000000" pitchFamily="2" charset="2"/>
                <a:buChar char="§"/>
                <a:tabLst>
                  <a:tab pos="4124325" algn="l"/>
                </a:tabLst>
              </a:pPr>
              <a:r>
                <a:rPr lang="en-US" altLang="ko-KR" sz="1800" spc="0" dirty="0">
                  <a:solidFill>
                    <a:srgbClr val="202522"/>
                  </a:solidFill>
                </a:rPr>
                <a:t>HTTP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요청을 서버에 보내고 응답을 받아오는 기능 지원</a:t>
              </a:r>
            </a:p>
          </p:txBody>
        </p:sp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23A18F4-73C8-4EA2-91B4-5664AE0FD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434074"/>
              </p:ext>
            </p:extLst>
          </p:nvPr>
        </p:nvGraphicFramePr>
        <p:xfrm>
          <a:off x="1283368" y="2214732"/>
          <a:ext cx="9432758" cy="2016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1579">
                  <a:extLst>
                    <a:ext uri="{9D8B030D-6E8A-4147-A177-3AD203B41FA5}">
                      <a16:colId xmlns:a16="http://schemas.microsoft.com/office/drawing/2014/main" val="2777890907"/>
                    </a:ext>
                  </a:extLst>
                </a:gridCol>
                <a:gridCol w="5021179">
                  <a:extLst>
                    <a:ext uri="{9D8B030D-6E8A-4147-A177-3AD203B41FA5}">
                      <a16:colId xmlns:a16="http://schemas.microsoft.com/office/drawing/2014/main" val="1341752983"/>
                    </a:ext>
                  </a:extLst>
                </a:gridCol>
              </a:tblGrid>
              <a:tr h="442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urllib</a:t>
                      </a:r>
                      <a:r>
                        <a:rPr lang="en-US" altLang="ko-KR" sz="2000" dirty="0"/>
                        <a:t> </a:t>
                      </a:r>
                      <a:r>
                        <a:rPr lang="ko-KR" altLang="en-US" sz="2000" dirty="0"/>
                        <a:t>패키지</a:t>
                      </a:r>
                    </a:p>
                  </a:txBody>
                  <a:tcPr>
                    <a:solidFill>
                      <a:srgbClr val="5B6F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requests </a:t>
                      </a:r>
                      <a:r>
                        <a:rPr lang="ko-KR" altLang="en-US" sz="2000" dirty="0"/>
                        <a:t>패키지</a:t>
                      </a:r>
                    </a:p>
                  </a:txBody>
                  <a:tcPr>
                    <a:solidFill>
                      <a:srgbClr val="5B6F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778758"/>
                  </a:ext>
                </a:extLst>
              </a:tr>
              <a:tr h="786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인코딩하여 바이너리 형태로</a:t>
                      </a:r>
                      <a:r>
                        <a:rPr lang="en-US" altLang="ko-KR" sz="1800" b="1" dirty="0"/>
                        <a:t> </a:t>
                      </a:r>
                      <a:br>
                        <a:rPr lang="en-US" altLang="ko-KR" sz="1800" b="1" dirty="0"/>
                      </a:br>
                      <a:r>
                        <a:rPr lang="ko-KR" altLang="en-US" sz="1800" b="1" dirty="0"/>
                        <a:t>데이터 전송</a:t>
                      </a:r>
                    </a:p>
                  </a:txBody>
                  <a:tcPr anchor="ctr">
                    <a:solidFill>
                      <a:srgbClr val="DADB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/>
                        <a:t>딕셔너리</a:t>
                      </a:r>
                      <a:r>
                        <a:rPr lang="ko-KR" altLang="en-US" sz="1800" b="1" dirty="0"/>
                        <a:t> 형태로 </a:t>
                      </a:r>
                      <a:br>
                        <a:rPr lang="en-US" altLang="ko-KR" sz="1800" b="1" dirty="0"/>
                      </a:br>
                      <a:r>
                        <a:rPr lang="ko-KR" altLang="en-US" sz="1800" b="1" dirty="0"/>
                        <a:t>데이터 전송</a:t>
                      </a:r>
                    </a:p>
                  </a:txBody>
                  <a:tcPr anchor="ctr">
                    <a:solidFill>
                      <a:srgbClr val="DADB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99803"/>
                  </a:ext>
                </a:extLst>
              </a:tr>
              <a:tr h="786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요청 방식</a:t>
                      </a:r>
                      <a:r>
                        <a:rPr lang="en-US" altLang="ko-KR" sz="1800" b="1" dirty="0"/>
                        <a:t>(GET, POST)</a:t>
                      </a:r>
                      <a:r>
                        <a:rPr lang="ko-KR" altLang="en-US" sz="1800" b="1" dirty="0"/>
                        <a:t>에 따라서</a:t>
                      </a:r>
                      <a:br>
                        <a:rPr lang="en-US" altLang="ko-KR" sz="1800" b="1" dirty="0"/>
                      </a:br>
                      <a:r>
                        <a:rPr lang="ko-KR" altLang="en-US" sz="1800" b="1" dirty="0"/>
                        <a:t>구현 방법이 달라짐 </a:t>
                      </a:r>
                    </a:p>
                  </a:txBody>
                  <a:tcPr anchor="ctr">
                    <a:solidFill>
                      <a:srgbClr val="DADB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request() </a:t>
                      </a:r>
                      <a:r>
                        <a:rPr lang="ko-KR" altLang="en-US" sz="1800" b="1" dirty="0"/>
                        <a:t>함수 </a:t>
                      </a:r>
                      <a:r>
                        <a:rPr lang="ko-KR" altLang="en-US" sz="1800" b="1" dirty="0" err="1"/>
                        <a:t>호출시</a:t>
                      </a:r>
                      <a:r>
                        <a:rPr lang="ko-KR" altLang="en-US" sz="1800" b="1" dirty="0"/>
                        <a:t> </a:t>
                      </a:r>
                      <a:endParaRPr lang="en-US" altLang="ko-KR" sz="1800" b="1" dirty="0"/>
                    </a:p>
                    <a:p>
                      <a:pPr algn="ctr" latinLnBrk="1"/>
                      <a:r>
                        <a:rPr lang="ko-KR" altLang="en-US" sz="1800" b="1" dirty="0"/>
                        <a:t>요청 메소드</a:t>
                      </a:r>
                      <a:r>
                        <a:rPr lang="en-US" altLang="ko-KR" sz="1800" b="1" dirty="0"/>
                        <a:t>(GET, POST)</a:t>
                      </a:r>
                      <a:r>
                        <a:rPr lang="ko-KR" altLang="en-US" sz="1800" b="1" dirty="0"/>
                        <a:t>를 명시하여 요청</a:t>
                      </a:r>
                    </a:p>
                  </a:txBody>
                  <a:tcPr anchor="ctr">
                    <a:solidFill>
                      <a:srgbClr val="DADB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335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838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대각선 방향의 모서리가 둥근 사각형 42">
            <a:extLst>
              <a:ext uri="{FF2B5EF4-FFF2-40B4-BE49-F238E27FC236}">
                <a16:creationId xmlns:a16="http://schemas.microsoft.com/office/drawing/2014/main" id="{B63BD9AE-A6CD-48A5-870D-41F01E88C331}"/>
              </a:ext>
            </a:extLst>
          </p:cNvPr>
          <p:cNvSpPr/>
          <p:nvPr/>
        </p:nvSpPr>
        <p:spPr bwMode="auto">
          <a:xfrm>
            <a:off x="594383" y="758152"/>
            <a:ext cx="9008473" cy="3158953"/>
          </a:xfrm>
          <a:prstGeom prst="round2DiagRect">
            <a:avLst>
              <a:gd name="adj1" fmla="val 4775"/>
              <a:gd name="adj2" fmla="val 0"/>
            </a:avLst>
          </a:prstGeom>
          <a:solidFill>
            <a:schemeClr val="bg1"/>
          </a:solidFill>
          <a:ln w="28575">
            <a:solidFill>
              <a:srgbClr val="5B6F8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양쪽 모서리가 둥근 사각형 43">
            <a:extLst>
              <a:ext uri="{FF2B5EF4-FFF2-40B4-BE49-F238E27FC236}">
                <a16:creationId xmlns:a16="http://schemas.microsoft.com/office/drawing/2014/main" id="{EC23655A-8186-4130-980C-9D8973636AC9}"/>
              </a:ext>
            </a:extLst>
          </p:cNvPr>
          <p:cNvSpPr/>
          <p:nvPr/>
        </p:nvSpPr>
        <p:spPr bwMode="auto">
          <a:xfrm rot="16200000">
            <a:off x="4469642" y="-2976414"/>
            <a:ext cx="456974" cy="747481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68DB7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rgbClr val="A4BFF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532D96-12C8-49C0-91D7-B2A06FCED4E3}"/>
              </a:ext>
            </a:extLst>
          </p:cNvPr>
          <p:cNvSpPr txBox="1"/>
          <p:nvPr/>
        </p:nvSpPr>
        <p:spPr>
          <a:xfrm>
            <a:off x="1200409" y="560804"/>
            <a:ext cx="699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requests.request</a:t>
            </a: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(method, </a:t>
            </a:r>
            <a:r>
              <a:rPr lang="en-US" altLang="ko-KR" sz="20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**</a:t>
            </a:r>
            <a:r>
              <a:rPr lang="en-US" altLang="ko-KR" sz="20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kwargs</a:t>
            </a: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446ECB17-BD80-4537-8140-C5970237731F}"/>
              </a:ext>
            </a:extLst>
          </p:cNvPr>
          <p:cNvSpPr txBox="1">
            <a:spLocks/>
          </p:cNvSpPr>
          <p:nvPr/>
        </p:nvSpPr>
        <p:spPr>
          <a:xfrm>
            <a:off x="803034" y="1036562"/>
            <a:ext cx="9107320" cy="2757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FF0000"/>
                </a:solidFill>
                <a:highlight>
                  <a:srgbClr val="FFFF00"/>
                </a:highlight>
              </a:rPr>
              <a:t>method</a:t>
            </a:r>
            <a:r>
              <a:rPr lang="en-US" altLang="ko-KR" sz="1800" spc="0" dirty="0">
                <a:solidFill>
                  <a:srgbClr val="FF0000"/>
                </a:solidFill>
              </a:rPr>
              <a:t> : </a:t>
            </a:r>
            <a:r>
              <a:rPr lang="ko-KR" altLang="en-US" sz="1800" spc="0" dirty="0">
                <a:solidFill>
                  <a:srgbClr val="FF0000"/>
                </a:solidFill>
              </a:rPr>
              <a:t>요청 방식 지정</a:t>
            </a:r>
            <a:r>
              <a:rPr lang="en-US" altLang="ko-KR" sz="1800" spc="0" dirty="0">
                <a:solidFill>
                  <a:srgbClr val="FF0000"/>
                </a:solidFill>
              </a:rPr>
              <a:t>(GET, POST, HEAD, PUT, DELETE, OPTIONS)</a:t>
            </a:r>
          </a:p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 err="1">
                <a:solidFill>
                  <a:srgbClr val="FF0000"/>
                </a:solidFill>
                <a:highlight>
                  <a:srgbClr val="FFFF00"/>
                </a:highlight>
              </a:rPr>
              <a:t>url</a:t>
            </a:r>
            <a:r>
              <a:rPr lang="en-US" altLang="ko-KR" sz="1800" spc="0" dirty="0">
                <a:solidFill>
                  <a:srgbClr val="FF0000"/>
                </a:solidFill>
              </a:rPr>
              <a:t> : </a:t>
            </a:r>
            <a:r>
              <a:rPr lang="ko-KR" altLang="en-US" sz="1800" spc="0" dirty="0">
                <a:solidFill>
                  <a:srgbClr val="FF0000"/>
                </a:solidFill>
              </a:rPr>
              <a:t>요청할 대상 </a:t>
            </a:r>
            <a:r>
              <a:rPr lang="en-US" altLang="ko-KR" sz="1800" spc="0" dirty="0">
                <a:solidFill>
                  <a:srgbClr val="FF0000"/>
                </a:solidFill>
              </a:rPr>
              <a:t>URL </a:t>
            </a:r>
            <a:r>
              <a:rPr lang="ko-KR" altLang="en-US" sz="1800" spc="0" dirty="0">
                <a:solidFill>
                  <a:srgbClr val="FF0000"/>
                </a:solidFill>
              </a:rPr>
              <a:t>문자열 지정</a:t>
            </a:r>
            <a:endParaRPr lang="en-US" altLang="ko-KR" sz="1800" spc="0" dirty="0">
              <a:solidFill>
                <a:srgbClr val="FF0000"/>
              </a:solidFill>
            </a:endParaRPr>
          </a:p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FF0000"/>
                </a:solidFill>
              </a:rPr>
              <a:t>params : [</a:t>
            </a:r>
            <a:r>
              <a:rPr lang="ko-KR" altLang="en-US" sz="1800" spc="0" dirty="0">
                <a:solidFill>
                  <a:srgbClr val="FF0000"/>
                </a:solidFill>
              </a:rPr>
              <a:t>선택적</a:t>
            </a:r>
            <a:r>
              <a:rPr lang="en-US" altLang="ko-KR" sz="1800" spc="0" dirty="0">
                <a:solidFill>
                  <a:srgbClr val="FF0000"/>
                </a:solidFill>
              </a:rPr>
              <a:t>] </a:t>
            </a:r>
            <a:r>
              <a:rPr lang="ko-KR" altLang="en-US" sz="1800" spc="0" dirty="0">
                <a:solidFill>
                  <a:srgbClr val="FF0000"/>
                </a:solidFill>
              </a:rPr>
              <a:t>요청 시 전달할 </a:t>
            </a:r>
            <a:r>
              <a:rPr lang="en-US" altLang="ko-KR" sz="1800" spc="0" dirty="0">
                <a:solidFill>
                  <a:srgbClr val="FF0000"/>
                </a:solidFill>
              </a:rPr>
              <a:t>Query </a:t>
            </a:r>
            <a:r>
              <a:rPr lang="ko-KR" altLang="en-US" sz="1800" spc="0" dirty="0">
                <a:solidFill>
                  <a:srgbClr val="FF0000"/>
                </a:solidFill>
              </a:rPr>
              <a:t>문자열 지정</a:t>
            </a:r>
            <a:r>
              <a:rPr lang="en-US" altLang="ko-KR" sz="1800" spc="0" dirty="0">
                <a:solidFill>
                  <a:srgbClr val="FF0000"/>
                </a:solidFill>
              </a:rPr>
              <a:t> </a:t>
            </a:r>
            <a:br>
              <a:rPr lang="en-US" altLang="ko-KR" sz="1800" spc="0" dirty="0">
                <a:solidFill>
                  <a:srgbClr val="FF0000"/>
                </a:solidFill>
              </a:rPr>
            </a:br>
            <a:r>
              <a:rPr lang="en-US" altLang="ko-KR" sz="1800" spc="0" dirty="0">
                <a:solidFill>
                  <a:srgbClr val="FF0000"/>
                </a:solidFill>
              </a:rPr>
              <a:t>(</a:t>
            </a:r>
            <a:r>
              <a:rPr lang="ko-KR" altLang="en-US" sz="1800" spc="0" dirty="0" err="1">
                <a:solidFill>
                  <a:srgbClr val="FF0000"/>
                </a:solidFill>
              </a:rPr>
              <a:t>딕셔너리</a:t>
            </a:r>
            <a:r>
              <a:rPr lang="en-US" altLang="ko-KR" sz="1800" spc="0" dirty="0">
                <a:solidFill>
                  <a:srgbClr val="FF0000"/>
                </a:solidFill>
              </a:rPr>
              <a:t>, </a:t>
            </a:r>
            <a:r>
              <a:rPr lang="ko-KR" altLang="en-US" sz="1800" spc="0" dirty="0" err="1">
                <a:solidFill>
                  <a:srgbClr val="FF0000"/>
                </a:solidFill>
              </a:rPr>
              <a:t>튜플리스트</a:t>
            </a:r>
            <a:r>
              <a:rPr lang="en-US" altLang="ko-KR" sz="1800" spc="0" dirty="0">
                <a:solidFill>
                  <a:srgbClr val="FF0000"/>
                </a:solidFill>
              </a:rPr>
              <a:t>,</a:t>
            </a:r>
            <a:r>
              <a:rPr lang="ko-KR" altLang="en-US" sz="1800" spc="0" dirty="0">
                <a:solidFill>
                  <a:srgbClr val="FF0000"/>
                </a:solidFill>
              </a:rPr>
              <a:t> 바이트열 가능</a:t>
            </a:r>
            <a:r>
              <a:rPr lang="en-US" altLang="ko-KR" sz="1800" spc="0" dirty="0">
                <a:solidFill>
                  <a:srgbClr val="FF0000"/>
                </a:solidFill>
              </a:rPr>
              <a:t>)</a:t>
            </a:r>
          </a:p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FF0000"/>
                </a:solidFill>
              </a:rPr>
              <a:t>data : [</a:t>
            </a:r>
            <a:r>
              <a:rPr lang="ko-KR" altLang="en-US" sz="1800" spc="0" dirty="0">
                <a:solidFill>
                  <a:srgbClr val="FF0000"/>
                </a:solidFill>
              </a:rPr>
              <a:t>선택적</a:t>
            </a:r>
            <a:r>
              <a:rPr lang="en-US" altLang="ko-KR" sz="1800" spc="0" dirty="0">
                <a:solidFill>
                  <a:srgbClr val="FF0000"/>
                </a:solidFill>
              </a:rPr>
              <a:t>] </a:t>
            </a:r>
            <a:r>
              <a:rPr lang="ko-KR" altLang="en-US" sz="1800" spc="0" dirty="0">
                <a:solidFill>
                  <a:srgbClr val="FF0000"/>
                </a:solidFill>
              </a:rPr>
              <a:t>요청 시 바디에 담아서 전달할 요청 파라미터 지정</a:t>
            </a:r>
            <a:br>
              <a:rPr lang="en-US" altLang="ko-KR" sz="1800" spc="0" dirty="0">
                <a:solidFill>
                  <a:srgbClr val="FF0000"/>
                </a:solidFill>
              </a:rPr>
            </a:br>
            <a:r>
              <a:rPr lang="en-US" altLang="ko-KR" sz="1800" spc="0" dirty="0">
                <a:solidFill>
                  <a:srgbClr val="FF0000"/>
                </a:solidFill>
              </a:rPr>
              <a:t>(</a:t>
            </a:r>
            <a:r>
              <a:rPr lang="ko-KR" altLang="en-US" sz="1800" spc="0" dirty="0" err="1">
                <a:solidFill>
                  <a:srgbClr val="FF0000"/>
                </a:solidFill>
              </a:rPr>
              <a:t>딕셔너리</a:t>
            </a:r>
            <a:r>
              <a:rPr lang="en-US" altLang="ko-KR" sz="1800" spc="0" dirty="0">
                <a:solidFill>
                  <a:srgbClr val="FF0000"/>
                </a:solidFill>
              </a:rPr>
              <a:t>, </a:t>
            </a:r>
            <a:r>
              <a:rPr lang="ko-KR" altLang="en-US" sz="1800" spc="0" dirty="0" err="1">
                <a:solidFill>
                  <a:srgbClr val="FF0000"/>
                </a:solidFill>
              </a:rPr>
              <a:t>튜플리스트</a:t>
            </a:r>
            <a:r>
              <a:rPr lang="en-US" altLang="ko-KR" sz="1800" spc="0" dirty="0">
                <a:solidFill>
                  <a:srgbClr val="FF0000"/>
                </a:solidFill>
              </a:rPr>
              <a:t>,</a:t>
            </a:r>
            <a:r>
              <a:rPr lang="ko-KR" altLang="en-US" sz="1800" spc="0" dirty="0">
                <a:solidFill>
                  <a:srgbClr val="FF0000"/>
                </a:solidFill>
              </a:rPr>
              <a:t> 바이트열 가능</a:t>
            </a:r>
            <a:r>
              <a:rPr lang="en-US" altLang="ko-KR" sz="1800" spc="0" dirty="0">
                <a:solidFill>
                  <a:srgbClr val="FF0000"/>
                </a:solidFill>
              </a:rPr>
              <a:t>)</a:t>
            </a:r>
          </a:p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202522"/>
                </a:solidFill>
              </a:rPr>
              <a:t>json : [</a:t>
            </a:r>
            <a:r>
              <a:rPr lang="ko-KR" altLang="en-US" sz="1800" spc="0" dirty="0">
                <a:solidFill>
                  <a:srgbClr val="202522"/>
                </a:solidFill>
              </a:rPr>
              <a:t>선택적</a:t>
            </a:r>
            <a:r>
              <a:rPr lang="en-US" altLang="ko-KR" sz="1800" spc="0" dirty="0">
                <a:solidFill>
                  <a:srgbClr val="202522"/>
                </a:solidFill>
              </a:rPr>
              <a:t>] </a:t>
            </a:r>
            <a:r>
              <a:rPr lang="ko-KR" altLang="en-US" sz="1800" spc="0" dirty="0">
                <a:solidFill>
                  <a:srgbClr val="202522"/>
                </a:solidFill>
              </a:rPr>
              <a:t>요청 시 바디에 담아서 전달할 </a:t>
            </a:r>
            <a:r>
              <a:rPr lang="en-US" altLang="ko-KR" sz="1800" spc="0" dirty="0">
                <a:solidFill>
                  <a:srgbClr val="202522"/>
                </a:solidFill>
              </a:rPr>
              <a:t>JSON </a:t>
            </a:r>
            <a:r>
              <a:rPr lang="ko-KR" altLang="en-US" sz="1800" spc="0" dirty="0">
                <a:solidFill>
                  <a:srgbClr val="202522"/>
                </a:solidFill>
              </a:rPr>
              <a:t>타입의 객체 지정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202522"/>
                </a:solidFill>
              </a:rPr>
              <a:t>auth : [</a:t>
            </a:r>
            <a:r>
              <a:rPr lang="ko-KR" altLang="en-US" sz="1800" spc="0" dirty="0">
                <a:solidFill>
                  <a:srgbClr val="202522"/>
                </a:solidFill>
              </a:rPr>
              <a:t>선택적</a:t>
            </a:r>
            <a:r>
              <a:rPr lang="en-US" altLang="ko-KR" sz="1800" spc="0" dirty="0">
                <a:solidFill>
                  <a:srgbClr val="202522"/>
                </a:solidFill>
              </a:rPr>
              <a:t>] </a:t>
            </a:r>
            <a:r>
              <a:rPr lang="ko-KR" altLang="en-US" sz="1800" spc="0" dirty="0">
                <a:solidFill>
                  <a:srgbClr val="202522"/>
                </a:solidFill>
              </a:rPr>
              <a:t>인증처리</a:t>
            </a:r>
            <a:r>
              <a:rPr lang="en-US" altLang="ko-KR" sz="1800" spc="0" dirty="0">
                <a:solidFill>
                  <a:srgbClr val="202522"/>
                </a:solidFill>
              </a:rPr>
              <a:t>(</a:t>
            </a:r>
            <a:r>
              <a:rPr lang="ko-KR" altLang="en-US" sz="1800" spc="0" dirty="0">
                <a:solidFill>
                  <a:srgbClr val="202522"/>
                </a:solidFill>
              </a:rPr>
              <a:t>로그인</a:t>
            </a:r>
            <a:r>
              <a:rPr lang="en-US" altLang="ko-KR" sz="1800" spc="0" dirty="0">
                <a:solidFill>
                  <a:srgbClr val="202522"/>
                </a:solidFill>
              </a:rPr>
              <a:t>)</a:t>
            </a:r>
            <a:r>
              <a:rPr lang="ko-KR" altLang="en-US" sz="1800" spc="0" dirty="0">
                <a:solidFill>
                  <a:srgbClr val="202522"/>
                </a:solidFill>
              </a:rPr>
              <a:t>에 사용할 </a:t>
            </a:r>
            <a:r>
              <a:rPr lang="ko-KR" altLang="en-US" sz="1800" spc="0" dirty="0" err="1">
                <a:solidFill>
                  <a:srgbClr val="202522"/>
                </a:solidFill>
              </a:rPr>
              <a:t>튜플</a:t>
            </a:r>
            <a:r>
              <a:rPr lang="ko-KR" altLang="en-US" sz="1800" spc="0" dirty="0">
                <a:solidFill>
                  <a:srgbClr val="202522"/>
                </a:solidFill>
              </a:rPr>
              <a:t> 지정</a:t>
            </a:r>
            <a:r>
              <a:rPr lang="en-US" altLang="ko-KR" sz="1800" spc="0" dirty="0">
                <a:solidFill>
                  <a:srgbClr val="202522"/>
                </a:solidFill>
              </a:rPr>
              <a:t> 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D95E2A-4633-4342-878F-3BF108C42F5B}"/>
              </a:ext>
            </a:extLst>
          </p:cNvPr>
          <p:cNvGrpSpPr/>
          <p:nvPr/>
        </p:nvGrpSpPr>
        <p:grpSpPr>
          <a:xfrm>
            <a:off x="615818" y="4048423"/>
            <a:ext cx="7849247" cy="453950"/>
            <a:chOff x="683565" y="1574196"/>
            <a:chExt cx="7849247" cy="85353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54D6470-484D-4421-8B97-A69F9F91C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65" y="1574196"/>
              <a:ext cx="7849247" cy="8535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" name="텍스트 개체 틀 7">
              <a:extLst>
                <a:ext uri="{FF2B5EF4-FFF2-40B4-BE49-F238E27FC236}">
                  <a16:creationId xmlns:a16="http://schemas.microsoft.com/office/drawing/2014/main" id="{E2784B2F-758D-4016-85C1-0C5DB3CD7326}"/>
                </a:ext>
              </a:extLst>
            </p:cNvPr>
            <p:cNvSpPr txBox="1">
              <a:spLocks/>
            </p:cNvSpPr>
            <p:nvPr/>
          </p:nvSpPr>
          <p:spPr>
            <a:xfrm>
              <a:off x="720022" y="1638482"/>
              <a:ext cx="7668328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  <a:tabLst>
                  <a:tab pos="4124325" algn="l"/>
                </a:tabLst>
              </a:pPr>
              <a:r>
                <a:rPr lang="en-US" altLang="ko-KR" sz="1800" spc="0" dirty="0" err="1">
                  <a:solidFill>
                    <a:srgbClr val="202522"/>
                  </a:solidFill>
                </a:rPr>
                <a:t>requests.request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()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함수에 요청 방식을 지정하여 호출하는 것과 동일</a:t>
              </a:r>
              <a:endParaRPr lang="en-US" altLang="ko-KR" sz="1800" spc="0" dirty="0">
                <a:solidFill>
                  <a:srgbClr val="202522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A51A1C6-B194-474B-9466-70C836F14977}"/>
              </a:ext>
            </a:extLst>
          </p:cNvPr>
          <p:cNvGrpSpPr/>
          <p:nvPr/>
        </p:nvGrpSpPr>
        <p:grpSpPr>
          <a:xfrm>
            <a:off x="1754256" y="4595103"/>
            <a:ext cx="7848600" cy="2160240"/>
            <a:chOff x="684213" y="2571750"/>
            <a:chExt cx="7848600" cy="2160240"/>
          </a:xfrm>
        </p:grpSpPr>
        <p:sp>
          <p:nvSpPr>
            <p:cNvPr id="14" name="모서리가 둥근 직사각형 76">
              <a:extLst>
                <a:ext uri="{FF2B5EF4-FFF2-40B4-BE49-F238E27FC236}">
                  <a16:creationId xmlns:a16="http://schemas.microsoft.com/office/drawing/2014/main" id="{6C39FA09-0201-4886-9A65-8A876F01EFEC}"/>
                </a:ext>
              </a:extLst>
            </p:cNvPr>
            <p:cNvSpPr/>
            <p:nvPr/>
          </p:nvSpPr>
          <p:spPr bwMode="auto">
            <a:xfrm>
              <a:off x="684213" y="2571750"/>
              <a:ext cx="7848600" cy="2160240"/>
            </a:xfrm>
            <a:prstGeom prst="roundRect">
              <a:avLst>
                <a:gd name="adj" fmla="val 12051"/>
              </a:avLst>
            </a:prstGeom>
            <a:solidFill>
              <a:srgbClr val="DADBE0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TextBox 81">
              <a:extLst>
                <a:ext uri="{FF2B5EF4-FFF2-40B4-BE49-F238E27FC236}">
                  <a16:creationId xmlns:a16="http://schemas.microsoft.com/office/drawing/2014/main" id="{ED5572D2-0804-4D68-98E2-2036CF72FA2F}"/>
                </a:ext>
              </a:extLst>
            </p:cNvPr>
            <p:cNvSpPr txBox="1"/>
            <p:nvPr/>
          </p:nvSpPr>
          <p:spPr>
            <a:xfrm>
              <a:off x="902573" y="2650221"/>
              <a:ext cx="6187934" cy="1946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marL="285750" lvl="0" indent="-285750" algn="l">
                <a:spcBef>
                  <a:spcPts val="3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requests.get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url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params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=None, **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kwargs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  <a:p>
              <a:pPr marL="285750" lvl="0" indent="-285750" algn="l">
                <a:spcBef>
                  <a:spcPts val="3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requests.post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url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data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=None, </a:t>
              </a:r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json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=None, **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kwargs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  <a:p>
              <a:pPr marL="285750" lvl="0" indent="-285750" algn="l">
                <a:spcBef>
                  <a:spcPts val="3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requests.head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url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**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kwargs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  <a:p>
              <a:pPr marL="285750" lvl="0" indent="-285750" algn="l">
                <a:spcBef>
                  <a:spcPts val="3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requests.put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url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data=None, **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kwargs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  <a:p>
              <a:pPr marL="285750" lvl="0" indent="-285750" algn="l">
                <a:spcBef>
                  <a:spcPts val="3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requests.patch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url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data=None, **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kwargs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  <a:p>
              <a:pPr marL="285750" lvl="0" indent="-285750" algn="l">
                <a:spcBef>
                  <a:spcPts val="3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requests.delete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url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**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kwargs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A284D2-8214-4218-85D3-16DA0E406FF8}"/>
              </a:ext>
            </a:extLst>
          </p:cNvPr>
          <p:cNvSpPr/>
          <p:nvPr/>
        </p:nvSpPr>
        <p:spPr>
          <a:xfrm>
            <a:off x="834706" y="1776547"/>
            <a:ext cx="7908700" cy="2017079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AD7BED-6AF7-466F-BEA8-CEB1D97339EA}"/>
              </a:ext>
            </a:extLst>
          </p:cNvPr>
          <p:cNvSpPr/>
          <p:nvPr/>
        </p:nvSpPr>
        <p:spPr>
          <a:xfrm flipH="1">
            <a:off x="8635217" y="1384663"/>
            <a:ext cx="1998617" cy="513806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생략 가능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A1E9734-F3ED-4251-8FAB-89DA2E6AC717}"/>
              </a:ext>
            </a:extLst>
          </p:cNvPr>
          <p:cNvSpPr/>
          <p:nvPr/>
        </p:nvSpPr>
        <p:spPr>
          <a:xfrm flipH="1">
            <a:off x="3789747" y="1067952"/>
            <a:ext cx="1287350" cy="316711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71C5863-0BFF-458F-ADFF-423D40700963}"/>
              </a:ext>
            </a:extLst>
          </p:cNvPr>
          <p:cNvSpPr/>
          <p:nvPr/>
        </p:nvSpPr>
        <p:spPr>
          <a:xfrm flipH="1">
            <a:off x="1907176" y="4673574"/>
            <a:ext cx="6253374" cy="690906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4282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CE1C7F-EE97-4F3B-A83E-DCA023BAEE28}"/>
              </a:ext>
            </a:extLst>
          </p:cNvPr>
          <p:cNvGrpSpPr/>
          <p:nvPr/>
        </p:nvGrpSpPr>
        <p:grpSpPr>
          <a:xfrm>
            <a:off x="557106" y="572247"/>
            <a:ext cx="7680447" cy="492729"/>
            <a:chOff x="683565" y="1574196"/>
            <a:chExt cx="7849247" cy="49272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4A56E96-CCD6-4F32-B6BC-C9ECE4ADB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65" y="1574196"/>
              <a:ext cx="7849247" cy="4927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" name="텍스트 개체 틀 7">
              <a:extLst>
                <a:ext uri="{FF2B5EF4-FFF2-40B4-BE49-F238E27FC236}">
                  <a16:creationId xmlns:a16="http://schemas.microsoft.com/office/drawing/2014/main" id="{420F98E9-B3DC-4161-80F4-EA0DD7C2A8C8}"/>
                </a:ext>
              </a:extLst>
            </p:cNvPr>
            <p:cNvSpPr txBox="1">
              <a:spLocks/>
            </p:cNvSpPr>
            <p:nvPr/>
          </p:nvSpPr>
          <p:spPr>
            <a:xfrm>
              <a:off x="720022" y="1638482"/>
              <a:ext cx="7668328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marL="285750" indent="-285750" algn="l">
                <a:buClr>
                  <a:schemeClr val="tx1">
                    <a:lumMod val="65000"/>
                    <a:lumOff val="35000"/>
                  </a:schemeClr>
                </a:buClr>
                <a:buFont typeface="Wingdings" panose="05000000000000000000" pitchFamily="2" charset="2"/>
                <a:buChar char="§"/>
                <a:tabLst>
                  <a:tab pos="625475" algn="l"/>
                </a:tabLst>
              </a:pPr>
              <a:r>
                <a:rPr lang="en-US" altLang="ko-KR" sz="1800" spc="0" dirty="0">
                  <a:solidFill>
                    <a:srgbClr val="202522"/>
                  </a:solidFill>
                </a:rPr>
                <a:t>GET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방식 요청은 다음 두 가지 함수 중 하나를 호출하여 처리 가능</a:t>
              </a:r>
              <a:endParaRPr lang="en-US" altLang="ko-KR" sz="1800" spc="0" dirty="0">
                <a:solidFill>
                  <a:srgbClr val="202522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CE308C4-BA03-483D-BAA8-74409F93D28B}"/>
              </a:ext>
            </a:extLst>
          </p:cNvPr>
          <p:cNvGrpSpPr/>
          <p:nvPr/>
        </p:nvGrpSpPr>
        <p:grpSpPr>
          <a:xfrm>
            <a:off x="557754" y="1204775"/>
            <a:ext cx="8612372" cy="1368152"/>
            <a:chOff x="684213" y="2211710"/>
            <a:chExt cx="7848600" cy="1368152"/>
          </a:xfrm>
        </p:grpSpPr>
        <p:sp>
          <p:nvSpPr>
            <p:cNvPr id="6" name="모서리가 둥근 직사각형 76">
              <a:extLst>
                <a:ext uri="{FF2B5EF4-FFF2-40B4-BE49-F238E27FC236}">
                  <a16:creationId xmlns:a16="http://schemas.microsoft.com/office/drawing/2014/main" id="{8A00CB2F-C8EB-4135-A134-4F2E075275EE}"/>
                </a:ext>
              </a:extLst>
            </p:cNvPr>
            <p:cNvSpPr/>
            <p:nvPr/>
          </p:nvSpPr>
          <p:spPr bwMode="auto">
            <a:xfrm>
              <a:off x="684213" y="2211710"/>
              <a:ext cx="7848600" cy="1368152"/>
            </a:xfrm>
            <a:prstGeom prst="roundRect">
              <a:avLst>
                <a:gd name="adj" fmla="val 19028"/>
              </a:avLst>
            </a:prstGeom>
            <a:solidFill>
              <a:srgbClr val="DADBE0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TextBox 81">
              <a:extLst>
                <a:ext uri="{FF2B5EF4-FFF2-40B4-BE49-F238E27FC236}">
                  <a16:creationId xmlns:a16="http://schemas.microsoft.com/office/drawing/2014/main" id="{C124D11B-F380-4286-9462-48D7693E788A}"/>
                </a:ext>
              </a:extLst>
            </p:cNvPr>
            <p:cNvSpPr txBox="1"/>
            <p:nvPr/>
          </p:nvSpPr>
          <p:spPr>
            <a:xfrm>
              <a:off x="902572" y="2290181"/>
              <a:ext cx="74857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l"/>
              <a:r>
                <a:rPr lang="en-US" altLang="ko-KR" sz="1800" b="1" dirty="0" err="1">
                  <a:solidFill>
                    <a:sysClr val="windowText" lastClr="000000"/>
                  </a:solidFill>
                  <a:highlight>
                    <a:srgbClr val="FFFF00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requests.request</a:t>
              </a:r>
              <a:r>
                <a:rPr lang="en-US" altLang="ko-KR" sz="1800" b="1" dirty="0">
                  <a:solidFill>
                    <a:sysClr val="windowText" lastClr="000000"/>
                  </a:solidFill>
                  <a:highlight>
                    <a:srgbClr val="FFFF00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('GET', </a:t>
              </a:r>
              <a:r>
                <a:rPr lang="en-US" altLang="ko-KR" sz="1800" b="1" dirty="0" err="1">
                  <a:solidFill>
                    <a:sysClr val="windowText" lastClr="000000"/>
                  </a:solidFill>
                  <a:highlight>
                    <a:srgbClr val="FFFF00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url</a:t>
              </a:r>
              <a:r>
                <a:rPr lang="en-US" altLang="ko-KR" sz="1800" b="1" dirty="0">
                  <a:solidFill>
                    <a:sysClr val="windowText" lastClr="000000"/>
                  </a:solidFill>
                  <a:highlight>
                    <a:srgbClr val="FFFF00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, **</a:t>
              </a:r>
              <a:r>
                <a:rPr lang="en-US" altLang="ko-KR" sz="1800" b="1" dirty="0" err="1">
                  <a:solidFill>
                    <a:sysClr val="windowText" lastClr="000000"/>
                  </a:solidFill>
                  <a:highlight>
                    <a:srgbClr val="FFFF00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kwargs</a:t>
              </a:r>
              <a:r>
                <a:rPr lang="en-US" altLang="ko-KR" sz="1800" b="1" dirty="0">
                  <a:solidFill>
                    <a:sysClr val="windowText" lastClr="000000"/>
                  </a:solidFill>
                  <a:highlight>
                    <a:srgbClr val="FFFF00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  <a:p>
              <a:pPr algn="l"/>
              <a:r>
                <a:rPr lang="en-US" altLang="ko-KR" sz="18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       [ </a:t>
              </a:r>
              <a:r>
                <a:rPr lang="en-US" altLang="ko-KR" sz="1800" b="1" dirty="0" err="1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kwargs</a:t>
              </a:r>
              <a:r>
                <a:rPr lang="en-US" altLang="ko-KR" sz="18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] </a:t>
              </a:r>
            </a:p>
            <a:p>
              <a:pPr algn="l"/>
              <a:r>
                <a:rPr lang="en-US" altLang="ko-KR" sz="18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       params – (</a:t>
              </a:r>
              <a:r>
                <a:rPr lang="ko-KR" altLang="en-US" sz="18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선택적</a:t>
              </a:r>
              <a:r>
                <a:rPr lang="en-US" altLang="ko-KR" sz="18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 </a:t>
              </a:r>
              <a:r>
                <a:rPr lang="ko-KR" altLang="en-US" sz="18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요청 시 전달할 </a:t>
              </a:r>
              <a:r>
                <a:rPr lang="en-US" altLang="ko-KR" sz="18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Query </a:t>
              </a:r>
              <a:r>
                <a:rPr lang="ko-KR" altLang="en-US" sz="18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문자열을 지정합니다</a:t>
              </a:r>
              <a:r>
                <a:rPr lang="en-US" altLang="ko-KR" sz="18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</a:p>
            <a:p>
              <a:pPr algn="l"/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requests.get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url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params=None, **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kwargs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" name="TextBox 81">
            <a:extLst>
              <a:ext uri="{FF2B5EF4-FFF2-40B4-BE49-F238E27FC236}">
                <a16:creationId xmlns:a16="http://schemas.microsoft.com/office/drawing/2014/main" id="{A1819F6D-4F37-4D5B-A9B1-52C54E19A91C}"/>
              </a:ext>
            </a:extLst>
          </p:cNvPr>
          <p:cNvSpPr txBox="1"/>
          <p:nvPr/>
        </p:nvSpPr>
        <p:spPr>
          <a:xfrm>
            <a:off x="639649" y="2644935"/>
            <a:ext cx="10664077" cy="67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marL="285750" lvl="0" indent="-285750" algn="l" defTabSz="914126">
              <a:spcBef>
                <a:spcPts val="700"/>
              </a:spcBef>
              <a:spcAft>
                <a:spcPts val="0"/>
              </a:spcAft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 </a:t>
            </a:r>
            <a:r>
              <a:rPr lang="ko-KR" altLang="en-US" sz="16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문자열을 포함하여 요청 </a:t>
            </a:r>
            <a:r>
              <a:rPr lang="en-US" altLang="ko-KR" sz="16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6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params </a:t>
            </a:r>
            <a:r>
              <a:rPr lang="ko-KR" altLang="en-US" sz="16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매개변수에 </a:t>
            </a:r>
            <a:r>
              <a:rPr lang="ko-KR" altLang="en-US" sz="16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딕셔너리</a:t>
            </a:r>
            <a:r>
              <a:rPr lang="en-US" altLang="ko-KR" sz="16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6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튜플리스트</a:t>
            </a:r>
            <a:r>
              <a:rPr lang="en-US" altLang="ko-KR" sz="16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바이트열</a:t>
            </a:r>
            <a:r>
              <a:rPr lang="en-US" altLang="ko-KR" sz="16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(bytes) </a:t>
            </a:r>
            <a:r>
              <a:rPr lang="ko-KR" altLang="en-US" sz="16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형식으로 전달</a:t>
            </a:r>
            <a:endParaRPr lang="en-US" altLang="ko-KR" sz="1600" b="1" dirty="0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 algn="l" defTabSz="914126">
              <a:spcBef>
                <a:spcPts val="700"/>
              </a:spcBef>
              <a:spcAft>
                <a:spcPts val="0"/>
              </a:spcAft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 </a:t>
            </a:r>
            <a:r>
              <a:rPr lang="ko-KR" altLang="en-US" sz="16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문자열을 포함하지 않는 요청</a:t>
            </a:r>
            <a:r>
              <a:rPr lang="en-US" altLang="ko-KR" sz="16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6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params </a:t>
            </a:r>
            <a:r>
              <a:rPr lang="ko-KR" altLang="en-US" sz="16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매개변수의 설정 생략</a:t>
            </a:r>
            <a:endParaRPr lang="en-US" altLang="ko-KR" sz="1600" b="1" dirty="0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8F8559E-AC35-4599-94C8-D463E37B0887}"/>
              </a:ext>
            </a:extLst>
          </p:cNvPr>
          <p:cNvGrpSpPr/>
          <p:nvPr/>
        </p:nvGrpSpPr>
        <p:grpSpPr>
          <a:xfrm>
            <a:off x="557106" y="3966158"/>
            <a:ext cx="7849247" cy="492729"/>
            <a:chOff x="683565" y="1574196"/>
            <a:chExt cx="7849247" cy="49272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8406B9A-348D-4881-A65C-34DD26F75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65" y="1574196"/>
              <a:ext cx="7849247" cy="4927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5" name="텍스트 개체 틀 7">
              <a:extLst>
                <a:ext uri="{FF2B5EF4-FFF2-40B4-BE49-F238E27FC236}">
                  <a16:creationId xmlns:a16="http://schemas.microsoft.com/office/drawing/2014/main" id="{D32477A2-9711-4BDA-B091-6FA60624FA95}"/>
                </a:ext>
              </a:extLst>
            </p:cNvPr>
            <p:cNvSpPr txBox="1">
              <a:spLocks/>
            </p:cNvSpPr>
            <p:nvPr/>
          </p:nvSpPr>
          <p:spPr>
            <a:xfrm>
              <a:off x="720022" y="1638482"/>
              <a:ext cx="7668328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marL="285750" indent="-285750" algn="l">
                <a:buClr>
                  <a:schemeClr val="tx1">
                    <a:lumMod val="65000"/>
                    <a:lumOff val="35000"/>
                  </a:schemeClr>
                </a:buClr>
                <a:buFont typeface="Wingdings" panose="05000000000000000000" pitchFamily="2" charset="2"/>
                <a:buChar char="§"/>
                <a:tabLst>
                  <a:tab pos="625475" algn="l"/>
                </a:tabLst>
              </a:pPr>
              <a:r>
                <a:rPr lang="en-US" altLang="ko-KR" sz="1800" spc="0" dirty="0">
                  <a:solidFill>
                    <a:srgbClr val="202522"/>
                  </a:solidFill>
                </a:rPr>
                <a:t>POST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방식 요청은 다음 두 가지 함수 중 하나를 호출하여 처리 가능</a:t>
              </a:r>
              <a:endParaRPr lang="en-US" altLang="ko-KR" sz="1800" spc="0" dirty="0">
                <a:solidFill>
                  <a:srgbClr val="202522"/>
                </a:solidFill>
              </a:endParaRPr>
            </a:p>
          </p:txBody>
        </p:sp>
      </p:grpSp>
      <p:sp>
        <p:nvSpPr>
          <p:cNvPr id="16" name="모서리가 둥근 직사각형 76">
            <a:extLst>
              <a:ext uri="{FF2B5EF4-FFF2-40B4-BE49-F238E27FC236}">
                <a16:creationId xmlns:a16="http://schemas.microsoft.com/office/drawing/2014/main" id="{49CA6DE8-8738-4952-870B-A48A60EB1DFA}"/>
              </a:ext>
            </a:extLst>
          </p:cNvPr>
          <p:cNvSpPr/>
          <p:nvPr/>
        </p:nvSpPr>
        <p:spPr bwMode="auto">
          <a:xfrm>
            <a:off x="592779" y="4774265"/>
            <a:ext cx="10837935" cy="1757919"/>
          </a:xfrm>
          <a:prstGeom prst="roundRect">
            <a:avLst>
              <a:gd name="adj" fmla="val 11636"/>
            </a:avLst>
          </a:prstGeom>
          <a:solidFill>
            <a:srgbClr val="DADBE0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81">
            <a:extLst>
              <a:ext uri="{FF2B5EF4-FFF2-40B4-BE49-F238E27FC236}">
                <a16:creationId xmlns:a16="http://schemas.microsoft.com/office/drawing/2014/main" id="{A70BADC2-5B5F-4E9B-9E90-2B020B190C19}"/>
              </a:ext>
            </a:extLst>
          </p:cNvPr>
          <p:cNvSpPr txBox="1"/>
          <p:nvPr/>
        </p:nvSpPr>
        <p:spPr>
          <a:xfrm>
            <a:off x="771417" y="4872227"/>
            <a:ext cx="10088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l"/>
            <a:r>
              <a:rPr lang="en-US" altLang="ko-KR" sz="1800" b="1" dirty="0" err="1">
                <a:solidFill>
                  <a:sysClr val="windowText" lastClr="000000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requests.request</a:t>
            </a:r>
            <a:r>
              <a:rPr lang="en-US" altLang="ko-KR" sz="1800" b="1" dirty="0">
                <a:solidFill>
                  <a:sysClr val="windowText" lastClr="000000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(‘POST', </a:t>
            </a:r>
            <a:r>
              <a:rPr lang="en-US" altLang="ko-KR" sz="1800" b="1" dirty="0" err="1">
                <a:solidFill>
                  <a:sysClr val="windowText" lastClr="000000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en-US" altLang="ko-KR" sz="1800" b="1" dirty="0">
                <a:solidFill>
                  <a:sysClr val="windowText" lastClr="000000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, **</a:t>
            </a:r>
            <a:r>
              <a:rPr lang="en-US" altLang="ko-KR" sz="1800" b="1" dirty="0" err="1">
                <a:solidFill>
                  <a:sysClr val="windowText" lastClr="000000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kwargs</a:t>
            </a:r>
            <a:r>
              <a:rPr lang="en-US" altLang="ko-KR" sz="1800" b="1" dirty="0">
                <a:solidFill>
                  <a:sysClr val="windowText" lastClr="000000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/>
            <a:r>
              <a:rPr lang="en-US" altLang="ko-KR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[ </a:t>
            </a:r>
            <a:r>
              <a:rPr lang="en-US" altLang="ko-KR" sz="1800" b="1" dirty="0" err="1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kwargs</a:t>
            </a:r>
            <a:r>
              <a:rPr lang="en-US" altLang="ko-KR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]</a:t>
            </a:r>
          </a:p>
          <a:p>
            <a:pPr algn="l"/>
            <a:r>
              <a:rPr lang="en-US" altLang="ko-KR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data – (</a:t>
            </a:r>
            <a:r>
              <a:rPr lang="ko-KR" altLang="en-US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선택적</a:t>
            </a:r>
            <a:r>
              <a:rPr lang="en-US" altLang="ko-KR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 시 바디에 담아서 전달할 요청 파라미터를 지정합니다</a:t>
            </a:r>
            <a:r>
              <a:rPr lang="en-US" altLang="ko-KR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l"/>
            <a:r>
              <a:rPr lang="en-US" altLang="ko-KR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json – (</a:t>
            </a:r>
            <a:r>
              <a:rPr lang="ko-KR" altLang="en-US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선택적</a:t>
            </a:r>
            <a:r>
              <a:rPr lang="en-US" altLang="ko-KR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 시 바디에 담아서 전달할 </a:t>
            </a:r>
            <a:r>
              <a:rPr lang="en-US" altLang="ko-KR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 </a:t>
            </a:r>
            <a:r>
              <a:rPr lang="ko-KR" altLang="en-US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타입의 객체를 지정합니다</a:t>
            </a:r>
            <a:r>
              <a:rPr lang="en-US" altLang="ko-KR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l"/>
            <a:r>
              <a:rPr lang="en-US" altLang="ko-KR" sz="1800" b="1" dirty="0" err="1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requests.post</a:t>
            </a:r>
            <a:r>
              <a:rPr lang="en-US" altLang="ko-KR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800" b="1" dirty="0" err="1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en-US" altLang="ko-KR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params=None, **</a:t>
            </a:r>
            <a:r>
              <a:rPr lang="en-US" altLang="ko-KR" sz="1800" b="1" dirty="0" err="1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kwargs</a:t>
            </a:r>
            <a:r>
              <a:rPr lang="en-US" altLang="ko-KR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3674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0DC3FF5-C40E-49C7-99D6-85232A1791F4}"/>
              </a:ext>
            </a:extLst>
          </p:cNvPr>
          <p:cNvGrpSpPr/>
          <p:nvPr/>
        </p:nvGrpSpPr>
        <p:grpSpPr>
          <a:xfrm>
            <a:off x="522419" y="912715"/>
            <a:ext cx="9773669" cy="565889"/>
            <a:chOff x="683565" y="1574196"/>
            <a:chExt cx="7849247" cy="78153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6A32ECD-A266-4D94-837E-F7F717705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65" y="1574196"/>
              <a:ext cx="7849247" cy="7815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B6F8E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" name="텍스트 개체 틀 7">
              <a:extLst>
                <a:ext uri="{FF2B5EF4-FFF2-40B4-BE49-F238E27FC236}">
                  <a16:creationId xmlns:a16="http://schemas.microsoft.com/office/drawing/2014/main" id="{7648728B-7C5C-42CD-92F4-5226C64B5E48}"/>
                </a:ext>
              </a:extLst>
            </p:cNvPr>
            <p:cNvSpPr txBox="1">
              <a:spLocks/>
            </p:cNvSpPr>
            <p:nvPr/>
          </p:nvSpPr>
          <p:spPr>
            <a:xfrm>
              <a:off x="720022" y="1638482"/>
              <a:ext cx="7668328" cy="509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  <a:tabLst>
                  <a:tab pos="625475" algn="l"/>
                </a:tabLst>
              </a:pPr>
              <a:r>
                <a:rPr lang="en-US" altLang="ko-KR" sz="1800" spc="0" dirty="0">
                  <a:solidFill>
                    <a:srgbClr val="202522"/>
                  </a:solidFill>
                  <a:highlight>
                    <a:srgbClr val="FFFF00"/>
                  </a:highlight>
                </a:rPr>
                <a:t>data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매개변수나 </a:t>
              </a:r>
              <a:r>
                <a:rPr lang="en-US" altLang="ko-KR" sz="1800" spc="0" dirty="0">
                  <a:solidFill>
                    <a:srgbClr val="202522"/>
                  </a:solidFill>
                  <a:highlight>
                    <a:srgbClr val="FFFF00"/>
                  </a:highlight>
                </a:rPr>
                <a:t>json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매개변수로 요청 파라미터를 지정하여 요청하는 것이 일반적</a:t>
              </a:r>
              <a:endParaRPr lang="en-US" altLang="ko-KR" sz="1800" spc="0" dirty="0">
                <a:solidFill>
                  <a:srgbClr val="202522"/>
                </a:solidFill>
              </a:endParaRPr>
            </a:p>
          </p:txBody>
        </p:sp>
      </p:grpSp>
      <p:sp>
        <p:nvSpPr>
          <p:cNvPr id="5" name="TextBox 81">
            <a:extLst>
              <a:ext uri="{FF2B5EF4-FFF2-40B4-BE49-F238E27FC236}">
                <a16:creationId xmlns:a16="http://schemas.microsoft.com/office/drawing/2014/main" id="{FC282FE1-3E5A-46BB-961E-C06866AEE4A5}"/>
              </a:ext>
            </a:extLst>
          </p:cNvPr>
          <p:cNvSpPr txBox="1"/>
          <p:nvPr/>
        </p:nvSpPr>
        <p:spPr>
          <a:xfrm>
            <a:off x="707741" y="1566714"/>
            <a:ext cx="9670889" cy="736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lvl="0" algn="l" defTabSz="914126">
              <a:spcBef>
                <a:spcPts val="700"/>
              </a:spcBef>
              <a:spcAft>
                <a:spcPts val="0"/>
              </a:spcAft>
              <a:buClr>
                <a:srgbClr val="ACC5E4"/>
              </a:buClr>
            </a:pP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data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매개변수 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딕셔너리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튜플리스트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형식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바이트열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(bytes)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형식으로 지정</a:t>
            </a:r>
            <a:endParaRPr lang="en-US" altLang="ko-KR" sz="1800" b="1" dirty="0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l" defTabSz="914126">
              <a:spcBef>
                <a:spcPts val="700"/>
              </a:spcBef>
              <a:spcAft>
                <a:spcPts val="0"/>
              </a:spcAft>
              <a:buClr>
                <a:srgbClr val="ACC5E4"/>
              </a:buClr>
            </a:pP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json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매개변수 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JSON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 형식 지정</a:t>
            </a:r>
            <a:endParaRPr lang="en-US" altLang="ko-KR" sz="1800" b="1" dirty="0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B0765-7266-40CC-9533-39EBB6452D9F}"/>
              </a:ext>
            </a:extLst>
          </p:cNvPr>
          <p:cNvSpPr>
            <a:spLocks/>
          </p:cNvSpPr>
          <p:nvPr/>
        </p:nvSpPr>
        <p:spPr bwMode="auto">
          <a:xfrm>
            <a:off x="522419" y="2779664"/>
            <a:ext cx="8369032" cy="781530"/>
          </a:xfrm>
          <a:prstGeom prst="rect">
            <a:avLst/>
          </a:prstGeom>
          <a:solidFill>
            <a:schemeClr val="bg1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906D64C2-9929-422F-A4CE-BC8752270909}"/>
              </a:ext>
            </a:extLst>
          </p:cNvPr>
          <p:cNvSpPr txBox="1">
            <a:spLocks/>
          </p:cNvSpPr>
          <p:nvPr/>
        </p:nvSpPr>
        <p:spPr>
          <a:xfrm>
            <a:off x="522419" y="2862524"/>
            <a:ext cx="8299364" cy="64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  <a:tabLst>
                <a:tab pos="625475" algn="l"/>
              </a:tabLst>
            </a:pPr>
            <a:r>
              <a:rPr lang="en-US" altLang="ko-KR" sz="1800" spc="0" dirty="0" err="1">
                <a:solidFill>
                  <a:srgbClr val="202522"/>
                </a:solidFill>
              </a:rPr>
              <a:t>requests.request</a:t>
            </a:r>
            <a:r>
              <a:rPr lang="en-US" altLang="ko-KR" sz="1800" spc="0" dirty="0">
                <a:solidFill>
                  <a:srgbClr val="202522"/>
                </a:solidFill>
              </a:rPr>
              <a:t>(), </a:t>
            </a:r>
            <a:r>
              <a:rPr lang="en-US" altLang="ko-KR" sz="1800" spc="0" dirty="0" err="1">
                <a:solidFill>
                  <a:srgbClr val="202522"/>
                </a:solidFill>
              </a:rPr>
              <a:t>requests.get</a:t>
            </a:r>
            <a:r>
              <a:rPr lang="en-US" altLang="ko-KR" sz="1800" spc="0" dirty="0">
                <a:solidFill>
                  <a:srgbClr val="202522"/>
                </a:solidFill>
              </a:rPr>
              <a:t>(), </a:t>
            </a:r>
            <a:r>
              <a:rPr lang="en-US" altLang="ko-KR" sz="1800" spc="0" dirty="0" err="1">
                <a:solidFill>
                  <a:srgbClr val="202522"/>
                </a:solidFill>
              </a:rPr>
              <a:t>requests.head</a:t>
            </a:r>
            <a:r>
              <a:rPr lang="en-US" altLang="ko-KR" sz="1800" spc="0" dirty="0">
                <a:solidFill>
                  <a:srgbClr val="202522"/>
                </a:solidFill>
              </a:rPr>
              <a:t>(),</a:t>
            </a:r>
            <a:r>
              <a:rPr lang="ko-KR" altLang="en-US" sz="1800" spc="0" dirty="0">
                <a:solidFill>
                  <a:srgbClr val="202522"/>
                </a:solidFill>
              </a:rPr>
              <a:t> </a:t>
            </a:r>
            <a:r>
              <a:rPr lang="en-US" altLang="ko-KR" sz="1800" spc="0" dirty="0" err="1">
                <a:solidFill>
                  <a:srgbClr val="202522"/>
                </a:solidFill>
              </a:rPr>
              <a:t>requests.post</a:t>
            </a:r>
            <a:r>
              <a:rPr lang="en-US" altLang="ko-KR" sz="1800" spc="0" dirty="0">
                <a:solidFill>
                  <a:srgbClr val="202522"/>
                </a:solidFill>
              </a:rPr>
              <a:t>() </a:t>
            </a:r>
            <a:r>
              <a:rPr lang="ko-KR" altLang="en-US" sz="1800" spc="0" dirty="0">
                <a:solidFill>
                  <a:srgbClr val="202522"/>
                </a:solidFill>
              </a:rPr>
              <a:t>함수 모두 리턴 값은 </a:t>
            </a:r>
            <a:r>
              <a:rPr lang="en-US" altLang="ko-KR" sz="1800" spc="0" dirty="0" err="1">
                <a:solidFill>
                  <a:srgbClr val="C00000"/>
                </a:solidFill>
                <a:highlight>
                  <a:srgbClr val="FFFF00"/>
                </a:highlight>
              </a:rPr>
              <a:t>requests.models.Response</a:t>
            </a:r>
            <a:r>
              <a:rPr lang="en-US" altLang="ko-KR" sz="1800" spc="0" dirty="0">
                <a:solidFill>
                  <a:srgbClr val="202522"/>
                </a:solidFill>
                <a:highlight>
                  <a:srgbClr val="FFFF00"/>
                </a:highlight>
              </a:rPr>
              <a:t> </a:t>
            </a:r>
            <a:r>
              <a:rPr lang="ko-KR" altLang="en-US" sz="1800" spc="0" dirty="0">
                <a:solidFill>
                  <a:srgbClr val="202522"/>
                </a:solidFill>
              </a:rPr>
              <a:t>객체임 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6D3B33B5-DA05-4544-92BB-6B1EF4F72954}"/>
              </a:ext>
            </a:extLst>
          </p:cNvPr>
          <p:cNvSpPr txBox="1">
            <a:spLocks/>
          </p:cNvSpPr>
          <p:nvPr/>
        </p:nvSpPr>
        <p:spPr>
          <a:xfrm>
            <a:off x="2328430" y="3644054"/>
            <a:ext cx="9344761" cy="125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600" spc="0" dirty="0">
                <a:solidFill>
                  <a:srgbClr val="C00000"/>
                </a:solidFill>
              </a:rPr>
              <a:t>문자열 형식</a:t>
            </a:r>
            <a:r>
              <a:rPr lang="ko-KR" altLang="en-US" sz="1600" spc="0" dirty="0">
                <a:solidFill>
                  <a:srgbClr val="202522"/>
                </a:solidFill>
              </a:rPr>
              <a:t>으로 응답 콘텐츠 추출</a:t>
            </a:r>
            <a:endParaRPr lang="en-US" altLang="ko-KR" sz="1600" spc="0" dirty="0">
              <a:solidFill>
                <a:srgbClr val="202522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600" spc="0" dirty="0">
                <a:solidFill>
                  <a:srgbClr val="202522"/>
                </a:solidFill>
              </a:rPr>
              <a:t>추출 시 사용되는 문자 셋은 </a:t>
            </a:r>
            <a:r>
              <a:rPr lang="en-US" altLang="ko-KR" sz="1600" spc="0" dirty="0">
                <a:solidFill>
                  <a:srgbClr val="202522"/>
                </a:solidFill>
              </a:rPr>
              <a:t>'ISO-8859-1'</a:t>
            </a:r>
            <a:r>
              <a:rPr lang="ko-KR" altLang="en-US" sz="1600" spc="0" dirty="0">
                <a:solidFill>
                  <a:srgbClr val="202522"/>
                </a:solidFill>
              </a:rPr>
              <a:t>이므로 </a:t>
            </a:r>
            <a:br>
              <a:rPr lang="en-US" altLang="ko-KR" sz="1600" spc="0" dirty="0">
                <a:solidFill>
                  <a:srgbClr val="202522"/>
                </a:solidFill>
              </a:rPr>
            </a:br>
            <a:r>
              <a:rPr lang="en-US" altLang="ko-KR" sz="1600" spc="0" dirty="0">
                <a:solidFill>
                  <a:srgbClr val="202522"/>
                </a:solidFill>
              </a:rPr>
              <a:t>'utf-8' </a:t>
            </a:r>
            <a:r>
              <a:rPr lang="ko-KR" altLang="en-US" sz="1600" spc="0" dirty="0">
                <a:solidFill>
                  <a:srgbClr val="202522"/>
                </a:solidFill>
              </a:rPr>
              <a:t>이나 </a:t>
            </a:r>
            <a:r>
              <a:rPr lang="en-US" altLang="ko-KR" sz="1600" spc="0" dirty="0">
                <a:solidFill>
                  <a:srgbClr val="202522"/>
                </a:solidFill>
              </a:rPr>
              <a:t>'</a:t>
            </a:r>
            <a:r>
              <a:rPr lang="en-US" altLang="ko-KR" sz="1600" spc="0" dirty="0" err="1">
                <a:solidFill>
                  <a:srgbClr val="202522"/>
                </a:solidFill>
              </a:rPr>
              <a:t>euc-kr</a:t>
            </a:r>
            <a:r>
              <a:rPr lang="en-US" altLang="ko-KR" sz="1600" spc="0" dirty="0">
                <a:solidFill>
                  <a:srgbClr val="202522"/>
                </a:solidFill>
              </a:rPr>
              <a:t>' </a:t>
            </a:r>
            <a:r>
              <a:rPr lang="ko-KR" altLang="en-US" sz="1600" spc="0" dirty="0">
                <a:solidFill>
                  <a:srgbClr val="202522"/>
                </a:solidFill>
              </a:rPr>
              <a:t>문자 셋으로 작성된 콘텐츠 추출 시 한글이 깨지는 현상 발생</a:t>
            </a:r>
            <a:endParaRPr lang="en-US" altLang="ko-KR" sz="1600" spc="0" dirty="0">
              <a:solidFill>
                <a:srgbClr val="202522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600" spc="0" dirty="0">
                <a:solidFill>
                  <a:srgbClr val="202522"/>
                </a:solidFill>
              </a:rPr>
              <a:t>추출 전 응답되는 콘텐츠의 문자 셋 정보를 읽고 </a:t>
            </a:r>
            <a:r>
              <a:rPr lang="en-US" altLang="ko-KR" sz="1600" spc="0" dirty="0" err="1">
                <a:solidFill>
                  <a:srgbClr val="C00000"/>
                </a:solidFill>
              </a:rPr>
              <a:t>r.encoding</a:t>
            </a:r>
            <a:r>
              <a:rPr lang="en-US" altLang="ko-KR" sz="1600" spc="0" dirty="0">
                <a:solidFill>
                  <a:srgbClr val="C00000"/>
                </a:solidFill>
              </a:rPr>
              <a:t> = 'utf-8'</a:t>
            </a:r>
            <a:r>
              <a:rPr lang="ko-KR" altLang="en-US" sz="1600" spc="0" dirty="0">
                <a:solidFill>
                  <a:srgbClr val="202522"/>
                </a:solidFill>
              </a:rPr>
              <a:t>와 같이 설정한 후 추출</a:t>
            </a:r>
            <a:endParaRPr lang="en-US" altLang="ko-KR" sz="1600" spc="0" dirty="0">
              <a:solidFill>
                <a:srgbClr val="202522"/>
              </a:solidFill>
            </a:endParaRPr>
          </a:p>
        </p:txBody>
      </p:sp>
      <p:sp>
        <p:nvSpPr>
          <p:cNvPr id="15" name="텍스트 개체 틀 7">
            <a:extLst>
              <a:ext uri="{FF2B5EF4-FFF2-40B4-BE49-F238E27FC236}">
                <a16:creationId xmlns:a16="http://schemas.microsoft.com/office/drawing/2014/main" id="{3E465113-0590-4974-B6DA-D2959493B404}"/>
              </a:ext>
            </a:extLst>
          </p:cNvPr>
          <p:cNvSpPr txBox="1">
            <a:spLocks/>
          </p:cNvSpPr>
          <p:nvPr/>
        </p:nvSpPr>
        <p:spPr>
          <a:xfrm>
            <a:off x="1374611" y="3668814"/>
            <a:ext cx="1380307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 Text</a:t>
            </a:r>
          </a:p>
        </p:txBody>
      </p:sp>
      <p:sp>
        <p:nvSpPr>
          <p:cNvPr id="19" name="텍스트 개체 틀 7">
            <a:extLst>
              <a:ext uri="{FF2B5EF4-FFF2-40B4-BE49-F238E27FC236}">
                <a16:creationId xmlns:a16="http://schemas.microsoft.com/office/drawing/2014/main" id="{8DD397EE-232B-4204-A0F7-65EE72D99B72}"/>
              </a:ext>
            </a:extLst>
          </p:cNvPr>
          <p:cNvSpPr txBox="1">
            <a:spLocks/>
          </p:cNvSpPr>
          <p:nvPr/>
        </p:nvSpPr>
        <p:spPr>
          <a:xfrm>
            <a:off x="2328431" y="5291286"/>
            <a:ext cx="9344760" cy="1010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600" spc="0" dirty="0">
                <a:solidFill>
                  <a:srgbClr val="C00000"/>
                </a:solidFill>
              </a:rPr>
              <a:t>바이트열 형식</a:t>
            </a:r>
            <a:r>
              <a:rPr lang="ko-KR" altLang="en-US" sz="1600" spc="0" dirty="0">
                <a:solidFill>
                  <a:srgbClr val="202522"/>
                </a:solidFill>
              </a:rPr>
              <a:t>으로 응답 콘텐츠 추출</a:t>
            </a:r>
            <a:endParaRPr lang="en-US" altLang="ko-KR" sz="1600" spc="0" dirty="0">
              <a:solidFill>
                <a:srgbClr val="202522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600" spc="0" dirty="0">
                <a:solidFill>
                  <a:srgbClr val="202522"/>
                </a:solidFill>
              </a:rPr>
              <a:t>응답 콘텐츠가 이미지와 같은 바이너리 형식인 경우 사용</a:t>
            </a:r>
            <a:endParaRPr lang="en-US" altLang="ko-KR" sz="1600" spc="0" dirty="0">
              <a:solidFill>
                <a:srgbClr val="202522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600" spc="0" dirty="0">
                <a:solidFill>
                  <a:srgbClr val="202522"/>
                </a:solidFill>
              </a:rPr>
              <a:t>한글이 들어간 문자열 형식인 경우 </a:t>
            </a:r>
            <a:r>
              <a:rPr lang="en-US" altLang="ko-KR" sz="1600" spc="0" dirty="0" err="1">
                <a:solidFill>
                  <a:srgbClr val="C00000"/>
                </a:solidFill>
              </a:rPr>
              <a:t>r.content.decode</a:t>
            </a:r>
            <a:r>
              <a:rPr lang="en-US" altLang="ko-KR" sz="1600" spc="0" dirty="0">
                <a:solidFill>
                  <a:srgbClr val="C00000"/>
                </a:solidFill>
              </a:rPr>
              <a:t>('utf-8')</a:t>
            </a:r>
            <a:r>
              <a:rPr lang="ko-KR" altLang="en-US" sz="1600" spc="0" dirty="0">
                <a:solidFill>
                  <a:srgbClr val="202522"/>
                </a:solidFill>
              </a:rPr>
              <a:t>를 사용해서 </a:t>
            </a:r>
            <a:r>
              <a:rPr lang="ko-KR" altLang="en-US" sz="1600" spc="0" dirty="0" err="1">
                <a:solidFill>
                  <a:srgbClr val="202522"/>
                </a:solidFill>
              </a:rPr>
              <a:t>디코드</a:t>
            </a:r>
            <a:r>
              <a:rPr lang="ko-KR" altLang="en-US" sz="1600" spc="0" dirty="0">
                <a:solidFill>
                  <a:srgbClr val="202522"/>
                </a:solidFill>
              </a:rPr>
              <a:t> 해야 함</a:t>
            </a:r>
          </a:p>
        </p:txBody>
      </p:sp>
      <p:sp>
        <p:nvSpPr>
          <p:cNvPr id="21" name="텍스트 개체 틀 7">
            <a:extLst>
              <a:ext uri="{FF2B5EF4-FFF2-40B4-BE49-F238E27FC236}">
                <a16:creationId xmlns:a16="http://schemas.microsoft.com/office/drawing/2014/main" id="{8CE143A2-E738-4AAA-804E-49534A4B3F27}"/>
              </a:ext>
            </a:extLst>
          </p:cNvPr>
          <p:cNvSpPr txBox="1">
            <a:spLocks/>
          </p:cNvSpPr>
          <p:nvPr/>
        </p:nvSpPr>
        <p:spPr>
          <a:xfrm>
            <a:off x="1374610" y="5291286"/>
            <a:ext cx="1380307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chemeClr val="tx1"/>
                </a:solidFill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0321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CDC222BA-865F-4C56-88F5-FF1D2BA89CE4}"/>
              </a:ext>
            </a:extLst>
          </p:cNvPr>
          <p:cNvSpPr txBox="1">
            <a:spLocks/>
          </p:cNvSpPr>
          <p:nvPr/>
        </p:nvSpPr>
        <p:spPr>
          <a:xfrm>
            <a:off x="436498" y="379704"/>
            <a:ext cx="8064633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400" spc="0" dirty="0">
                <a:solidFill>
                  <a:srgbClr val="202522"/>
                </a:solidFill>
              </a:rPr>
              <a:t>빅데이터 처리 언어로서 </a:t>
            </a:r>
            <a:r>
              <a:rPr lang="ko-KR" altLang="en-US" sz="2400" spc="0" dirty="0" err="1">
                <a:solidFill>
                  <a:srgbClr val="202522"/>
                </a:solidFill>
              </a:rPr>
              <a:t>파이썬의</a:t>
            </a:r>
            <a:r>
              <a:rPr lang="ko-KR" altLang="en-US" sz="2400" spc="0" dirty="0">
                <a:solidFill>
                  <a:srgbClr val="202522"/>
                </a:solidFill>
              </a:rPr>
              <a:t> 장점</a:t>
            </a:r>
          </a:p>
        </p:txBody>
      </p:sp>
      <p:sp>
        <p:nvSpPr>
          <p:cNvPr id="13" name="TextBox 81">
            <a:extLst>
              <a:ext uri="{FF2B5EF4-FFF2-40B4-BE49-F238E27FC236}">
                <a16:creationId xmlns:a16="http://schemas.microsoft.com/office/drawing/2014/main" id="{0AC80BE4-79A5-47D6-BDD7-F150E5ED7455}"/>
              </a:ext>
            </a:extLst>
          </p:cNvPr>
          <p:cNvSpPr txBox="1"/>
          <p:nvPr/>
        </p:nvSpPr>
        <p:spPr>
          <a:xfrm>
            <a:off x="629004" y="879109"/>
            <a:ext cx="687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lvl="0" algn="l"/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쉽고 유연한 문법으로 좋은 접근성을 가짐</a:t>
            </a:r>
          </a:p>
        </p:txBody>
      </p:sp>
      <p:sp>
        <p:nvSpPr>
          <p:cNvPr id="14" name="TextBox 81">
            <a:extLst>
              <a:ext uri="{FF2B5EF4-FFF2-40B4-BE49-F238E27FC236}">
                <a16:creationId xmlns:a16="http://schemas.microsoft.com/office/drawing/2014/main" id="{220A2C87-2F58-4306-8B95-15F180530092}"/>
              </a:ext>
            </a:extLst>
          </p:cNvPr>
          <p:cNvSpPr txBox="1"/>
          <p:nvPr/>
        </p:nvSpPr>
        <p:spPr>
          <a:xfrm>
            <a:off x="629004" y="1331724"/>
            <a:ext cx="687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lvl="0" algn="l"/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빅데이터 처리 언어로서 많은 커뮤니티가 형성되어 있음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44C52F-05C9-492F-B3CD-DDB4BC74916C}"/>
              </a:ext>
            </a:extLst>
          </p:cNvPr>
          <p:cNvSpPr txBox="1"/>
          <p:nvPr/>
        </p:nvSpPr>
        <p:spPr>
          <a:xfrm>
            <a:off x="629004" y="1796120"/>
            <a:ext cx="687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lvl="0" algn="l"/>
            <a:r>
              <a:rPr lang="ko-KR" altLang="en-US" sz="1800" b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가독성이 좋고</a:t>
            </a:r>
            <a:r>
              <a:rPr lang="en-US" altLang="ko-KR" sz="1800" b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b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간결하며</a:t>
            </a:r>
            <a:r>
              <a:rPr lang="en-US" altLang="ko-KR" sz="1800" b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b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스탠다드 라이브러리가 잘 갖춰져 있음</a:t>
            </a:r>
          </a:p>
        </p:txBody>
      </p:sp>
      <p:sp>
        <p:nvSpPr>
          <p:cNvPr id="16" name="TextBox 81">
            <a:extLst>
              <a:ext uri="{FF2B5EF4-FFF2-40B4-BE49-F238E27FC236}">
                <a16:creationId xmlns:a16="http://schemas.microsoft.com/office/drawing/2014/main" id="{88FD7F9F-131D-40AD-B1D2-61D495C6FFE4}"/>
              </a:ext>
            </a:extLst>
          </p:cNvPr>
          <p:cNvSpPr txBox="1"/>
          <p:nvPr/>
        </p:nvSpPr>
        <p:spPr>
          <a:xfrm>
            <a:off x="629004" y="2260516"/>
            <a:ext cx="6874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lvl="0" algn="l"/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 관련 패키지가 최근 몇 년 사이 눈에 띄게 발전하여 </a:t>
            </a:r>
            <a:b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NumPy, SciPy, Pandas,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Matplotlib, Seaborn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등 데이터 분석 관련 오픈 소스 라이브러리들을 무상으로 사용할 수 있음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694DA5-13E6-4C5F-B3DC-ED1A3BC187E0}"/>
              </a:ext>
            </a:extLst>
          </p:cNvPr>
          <p:cNvSpPr txBox="1"/>
          <p:nvPr/>
        </p:nvSpPr>
        <p:spPr>
          <a:xfrm>
            <a:off x="629004" y="4155313"/>
            <a:ext cx="110175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Anaconda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세계에서 가장 유명한 파이썬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(Python)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과학 플랫폼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모든 데이터 과학 패키지를 쉽게 설치하고 패키지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종속성 및 환경을 관리할 수 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Anaconda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conda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Python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150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개가 넘는 과학 패키지와 그 종속성과 함께 제공되는 파이썬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배포판이며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응용 프로그램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conda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패키지 및 환경 관리자이다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텍스트 개체 틀 7">
            <a:extLst>
              <a:ext uri="{FF2B5EF4-FFF2-40B4-BE49-F238E27FC236}">
                <a16:creationId xmlns:a16="http://schemas.microsoft.com/office/drawing/2014/main" id="{51BDACB6-1B7F-46B9-A5AF-C8306ABBEAC1}"/>
              </a:ext>
            </a:extLst>
          </p:cNvPr>
          <p:cNvSpPr txBox="1">
            <a:spLocks/>
          </p:cNvSpPr>
          <p:nvPr/>
        </p:nvSpPr>
        <p:spPr>
          <a:xfrm>
            <a:off x="555403" y="3505421"/>
            <a:ext cx="2292071" cy="523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 </a:t>
            </a:r>
            <a:r>
              <a:rPr lang="en-US" altLang="ko-KR" sz="2800" spc="0" dirty="0">
                <a:solidFill>
                  <a:srgbClr val="202522"/>
                </a:solidFill>
              </a:rPr>
              <a:t>Anaconda</a:t>
            </a:r>
          </a:p>
        </p:txBody>
      </p:sp>
      <p:sp>
        <p:nvSpPr>
          <p:cNvPr id="23" name="텍스트 개체 틀 7">
            <a:extLst>
              <a:ext uri="{FF2B5EF4-FFF2-40B4-BE49-F238E27FC236}">
                <a16:creationId xmlns:a16="http://schemas.microsoft.com/office/drawing/2014/main" id="{55405C86-8420-4B45-9FA6-F6B560F1CE1F}"/>
              </a:ext>
            </a:extLst>
          </p:cNvPr>
          <p:cNvSpPr txBox="1">
            <a:spLocks/>
          </p:cNvSpPr>
          <p:nvPr/>
        </p:nvSpPr>
        <p:spPr>
          <a:xfrm>
            <a:off x="629003" y="5436557"/>
            <a:ext cx="11017563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  <a:tabLst>
                <a:tab pos="539750" algn="l"/>
              </a:tabLst>
            </a:pPr>
            <a:r>
              <a:rPr lang="ko-KR" altLang="en-US" sz="1800" spc="0" dirty="0" err="1">
                <a:solidFill>
                  <a:schemeClr val="tx1"/>
                </a:solidFill>
              </a:rPr>
              <a:t>파이썬과</a:t>
            </a:r>
            <a:r>
              <a:rPr lang="ko-KR" altLang="en-US" sz="1800" spc="0" dirty="0">
                <a:solidFill>
                  <a:schemeClr val="tx1"/>
                </a:solidFill>
              </a:rPr>
              <a:t> 수학</a:t>
            </a:r>
            <a:r>
              <a:rPr lang="en-US" altLang="ko-KR" sz="1800" spc="0" dirty="0">
                <a:solidFill>
                  <a:schemeClr val="tx1"/>
                </a:solidFill>
              </a:rPr>
              <a:t>·</a:t>
            </a:r>
            <a:r>
              <a:rPr lang="ko-KR" altLang="en-US" sz="1800" spc="0" dirty="0">
                <a:solidFill>
                  <a:schemeClr val="tx1"/>
                </a:solidFill>
              </a:rPr>
              <a:t>과학</a:t>
            </a:r>
            <a:r>
              <a:rPr lang="en-US" altLang="ko-KR" sz="1800" spc="0" dirty="0">
                <a:solidFill>
                  <a:schemeClr val="tx1"/>
                </a:solidFill>
              </a:rPr>
              <a:t>·</a:t>
            </a:r>
            <a:r>
              <a:rPr lang="ko-KR" altLang="en-US" sz="1800" spc="0" dirty="0">
                <a:solidFill>
                  <a:schemeClr val="tx1"/>
                </a:solidFill>
              </a:rPr>
              <a:t>데이터 분석 분야에서 필요한 거의 모든 패키지</a:t>
            </a:r>
            <a:r>
              <a:rPr lang="en-US" altLang="ko-KR" sz="1800" spc="0" dirty="0">
                <a:solidFill>
                  <a:schemeClr val="tx1"/>
                </a:solidFill>
              </a:rPr>
              <a:t>(NumPy, SciPy, Pandas, Matplotlib </a:t>
            </a:r>
            <a:r>
              <a:rPr lang="ko-KR" altLang="en-US" sz="1800" spc="0" dirty="0">
                <a:solidFill>
                  <a:schemeClr val="tx1"/>
                </a:solidFill>
              </a:rPr>
              <a:t>등</a:t>
            </a:r>
            <a:r>
              <a:rPr lang="en-US" altLang="ko-KR" sz="1800" spc="0" dirty="0">
                <a:solidFill>
                  <a:schemeClr val="tx1"/>
                </a:solidFill>
              </a:rPr>
              <a:t>)</a:t>
            </a:r>
            <a:r>
              <a:rPr lang="ko-KR" altLang="en-US" sz="1800" spc="0" dirty="0">
                <a:solidFill>
                  <a:schemeClr val="tx1"/>
                </a:solidFill>
              </a:rPr>
              <a:t> 포함</a:t>
            </a:r>
          </a:p>
        </p:txBody>
      </p:sp>
    </p:spTree>
    <p:extLst>
      <p:ext uri="{BB962C8B-B14F-4D97-AF65-F5344CB8AC3E}">
        <p14:creationId xmlns:p14="http://schemas.microsoft.com/office/powerpoint/2010/main" val="2417112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D389433D-3E63-4A92-80AE-0760070AC82E}"/>
              </a:ext>
            </a:extLst>
          </p:cNvPr>
          <p:cNvSpPr txBox="1">
            <a:spLocks/>
          </p:cNvSpPr>
          <p:nvPr/>
        </p:nvSpPr>
        <p:spPr>
          <a:xfrm>
            <a:off x="1013632" y="1101744"/>
            <a:ext cx="8608504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202522"/>
                </a:solidFill>
              </a:rPr>
              <a:t>HTML </a:t>
            </a:r>
            <a:r>
              <a:rPr lang="ko-KR" altLang="en-US" sz="1800" spc="0" dirty="0">
                <a:solidFill>
                  <a:srgbClr val="202522"/>
                </a:solidFill>
              </a:rPr>
              <a:t>및 </a:t>
            </a:r>
            <a:r>
              <a:rPr lang="en-US" altLang="ko-KR" sz="1800" spc="0" dirty="0">
                <a:solidFill>
                  <a:srgbClr val="202522"/>
                </a:solidFill>
              </a:rPr>
              <a:t>XML </a:t>
            </a:r>
            <a:r>
              <a:rPr lang="ko-KR" altLang="en-US" sz="1800" spc="0" dirty="0">
                <a:solidFill>
                  <a:srgbClr val="202522"/>
                </a:solidFill>
              </a:rPr>
              <a:t>파일에서 데이터를 추출하기 위한 파이썬 라이브러리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9E01DBBF-CE62-464A-89CA-52C4B881DAAB}"/>
              </a:ext>
            </a:extLst>
          </p:cNvPr>
          <p:cNvSpPr txBox="1">
            <a:spLocks/>
          </p:cNvSpPr>
          <p:nvPr/>
        </p:nvSpPr>
        <p:spPr>
          <a:xfrm>
            <a:off x="400596" y="503572"/>
            <a:ext cx="2524313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 </a:t>
            </a:r>
            <a:r>
              <a:rPr lang="en-US" altLang="ko-KR" sz="2400" spc="0" dirty="0" err="1">
                <a:solidFill>
                  <a:srgbClr val="202522"/>
                </a:solidFill>
              </a:rPr>
              <a:t>BeautifulSoup</a:t>
            </a:r>
            <a:endParaRPr lang="en-US" altLang="ko-KR" sz="2400" spc="0" dirty="0">
              <a:solidFill>
                <a:srgbClr val="202522"/>
              </a:solidFill>
            </a:endParaRP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DE1C197D-F9A3-4DDD-8B70-DC0BDF62DA14}"/>
              </a:ext>
            </a:extLst>
          </p:cNvPr>
          <p:cNvSpPr txBox="1">
            <a:spLocks/>
          </p:cNvSpPr>
          <p:nvPr/>
        </p:nvSpPr>
        <p:spPr>
          <a:xfrm>
            <a:off x="1013632" y="1610102"/>
            <a:ext cx="9433874" cy="64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 err="1">
                <a:solidFill>
                  <a:srgbClr val="202522"/>
                </a:solidFill>
              </a:rPr>
              <a:t>파이썬에서</a:t>
            </a:r>
            <a:r>
              <a:rPr lang="ko-KR" altLang="en-US" sz="1800" spc="0" dirty="0">
                <a:solidFill>
                  <a:srgbClr val="202522"/>
                </a:solidFill>
              </a:rPr>
              <a:t> 기본적으로 제공하는 라이브러리가 아니므로 별도의 설치가 필요하지만 </a:t>
            </a:r>
            <a:r>
              <a:rPr lang="en-US" altLang="ko-KR" sz="1800" spc="0" dirty="0">
                <a:solidFill>
                  <a:srgbClr val="202522"/>
                </a:solidFill>
              </a:rPr>
              <a:t>Anaconda</a:t>
            </a:r>
            <a:r>
              <a:rPr lang="ko-KR" altLang="en-US" sz="1800" spc="0" dirty="0">
                <a:solidFill>
                  <a:srgbClr val="202522"/>
                </a:solidFill>
              </a:rPr>
              <a:t>에는 </a:t>
            </a:r>
            <a:r>
              <a:rPr lang="en-US" altLang="ko-KR" sz="1800" spc="0" dirty="0" err="1">
                <a:solidFill>
                  <a:srgbClr val="202522"/>
                </a:solidFill>
              </a:rPr>
              <a:t>BeautifulSoup</a:t>
            </a:r>
            <a:r>
              <a:rPr lang="en-US" altLang="ko-KR" sz="1800" spc="0" dirty="0">
                <a:solidFill>
                  <a:srgbClr val="202522"/>
                </a:solidFill>
              </a:rPr>
              <a:t> </a:t>
            </a:r>
            <a:r>
              <a:rPr lang="ko-KR" altLang="en-US" sz="1800" spc="0" dirty="0">
                <a:solidFill>
                  <a:srgbClr val="202522"/>
                </a:solidFill>
              </a:rPr>
              <a:t>패키지가 </a:t>
            </a:r>
            <a:r>
              <a:rPr lang="en-US" altLang="ko-KR" sz="1800" spc="0" dirty="0">
                <a:solidFill>
                  <a:srgbClr val="202522"/>
                </a:solidFill>
              </a:rPr>
              <a:t>Site-packages</a:t>
            </a:r>
            <a:r>
              <a:rPr lang="ko-KR" altLang="en-US" sz="1800" spc="0" dirty="0">
                <a:solidFill>
                  <a:srgbClr val="202522"/>
                </a:solidFill>
              </a:rPr>
              <a:t>로 설치되어 있음</a:t>
            </a:r>
          </a:p>
        </p:txBody>
      </p:sp>
      <p:sp>
        <p:nvSpPr>
          <p:cNvPr id="25" name="텍스트 개체 틀 7">
            <a:extLst>
              <a:ext uri="{FF2B5EF4-FFF2-40B4-BE49-F238E27FC236}">
                <a16:creationId xmlns:a16="http://schemas.microsoft.com/office/drawing/2014/main" id="{C3E589ED-B579-40AE-BEBF-E9C4FA60BD46}"/>
              </a:ext>
            </a:extLst>
          </p:cNvPr>
          <p:cNvSpPr txBox="1">
            <a:spLocks/>
          </p:cNvSpPr>
          <p:nvPr/>
        </p:nvSpPr>
        <p:spPr>
          <a:xfrm>
            <a:off x="1013632" y="4700442"/>
            <a:ext cx="10708198" cy="369231"/>
          </a:xfrm>
          <a:prstGeom prst="rect">
            <a:avLst/>
          </a:prstGeom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rgbClr val="92B5E4"/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 err="1">
                <a:solidFill>
                  <a:srgbClr val="202522"/>
                </a:solidFill>
              </a:rPr>
              <a:t>파이썬이</a:t>
            </a:r>
            <a:r>
              <a:rPr lang="ko-KR" altLang="en-US" sz="1800" spc="0" dirty="0">
                <a:solidFill>
                  <a:srgbClr val="202522"/>
                </a:solidFill>
              </a:rPr>
              <a:t> 내장하고 있는 </a:t>
            </a:r>
            <a:r>
              <a:rPr lang="ko-KR" altLang="en-US" sz="1800" spc="0" dirty="0" err="1">
                <a:solidFill>
                  <a:srgbClr val="202522"/>
                </a:solidFill>
              </a:rPr>
              <a:t>파서를</a:t>
            </a:r>
            <a:r>
              <a:rPr lang="ko-KR" altLang="en-US" sz="1800" spc="0" dirty="0">
                <a:solidFill>
                  <a:srgbClr val="202522"/>
                </a:solidFill>
              </a:rPr>
              <a:t> 사용해도 되고</a:t>
            </a:r>
            <a:r>
              <a:rPr lang="en-US" altLang="ko-KR" sz="1800" spc="0" dirty="0">
                <a:solidFill>
                  <a:srgbClr val="202522"/>
                </a:solidFill>
              </a:rPr>
              <a:t>,</a:t>
            </a:r>
            <a:r>
              <a:rPr lang="ko-KR" altLang="en-US" sz="1800" spc="0" dirty="0">
                <a:solidFill>
                  <a:srgbClr val="202522"/>
                </a:solidFill>
              </a:rPr>
              <a:t> 좀 더 성능이 좋은 </a:t>
            </a:r>
            <a:r>
              <a:rPr lang="ko-KR" altLang="en-US" sz="1800" spc="0" dirty="0" err="1">
                <a:solidFill>
                  <a:srgbClr val="202522"/>
                </a:solidFill>
              </a:rPr>
              <a:t>파서를</a:t>
            </a:r>
            <a:r>
              <a:rPr lang="ko-KR" altLang="en-US" sz="1800" spc="0" dirty="0">
                <a:solidFill>
                  <a:srgbClr val="202522"/>
                </a:solidFill>
              </a:rPr>
              <a:t> 추가로 설치해서 사용해도 됨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490CCC0-881C-4620-8622-3E9B9BB1A851}"/>
              </a:ext>
            </a:extLst>
          </p:cNvPr>
          <p:cNvGrpSpPr/>
          <p:nvPr/>
        </p:nvGrpSpPr>
        <p:grpSpPr>
          <a:xfrm>
            <a:off x="1824304" y="3206196"/>
            <a:ext cx="6192688" cy="1252352"/>
            <a:chOff x="1769887" y="2964537"/>
            <a:chExt cx="6192688" cy="125235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8D91269-8055-4E08-A8B7-061705482329}"/>
                </a:ext>
              </a:extLst>
            </p:cNvPr>
            <p:cNvGrpSpPr/>
            <p:nvPr/>
          </p:nvGrpSpPr>
          <p:grpSpPr>
            <a:xfrm>
              <a:off x="1769887" y="2964537"/>
              <a:ext cx="2690067" cy="509036"/>
              <a:chOff x="684213" y="2859782"/>
              <a:chExt cx="7704137" cy="509036"/>
            </a:xfrm>
          </p:grpSpPr>
          <p:sp>
            <p:nvSpPr>
              <p:cNvPr id="23" name="모서리가 둥근 직사각형 14">
                <a:extLst>
                  <a:ext uri="{FF2B5EF4-FFF2-40B4-BE49-F238E27FC236}">
                    <a16:creationId xmlns:a16="http://schemas.microsoft.com/office/drawing/2014/main" id="{664D5617-24EE-40EA-8F0E-FD0DA6F477D6}"/>
                  </a:ext>
                </a:extLst>
              </p:cNvPr>
              <p:cNvSpPr/>
              <p:nvPr/>
            </p:nvSpPr>
            <p:spPr bwMode="auto">
              <a:xfrm>
                <a:off x="684213" y="2859782"/>
                <a:ext cx="7704137" cy="509036"/>
              </a:xfrm>
              <a:prstGeom prst="roundRect">
                <a:avLst>
                  <a:gd name="adj" fmla="val 51141"/>
                </a:avLst>
              </a:prstGeom>
              <a:solidFill>
                <a:srgbClr val="DADBE0"/>
              </a:solidFill>
              <a:ln w="28575">
                <a:noFill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ko-KR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TextBox 81">
                <a:extLst>
                  <a:ext uri="{FF2B5EF4-FFF2-40B4-BE49-F238E27FC236}">
                    <a16:creationId xmlns:a16="http://schemas.microsoft.com/office/drawing/2014/main" id="{5EB48BC8-394C-4E60-8995-FA62E6CF9B35}"/>
                  </a:ext>
                </a:extLst>
              </p:cNvPr>
              <p:cNvSpPr txBox="1"/>
              <p:nvPr/>
            </p:nvSpPr>
            <p:spPr>
              <a:xfrm>
                <a:off x="977267" y="2929634"/>
                <a:ext cx="7118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1pPr>
                <a:lvl2pPr marL="389582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2pPr>
                <a:lvl3pPr marL="779163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3pPr>
                <a:lvl4pPr marL="1168745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4pPr>
                <a:lvl5pPr marL="1558326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5pPr>
                <a:lvl6pPr marL="1947908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6pPr>
                <a:lvl7pPr marL="2337489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7pPr>
                <a:lvl8pPr marL="2727071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8pPr>
                <a:lvl9pPr marL="3116652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9pPr>
              </a:lstStyle>
              <a:p>
                <a:pPr lvl="0"/>
                <a:r>
                  <a:rPr lang="en-US" altLang="ko-KR" sz="18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sz="1800" b="1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html.parser</a:t>
                </a:r>
                <a:endPara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5729EA2-4CE0-4DF6-8D59-8349B7E6EC91}"/>
                </a:ext>
              </a:extLst>
            </p:cNvPr>
            <p:cNvGrpSpPr/>
            <p:nvPr/>
          </p:nvGrpSpPr>
          <p:grpSpPr>
            <a:xfrm>
              <a:off x="5272508" y="2964537"/>
              <a:ext cx="2690067" cy="509036"/>
              <a:chOff x="684213" y="2859782"/>
              <a:chExt cx="7704137" cy="509036"/>
            </a:xfrm>
          </p:grpSpPr>
          <p:sp>
            <p:nvSpPr>
              <p:cNvPr id="27" name="모서리가 둥근 직사각형 14">
                <a:extLst>
                  <a:ext uri="{FF2B5EF4-FFF2-40B4-BE49-F238E27FC236}">
                    <a16:creationId xmlns:a16="http://schemas.microsoft.com/office/drawing/2014/main" id="{1AC9B720-815F-44BB-809F-F551B2D3E9EE}"/>
                  </a:ext>
                </a:extLst>
              </p:cNvPr>
              <p:cNvSpPr/>
              <p:nvPr/>
            </p:nvSpPr>
            <p:spPr bwMode="auto">
              <a:xfrm>
                <a:off x="684213" y="2859782"/>
                <a:ext cx="7704137" cy="509036"/>
              </a:xfrm>
              <a:prstGeom prst="roundRect">
                <a:avLst>
                  <a:gd name="adj" fmla="val 51141"/>
                </a:avLst>
              </a:prstGeom>
              <a:solidFill>
                <a:srgbClr val="DADBE0"/>
              </a:solidFill>
              <a:ln w="28575">
                <a:noFill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ko-KR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TextBox 81">
                <a:extLst>
                  <a:ext uri="{FF2B5EF4-FFF2-40B4-BE49-F238E27FC236}">
                    <a16:creationId xmlns:a16="http://schemas.microsoft.com/office/drawing/2014/main" id="{CE6C5A5E-4C42-4E3D-A2D3-7A0996F2D64A}"/>
                  </a:ext>
                </a:extLst>
              </p:cNvPr>
              <p:cNvSpPr txBox="1"/>
              <p:nvPr/>
            </p:nvSpPr>
            <p:spPr>
              <a:xfrm>
                <a:off x="977267" y="2929634"/>
                <a:ext cx="7118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1pPr>
                <a:lvl2pPr marL="389582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2pPr>
                <a:lvl3pPr marL="779163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3pPr>
                <a:lvl4pPr marL="1168745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4pPr>
                <a:lvl5pPr marL="1558326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5pPr>
                <a:lvl6pPr marL="1947908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6pPr>
                <a:lvl7pPr marL="2337489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7pPr>
                <a:lvl8pPr marL="2727071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8pPr>
                <a:lvl9pPr marL="3116652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9pPr>
              </a:lstStyle>
              <a:p>
                <a:pPr lvl="0"/>
                <a:r>
                  <a:rPr lang="en-US" altLang="ko-KR" sz="18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sz="1800" b="1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lxml</a:t>
                </a:r>
                <a:endPara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A2C72BC-33FB-415F-B800-9D917957FA4E}"/>
                </a:ext>
              </a:extLst>
            </p:cNvPr>
            <p:cNvGrpSpPr/>
            <p:nvPr/>
          </p:nvGrpSpPr>
          <p:grpSpPr>
            <a:xfrm>
              <a:off x="1769887" y="3707853"/>
              <a:ext cx="2690067" cy="509036"/>
              <a:chOff x="684213" y="2859782"/>
              <a:chExt cx="7704137" cy="509036"/>
            </a:xfrm>
          </p:grpSpPr>
          <p:sp>
            <p:nvSpPr>
              <p:cNvPr id="30" name="모서리가 둥근 직사각형 14">
                <a:extLst>
                  <a:ext uri="{FF2B5EF4-FFF2-40B4-BE49-F238E27FC236}">
                    <a16:creationId xmlns:a16="http://schemas.microsoft.com/office/drawing/2014/main" id="{177EF59F-F80A-4DE7-B857-4BA826A315A3}"/>
                  </a:ext>
                </a:extLst>
              </p:cNvPr>
              <p:cNvSpPr/>
              <p:nvPr/>
            </p:nvSpPr>
            <p:spPr bwMode="auto">
              <a:xfrm>
                <a:off x="684213" y="2859782"/>
                <a:ext cx="7704137" cy="509036"/>
              </a:xfrm>
              <a:prstGeom prst="roundRect">
                <a:avLst>
                  <a:gd name="adj" fmla="val 51141"/>
                </a:avLst>
              </a:prstGeom>
              <a:solidFill>
                <a:srgbClr val="DADBE0"/>
              </a:solidFill>
              <a:ln w="28575">
                <a:noFill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ko-KR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TextBox 81">
                <a:extLst>
                  <a:ext uri="{FF2B5EF4-FFF2-40B4-BE49-F238E27FC236}">
                    <a16:creationId xmlns:a16="http://schemas.microsoft.com/office/drawing/2014/main" id="{BF40E479-0D9E-4043-B58A-984E4FAF42F9}"/>
                  </a:ext>
                </a:extLst>
              </p:cNvPr>
              <p:cNvSpPr txBox="1"/>
              <p:nvPr/>
            </p:nvSpPr>
            <p:spPr>
              <a:xfrm>
                <a:off x="977267" y="2929634"/>
                <a:ext cx="7118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1pPr>
                <a:lvl2pPr marL="389582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2pPr>
                <a:lvl3pPr marL="779163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3pPr>
                <a:lvl4pPr marL="1168745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4pPr>
                <a:lvl5pPr marL="1558326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5pPr>
                <a:lvl6pPr marL="1947908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6pPr>
                <a:lvl7pPr marL="2337489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7pPr>
                <a:lvl8pPr marL="2727071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8pPr>
                <a:lvl9pPr marL="3116652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9pPr>
              </a:lstStyle>
              <a:p>
                <a:pPr lvl="0"/>
                <a:r>
                  <a:rPr lang="en-US" altLang="ko-KR" sz="1800" b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lxml-xml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EA8C5E8-6F57-4ADE-9FF3-CBD8BEA9220A}"/>
                </a:ext>
              </a:extLst>
            </p:cNvPr>
            <p:cNvGrpSpPr/>
            <p:nvPr/>
          </p:nvGrpSpPr>
          <p:grpSpPr>
            <a:xfrm>
              <a:off x="5272508" y="3707853"/>
              <a:ext cx="2690067" cy="509036"/>
              <a:chOff x="684213" y="2859782"/>
              <a:chExt cx="7704137" cy="509036"/>
            </a:xfrm>
          </p:grpSpPr>
          <p:sp>
            <p:nvSpPr>
              <p:cNvPr id="33" name="모서리가 둥근 직사각형 14">
                <a:extLst>
                  <a:ext uri="{FF2B5EF4-FFF2-40B4-BE49-F238E27FC236}">
                    <a16:creationId xmlns:a16="http://schemas.microsoft.com/office/drawing/2014/main" id="{424F880C-6924-4E81-9CF3-3C8F789B16D5}"/>
                  </a:ext>
                </a:extLst>
              </p:cNvPr>
              <p:cNvSpPr/>
              <p:nvPr/>
            </p:nvSpPr>
            <p:spPr bwMode="auto">
              <a:xfrm>
                <a:off x="684213" y="2859782"/>
                <a:ext cx="7704137" cy="509036"/>
              </a:xfrm>
              <a:prstGeom prst="roundRect">
                <a:avLst>
                  <a:gd name="adj" fmla="val 51141"/>
                </a:avLst>
              </a:prstGeom>
              <a:solidFill>
                <a:srgbClr val="DADBE0"/>
              </a:solidFill>
              <a:ln w="28575">
                <a:noFill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ko-KR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" name="TextBox 81">
                <a:extLst>
                  <a:ext uri="{FF2B5EF4-FFF2-40B4-BE49-F238E27FC236}">
                    <a16:creationId xmlns:a16="http://schemas.microsoft.com/office/drawing/2014/main" id="{54CAA2B9-D322-4603-8E65-C1CCF976F70B}"/>
                  </a:ext>
                </a:extLst>
              </p:cNvPr>
              <p:cNvSpPr txBox="1"/>
              <p:nvPr/>
            </p:nvSpPr>
            <p:spPr>
              <a:xfrm>
                <a:off x="977267" y="2929634"/>
                <a:ext cx="7118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1pPr>
                <a:lvl2pPr marL="389582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2pPr>
                <a:lvl3pPr marL="779163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3pPr>
                <a:lvl4pPr marL="1168745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4pPr>
                <a:lvl5pPr marL="1558326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5pPr>
                <a:lvl6pPr marL="1947908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6pPr>
                <a:lvl7pPr marL="2337489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7pPr>
                <a:lvl8pPr marL="2727071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8pPr>
                <a:lvl9pPr marL="3116652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9pPr>
              </a:lstStyle>
              <a:p>
                <a:pPr lvl="0"/>
                <a:r>
                  <a:rPr lang="en-US" altLang="ko-KR" sz="1800" b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html5lib</a:t>
                </a:r>
              </a:p>
            </p:txBody>
          </p:sp>
        </p:grpSp>
      </p:grpSp>
      <p:sp>
        <p:nvSpPr>
          <p:cNvPr id="35" name="텍스트 개체 틀 7">
            <a:extLst>
              <a:ext uri="{FF2B5EF4-FFF2-40B4-BE49-F238E27FC236}">
                <a16:creationId xmlns:a16="http://schemas.microsoft.com/office/drawing/2014/main" id="{E938D0EE-98D8-49A2-9FF9-2AC6D78550A0}"/>
              </a:ext>
            </a:extLst>
          </p:cNvPr>
          <p:cNvSpPr txBox="1">
            <a:spLocks/>
          </p:cNvSpPr>
          <p:nvPr/>
        </p:nvSpPr>
        <p:spPr>
          <a:xfrm>
            <a:off x="1014253" y="2545645"/>
            <a:ext cx="7812790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202522"/>
                </a:solidFill>
              </a:rPr>
              <a:t>HTML </a:t>
            </a:r>
            <a:r>
              <a:rPr lang="ko-KR" altLang="en-US" sz="1800" spc="0" dirty="0">
                <a:solidFill>
                  <a:srgbClr val="202522"/>
                </a:solidFill>
              </a:rPr>
              <a:t>및 </a:t>
            </a:r>
            <a:r>
              <a:rPr lang="en-US" altLang="ko-KR" sz="1800" spc="0" dirty="0">
                <a:solidFill>
                  <a:srgbClr val="202522"/>
                </a:solidFill>
              </a:rPr>
              <a:t>XML </a:t>
            </a:r>
            <a:r>
              <a:rPr lang="ko-KR" altLang="en-US" sz="1800" spc="0" dirty="0">
                <a:solidFill>
                  <a:srgbClr val="202522"/>
                </a:solidFill>
              </a:rPr>
              <a:t>파일의 내용을 읽을 때 다음 파서</a:t>
            </a:r>
            <a:r>
              <a:rPr lang="en-US" altLang="ko-KR" sz="1800" spc="0" dirty="0">
                <a:solidFill>
                  <a:srgbClr val="202522"/>
                </a:solidFill>
              </a:rPr>
              <a:t>(Parser)</a:t>
            </a:r>
            <a:r>
              <a:rPr lang="ko-KR" altLang="en-US" sz="1800" spc="0" dirty="0">
                <a:solidFill>
                  <a:srgbClr val="202522"/>
                </a:solidFill>
              </a:rPr>
              <a:t> 이용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566AE19-1C19-471F-8D59-B4E3C5F837AC}"/>
              </a:ext>
            </a:extLst>
          </p:cNvPr>
          <p:cNvSpPr/>
          <p:nvPr/>
        </p:nvSpPr>
        <p:spPr>
          <a:xfrm flipH="1">
            <a:off x="1317168" y="1922321"/>
            <a:ext cx="1147358" cy="332004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97241DE-0613-4D34-8932-C7E00559C400}"/>
              </a:ext>
            </a:extLst>
          </p:cNvPr>
          <p:cNvSpPr/>
          <p:nvPr/>
        </p:nvSpPr>
        <p:spPr>
          <a:xfrm flipH="1">
            <a:off x="2989213" y="1922321"/>
            <a:ext cx="5963197" cy="332004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6570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>
            <a:extLst>
              <a:ext uri="{FF2B5EF4-FFF2-40B4-BE49-F238E27FC236}">
                <a16:creationId xmlns:a16="http://schemas.microsoft.com/office/drawing/2014/main" id="{29D6F7DD-11D5-4DDF-9A82-0F3F7AE4B024}"/>
              </a:ext>
            </a:extLst>
          </p:cNvPr>
          <p:cNvSpPr txBox="1">
            <a:spLocks/>
          </p:cNvSpPr>
          <p:nvPr/>
        </p:nvSpPr>
        <p:spPr>
          <a:xfrm>
            <a:off x="454078" y="426968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rgbClr val="202522"/>
                </a:solidFill>
              </a:rPr>
              <a:t>HTML </a:t>
            </a:r>
            <a:r>
              <a:rPr lang="ko-KR" altLang="en-US" sz="2000" spc="0" dirty="0">
                <a:solidFill>
                  <a:srgbClr val="202522"/>
                </a:solidFill>
              </a:rPr>
              <a:t>파싱</a:t>
            </a:r>
            <a:endParaRPr lang="en-US" altLang="ko-KR" sz="2000" spc="0" dirty="0">
              <a:solidFill>
                <a:srgbClr val="202522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421185B-0C15-4AC9-B318-B2A8BD7A43B1}"/>
              </a:ext>
            </a:extLst>
          </p:cNvPr>
          <p:cNvGrpSpPr/>
          <p:nvPr/>
        </p:nvGrpSpPr>
        <p:grpSpPr>
          <a:xfrm>
            <a:off x="547380" y="941068"/>
            <a:ext cx="9627751" cy="792087"/>
            <a:chOff x="683568" y="1563638"/>
            <a:chExt cx="7849245" cy="79208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18AC16D-0C58-44A6-AE7B-263CB6882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592" y="1611790"/>
              <a:ext cx="7633221" cy="743935"/>
            </a:xfrm>
            <a:prstGeom prst="rect">
              <a:avLst/>
            </a:prstGeom>
            <a:solidFill>
              <a:srgbClr val="ECEDF0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모서리가 둥근 직사각형 5">
              <a:extLst>
                <a:ext uri="{FF2B5EF4-FFF2-40B4-BE49-F238E27FC236}">
                  <a16:creationId xmlns:a16="http://schemas.microsoft.com/office/drawing/2014/main" id="{00F49B10-86B9-4F94-BB0C-997C22DB0E06}"/>
                </a:ext>
              </a:extLst>
            </p:cNvPr>
            <p:cNvSpPr/>
            <p:nvPr/>
          </p:nvSpPr>
          <p:spPr bwMode="auto">
            <a:xfrm>
              <a:off x="683568" y="1563638"/>
              <a:ext cx="576064" cy="576064"/>
            </a:xfrm>
            <a:prstGeom prst="roundRect">
              <a:avLst/>
            </a:prstGeom>
            <a:solidFill>
              <a:srgbClr val="768DB7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46B5589-DBD4-4883-AF61-18CF12A319DB}"/>
                </a:ext>
              </a:extLst>
            </p:cNvPr>
            <p:cNvSpPr/>
            <p:nvPr/>
          </p:nvSpPr>
          <p:spPr>
            <a:xfrm flipH="1">
              <a:off x="827584" y="1707654"/>
              <a:ext cx="309723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3581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000" kern="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kumimoji="0" lang="ko-KR" altLang="en-US" sz="2000" kern="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" name="TextBox 81">
              <a:extLst>
                <a:ext uri="{FF2B5EF4-FFF2-40B4-BE49-F238E27FC236}">
                  <a16:creationId xmlns:a16="http://schemas.microsoft.com/office/drawing/2014/main" id="{3465DAF7-ED41-4184-94D3-7AF1D2011B0C}"/>
                </a:ext>
              </a:extLst>
            </p:cNvPr>
            <p:cNvSpPr txBox="1"/>
            <p:nvPr/>
          </p:nvSpPr>
          <p:spPr>
            <a:xfrm>
              <a:off x="1331640" y="1673501"/>
              <a:ext cx="7056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lvl="0" algn="l"/>
              <a:r>
                <a:rPr lang="en-US" altLang="ko-KR" sz="1800" b="1" dirty="0" err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BeautifulSoup</a:t>
              </a:r>
              <a:r>
                <a:rPr lang="ko-KR" altLang="en-US" sz="1800" b="1" dirty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메인 </a:t>
              </a:r>
              <a:r>
                <a:rPr lang="en-US" altLang="ko-KR" sz="1800" b="1" dirty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API</a:t>
              </a:r>
              <a:r>
                <a:rPr lang="ko-KR" altLang="en-US" sz="1800" b="1" dirty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인 </a:t>
              </a:r>
              <a:r>
                <a:rPr lang="en-US" altLang="ko-KR" sz="1800" b="1" dirty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bs4 </a:t>
              </a:r>
              <a:r>
                <a:rPr lang="ko-KR" altLang="en-US" sz="1800" b="1" dirty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모듈에서 </a:t>
              </a:r>
              <a:r>
                <a:rPr lang="en-US" altLang="ko-KR" sz="1800" b="1" dirty="0" err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BeautifulSoup</a:t>
              </a:r>
              <a:r>
                <a:rPr lang="en-US" altLang="ko-KR" sz="1800" b="1" dirty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() </a:t>
              </a:r>
              <a:r>
                <a:rPr lang="ko-KR" altLang="en-US" sz="1800" b="1" dirty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함수 </a:t>
              </a:r>
              <a:r>
                <a:rPr lang="ko-KR" altLang="en-US" sz="1800" b="1" dirty="0" err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임포트</a:t>
              </a:r>
              <a:endPara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5FB7DF3-8064-4C8B-A644-3BD08E722082}"/>
              </a:ext>
            </a:extLst>
          </p:cNvPr>
          <p:cNvGrpSpPr/>
          <p:nvPr/>
        </p:nvGrpSpPr>
        <p:grpSpPr>
          <a:xfrm>
            <a:off x="547381" y="1877172"/>
            <a:ext cx="9627751" cy="792089"/>
            <a:chOff x="683568" y="2427734"/>
            <a:chExt cx="7849245" cy="7920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3674C1E-1E46-41FD-B8F7-FDCE06FDD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592" y="2475888"/>
              <a:ext cx="7633221" cy="743935"/>
            </a:xfrm>
            <a:prstGeom prst="rect">
              <a:avLst/>
            </a:prstGeom>
            <a:solidFill>
              <a:srgbClr val="ECEDF0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모서리가 둥근 직사각형 54">
              <a:extLst>
                <a:ext uri="{FF2B5EF4-FFF2-40B4-BE49-F238E27FC236}">
                  <a16:creationId xmlns:a16="http://schemas.microsoft.com/office/drawing/2014/main" id="{D4D6F577-5D09-4090-8A44-426C87DA3379}"/>
                </a:ext>
              </a:extLst>
            </p:cNvPr>
            <p:cNvSpPr/>
            <p:nvPr/>
          </p:nvSpPr>
          <p:spPr bwMode="auto">
            <a:xfrm>
              <a:off x="683568" y="2427734"/>
              <a:ext cx="576064" cy="576064"/>
            </a:xfrm>
            <a:prstGeom prst="roundRect">
              <a:avLst/>
            </a:prstGeom>
            <a:solidFill>
              <a:srgbClr val="5B6F8E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3DD55F1-5629-4189-B5C2-F74BD70C3957}"/>
                </a:ext>
              </a:extLst>
            </p:cNvPr>
            <p:cNvSpPr/>
            <p:nvPr/>
          </p:nvSpPr>
          <p:spPr>
            <a:xfrm flipH="1">
              <a:off x="827584" y="2571750"/>
              <a:ext cx="309723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3581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000" kern="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kumimoji="0" lang="ko-KR" altLang="en-US" sz="2000" kern="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2" name="TextBox 81">
              <a:extLst>
                <a:ext uri="{FF2B5EF4-FFF2-40B4-BE49-F238E27FC236}">
                  <a16:creationId xmlns:a16="http://schemas.microsoft.com/office/drawing/2014/main" id="{B74B01DF-4523-4BF0-AF2B-34AB7063869C}"/>
                </a:ext>
              </a:extLst>
            </p:cNvPr>
            <p:cNvSpPr txBox="1"/>
            <p:nvPr/>
          </p:nvSpPr>
          <p:spPr>
            <a:xfrm>
              <a:off x="1331640" y="2537599"/>
              <a:ext cx="7056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lvl="0" algn="l"/>
              <a:r>
                <a:rPr lang="ko-KR" altLang="en-US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파싱할 </a:t>
              </a:r>
              <a:r>
                <a:rPr lang="en-US" altLang="ko-KR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HTML </a:t>
              </a:r>
              <a:r>
                <a:rPr lang="ko-KR" altLang="en-US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문서와 파싱에 사용할 파서</a:t>
              </a:r>
              <a:r>
                <a:rPr lang="en-US" altLang="ko-KR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구문 분석기</a:t>
              </a:r>
              <a:r>
                <a:rPr lang="en-US" altLang="ko-KR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r>
                <a:rPr lang="ko-KR" altLang="en-US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를 지정하여 호출하면</a:t>
              </a:r>
              <a:r>
                <a:rPr lang="en-US" altLang="ko-KR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  <a:r>
                <a:rPr lang="ko-KR" altLang="en-US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800" b="1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bs4.BeautifulSoup</a:t>
              </a:r>
              <a:r>
                <a:rPr lang="en-US" altLang="ko-KR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객체 리턴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4F7F76A-ACCA-4E0A-94C2-AE67E0057A2D}"/>
              </a:ext>
            </a:extLst>
          </p:cNvPr>
          <p:cNvGrpSpPr/>
          <p:nvPr/>
        </p:nvGrpSpPr>
        <p:grpSpPr>
          <a:xfrm>
            <a:off x="547381" y="2813277"/>
            <a:ext cx="9627751" cy="792088"/>
            <a:chOff x="683568" y="3435847"/>
            <a:chExt cx="7849245" cy="79208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434DC64-4651-4E2F-86EA-BCBC62105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592" y="3484000"/>
              <a:ext cx="7633221" cy="743935"/>
            </a:xfrm>
            <a:prstGeom prst="rect">
              <a:avLst/>
            </a:prstGeom>
            <a:solidFill>
              <a:srgbClr val="ECEDF0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모서리가 둥근 직사각형 79">
              <a:extLst>
                <a:ext uri="{FF2B5EF4-FFF2-40B4-BE49-F238E27FC236}">
                  <a16:creationId xmlns:a16="http://schemas.microsoft.com/office/drawing/2014/main" id="{D6E40FEE-A65A-4998-AF8D-C16800DFB67A}"/>
                </a:ext>
              </a:extLst>
            </p:cNvPr>
            <p:cNvSpPr/>
            <p:nvPr/>
          </p:nvSpPr>
          <p:spPr bwMode="auto">
            <a:xfrm>
              <a:off x="683568" y="3435847"/>
              <a:ext cx="576064" cy="576064"/>
            </a:xfrm>
            <a:prstGeom prst="roundRect">
              <a:avLst/>
            </a:prstGeom>
            <a:solidFill>
              <a:srgbClr val="3C495E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1443352-6642-4985-A7F0-F13F28FD5125}"/>
                </a:ext>
              </a:extLst>
            </p:cNvPr>
            <p:cNvSpPr/>
            <p:nvPr/>
          </p:nvSpPr>
          <p:spPr>
            <a:xfrm flipH="1">
              <a:off x="827584" y="3579863"/>
              <a:ext cx="309723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3581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000" kern="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kumimoji="0" lang="ko-KR" altLang="en-US" sz="2000" kern="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A21A30-5F3A-453B-910E-AD065872BF99}"/>
                </a:ext>
              </a:extLst>
            </p:cNvPr>
            <p:cNvSpPr txBox="1"/>
            <p:nvPr/>
          </p:nvSpPr>
          <p:spPr>
            <a:xfrm>
              <a:off x="1331640" y="3545711"/>
              <a:ext cx="7056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lvl="0" algn="l"/>
              <a:r>
                <a:rPr lang="en-US" altLang="ko-KR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HTML </a:t>
              </a:r>
              <a:r>
                <a:rPr lang="ko-KR" altLang="en-US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문서에 대한 파싱이 끝나면 트리 구조 형식으로 </a:t>
              </a:r>
              <a:r>
                <a:rPr lang="en-US" altLang="ko-KR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DOM </a:t>
              </a:r>
              <a:r>
                <a:rPr lang="ko-KR" altLang="en-US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객체들이 생성되며</a:t>
              </a:r>
              <a:r>
                <a:rPr lang="en-US" altLang="ko-KR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  <a:r>
                <a:rPr lang="ko-KR" altLang="en-US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bs4.BeautifulSoup </a:t>
              </a:r>
              <a:r>
                <a:rPr lang="ko-KR" altLang="en-US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객체를 통해 접근 가능</a:t>
              </a:r>
            </a:p>
          </p:txBody>
        </p:sp>
      </p:grpSp>
      <p:sp>
        <p:nvSpPr>
          <p:cNvPr id="23" name="모서리가 둥근 직사각형 76">
            <a:extLst>
              <a:ext uri="{FF2B5EF4-FFF2-40B4-BE49-F238E27FC236}">
                <a16:creationId xmlns:a16="http://schemas.microsoft.com/office/drawing/2014/main" id="{E1E8E793-459A-4E90-978F-35DF37927F96}"/>
              </a:ext>
            </a:extLst>
          </p:cNvPr>
          <p:cNvSpPr/>
          <p:nvPr/>
        </p:nvSpPr>
        <p:spPr bwMode="auto">
          <a:xfrm>
            <a:off x="2795116" y="4102616"/>
            <a:ext cx="7848600" cy="2098179"/>
          </a:xfrm>
          <a:prstGeom prst="roundRect">
            <a:avLst>
              <a:gd name="adj" fmla="val 8408"/>
            </a:avLst>
          </a:prstGeom>
          <a:solidFill>
            <a:srgbClr val="DADBE0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5" name="TextBox 81">
            <a:extLst>
              <a:ext uri="{FF2B5EF4-FFF2-40B4-BE49-F238E27FC236}">
                <a16:creationId xmlns:a16="http://schemas.microsoft.com/office/drawing/2014/main" id="{3A6D24DB-BB76-47A1-9136-674FF1DC8D48}"/>
              </a:ext>
            </a:extLst>
          </p:cNvPr>
          <p:cNvSpPr txBox="1"/>
          <p:nvPr/>
        </p:nvSpPr>
        <p:spPr>
          <a:xfrm>
            <a:off x="2974686" y="4257075"/>
            <a:ext cx="54430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lvl="0" algn="l">
              <a:spcBef>
                <a:spcPts val="300"/>
              </a:spcBef>
              <a:buClr>
                <a:schemeClr val="tx1"/>
              </a:buClr>
            </a:pPr>
            <a:r>
              <a:rPr lang="en-US" altLang="ko-KR" sz="18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from bs4 import </a:t>
            </a:r>
            <a:r>
              <a:rPr lang="en-US" altLang="ko-KR" sz="1800" b="1" dirty="0" err="1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BeautifulSoup</a:t>
            </a:r>
            <a:endParaRPr lang="en-US" altLang="ko-KR" sz="1800" b="1" dirty="0">
              <a:highlight>
                <a:srgbClr val="FF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l">
              <a:spcBef>
                <a:spcPts val="300"/>
              </a:spcBef>
              <a:buClr>
                <a:schemeClr val="tx1"/>
              </a:buClr>
            </a:pP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bs = </a:t>
            </a: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BeautifulSoup</a:t>
            </a: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html_doc</a:t>
            </a: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800" b="1" dirty="0">
                <a:solidFill>
                  <a:srgbClr val="0000B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en-US" altLang="ko-KR" sz="1800" b="1" dirty="0" err="1">
                <a:solidFill>
                  <a:srgbClr val="0000B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html.parser</a:t>
            </a:r>
            <a:r>
              <a:rPr lang="en-US" altLang="ko-KR" sz="1800" b="1" dirty="0">
                <a:solidFill>
                  <a:srgbClr val="0000B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0" algn="l">
              <a:spcBef>
                <a:spcPts val="300"/>
              </a:spcBef>
              <a:buClr>
                <a:schemeClr val="tx1"/>
              </a:buClr>
            </a:pP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bs = </a:t>
            </a: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BeautifulSoup</a:t>
            </a: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html_doc</a:t>
            </a: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'</a:t>
            </a: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lxml</a:t>
            </a: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')</a:t>
            </a:r>
          </a:p>
          <a:p>
            <a:pPr lvl="0" algn="l">
              <a:spcBef>
                <a:spcPts val="300"/>
              </a:spcBef>
              <a:buClr>
                <a:schemeClr val="tx1"/>
              </a:buClr>
            </a:pP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bs = </a:t>
            </a: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BeautifulSoup</a:t>
            </a: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html_doc</a:t>
            </a: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'</a:t>
            </a: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lxml</a:t>
            </a: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-xml')</a:t>
            </a:r>
          </a:p>
          <a:p>
            <a:pPr lvl="0" algn="l">
              <a:spcBef>
                <a:spcPts val="300"/>
              </a:spcBef>
              <a:buClr>
                <a:schemeClr val="tx1"/>
              </a:buClr>
            </a:pP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bs = </a:t>
            </a: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BeautifulSoup</a:t>
            </a: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html_doc</a:t>
            </a: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'html5lib')</a:t>
            </a:r>
          </a:p>
        </p:txBody>
      </p:sp>
      <p:sp>
        <p:nvSpPr>
          <p:cNvPr id="27" name="대각선 방향의 모서리가 둥근 사각형 2">
            <a:extLst>
              <a:ext uri="{FF2B5EF4-FFF2-40B4-BE49-F238E27FC236}">
                <a16:creationId xmlns:a16="http://schemas.microsoft.com/office/drawing/2014/main" id="{46CB4D96-E125-4AA0-A57B-869F79534053}"/>
              </a:ext>
            </a:extLst>
          </p:cNvPr>
          <p:cNvSpPr/>
          <p:nvPr/>
        </p:nvSpPr>
        <p:spPr bwMode="auto">
          <a:xfrm>
            <a:off x="7650545" y="5852934"/>
            <a:ext cx="2993171" cy="868880"/>
          </a:xfrm>
          <a:prstGeom prst="round2DiagRect">
            <a:avLst/>
          </a:prstGeom>
          <a:solidFill>
            <a:srgbClr val="ACC5E4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70069E-E1D9-4EB1-B059-0582FC052C88}"/>
              </a:ext>
            </a:extLst>
          </p:cNvPr>
          <p:cNvSpPr txBox="1"/>
          <p:nvPr/>
        </p:nvSpPr>
        <p:spPr bwMode="auto">
          <a:xfrm>
            <a:off x="7770881" y="5921788"/>
            <a:ext cx="28728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conda</a:t>
            </a:r>
            <a:r>
              <a:rPr kumimoji="0" lang="en-US" altLang="ko-KR" sz="2000" b="1" kern="0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install </a:t>
            </a:r>
            <a:r>
              <a:rPr kumimoji="0" lang="en-US" altLang="ko-KR" sz="2000" b="1" kern="0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lxml</a:t>
            </a:r>
            <a:endParaRPr kumimoji="0" lang="en-US" altLang="ko-KR" sz="2000" b="1" kern="0" dirty="0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kern="0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conda</a:t>
            </a:r>
            <a:r>
              <a:rPr kumimoji="0" lang="en-US" altLang="ko-KR" sz="2000" b="1" kern="0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install html5lib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6D9A3B-AB67-4E77-AB7A-B09B6B94C2F0}"/>
              </a:ext>
            </a:extLst>
          </p:cNvPr>
          <p:cNvSpPr/>
          <p:nvPr/>
        </p:nvSpPr>
        <p:spPr>
          <a:xfrm flipH="1">
            <a:off x="10981507" y="2866616"/>
            <a:ext cx="1663155" cy="442641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2376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>
            <a:extLst>
              <a:ext uri="{FF2B5EF4-FFF2-40B4-BE49-F238E27FC236}">
                <a16:creationId xmlns:a16="http://schemas.microsoft.com/office/drawing/2014/main" id="{5FFE3C12-A892-40E7-ABDD-36F1CF28A39F}"/>
              </a:ext>
            </a:extLst>
          </p:cNvPr>
          <p:cNvSpPr txBox="1">
            <a:spLocks/>
          </p:cNvSpPr>
          <p:nvPr/>
        </p:nvSpPr>
        <p:spPr>
          <a:xfrm>
            <a:off x="539683" y="1071375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>
                <a:solidFill>
                  <a:srgbClr val="202522"/>
                </a:solidFill>
              </a:rPr>
              <a:t>bs4.BeautifulSoup </a:t>
            </a:r>
            <a:r>
              <a:rPr lang="ko-KR" altLang="en-US" sz="2000" spc="0">
                <a:solidFill>
                  <a:srgbClr val="202522"/>
                </a:solidFill>
              </a:rPr>
              <a:t>객체의 태그 접근 방법 </a:t>
            </a:r>
            <a:endParaRPr lang="en-US" altLang="ko-KR" sz="2000" spc="0">
              <a:solidFill>
                <a:srgbClr val="202522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BE78AC0-C2A9-4A35-AAA2-A5A90301BCCC}"/>
              </a:ext>
            </a:extLst>
          </p:cNvPr>
          <p:cNvGrpSpPr/>
          <p:nvPr/>
        </p:nvGrpSpPr>
        <p:grpSpPr>
          <a:xfrm>
            <a:off x="827087" y="2062714"/>
            <a:ext cx="7705726" cy="509036"/>
            <a:chOff x="684213" y="2859782"/>
            <a:chExt cx="7704137" cy="509036"/>
          </a:xfrm>
        </p:grpSpPr>
        <p:sp>
          <p:nvSpPr>
            <p:cNvPr id="4" name="모서리가 둥근 직사각형 14">
              <a:extLst>
                <a:ext uri="{FF2B5EF4-FFF2-40B4-BE49-F238E27FC236}">
                  <a16:creationId xmlns:a16="http://schemas.microsoft.com/office/drawing/2014/main" id="{F7FE1796-4324-4BDB-AA09-69DB62A0041A}"/>
                </a:ext>
              </a:extLst>
            </p:cNvPr>
            <p:cNvSpPr/>
            <p:nvPr/>
          </p:nvSpPr>
          <p:spPr bwMode="auto">
            <a:xfrm>
              <a:off x="684213" y="2859782"/>
              <a:ext cx="7704137" cy="509036"/>
            </a:xfrm>
            <a:prstGeom prst="roundRect">
              <a:avLst>
                <a:gd name="adj" fmla="val 51141"/>
              </a:avLst>
            </a:prstGeom>
            <a:solidFill>
              <a:srgbClr val="DADBE0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TextBox 81">
              <a:extLst>
                <a:ext uri="{FF2B5EF4-FFF2-40B4-BE49-F238E27FC236}">
                  <a16:creationId xmlns:a16="http://schemas.microsoft.com/office/drawing/2014/main" id="{5CCF76AC-8ECF-4393-BC7F-57C67C7DA4D1}"/>
                </a:ext>
              </a:extLst>
            </p:cNvPr>
            <p:cNvSpPr txBox="1"/>
            <p:nvPr/>
          </p:nvSpPr>
          <p:spPr>
            <a:xfrm>
              <a:off x="977267" y="2929634"/>
              <a:ext cx="7118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lvl="0"/>
              <a:r>
                <a:rPr lang="en-US" altLang="ko-KR" sz="1800" b="1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bs = BeautifulSoup(html_doc, 'html.parser')</a:t>
              </a:r>
            </a:p>
          </p:txBody>
        </p:sp>
      </p:grpSp>
      <p:sp>
        <p:nvSpPr>
          <p:cNvPr id="6" name="텍스트 개체 틀 7">
            <a:extLst>
              <a:ext uri="{FF2B5EF4-FFF2-40B4-BE49-F238E27FC236}">
                <a16:creationId xmlns:a16="http://schemas.microsoft.com/office/drawing/2014/main" id="{99A104AC-D188-409A-83A3-E72D5D096918}"/>
              </a:ext>
            </a:extLst>
          </p:cNvPr>
          <p:cNvSpPr txBox="1">
            <a:spLocks/>
          </p:cNvSpPr>
          <p:nvPr/>
        </p:nvSpPr>
        <p:spPr>
          <a:xfrm>
            <a:off x="720022" y="1504786"/>
            <a:ext cx="7812790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rgbClr val="ACC5E4"/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HTML </a:t>
            </a:r>
            <a:r>
              <a:rPr lang="ko-KR" altLang="en-US" sz="1800" spc="0" dirty="0">
                <a:solidFill>
                  <a:srgbClr val="202522"/>
                </a:solidFill>
              </a:rPr>
              <a:t>문서를 파싱하고 </a:t>
            </a:r>
            <a:r>
              <a:rPr lang="en-US" altLang="ko-KR" sz="1800" spc="0" dirty="0">
                <a:solidFill>
                  <a:srgbClr val="202522"/>
                </a:solidFill>
              </a:rPr>
              <a:t>bs4.BeautifulSoup </a:t>
            </a:r>
            <a:r>
              <a:rPr lang="ko-KR" altLang="en-US" sz="1800" spc="0" dirty="0">
                <a:solidFill>
                  <a:srgbClr val="202522"/>
                </a:solidFill>
              </a:rPr>
              <a:t>객체 생성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BB94469-5FE9-48BD-A5C2-A944DA0212EE}"/>
              </a:ext>
            </a:extLst>
          </p:cNvPr>
          <p:cNvGrpSpPr/>
          <p:nvPr/>
        </p:nvGrpSpPr>
        <p:grpSpPr>
          <a:xfrm>
            <a:off x="646749" y="3802884"/>
            <a:ext cx="6999280" cy="1566784"/>
            <a:chOff x="684213" y="2078353"/>
            <a:chExt cx="7848600" cy="156678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CC1B2B0-CAF9-4DF0-BA76-8C01039E4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213" y="2078353"/>
              <a:ext cx="7848600" cy="1566784"/>
            </a:xfrm>
            <a:prstGeom prst="rect">
              <a:avLst/>
            </a:prstGeom>
            <a:solidFill>
              <a:srgbClr val="ACC5E4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" name="텍스트 개체 틀 7">
              <a:extLst>
                <a:ext uri="{FF2B5EF4-FFF2-40B4-BE49-F238E27FC236}">
                  <a16:creationId xmlns:a16="http://schemas.microsoft.com/office/drawing/2014/main" id="{EA9BC8D9-C075-47C2-AEDD-69E55FF35500}"/>
                </a:ext>
              </a:extLst>
            </p:cNvPr>
            <p:cNvSpPr txBox="1">
              <a:spLocks/>
            </p:cNvSpPr>
            <p:nvPr/>
          </p:nvSpPr>
          <p:spPr>
            <a:xfrm>
              <a:off x="827881" y="2128979"/>
              <a:ext cx="7561263" cy="1469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>
                  <a:solidFill>
                    <a:srgbClr val="202522"/>
                  </a:solidFill>
                </a:rPr>
                <a:t>bs.</a:t>
              </a:r>
              <a:r>
                <a:rPr lang="ko-KR" altLang="en-US" sz="1800" spc="0">
                  <a:solidFill>
                    <a:srgbClr val="202522"/>
                  </a:solidFill>
                </a:rPr>
                <a:t>태그명</a:t>
              </a:r>
            </a:p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>
                  <a:solidFill>
                    <a:srgbClr val="202522"/>
                  </a:solidFill>
                </a:rPr>
                <a:t>bs.</a:t>
              </a:r>
              <a:r>
                <a:rPr lang="ko-KR" altLang="en-US" sz="1800" spc="0">
                  <a:solidFill>
                    <a:srgbClr val="202522"/>
                  </a:solidFill>
                </a:rPr>
                <a:t>태그명</a:t>
              </a:r>
              <a:r>
                <a:rPr lang="en-US" altLang="ko-KR" sz="1800" spc="0">
                  <a:solidFill>
                    <a:srgbClr val="202522"/>
                  </a:solidFill>
                </a:rPr>
                <a:t>.</a:t>
              </a:r>
              <a:r>
                <a:rPr lang="ko-KR" altLang="en-US" sz="1800" spc="0">
                  <a:solidFill>
                    <a:srgbClr val="202522"/>
                  </a:solidFill>
                </a:rPr>
                <a:t>태그명</a:t>
              </a:r>
            </a:p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>
                  <a:solidFill>
                    <a:srgbClr val="202522"/>
                  </a:solidFill>
                </a:rPr>
                <a:t>bs.</a:t>
              </a:r>
              <a:r>
                <a:rPr lang="ko-KR" altLang="en-US" sz="1800" spc="0">
                  <a:solidFill>
                    <a:srgbClr val="202522"/>
                  </a:solidFill>
                </a:rPr>
                <a:t>태그명</a:t>
              </a:r>
              <a:r>
                <a:rPr lang="en-US" altLang="ko-KR" sz="1800" spc="0">
                  <a:solidFill>
                    <a:srgbClr val="202522"/>
                  </a:solidFill>
                </a:rPr>
                <a:t>.</a:t>
              </a:r>
              <a:r>
                <a:rPr lang="ko-KR" altLang="en-US" sz="1800" spc="0">
                  <a:solidFill>
                    <a:srgbClr val="202522"/>
                  </a:solidFill>
                </a:rPr>
                <a:t>태그명</a:t>
              </a:r>
              <a:r>
                <a:rPr lang="en-US" altLang="ko-KR" sz="1800" spc="0">
                  <a:solidFill>
                    <a:srgbClr val="202522"/>
                  </a:solidFill>
                </a:rPr>
                <a:t>.</a:t>
              </a:r>
              <a:r>
                <a:rPr lang="ko-KR" altLang="en-US" sz="1800" spc="0">
                  <a:solidFill>
                    <a:srgbClr val="202522"/>
                  </a:solidFill>
                </a:rPr>
                <a:t>태그명</a:t>
              </a:r>
            </a:p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>
                  <a:solidFill>
                    <a:srgbClr val="202522"/>
                  </a:solidFill>
                </a:rPr>
                <a:t>bs.</a:t>
              </a:r>
              <a:r>
                <a:rPr lang="ko-KR" altLang="en-US" sz="1800" spc="0">
                  <a:solidFill>
                    <a:srgbClr val="202522"/>
                  </a:solidFill>
                </a:rPr>
                <a:t>태그명</a:t>
              </a:r>
              <a:r>
                <a:rPr lang="en-US" altLang="ko-KR" sz="1800" spc="0">
                  <a:solidFill>
                    <a:srgbClr val="202522"/>
                  </a:solidFill>
                </a:rPr>
                <a:t>.</a:t>
              </a:r>
              <a:r>
                <a:rPr lang="ko-KR" altLang="en-US" sz="1800" spc="0">
                  <a:solidFill>
                    <a:srgbClr val="202522"/>
                  </a:solidFill>
                </a:rPr>
                <a:t>태그명</a:t>
              </a:r>
              <a:r>
                <a:rPr lang="en-US" altLang="ko-KR" sz="1800" spc="0">
                  <a:solidFill>
                    <a:srgbClr val="202522"/>
                  </a:solidFill>
                </a:rPr>
                <a:t>.</a:t>
              </a:r>
              <a:r>
                <a:rPr lang="ko-KR" altLang="en-US" sz="1800" spc="0">
                  <a:solidFill>
                    <a:srgbClr val="202522"/>
                  </a:solidFill>
                </a:rPr>
                <a:t>태그명</a:t>
              </a:r>
              <a:r>
                <a:rPr lang="en-US" altLang="ko-KR" sz="1800" spc="0">
                  <a:solidFill>
                    <a:srgbClr val="202522"/>
                  </a:solidFill>
                </a:rPr>
                <a:t>.</a:t>
              </a:r>
              <a:r>
                <a:rPr lang="ko-KR" altLang="en-US" sz="1800" spc="0">
                  <a:solidFill>
                    <a:srgbClr val="202522"/>
                  </a:solidFill>
                </a:rPr>
                <a:t>태그명</a:t>
              </a:r>
            </a:p>
          </p:txBody>
        </p:sp>
      </p:grpSp>
      <p:sp>
        <p:nvSpPr>
          <p:cNvPr id="10" name="텍스트 개체 틀 7">
            <a:extLst>
              <a:ext uri="{FF2B5EF4-FFF2-40B4-BE49-F238E27FC236}">
                <a16:creationId xmlns:a16="http://schemas.microsoft.com/office/drawing/2014/main" id="{202E3231-0D59-46F8-B3D3-A104893255C9}"/>
              </a:ext>
            </a:extLst>
          </p:cNvPr>
          <p:cNvSpPr txBox="1">
            <a:spLocks/>
          </p:cNvSpPr>
          <p:nvPr/>
        </p:nvSpPr>
        <p:spPr>
          <a:xfrm>
            <a:off x="539683" y="2839404"/>
            <a:ext cx="10973048" cy="73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rgbClr val="ACC5E4"/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&lt;html&gt;, &lt;head&gt; </a:t>
            </a:r>
            <a:r>
              <a:rPr lang="ko-KR" altLang="en-US" sz="1800" spc="0" dirty="0">
                <a:solidFill>
                  <a:srgbClr val="202522"/>
                </a:solidFill>
              </a:rPr>
              <a:t>태그와 </a:t>
            </a:r>
            <a:r>
              <a:rPr lang="en-US" altLang="ko-KR" sz="1800" spc="0" dirty="0">
                <a:solidFill>
                  <a:srgbClr val="202522"/>
                </a:solidFill>
              </a:rPr>
              <a:t>&lt;body&gt; </a:t>
            </a:r>
            <a:r>
              <a:rPr lang="ko-KR" altLang="en-US" sz="1800" spc="0" dirty="0">
                <a:solidFill>
                  <a:srgbClr val="202522"/>
                </a:solidFill>
              </a:rPr>
              <a:t>태그는 제외하고 접근하려는 태그에 </a:t>
            </a:r>
            <a:r>
              <a:rPr lang="ko-KR" altLang="en-US" sz="1800" spc="0" dirty="0">
                <a:solidFill>
                  <a:srgbClr val="C00000"/>
                </a:solidFill>
              </a:rPr>
              <a:t>계층 구조</a:t>
            </a:r>
            <a:r>
              <a:rPr lang="ko-KR" altLang="en-US" sz="1800" spc="0" dirty="0">
                <a:solidFill>
                  <a:srgbClr val="202522"/>
                </a:solidFill>
              </a:rPr>
              <a:t>를 적용하여 태그명을 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algn="l">
              <a:buClr>
                <a:srgbClr val="ACC5E4"/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. </a:t>
            </a:r>
            <a:r>
              <a:rPr lang="ko-KR" altLang="en-US" sz="1800" spc="0" dirty="0">
                <a:solidFill>
                  <a:srgbClr val="202522"/>
                </a:solidFill>
              </a:rPr>
              <a:t>연산자와 함께 사용</a:t>
            </a:r>
          </a:p>
        </p:txBody>
      </p:sp>
    </p:spTree>
    <p:extLst>
      <p:ext uri="{BB962C8B-B14F-4D97-AF65-F5344CB8AC3E}">
        <p14:creationId xmlns:p14="http://schemas.microsoft.com/office/powerpoint/2010/main" val="3841174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양쪽 모서리가 둥근 사각형 44">
            <a:extLst>
              <a:ext uri="{FF2B5EF4-FFF2-40B4-BE49-F238E27FC236}">
                <a16:creationId xmlns:a16="http://schemas.microsoft.com/office/drawing/2014/main" id="{35B852DB-F5B6-4AA9-9C43-C72CEFFDB615}"/>
              </a:ext>
            </a:extLst>
          </p:cNvPr>
          <p:cNvSpPr/>
          <p:nvPr/>
        </p:nvSpPr>
        <p:spPr bwMode="auto">
          <a:xfrm rot="16200000">
            <a:off x="4026277" y="2525906"/>
            <a:ext cx="2062001" cy="1847100"/>
          </a:xfrm>
          <a:prstGeom prst="roundRect">
            <a:avLst>
              <a:gd name="adj" fmla="val 5216"/>
            </a:avLst>
          </a:prstGeom>
          <a:solidFill>
            <a:srgbClr val="DADBE0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BAFEE4F3-4918-4959-8D80-A3535CC396A4}"/>
              </a:ext>
            </a:extLst>
          </p:cNvPr>
          <p:cNvSpPr txBox="1">
            <a:spLocks/>
          </p:cNvSpPr>
          <p:nvPr/>
        </p:nvSpPr>
        <p:spPr>
          <a:xfrm>
            <a:off x="571992" y="595550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rgbClr val="202522"/>
                </a:solidFill>
              </a:rPr>
              <a:t>bs4.BeautifulSoup </a:t>
            </a:r>
            <a:r>
              <a:rPr lang="ko-KR" altLang="en-US" sz="2000" spc="0" dirty="0">
                <a:solidFill>
                  <a:srgbClr val="202522"/>
                </a:solidFill>
              </a:rPr>
              <a:t>객체의 태그 접근 방법 </a:t>
            </a:r>
            <a:endParaRPr lang="en-US" altLang="ko-KR" sz="2000" spc="0" dirty="0">
              <a:solidFill>
                <a:srgbClr val="202522"/>
              </a:solidFill>
            </a:endParaRPr>
          </a:p>
        </p:txBody>
      </p:sp>
      <p:sp>
        <p:nvSpPr>
          <p:cNvPr id="5" name="양쪽 모서리가 둥근 사각형 44">
            <a:extLst>
              <a:ext uri="{FF2B5EF4-FFF2-40B4-BE49-F238E27FC236}">
                <a16:creationId xmlns:a16="http://schemas.microsoft.com/office/drawing/2014/main" id="{FCA648DB-0456-4B1F-85DF-F9F579AC9FD7}"/>
              </a:ext>
            </a:extLst>
          </p:cNvPr>
          <p:cNvSpPr/>
          <p:nvPr/>
        </p:nvSpPr>
        <p:spPr bwMode="auto">
          <a:xfrm rot="16200000">
            <a:off x="826505" y="1493517"/>
            <a:ext cx="2881313" cy="3113728"/>
          </a:xfrm>
          <a:prstGeom prst="roundRect">
            <a:avLst>
              <a:gd name="adj" fmla="val 5216"/>
            </a:avLst>
          </a:prstGeom>
          <a:solidFill>
            <a:srgbClr val="ACC5E4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BDE2435B-568F-4607-8F64-4541B14F85AA}"/>
              </a:ext>
            </a:extLst>
          </p:cNvPr>
          <p:cNvSpPr txBox="1">
            <a:spLocks/>
          </p:cNvSpPr>
          <p:nvPr/>
        </p:nvSpPr>
        <p:spPr>
          <a:xfrm>
            <a:off x="710297" y="1684753"/>
            <a:ext cx="3175432" cy="2554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&lt;!DOCTYPE html&gt;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&lt;html&gt;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    &lt;head&gt;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        &lt;meta charset="utf-8"&gt;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        &lt;title&gt;Test BS&lt;/title&gt;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    &lt;/head&gt;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    &lt;body&gt;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        &lt;h1&gt;</a:t>
            </a:r>
            <a:r>
              <a:rPr lang="ko-KR" altLang="en-US" sz="1600" spc="0">
                <a:solidFill>
                  <a:srgbClr val="202522"/>
                </a:solidFill>
              </a:rPr>
              <a:t>테스트</a:t>
            </a:r>
            <a:r>
              <a:rPr lang="en-US" altLang="ko-KR" sz="1600" spc="0">
                <a:solidFill>
                  <a:srgbClr val="202522"/>
                </a:solidFill>
              </a:rPr>
              <a:t>&lt;/h1&gt;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    &lt;/body&gt;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&lt;/html&gt;</a:t>
            </a:r>
          </a:p>
        </p:txBody>
      </p:sp>
      <p:sp>
        <p:nvSpPr>
          <p:cNvPr id="9" name="양쪽 모서리가 둥근 사각형 44">
            <a:extLst>
              <a:ext uri="{FF2B5EF4-FFF2-40B4-BE49-F238E27FC236}">
                <a16:creationId xmlns:a16="http://schemas.microsoft.com/office/drawing/2014/main" id="{EEE66925-5A69-4F10-94B9-67EA26AD9F0B}"/>
              </a:ext>
            </a:extLst>
          </p:cNvPr>
          <p:cNvSpPr/>
          <p:nvPr/>
        </p:nvSpPr>
        <p:spPr bwMode="auto">
          <a:xfrm rot="16200000">
            <a:off x="6283518" y="-515061"/>
            <a:ext cx="417125" cy="4659410"/>
          </a:xfrm>
          <a:prstGeom prst="roundRect">
            <a:avLst>
              <a:gd name="adj" fmla="val 19490"/>
            </a:avLst>
          </a:prstGeom>
          <a:solidFill>
            <a:srgbClr val="5B6F8E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9BE0BC7C-9A55-4452-9AA9-0B3417BA7C48}"/>
              </a:ext>
            </a:extLst>
          </p:cNvPr>
          <p:cNvSpPr txBox="1">
            <a:spLocks/>
          </p:cNvSpPr>
          <p:nvPr/>
        </p:nvSpPr>
        <p:spPr>
          <a:xfrm>
            <a:off x="4179454" y="1653328"/>
            <a:ext cx="5221128" cy="338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 dirty="0">
                <a:solidFill>
                  <a:schemeClr val="bg1"/>
                </a:solidFill>
              </a:rPr>
              <a:t>bs = </a:t>
            </a:r>
            <a:r>
              <a:rPr lang="en-US" altLang="ko-KR" sz="1600" spc="0" dirty="0" err="1">
                <a:solidFill>
                  <a:schemeClr val="bg1"/>
                </a:solidFill>
              </a:rPr>
              <a:t>BeautifulSoup</a:t>
            </a:r>
            <a:r>
              <a:rPr lang="en-US" altLang="ko-KR" sz="1600" spc="0" dirty="0">
                <a:solidFill>
                  <a:schemeClr val="bg1"/>
                </a:solidFill>
              </a:rPr>
              <a:t>(HTML</a:t>
            </a:r>
            <a:r>
              <a:rPr lang="ko-KR" altLang="en-US" sz="1600" spc="0" dirty="0">
                <a:solidFill>
                  <a:schemeClr val="bg1"/>
                </a:solidFill>
              </a:rPr>
              <a:t>문서</a:t>
            </a:r>
            <a:r>
              <a:rPr lang="en-US" altLang="ko-KR" sz="1600" spc="0" dirty="0">
                <a:solidFill>
                  <a:schemeClr val="bg1"/>
                </a:solidFill>
              </a:rPr>
              <a:t>, '</a:t>
            </a:r>
            <a:r>
              <a:rPr lang="en-US" altLang="ko-KR" sz="1600" spc="0" dirty="0" err="1">
                <a:solidFill>
                  <a:schemeClr val="bg1"/>
                </a:solidFill>
              </a:rPr>
              <a:t>html.parser</a:t>
            </a:r>
            <a:r>
              <a:rPr lang="en-US" altLang="ko-KR" sz="1600" spc="0" dirty="0">
                <a:solidFill>
                  <a:schemeClr val="bg1"/>
                </a:solidFill>
              </a:rPr>
              <a:t>')</a:t>
            </a: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C9471D3D-801B-4183-8DB7-58B655BD9A76}"/>
              </a:ext>
            </a:extLst>
          </p:cNvPr>
          <p:cNvSpPr txBox="1">
            <a:spLocks/>
          </p:cNvSpPr>
          <p:nvPr/>
        </p:nvSpPr>
        <p:spPr>
          <a:xfrm>
            <a:off x="4184129" y="2429037"/>
            <a:ext cx="1847101" cy="2062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 dirty="0">
                <a:solidFill>
                  <a:srgbClr val="202522"/>
                </a:solidFill>
              </a:rPr>
              <a:t>html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 dirty="0">
                <a:solidFill>
                  <a:srgbClr val="202522"/>
                </a:solidFill>
              </a:rPr>
              <a:t>   head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 dirty="0">
                <a:solidFill>
                  <a:srgbClr val="202522"/>
                </a:solidFill>
              </a:rPr>
              <a:t>       meta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 dirty="0">
                <a:solidFill>
                  <a:srgbClr val="202522"/>
                </a:solidFill>
              </a:rPr>
              <a:t>       title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 dirty="0">
                <a:solidFill>
                  <a:srgbClr val="202522"/>
                </a:solidFill>
              </a:rPr>
              <a:t>           </a:t>
            </a:r>
            <a:r>
              <a:rPr lang="en-US" altLang="ko-KR" sz="1600" spc="0" dirty="0">
                <a:solidFill>
                  <a:srgbClr val="C00000"/>
                </a:solidFill>
              </a:rPr>
              <a:t>Test BS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 dirty="0">
                <a:solidFill>
                  <a:srgbClr val="202522"/>
                </a:solidFill>
              </a:rPr>
              <a:t>   body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 dirty="0">
                <a:solidFill>
                  <a:srgbClr val="202522"/>
                </a:solidFill>
              </a:rPr>
              <a:t>       h1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 dirty="0">
                <a:solidFill>
                  <a:srgbClr val="202522"/>
                </a:solidFill>
              </a:rPr>
              <a:t>            </a:t>
            </a:r>
            <a:r>
              <a:rPr lang="ko-KR" altLang="en-US" sz="1600" spc="0" dirty="0">
                <a:solidFill>
                  <a:srgbClr val="C00000"/>
                </a:solidFill>
              </a:rPr>
              <a:t>테스트</a:t>
            </a:r>
          </a:p>
        </p:txBody>
      </p:sp>
      <p:sp>
        <p:nvSpPr>
          <p:cNvPr id="15" name="오른쪽 화살표 6">
            <a:extLst>
              <a:ext uri="{FF2B5EF4-FFF2-40B4-BE49-F238E27FC236}">
                <a16:creationId xmlns:a16="http://schemas.microsoft.com/office/drawing/2014/main" id="{E8F49F85-A7A9-4A57-BA2B-4FAD9AD8CB48}"/>
              </a:ext>
            </a:extLst>
          </p:cNvPr>
          <p:cNvSpPr/>
          <p:nvPr/>
        </p:nvSpPr>
        <p:spPr bwMode="auto">
          <a:xfrm>
            <a:off x="3698178" y="1668891"/>
            <a:ext cx="410670" cy="338454"/>
          </a:xfrm>
          <a:prstGeom prst="rightArrow">
            <a:avLst/>
          </a:prstGeom>
          <a:solidFill>
            <a:srgbClr val="A4A3A4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오른쪽 화살표 28">
            <a:extLst>
              <a:ext uri="{FF2B5EF4-FFF2-40B4-BE49-F238E27FC236}">
                <a16:creationId xmlns:a16="http://schemas.microsoft.com/office/drawing/2014/main" id="{ACEBB1E1-C57A-4211-A901-007182B70A21}"/>
              </a:ext>
            </a:extLst>
          </p:cNvPr>
          <p:cNvSpPr/>
          <p:nvPr/>
        </p:nvSpPr>
        <p:spPr bwMode="auto">
          <a:xfrm rot="5400000">
            <a:off x="4850978" y="2072174"/>
            <a:ext cx="327036" cy="338454"/>
          </a:xfrm>
          <a:prstGeom prst="rightArrow">
            <a:avLst/>
          </a:prstGeom>
          <a:solidFill>
            <a:srgbClr val="A4A3A4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양쪽 모서리가 둥근 사각형 44">
            <a:extLst>
              <a:ext uri="{FF2B5EF4-FFF2-40B4-BE49-F238E27FC236}">
                <a16:creationId xmlns:a16="http://schemas.microsoft.com/office/drawing/2014/main" id="{1107AE3B-0747-4D53-A340-79A630CCC9B3}"/>
              </a:ext>
            </a:extLst>
          </p:cNvPr>
          <p:cNvSpPr/>
          <p:nvPr/>
        </p:nvSpPr>
        <p:spPr bwMode="auto">
          <a:xfrm rot="16200000">
            <a:off x="6853029" y="1873986"/>
            <a:ext cx="1413707" cy="2523806"/>
          </a:xfrm>
          <a:prstGeom prst="roundRect">
            <a:avLst>
              <a:gd name="adj" fmla="val 5216"/>
            </a:avLst>
          </a:prstGeom>
          <a:noFill/>
          <a:ln w="28575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1" name="텍스트 개체 틀 7">
            <a:extLst>
              <a:ext uri="{FF2B5EF4-FFF2-40B4-BE49-F238E27FC236}">
                <a16:creationId xmlns:a16="http://schemas.microsoft.com/office/drawing/2014/main" id="{08A02B58-81B9-4F32-8ABE-98F1991C24BC}"/>
              </a:ext>
            </a:extLst>
          </p:cNvPr>
          <p:cNvSpPr txBox="1">
            <a:spLocks/>
          </p:cNvSpPr>
          <p:nvPr/>
        </p:nvSpPr>
        <p:spPr>
          <a:xfrm>
            <a:off x="6380373" y="2474220"/>
            <a:ext cx="2371741" cy="132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 dirty="0">
                <a:solidFill>
                  <a:srgbClr val="202522"/>
                </a:solidFill>
              </a:rPr>
              <a:t>&lt;h1&gt; </a:t>
            </a:r>
            <a:r>
              <a:rPr lang="ko-KR" altLang="en-US" sz="1600" spc="0" dirty="0">
                <a:solidFill>
                  <a:srgbClr val="202522"/>
                </a:solidFill>
              </a:rPr>
              <a:t>태그 접근 방법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endParaRPr lang="ko-KR" altLang="en-US" sz="1600" spc="0" dirty="0">
              <a:solidFill>
                <a:srgbClr val="202522"/>
              </a:solidFill>
            </a:endParaRP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 dirty="0">
                <a:solidFill>
                  <a:srgbClr val="202522"/>
                </a:solidFill>
              </a:rPr>
              <a:t>bs.html.body.h1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 dirty="0">
                <a:solidFill>
                  <a:srgbClr val="202522"/>
                </a:solidFill>
              </a:rPr>
              <a:t>bs.html.h1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 dirty="0">
                <a:solidFill>
                  <a:srgbClr val="C00000"/>
                </a:solidFill>
              </a:rPr>
              <a:t>bs.h1</a:t>
            </a:r>
          </a:p>
        </p:txBody>
      </p:sp>
      <p:sp>
        <p:nvSpPr>
          <p:cNvPr id="23" name="텍스트 개체 틀 7">
            <a:extLst>
              <a:ext uri="{FF2B5EF4-FFF2-40B4-BE49-F238E27FC236}">
                <a16:creationId xmlns:a16="http://schemas.microsoft.com/office/drawing/2014/main" id="{553A08F4-A7C6-425D-B0D1-3445DB1B97B7}"/>
              </a:ext>
            </a:extLst>
          </p:cNvPr>
          <p:cNvSpPr txBox="1">
            <a:spLocks/>
          </p:cNvSpPr>
          <p:nvPr/>
        </p:nvSpPr>
        <p:spPr>
          <a:xfrm>
            <a:off x="5098248" y="2039091"/>
            <a:ext cx="3862871" cy="338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marL="285750" indent="-285750" algn="l" defTabSz="914126" latinLnBrk="0">
              <a:spcBef>
                <a:spcPts val="7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800" b="1" spc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indent="0">
              <a:buNone/>
            </a:pPr>
            <a:r>
              <a:rPr lang="ko-KR" altLang="en-US" sz="1600" dirty="0"/>
              <a:t>계층 구조를 적용한 </a:t>
            </a:r>
            <a:r>
              <a:rPr lang="en-US" altLang="ko-KR" sz="1600" dirty="0"/>
              <a:t>DOM </a:t>
            </a:r>
            <a:r>
              <a:rPr lang="ko-KR" altLang="en-US" sz="1600" dirty="0"/>
              <a:t>객체 생성</a:t>
            </a:r>
          </a:p>
        </p:txBody>
      </p:sp>
      <p:sp>
        <p:nvSpPr>
          <p:cNvPr id="25" name="텍스트 개체 틀 7">
            <a:extLst>
              <a:ext uri="{FF2B5EF4-FFF2-40B4-BE49-F238E27FC236}">
                <a16:creationId xmlns:a16="http://schemas.microsoft.com/office/drawing/2014/main" id="{F98243A2-3F84-4243-A721-863714F44412}"/>
              </a:ext>
            </a:extLst>
          </p:cNvPr>
          <p:cNvSpPr txBox="1">
            <a:spLocks/>
          </p:cNvSpPr>
          <p:nvPr/>
        </p:nvSpPr>
        <p:spPr>
          <a:xfrm>
            <a:off x="710296" y="1047586"/>
            <a:ext cx="7812790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rgbClr val="ACC5E4"/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HTML </a:t>
            </a:r>
            <a:r>
              <a:rPr lang="ko-KR" altLang="en-US" sz="1800" spc="0" dirty="0">
                <a:solidFill>
                  <a:srgbClr val="202522"/>
                </a:solidFill>
              </a:rPr>
              <a:t>문서의 내용을 </a:t>
            </a:r>
            <a:r>
              <a:rPr lang="ko-KR" altLang="en-US" sz="1800" spc="0" dirty="0" err="1">
                <a:solidFill>
                  <a:srgbClr val="202522"/>
                </a:solidFill>
              </a:rPr>
              <a:t>파싱하여</a:t>
            </a:r>
            <a:r>
              <a:rPr lang="ko-KR" altLang="en-US" sz="1800" spc="0" dirty="0">
                <a:solidFill>
                  <a:srgbClr val="202522"/>
                </a:solidFill>
              </a:rPr>
              <a:t> </a:t>
            </a:r>
            <a:r>
              <a:rPr lang="en-US" altLang="ko-KR" sz="1800" spc="0" dirty="0" err="1">
                <a:solidFill>
                  <a:srgbClr val="202522"/>
                </a:solidFill>
              </a:rPr>
              <a:t>BeautifulSoup</a:t>
            </a:r>
            <a:r>
              <a:rPr lang="en-US" altLang="ko-KR" sz="1800" spc="0" dirty="0">
                <a:solidFill>
                  <a:srgbClr val="202522"/>
                </a:solidFill>
              </a:rPr>
              <a:t> </a:t>
            </a:r>
            <a:r>
              <a:rPr lang="ko-KR" altLang="en-US" sz="1800" spc="0" dirty="0">
                <a:solidFill>
                  <a:srgbClr val="202522"/>
                </a:solidFill>
              </a:rPr>
              <a:t>객체 생성</a:t>
            </a:r>
          </a:p>
        </p:txBody>
      </p:sp>
      <p:sp>
        <p:nvSpPr>
          <p:cNvPr id="29" name="대각선 방향의 모서리가 둥근 사각형 42">
            <a:extLst>
              <a:ext uri="{FF2B5EF4-FFF2-40B4-BE49-F238E27FC236}">
                <a16:creationId xmlns:a16="http://schemas.microsoft.com/office/drawing/2014/main" id="{6A02CB19-EB36-4AC8-B34C-486BD6DB8C0D}"/>
              </a:ext>
            </a:extLst>
          </p:cNvPr>
          <p:cNvSpPr/>
          <p:nvPr/>
        </p:nvSpPr>
        <p:spPr bwMode="auto">
          <a:xfrm>
            <a:off x="3386220" y="4993335"/>
            <a:ext cx="3725037" cy="1281245"/>
          </a:xfrm>
          <a:prstGeom prst="round2DiagRect">
            <a:avLst>
              <a:gd name="adj1" fmla="val 9115"/>
              <a:gd name="adj2" fmla="val 0"/>
            </a:avLst>
          </a:prstGeom>
          <a:solidFill>
            <a:schemeClr val="bg1"/>
          </a:solidFill>
          <a:ln w="28575">
            <a:solidFill>
              <a:srgbClr val="5B6F8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1" name="양쪽 모서리가 둥근 사각형 43">
            <a:extLst>
              <a:ext uri="{FF2B5EF4-FFF2-40B4-BE49-F238E27FC236}">
                <a16:creationId xmlns:a16="http://schemas.microsoft.com/office/drawing/2014/main" id="{75C055CC-C197-409C-814A-27B17B900317}"/>
              </a:ext>
            </a:extLst>
          </p:cNvPr>
          <p:cNvSpPr/>
          <p:nvPr/>
        </p:nvSpPr>
        <p:spPr bwMode="auto">
          <a:xfrm rot="16200000">
            <a:off x="5212070" y="3301428"/>
            <a:ext cx="456974" cy="338949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68DB7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rgbClr val="A4BFF4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D62FE7-82FD-4B99-B785-DEB0A2F0BBF1}"/>
              </a:ext>
            </a:extLst>
          </p:cNvPr>
          <p:cNvSpPr txBox="1"/>
          <p:nvPr/>
        </p:nvSpPr>
        <p:spPr>
          <a:xfrm>
            <a:off x="4074552" y="4795987"/>
            <a:ext cx="278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태그명 추출</a:t>
            </a:r>
          </a:p>
        </p:txBody>
      </p:sp>
      <p:sp>
        <p:nvSpPr>
          <p:cNvPr id="35" name="텍스트 개체 틀 7">
            <a:extLst>
              <a:ext uri="{FF2B5EF4-FFF2-40B4-BE49-F238E27FC236}">
                <a16:creationId xmlns:a16="http://schemas.microsoft.com/office/drawing/2014/main" id="{87045A0D-91BD-4642-A7D9-C52022CD76E6}"/>
              </a:ext>
            </a:extLst>
          </p:cNvPr>
          <p:cNvSpPr txBox="1">
            <a:spLocks/>
          </p:cNvSpPr>
          <p:nvPr/>
        </p:nvSpPr>
        <p:spPr>
          <a:xfrm>
            <a:off x="3591027" y="5538171"/>
            <a:ext cx="3168989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bg1">
                  <a:lumMod val="50000"/>
                </a:schemeClr>
              </a:buClr>
            </a:pPr>
            <a:r>
              <a:rPr lang="pt-BR" altLang="ko-KR" sz="1800" spc="0" dirty="0">
                <a:solidFill>
                  <a:srgbClr val="202522"/>
                </a:solidFill>
              </a:rPr>
              <a:t>bs.</a:t>
            </a:r>
            <a:r>
              <a:rPr lang="ko-KR" altLang="en-US" sz="1800" spc="0" dirty="0" err="1">
                <a:solidFill>
                  <a:srgbClr val="202522"/>
                </a:solidFill>
              </a:rPr>
              <a:t>태그명</a:t>
            </a:r>
            <a:r>
              <a:rPr lang="en-US" altLang="ko-KR" sz="1800" spc="0" dirty="0">
                <a:solidFill>
                  <a:srgbClr val="202522"/>
                </a:solidFill>
              </a:rPr>
              <a:t>.</a:t>
            </a:r>
            <a:r>
              <a:rPr lang="pt-BR" altLang="ko-KR" sz="1800" spc="0" dirty="0">
                <a:solidFill>
                  <a:srgbClr val="202522"/>
                </a:solidFill>
              </a:rPr>
              <a:t>name</a:t>
            </a:r>
          </a:p>
        </p:txBody>
      </p:sp>
      <p:sp>
        <p:nvSpPr>
          <p:cNvPr id="37" name="대각선 방향의 모서리가 둥근 사각형 52">
            <a:extLst>
              <a:ext uri="{FF2B5EF4-FFF2-40B4-BE49-F238E27FC236}">
                <a16:creationId xmlns:a16="http://schemas.microsoft.com/office/drawing/2014/main" id="{57F98AF3-17AC-4071-BF4D-F6360475BF90}"/>
              </a:ext>
            </a:extLst>
          </p:cNvPr>
          <p:cNvSpPr/>
          <p:nvPr/>
        </p:nvSpPr>
        <p:spPr bwMode="auto">
          <a:xfrm>
            <a:off x="7482585" y="4993335"/>
            <a:ext cx="3725037" cy="1281245"/>
          </a:xfrm>
          <a:prstGeom prst="round2DiagRect">
            <a:avLst>
              <a:gd name="adj1" fmla="val 9115"/>
              <a:gd name="adj2" fmla="val 0"/>
            </a:avLst>
          </a:prstGeom>
          <a:solidFill>
            <a:schemeClr val="bg1"/>
          </a:solidFill>
          <a:ln w="28575">
            <a:solidFill>
              <a:srgbClr val="1C202C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9" name="양쪽 모서리가 둥근 사각형 54">
            <a:extLst>
              <a:ext uri="{FF2B5EF4-FFF2-40B4-BE49-F238E27FC236}">
                <a16:creationId xmlns:a16="http://schemas.microsoft.com/office/drawing/2014/main" id="{E97701BA-13E2-4B5E-966A-75B889EC7C6A}"/>
              </a:ext>
            </a:extLst>
          </p:cNvPr>
          <p:cNvSpPr/>
          <p:nvPr/>
        </p:nvSpPr>
        <p:spPr bwMode="auto">
          <a:xfrm rot="16200000">
            <a:off x="9308434" y="3301428"/>
            <a:ext cx="456974" cy="338949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C202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rgbClr val="A4BFF4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459293-B5B9-422D-92DC-668C5AA3A6F6}"/>
              </a:ext>
            </a:extLst>
          </p:cNvPr>
          <p:cNvSpPr txBox="1"/>
          <p:nvPr/>
        </p:nvSpPr>
        <p:spPr>
          <a:xfrm>
            <a:off x="8045640" y="4795987"/>
            <a:ext cx="3170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속성 추출</a:t>
            </a:r>
            <a:endParaRPr lang="en-US" altLang="ko-KR" sz="20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텍스트 개체 틀 7">
            <a:extLst>
              <a:ext uri="{FF2B5EF4-FFF2-40B4-BE49-F238E27FC236}">
                <a16:creationId xmlns:a16="http://schemas.microsoft.com/office/drawing/2014/main" id="{B773DCE0-CA77-477E-B39A-4F25753911E6}"/>
              </a:ext>
            </a:extLst>
          </p:cNvPr>
          <p:cNvSpPr txBox="1">
            <a:spLocks/>
          </p:cNvSpPr>
          <p:nvPr/>
        </p:nvSpPr>
        <p:spPr>
          <a:xfrm>
            <a:off x="7687392" y="5354787"/>
            <a:ext cx="3168989" cy="73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bg1">
                  <a:lumMod val="50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bs.</a:t>
            </a:r>
            <a:r>
              <a:rPr lang="ko-KR" altLang="en-US" sz="1800" spc="0" dirty="0" err="1">
                <a:solidFill>
                  <a:srgbClr val="202522"/>
                </a:solidFill>
              </a:rPr>
              <a:t>태그명</a:t>
            </a:r>
            <a:r>
              <a:rPr lang="en-US" altLang="ko-KR" sz="1800" spc="0" dirty="0">
                <a:solidFill>
                  <a:srgbClr val="202522"/>
                </a:solidFill>
              </a:rPr>
              <a:t>['</a:t>
            </a:r>
            <a:r>
              <a:rPr lang="ko-KR" altLang="en-US" sz="1800" spc="0" dirty="0" err="1">
                <a:solidFill>
                  <a:srgbClr val="202522"/>
                </a:solidFill>
              </a:rPr>
              <a:t>속성명</a:t>
            </a:r>
            <a:r>
              <a:rPr lang="en-US" altLang="ko-KR" sz="1800" spc="0" dirty="0">
                <a:solidFill>
                  <a:srgbClr val="202522"/>
                </a:solidFill>
              </a:rPr>
              <a:t>']</a:t>
            </a:r>
          </a:p>
          <a:p>
            <a:pPr algn="l">
              <a:buClr>
                <a:schemeClr val="bg1">
                  <a:lumMod val="50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bs.</a:t>
            </a:r>
            <a:r>
              <a:rPr lang="ko-KR" altLang="en-US" sz="1800" spc="0" dirty="0" err="1">
                <a:solidFill>
                  <a:srgbClr val="202522"/>
                </a:solidFill>
              </a:rPr>
              <a:t>태그명</a:t>
            </a:r>
            <a:r>
              <a:rPr lang="en-US" altLang="ko-KR" sz="1800" spc="0" dirty="0">
                <a:solidFill>
                  <a:srgbClr val="202522"/>
                </a:solidFill>
              </a:rPr>
              <a:t>.</a:t>
            </a:r>
            <a:r>
              <a:rPr lang="en-US" altLang="ko-KR" sz="1800" spc="0" dirty="0" err="1">
                <a:solidFill>
                  <a:srgbClr val="202522"/>
                </a:solidFill>
              </a:rPr>
              <a:t>attrs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A0E52AB-2F67-4AC2-8F61-B2D26BFF6B28}"/>
              </a:ext>
            </a:extLst>
          </p:cNvPr>
          <p:cNvSpPr/>
          <p:nvPr/>
        </p:nvSpPr>
        <p:spPr>
          <a:xfrm flipH="1">
            <a:off x="7716783" y="3297300"/>
            <a:ext cx="1663155" cy="175245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Body</a:t>
            </a:r>
            <a:r>
              <a:rPr lang="ko-KR" altLang="en-US" sz="1100" dirty="0"/>
              <a:t> 생략 가능</a:t>
            </a:r>
            <a:endParaRPr lang="en-US" altLang="ko-KR" sz="11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3A5FFC-E4E6-4286-885C-FF6FCD84C9B6}"/>
              </a:ext>
            </a:extLst>
          </p:cNvPr>
          <p:cNvSpPr/>
          <p:nvPr/>
        </p:nvSpPr>
        <p:spPr>
          <a:xfrm flipH="1">
            <a:off x="7716783" y="3522947"/>
            <a:ext cx="1663155" cy="175245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Html,</a:t>
            </a:r>
            <a:r>
              <a:rPr lang="ko-KR" altLang="en-US" sz="1100" dirty="0"/>
              <a:t> </a:t>
            </a:r>
            <a:r>
              <a:rPr lang="en-US" altLang="ko-KR" sz="1100" dirty="0"/>
              <a:t>Body</a:t>
            </a:r>
            <a:r>
              <a:rPr lang="ko-KR" altLang="en-US" sz="1100" dirty="0"/>
              <a:t> 생략 가능</a:t>
            </a:r>
            <a:endParaRPr lang="en-US" altLang="ko-KR" sz="11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C6EA083-3BB3-43E9-9AE3-AF4F9354F3DF}"/>
              </a:ext>
            </a:extLst>
          </p:cNvPr>
          <p:cNvSpPr/>
          <p:nvPr/>
        </p:nvSpPr>
        <p:spPr>
          <a:xfrm flipH="1">
            <a:off x="9974996" y="5481057"/>
            <a:ext cx="1057005" cy="456975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두개다 사용 가능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818766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대각선 방향의 모서리가 둥근 사각형 42">
            <a:extLst>
              <a:ext uri="{FF2B5EF4-FFF2-40B4-BE49-F238E27FC236}">
                <a16:creationId xmlns:a16="http://schemas.microsoft.com/office/drawing/2014/main" id="{27B30241-BF78-4062-93B7-07350F3E4322}"/>
              </a:ext>
            </a:extLst>
          </p:cNvPr>
          <p:cNvSpPr/>
          <p:nvPr/>
        </p:nvSpPr>
        <p:spPr bwMode="auto">
          <a:xfrm>
            <a:off x="798663" y="1056560"/>
            <a:ext cx="7811757" cy="2510658"/>
          </a:xfrm>
          <a:prstGeom prst="round2DiagRect">
            <a:avLst>
              <a:gd name="adj1" fmla="val 4652"/>
              <a:gd name="adj2" fmla="val 0"/>
            </a:avLst>
          </a:prstGeom>
          <a:solidFill>
            <a:schemeClr val="bg1"/>
          </a:solidFill>
          <a:ln w="28575">
            <a:solidFill>
              <a:srgbClr val="5B6F8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" name="양쪽 모서리가 둥근 사각형 43">
            <a:extLst>
              <a:ext uri="{FF2B5EF4-FFF2-40B4-BE49-F238E27FC236}">
                <a16:creationId xmlns:a16="http://schemas.microsoft.com/office/drawing/2014/main" id="{3524F57A-4F61-4FC4-AE0B-2CD098321D52}"/>
              </a:ext>
            </a:extLst>
          </p:cNvPr>
          <p:cNvSpPr/>
          <p:nvPr/>
        </p:nvSpPr>
        <p:spPr bwMode="auto">
          <a:xfrm rot="16200000">
            <a:off x="4667172" y="-2679308"/>
            <a:ext cx="456974" cy="747481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68DB7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rgbClr val="A4BFF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EC66A-E3DC-4A5A-8191-6972B6D4B28C}"/>
              </a:ext>
            </a:extLst>
          </p:cNvPr>
          <p:cNvSpPr txBox="1"/>
          <p:nvPr/>
        </p:nvSpPr>
        <p:spPr>
          <a:xfrm>
            <a:off x="1499914" y="852633"/>
            <a:ext cx="699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콘텐츠 추출</a:t>
            </a:r>
            <a:endParaRPr lang="en-US" altLang="ko-KR" sz="20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961820C-FA5F-4D1D-8E9E-8A332446E57E}"/>
              </a:ext>
            </a:extLst>
          </p:cNvPr>
          <p:cNvGrpSpPr/>
          <p:nvPr/>
        </p:nvGrpSpPr>
        <p:grpSpPr>
          <a:xfrm>
            <a:off x="934588" y="1527430"/>
            <a:ext cx="3551193" cy="1745178"/>
            <a:chOff x="817923" y="2194724"/>
            <a:chExt cx="3551193" cy="1745178"/>
          </a:xfrm>
        </p:grpSpPr>
        <p:sp>
          <p:nvSpPr>
            <p:cNvPr id="6" name="대각선 방향의 모서리가 둥근 사각형 2">
              <a:extLst>
                <a:ext uri="{FF2B5EF4-FFF2-40B4-BE49-F238E27FC236}">
                  <a16:creationId xmlns:a16="http://schemas.microsoft.com/office/drawing/2014/main" id="{25D6C0CA-1B36-423D-870C-B61B43DC2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23" y="2194724"/>
              <a:ext cx="3551193" cy="1745178"/>
            </a:xfrm>
            <a:prstGeom prst="rect">
              <a:avLst/>
            </a:prstGeom>
            <a:solidFill>
              <a:srgbClr val="ACC5E4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7D584F-4931-4366-97A0-81A33042ED11}"/>
                </a:ext>
              </a:extLst>
            </p:cNvPr>
            <p:cNvSpPr txBox="1"/>
            <p:nvPr/>
          </p:nvSpPr>
          <p:spPr bwMode="auto">
            <a:xfrm>
              <a:off x="903071" y="2305381"/>
              <a:ext cx="3273590" cy="1477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l"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 dirty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bs.</a:t>
              </a:r>
              <a:r>
                <a:rPr kumimoji="0" lang="ko-KR" altLang="en-US" sz="1800" b="1" kern="0" dirty="0" err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태그명</a:t>
              </a:r>
              <a:r>
                <a:rPr kumimoji="0" lang="en-US" altLang="ko-KR" sz="1800" b="1" kern="0" dirty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.string</a:t>
              </a:r>
            </a:p>
            <a:p>
              <a:pPr algn="l"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 dirty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bs.</a:t>
              </a:r>
              <a:r>
                <a:rPr kumimoji="0" lang="ko-KR" altLang="en-US" sz="1800" b="1" kern="0" dirty="0" err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태그명</a:t>
              </a:r>
              <a:r>
                <a:rPr kumimoji="0" lang="en-US" altLang="ko-KR" sz="1800" b="1" kern="0" dirty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.text</a:t>
              </a:r>
            </a:p>
            <a:p>
              <a:pPr algn="l"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 dirty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bs.</a:t>
              </a:r>
              <a:r>
                <a:rPr kumimoji="0" lang="ko-KR" altLang="en-US" sz="1800" b="1" kern="0" dirty="0" err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태그명</a:t>
              </a:r>
              <a:r>
                <a:rPr kumimoji="0" lang="en-US" altLang="ko-KR" sz="1800" b="1" kern="0" dirty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.contents</a:t>
              </a:r>
            </a:p>
            <a:p>
              <a:pPr algn="l"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 dirty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bs.</a:t>
              </a:r>
              <a:r>
                <a:rPr kumimoji="0" lang="ko-KR" altLang="en-US" sz="1800" b="1" kern="0" dirty="0" err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태그명</a:t>
              </a:r>
              <a:r>
                <a:rPr kumimoji="0" lang="en-US" altLang="ko-KR" sz="1800" b="1" kern="0" dirty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.strings</a:t>
              </a:r>
            </a:p>
            <a:p>
              <a:pPr algn="l"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 dirty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bs.</a:t>
              </a:r>
              <a:r>
                <a:rPr kumimoji="0" lang="ko-KR" altLang="en-US" sz="1800" b="1" kern="0" dirty="0" err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태그명</a:t>
              </a:r>
              <a:r>
                <a:rPr kumimoji="0" lang="en-US" altLang="ko-KR" sz="1800" b="1" kern="0" dirty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r>
                <a:rPr kumimoji="0" lang="en-US" altLang="ko-KR" sz="1800" b="1" kern="0" dirty="0" err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stripped_strings</a:t>
              </a:r>
              <a:endParaRPr kumimoji="0" lang="en-US" altLang="ko-KR" sz="1800" b="1" kern="0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3DF3C3B-3085-474D-B641-125AB4BD2BC3}"/>
              </a:ext>
            </a:extLst>
          </p:cNvPr>
          <p:cNvGrpSpPr/>
          <p:nvPr/>
        </p:nvGrpSpPr>
        <p:grpSpPr>
          <a:xfrm>
            <a:off x="4872227" y="1527430"/>
            <a:ext cx="3551193" cy="1745178"/>
            <a:chOff x="4774884" y="2194724"/>
            <a:chExt cx="3551193" cy="1745178"/>
          </a:xfrm>
        </p:grpSpPr>
        <p:sp>
          <p:nvSpPr>
            <p:cNvPr id="9" name="대각선 방향의 모서리가 둥근 사각형 2">
              <a:extLst>
                <a:ext uri="{FF2B5EF4-FFF2-40B4-BE49-F238E27FC236}">
                  <a16:creationId xmlns:a16="http://schemas.microsoft.com/office/drawing/2014/main" id="{C332FB3C-6CB4-4EF3-A4B1-3DD400FF193B}"/>
                </a:ext>
              </a:extLst>
            </p:cNvPr>
            <p:cNvSpPr/>
            <p:nvPr/>
          </p:nvSpPr>
          <p:spPr bwMode="auto">
            <a:xfrm>
              <a:off x="4774884" y="2194724"/>
              <a:ext cx="3551193" cy="1745178"/>
            </a:xfrm>
            <a:prstGeom prst="rect">
              <a:avLst/>
            </a:prstGeom>
            <a:solidFill>
              <a:srgbClr val="5B6F8E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6625EC-EC88-47C8-B567-904D8F029CBC}"/>
                </a:ext>
              </a:extLst>
            </p:cNvPr>
            <p:cNvSpPr txBox="1"/>
            <p:nvPr/>
          </p:nvSpPr>
          <p:spPr bwMode="auto">
            <a:xfrm>
              <a:off x="4863511" y="2305381"/>
              <a:ext cx="3377418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l"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bs.</a:t>
              </a:r>
              <a:r>
                <a:rPr kumimoji="0" lang="ko-KR" altLang="en-US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태그명</a:t>
              </a: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.string.strip()</a:t>
              </a:r>
            </a:p>
            <a:p>
              <a:pPr algn="l"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bs.</a:t>
              </a:r>
              <a:r>
                <a:rPr kumimoji="0" lang="ko-KR" altLang="en-US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태그명</a:t>
              </a: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.text.strip()</a:t>
              </a:r>
            </a:p>
            <a:p>
              <a:pPr algn="l"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bs.</a:t>
              </a:r>
              <a:r>
                <a:rPr kumimoji="0" lang="ko-KR" altLang="en-US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태그명</a:t>
              </a: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.get_text()</a:t>
              </a:r>
            </a:p>
            <a:p>
              <a:pPr algn="l"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bs.</a:t>
              </a:r>
              <a:r>
                <a:rPr kumimoji="0" lang="ko-KR" altLang="en-US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태그명</a:t>
              </a: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.get_text(strip=True)</a:t>
              </a:r>
            </a:p>
          </p:txBody>
        </p:sp>
      </p:grpSp>
      <p:sp>
        <p:nvSpPr>
          <p:cNvPr id="12" name="대각선 방향의 모서리가 둥근 사각형 42">
            <a:extLst>
              <a:ext uri="{FF2B5EF4-FFF2-40B4-BE49-F238E27FC236}">
                <a16:creationId xmlns:a16="http://schemas.microsoft.com/office/drawing/2014/main" id="{B1FC33AB-0F99-4AEB-A13A-65AFA804696A}"/>
              </a:ext>
            </a:extLst>
          </p:cNvPr>
          <p:cNvSpPr/>
          <p:nvPr/>
        </p:nvSpPr>
        <p:spPr bwMode="auto">
          <a:xfrm>
            <a:off x="3536988" y="4788628"/>
            <a:ext cx="3725037" cy="1281245"/>
          </a:xfrm>
          <a:prstGeom prst="round2DiagRect">
            <a:avLst>
              <a:gd name="adj1" fmla="val 9115"/>
              <a:gd name="adj2" fmla="val 0"/>
            </a:avLst>
          </a:prstGeom>
          <a:solidFill>
            <a:schemeClr val="bg1"/>
          </a:solidFill>
          <a:ln w="28575">
            <a:solidFill>
              <a:srgbClr val="5B6F8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4" name="양쪽 모서리가 둥근 사각형 43">
            <a:extLst>
              <a:ext uri="{FF2B5EF4-FFF2-40B4-BE49-F238E27FC236}">
                <a16:creationId xmlns:a16="http://schemas.microsoft.com/office/drawing/2014/main" id="{594E69E0-D5C6-4750-8092-2D56EE05629F}"/>
              </a:ext>
            </a:extLst>
          </p:cNvPr>
          <p:cNvSpPr/>
          <p:nvPr/>
        </p:nvSpPr>
        <p:spPr bwMode="auto">
          <a:xfrm rot="16200000">
            <a:off x="5362837" y="3096721"/>
            <a:ext cx="456974" cy="338949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68DB7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rgbClr val="A4BFF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19F56-4948-4169-88D7-866537EF5D49}"/>
              </a:ext>
            </a:extLst>
          </p:cNvPr>
          <p:cNvSpPr txBox="1"/>
          <p:nvPr/>
        </p:nvSpPr>
        <p:spPr>
          <a:xfrm>
            <a:off x="4225319" y="4591280"/>
            <a:ext cx="278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부모 태그 추출</a:t>
            </a:r>
          </a:p>
        </p:txBody>
      </p:sp>
      <p:sp>
        <p:nvSpPr>
          <p:cNvPr id="18" name="텍스트 개체 틀 7">
            <a:extLst>
              <a:ext uri="{FF2B5EF4-FFF2-40B4-BE49-F238E27FC236}">
                <a16:creationId xmlns:a16="http://schemas.microsoft.com/office/drawing/2014/main" id="{CA2731EB-5C51-41EC-8B29-9CFDA0C2437D}"/>
              </a:ext>
            </a:extLst>
          </p:cNvPr>
          <p:cNvSpPr txBox="1">
            <a:spLocks/>
          </p:cNvSpPr>
          <p:nvPr/>
        </p:nvSpPr>
        <p:spPr>
          <a:xfrm>
            <a:off x="3741795" y="5333464"/>
            <a:ext cx="3168989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bg1">
                  <a:lumMod val="50000"/>
                </a:schemeClr>
              </a:buClr>
            </a:pPr>
            <a:r>
              <a:rPr lang="pt-BR" altLang="ko-KR" sz="1800" spc="0">
                <a:solidFill>
                  <a:srgbClr val="202522"/>
                </a:solidFill>
              </a:rPr>
              <a:t>bs.</a:t>
            </a:r>
            <a:r>
              <a:rPr lang="ko-KR" altLang="en-US" sz="1800" spc="0">
                <a:solidFill>
                  <a:srgbClr val="202522"/>
                </a:solidFill>
              </a:rPr>
              <a:t>태그명</a:t>
            </a:r>
            <a:r>
              <a:rPr lang="en-US" altLang="ko-KR" sz="1800" spc="0">
                <a:solidFill>
                  <a:srgbClr val="202522"/>
                </a:solidFill>
              </a:rPr>
              <a:t>.</a:t>
            </a:r>
            <a:r>
              <a:rPr lang="pt-BR" altLang="ko-KR" sz="1800" spc="0">
                <a:solidFill>
                  <a:srgbClr val="202522"/>
                </a:solidFill>
              </a:rPr>
              <a:t>parent</a:t>
            </a:r>
          </a:p>
        </p:txBody>
      </p:sp>
      <p:sp>
        <p:nvSpPr>
          <p:cNvPr id="20" name="대각선 방향의 모서리가 둥근 사각형 52">
            <a:extLst>
              <a:ext uri="{FF2B5EF4-FFF2-40B4-BE49-F238E27FC236}">
                <a16:creationId xmlns:a16="http://schemas.microsoft.com/office/drawing/2014/main" id="{DD74F235-0861-40B2-BD98-314DDA7E7F0A}"/>
              </a:ext>
            </a:extLst>
          </p:cNvPr>
          <p:cNvSpPr/>
          <p:nvPr/>
        </p:nvSpPr>
        <p:spPr bwMode="auto">
          <a:xfrm>
            <a:off x="7633353" y="4788628"/>
            <a:ext cx="3725037" cy="1281245"/>
          </a:xfrm>
          <a:prstGeom prst="round2DiagRect">
            <a:avLst>
              <a:gd name="adj1" fmla="val 9115"/>
              <a:gd name="adj2" fmla="val 0"/>
            </a:avLst>
          </a:prstGeom>
          <a:solidFill>
            <a:schemeClr val="bg1"/>
          </a:solidFill>
          <a:ln w="28575">
            <a:solidFill>
              <a:srgbClr val="1C202C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2" name="양쪽 모서리가 둥근 사각형 54">
            <a:extLst>
              <a:ext uri="{FF2B5EF4-FFF2-40B4-BE49-F238E27FC236}">
                <a16:creationId xmlns:a16="http://schemas.microsoft.com/office/drawing/2014/main" id="{C62C1927-1321-4125-A35A-9B6CD0B5BA1A}"/>
              </a:ext>
            </a:extLst>
          </p:cNvPr>
          <p:cNvSpPr/>
          <p:nvPr/>
        </p:nvSpPr>
        <p:spPr bwMode="auto">
          <a:xfrm rot="16200000">
            <a:off x="9459202" y="3096721"/>
            <a:ext cx="456974" cy="338949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C202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rgbClr val="A4BFF4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A544D8-DE26-4F2A-A3A4-3A335F39FD53}"/>
              </a:ext>
            </a:extLst>
          </p:cNvPr>
          <p:cNvSpPr txBox="1"/>
          <p:nvPr/>
        </p:nvSpPr>
        <p:spPr>
          <a:xfrm>
            <a:off x="8196408" y="4591280"/>
            <a:ext cx="3170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자식 태그들 추출</a:t>
            </a:r>
            <a:endParaRPr lang="en-US" altLang="ko-KR" sz="20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텍스트 개체 틀 7">
            <a:extLst>
              <a:ext uri="{FF2B5EF4-FFF2-40B4-BE49-F238E27FC236}">
                <a16:creationId xmlns:a16="http://schemas.microsoft.com/office/drawing/2014/main" id="{0FAF803A-5171-407D-AF1F-2BE2E9BA946C}"/>
              </a:ext>
            </a:extLst>
          </p:cNvPr>
          <p:cNvSpPr txBox="1">
            <a:spLocks/>
          </p:cNvSpPr>
          <p:nvPr/>
        </p:nvSpPr>
        <p:spPr>
          <a:xfrm>
            <a:off x="7838160" y="5333464"/>
            <a:ext cx="3168989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bg1">
                  <a:lumMod val="50000"/>
                </a:schemeClr>
              </a:buClr>
            </a:pPr>
            <a:r>
              <a:rPr lang="en-US" altLang="ko-KR" sz="1800" spc="0">
                <a:solidFill>
                  <a:srgbClr val="202522"/>
                </a:solidFill>
              </a:rPr>
              <a:t>bs.</a:t>
            </a:r>
            <a:r>
              <a:rPr lang="ko-KR" altLang="en-US" sz="1800" spc="0">
                <a:solidFill>
                  <a:srgbClr val="202522"/>
                </a:solidFill>
              </a:rPr>
              <a:t>태그명</a:t>
            </a:r>
            <a:r>
              <a:rPr lang="en-US" altLang="ko-KR" sz="1800" spc="0">
                <a:solidFill>
                  <a:srgbClr val="202522"/>
                </a:solidFill>
              </a:rPr>
              <a:t>.children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BADE72F-16D3-44DF-BE1D-0E8793EEA358}"/>
              </a:ext>
            </a:extLst>
          </p:cNvPr>
          <p:cNvSpPr/>
          <p:nvPr/>
        </p:nvSpPr>
        <p:spPr>
          <a:xfrm flipH="1">
            <a:off x="8746344" y="1291008"/>
            <a:ext cx="1057005" cy="347080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빈칸 제거</a:t>
            </a:r>
            <a:endParaRPr lang="en-US" altLang="ko-KR" sz="11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8B720A9-0276-4A98-91A9-51EF3B80F4D6}"/>
              </a:ext>
            </a:extLst>
          </p:cNvPr>
          <p:cNvCxnSpPr>
            <a:endCxn id="19" idx="3"/>
          </p:cNvCxnSpPr>
          <p:nvPr/>
        </p:nvCxnSpPr>
        <p:spPr>
          <a:xfrm flipV="1">
            <a:off x="7532914" y="1464548"/>
            <a:ext cx="1213430" cy="28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D2030D3-F1A3-481E-B35B-60EB296DB10F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7350034" y="1464548"/>
            <a:ext cx="1396310" cy="609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584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대각선 방향의 모서리가 둥근 사각형 42">
            <a:extLst>
              <a:ext uri="{FF2B5EF4-FFF2-40B4-BE49-F238E27FC236}">
                <a16:creationId xmlns:a16="http://schemas.microsoft.com/office/drawing/2014/main" id="{535F6DDB-391D-4517-A1DB-F0629811390B}"/>
              </a:ext>
            </a:extLst>
          </p:cNvPr>
          <p:cNvSpPr/>
          <p:nvPr/>
        </p:nvSpPr>
        <p:spPr bwMode="auto">
          <a:xfrm>
            <a:off x="675105" y="841877"/>
            <a:ext cx="3725037" cy="1889434"/>
          </a:xfrm>
          <a:prstGeom prst="round2DiagRect">
            <a:avLst>
              <a:gd name="adj1" fmla="val 6181"/>
              <a:gd name="adj2" fmla="val 0"/>
            </a:avLst>
          </a:prstGeom>
          <a:solidFill>
            <a:schemeClr val="bg1"/>
          </a:solidFill>
          <a:ln w="28575">
            <a:solidFill>
              <a:srgbClr val="5B6F8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양쪽 모서리가 둥근 사각형 43">
            <a:extLst>
              <a:ext uri="{FF2B5EF4-FFF2-40B4-BE49-F238E27FC236}">
                <a16:creationId xmlns:a16="http://schemas.microsoft.com/office/drawing/2014/main" id="{31C551CB-5BA8-494E-99D9-E2180586B178}"/>
              </a:ext>
            </a:extLst>
          </p:cNvPr>
          <p:cNvSpPr/>
          <p:nvPr/>
        </p:nvSpPr>
        <p:spPr bwMode="auto">
          <a:xfrm rot="16200000">
            <a:off x="2500954" y="-850030"/>
            <a:ext cx="456974" cy="338949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68DB7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rgbClr val="A4BFF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DC8721-E103-47F5-872F-C8B37316841F}"/>
              </a:ext>
            </a:extLst>
          </p:cNvPr>
          <p:cNvSpPr txBox="1"/>
          <p:nvPr/>
        </p:nvSpPr>
        <p:spPr>
          <a:xfrm>
            <a:off x="1363436" y="644529"/>
            <a:ext cx="278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형제 태그 추출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CC35723F-65CD-44EA-9030-69E9999CAF28}"/>
              </a:ext>
            </a:extLst>
          </p:cNvPr>
          <p:cNvSpPr txBox="1">
            <a:spLocks/>
          </p:cNvSpPr>
          <p:nvPr/>
        </p:nvSpPr>
        <p:spPr>
          <a:xfrm>
            <a:off x="879912" y="1115010"/>
            <a:ext cx="3744911" cy="183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bg1">
                  <a:lumMod val="50000"/>
                </a:schemeClr>
              </a:buClr>
            </a:pPr>
            <a:r>
              <a:rPr lang="pt-BR" altLang="ko-KR" sz="1800" spc="0" dirty="0">
                <a:solidFill>
                  <a:srgbClr val="202522"/>
                </a:solidFill>
              </a:rPr>
              <a:t>bs.</a:t>
            </a:r>
            <a:r>
              <a:rPr lang="ko-KR" altLang="en-US" sz="1800" spc="0" dirty="0" err="1">
                <a:solidFill>
                  <a:srgbClr val="202522"/>
                </a:solidFill>
              </a:rPr>
              <a:t>태그명</a:t>
            </a:r>
            <a:r>
              <a:rPr lang="en-US" altLang="ko-KR" sz="1800" spc="0" dirty="0">
                <a:solidFill>
                  <a:srgbClr val="202522"/>
                </a:solidFill>
              </a:rPr>
              <a:t>.</a:t>
            </a:r>
            <a:r>
              <a:rPr lang="pt-BR" altLang="ko-KR" sz="1800" spc="0" dirty="0">
                <a:solidFill>
                  <a:srgbClr val="202522"/>
                </a:solidFill>
              </a:rPr>
              <a:t>next_sibling</a:t>
            </a:r>
          </a:p>
          <a:p>
            <a:pPr algn="l">
              <a:buClr>
                <a:schemeClr val="bg1">
                  <a:lumMod val="50000"/>
                </a:schemeClr>
              </a:buClr>
            </a:pPr>
            <a:r>
              <a:rPr lang="pt-BR" altLang="ko-KR" sz="1800" spc="0" dirty="0">
                <a:solidFill>
                  <a:srgbClr val="202522"/>
                </a:solidFill>
              </a:rPr>
              <a:t>bs.</a:t>
            </a:r>
            <a:r>
              <a:rPr lang="ko-KR" altLang="en-US" sz="1800" spc="0" dirty="0" err="1">
                <a:solidFill>
                  <a:srgbClr val="202522"/>
                </a:solidFill>
              </a:rPr>
              <a:t>태그명</a:t>
            </a:r>
            <a:r>
              <a:rPr lang="en-US" altLang="ko-KR" sz="1800" spc="0" dirty="0">
                <a:solidFill>
                  <a:srgbClr val="202522"/>
                </a:solidFill>
              </a:rPr>
              <a:t>. </a:t>
            </a:r>
            <a:r>
              <a:rPr lang="pt-BR" altLang="ko-KR" sz="1800" spc="0" dirty="0">
                <a:solidFill>
                  <a:srgbClr val="202522"/>
                </a:solidFill>
              </a:rPr>
              <a:t>previous_sibling</a:t>
            </a:r>
          </a:p>
          <a:p>
            <a:pPr algn="l">
              <a:buClr>
                <a:schemeClr val="bg1">
                  <a:lumMod val="50000"/>
                </a:schemeClr>
              </a:buClr>
            </a:pPr>
            <a:r>
              <a:rPr lang="pt-BR" altLang="ko-KR" sz="1800" spc="0" dirty="0">
                <a:solidFill>
                  <a:srgbClr val="202522"/>
                </a:solidFill>
              </a:rPr>
              <a:t>bs.</a:t>
            </a:r>
            <a:r>
              <a:rPr lang="ko-KR" altLang="en-US" sz="1800" spc="0" dirty="0" err="1">
                <a:solidFill>
                  <a:srgbClr val="202522"/>
                </a:solidFill>
              </a:rPr>
              <a:t>태그명</a:t>
            </a:r>
            <a:r>
              <a:rPr lang="en-US" altLang="ko-KR" sz="1800" spc="0" dirty="0">
                <a:solidFill>
                  <a:srgbClr val="202522"/>
                </a:solidFill>
              </a:rPr>
              <a:t>.</a:t>
            </a:r>
            <a:r>
              <a:rPr lang="pt-BR" altLang="ko-KR" sz="1800" spc="0" dirty="0">
                <a:solidFill>
                  <a:srgbClr val="202522"/>
                </a:solidFill>
              </a:rPr>
              <a:t>next_siblings</a:t>
            </a:r>
          </a:p>
          <a:p>
            <a:pPr algn="l">
              <a:buClr>
                <a:schemeClr val="bg1">
                  <a:lumMod val="50000"/>
                </a:schemeClr>
              </a:buClr>
            </a:pPr>
            <a:r>
              <a:rPr lang="pt-BR" altLang="ko-KR" sz="1800" spc="0" dirty="0">
                <a:solidFill>
                  <a:srgbClr val="202522"/>
                </a:solidFill>
              </a:rPr>
              <a:t>bs.</a:t>
            </a:r>
            <a:r>
              <a:rPr lang="ko-KR" altLang="en-US" sz="1800" spc="0" dirty="0" err="1">
                <a:solidFill>
                  <a:srgbClr val="202522"/>
                </a:solidFill>
              </a:rPr>
              <a:t>태그명</a:t>
            </a:r>
            <a:r>
              <a:rPr lang="en-US" altLang="ko-KR" sz="1800" spc="0" dirty="0">
                <a:solidFill>
                  <a:srgbClr val="202522"/>
                </a:solidFill>
              </a:rPr>
              <a:t>. </a:t>
            </a:r>
            <a:r>
              <a:rPr lang="pt-BR" altLang="ko-KR" sz="1800" spc="0" dirty="0">
                <a:solidFill>
                  <a:srgbClr val="202522"/>
                </a:solidFill>
              </a:rPr>
              <a:t>previous_siblings</a:t>
            </a:r>
          </a:p>
          <a:p>
            <a:pPr algn="l">
              <a:buClr>
                <a:schemeClr val="bg1">
                  <a:lumMod val="50000"/>
                </a:schemeClr>
              </a:buClr>
            </a:pPr>
            <a:endParaRPr lang="pt-BR" altLang="ko-KR" sz="1800" spc="0" dirty="0">
              <a:solidFill>
                <a:srgbClr val="202522"/>
              </a:solidFill>
            </a:endParaRPr>
          </a:p>
        </p:txBody>
      </p:sp>
      <p:sp>
        <p:nvSpPr>
          <p:cNvPr id="11" name="대각선 방향의 모서리가 둥근 사각형 52">
            <a:extLst>
              <a:ext uri="{FF2B5EF4-FFF2-40B4-BE49-F238E27FC236}">
                <a16:creationId xmlns:a16="http://schemas.microsoft.com/office/drawing/2014/main" id="{C2FCFD07-D663-429A-9E95-C1D0976DA032}"/>
              </a:ext>
            </a:extLst>
          </p:cNvPr>
          <p:cNvSpPr/>
          <p:nvPr/>
        </p:nvSpPr>
        <p:spPr bwMode="auto">
          <a:xfrm>
            <a:off x="4771469" y="841877"/>
            <a:ext cx="3725037" cy="1281245"/>
          </a:xfrm>
          <a:prstGeom prst="round2DiagRect">
            <a:avLst>
              <a:gd name="adj1" fmla="val 9115"/>
              <a:gd name="adj2" fmla="val 0"/>
            </a:avLst>
          </a:prstGeom>
          <a:solidFill>
            <a:schemeClr val="bg1"/>
          </a:solidFill>
          <a:ln w="28575">
            <a:solidFill>
              <a:srgbClr val="1C202C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3" name="양쪽 모서리가 둥근 사각형 54">
            <a:extLst>
              <a:ext uri="{FF2B5EF4-FFF2-40B4-BE49-F238E27FC236}">
                <a16:creationId xmlns:a16="http://schemas.microsoft.com/office/drawing/2014/main" id="{7C148604-EECF-44AF-9790-F5BEF5EA2499}"/>
              </a:ext>
            </a:extLst>
          </p:cNvPr>
          <p:cNvSpPr/>
          <p:nvPr/>
        </p:nvSpPr>
        <p:spPr bwMode="auto">
          <a:xfrm rot="16200000">
            <a:off x="6597319" y="-850030"/>
            <a:ext cx="456974" cy="338949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C202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rgbClr val="A4BFF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6B9438-D50F-4B38-8C91-0D825CA24041}"/>
              </a:ext>
            </a:extLst>
          </p:cNvPr>
          <p:cNvSpPr txBox="1"/>
          <p:nvPr/>
        </p:nvSpPr>
        <p:spPr>
          <a:xfrm>
            <a:off x="5334525" y="644529"/>
            <a:ext cx="3170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자손 태그들 추출</a:t>
            </a:r>
            <a:endParaRPr lang="en-US" altLang="ko-KR" sz="20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D9A819FA-14C3-4D73-8B62-825230C5F692}"/>
              </a:ext>
            </a:extLst>
          </p:cNvPr>
          <p:cNvSpPr txBox="1">
            <a:spLocks/>
          </p:cNvSpPr>
          <p:nvPr/>
        </p:nvSpPr>
        <p:spPr>
          <a:xfrm>
            <a:off x="4976276" y="1386713"/>
            <a:ext cx="3168989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bg1">
                  <a:lumMod val="50000"/>
                </a:schemeClr>
              </a:buClr>
            </a:pPr>
            <a:r>
              <a:rPr lang="en-US" altLang="ko-KR" sz="1800" spc="0">
                <a:solidFill>
                  <a:srgbClr val="202522"/>
                </a:solidFill>
              </a:rPr>
              <a:t>bs.</a:t>
            </a:r>
            <a:r>
              <a:rPr lang="ko-KR" altLang="en-US" sz="1800" spc="0">
                <a:solidFill>
                  <a:srgbClr val="202522"/>
                </a:solidFill>
              </a:rPr>
              <a:t>태그명</a:t>
            </a:r>
            <a:r>
              <a:rPr lang="en-US" altLang="ko-KR" sz="1800" spc="0">
                <a:solidFill>
                  <a:srgbClr val="202522"/>
                </a:solidFill>
              </a:rPr>
              <a:t>.descendants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81960A5-EF71-497F-81FC-B6F3370C06C1}"/>
              </a:ext>
            </a:extLst>
          </p:cNvPr>
          <p:cNvCxnSpPr>
            <a:stCxn id="27" idx="4"/>
            <a:endCxn id="33" idx="0"/>
          </p:cNvCxnSpPr>
          <p:nvPr/>
        </p:nvCxnSpPr>
        <p:spPr>
          <a:xfrm>
            <a:off x="9173239" y="4872931"/>
            <a:ext cx="147040" cy="744818"/>
          </a:xfrm>
          <a:prstGeom prst="line">
            <a:avLst/>
          </a:prstGeom>
          <a:ln w="19050">
            <a:solidFill>
              <a:srgbClr val="17375E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70BF6B6-B85D-4767-BD98-1266A4C46B9C}"/>
              </a:ext>
            </a:extLst>
          </p:cNvPr>
          <p:cNvCxnSpPr/>
          <p:nvPr/>
        </p:nvCxnSpPr>
        <p:spPr>
          <a:xfrm>
            <a:off x="9828890" y="4690785"/>
            <a:ext cx="1497249" cy="570627"/>
          </a:xfrm>
          <a:prstGeom prst="line">
            <a:avLst/>
          </a:prstGeom>
          <a:ln w="19050">
            <a:solidFill>
              <a:srgbClr val="17375E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DA5D7C1-68B0-4DC6-A7D7-4670EAA5EA4F}"/>
              </a:ext>
            </a:extLst>
          </p:cNvPr>
          <p:cNvCxnSpPr/>
          <p:nvPr/>
        </p:nvCxnSpPr>
        <p:spPr>
          <a:xfrm flipH="1">
            <a:off x="7104767" y="4682514"/>
            <a:ext cx="1426122" cy="630892"/>
          </a:xfrm>
          <a:prstGeom prst="line">
            <a:avLst/>
          </a:prstGeom>
          <a:ln w="19050">
            <a:solidFill>
              <a:srgbClr val="17375E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D52CFCB-9699-4791-B806-F7C501CBA98F}"/>
              </a:ext>
            </a:extLst>
          </p:cNvPr>
          <p:cNvCxnSpPr>
            <a:endCxn id="31" idx="0"/>
          </p:cNvCxnSpPr>
          <p:nvPr/>
        </p:nvCxnSpPr>
        <p:spPr>
          <a:xfrm>
            <a:off x="10511169" y="5724158"/>
            <a:ext cx="19458" cy="299101"/>
          </a:xfrm>
          <a:prstGeom prst="line">
            <a:avLst/>
          </a:prstGeom>
          <a:ln w="19050">
            <a:solidFill>
              <a:srgbClr val="17375E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1FFE927-2B32-48D0-8C66-0AE839FCF007}"/>
              </a:ext>
            </a:extLst>
          </p:cNvPr>
          <p:cNvCxnSpPr>
            <a:endCxn id="30" idx="0"/>
          </p:cNvCxnSpPr>
          <p:nvPr/>
        </p:nvCxnSpPr>
        <p:spPr>
          <a:xfrm flipH="1">
            <a:off x="8078738" y="5777489"/>
            <a:ext cx="66527" cy="303399"/>
          </a:xfrm>
          <a:prstGeom prst="line">
            <a:avLst/>
          </a:prstGeom>
          <a:ln w="19050">
            <a:solidFill>
              <a:srgbClr val="17375E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D615F8A-F721-487F-8C51-3DF44FD148CD}"/>
              </a:ext>
            </a:extLst>
          </p:cNvPr>
          <p:cNvCxnSpPr/>
          <p:nvPr/>
        </p:nvCxnSpPr>
        <p:spPr>
          <a:xfrm>
            <a:off x="9612529" y="4825256"/>
            <a:ext cx="336108" cy="338008"/>
          </a:xfrm>
          <a:prstGeom prst="line">
            <a:avLst/>
          </a:prstGeom>
          <a:ln w="19050">
            <a:solidFill>
              <a:srgbClr val="17375E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F4A5A1D-9DB9-4DDF-A265-DC40AB729701}"/>
              </a:ext>
            </a:extLst>
          </p:cNvPr>
          <p:cNvCxnSpPr/>
          <p:nvPr/>
        </p:nvCxnSpPr>
        <p:spPr>
          <a:xfrm flipH="1">
            <a:off x="8546333" y="4829997"/>
            <a:ext cx="242867" cy="320941"/>
          </a:xfrm>
          <a:prstGeom prst="line">
            <a:avLst/>
          </a:prstGeom>
          <a:ln w="19050">
            <a:solidFill>
              <a:srgbClr val="17375E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76">
            <a:extLst>
              <a:ext uri="{FF2B5EF4-FFF2-40B4-BE49-F238E27FC236}">
                <a16:creationId xmlns:a16="http://schemas.microsoft.com/office/drawing/2014/main" id="{A734DCDF-7BE0-4175-AA80-5382BED0353E}"/>
              </a:ext>
            </a:extLst>
          </p:cNvPr>
          <p:cNvSpPr/>
          <p:nvPr/>
        </p:nvSpPr>
        <p:spPr bwMode="auto">
          <a:xfrm>
            <a:off x="4065456" y="3509827"/>
            <a:ext cx="3744911" cy="1438008"/>
          </a:xfrm>
          <a:prstGeom prst="rect">
            <a:avLst/>
          </a:prstGeom>
          <a:solidFill>
            <a:srgbClr val="DADBE0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6" name="TextBox 81">
            <a:extLst>
              <a:ext uri="{FF2B5EF4-FFF2-40B4-BE49-F238E27FC236}">
                <a16:creationId xmlns:a16="http://schemas.microsoft.com/office/drawing/2014/main" id="{42F34E38-377A-4A82-B434-C0CC3C7EDE17}"/>
              </a:ext>
            </a:extLst>
          </p:cNvPr>
          <p:cNvSpPr txBox="1"/>
          <p:nvPr/>
        </p:nvSpPr>
        <p:spPr>
          <a:xfrm>
            <a:off x="4223146" y="3577641"/>
            <a:ext cx="3264051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lvl="0" algn="l">
              <a:spcBef>
                <a:spcPts val="300"/>
              </a:spcBef>
              <a:buClr>
                <a:schemeClr val="tx1"/>
              </a:buClr>
            </a:pPr>
            <a:r>
              <a:rPr lang="en-US" altLang="ko-KR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&lt;ul&gt;</a:t>
            </a:r>
          </a:p>
          <a:p>
            <a:pPr lvl="0" algn="l">
              <a:spcBef>
                <a:spcPts val="300"/>
              </a:spcBef>
              <a:buClr>
                <a:schemeClr val="tx1"/>
              </a:buClr>
            </a:pPr>
            <a:r>
              <a:rPr lang="en-US" altLang="ko-KR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  &lt;li&gt;</a:t>
            </a:r>
            <a:r>
              <a: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리스트</a:t>
            </a:r>
            <a:r>
              <a:rPr lang="en-US" altLang="ko-KR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1&lt;/li&gt;</a:t>
            </a:r>
          </a:p>
          <a:p>
            <a:pPr lvl="0" algn="l">
              <a:spcBef>
                <a:spcPts val="300"/>
              </a:spcBef>
              <a:buClr>
                <a:schemeClr val="tx1"/>
              </a:buClr>
            </a:pPr>
            <a:r>
              <a:rPr lang="en-US" altLang="ko-KR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  &lt;li&gt;</a:t>
            </a:r>
            <a:r>
              <a: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리스트</a:t>
            </a:r>
            <a:r>
              <a:rPr lang="en-US" altLang="ko-KR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2&lt;/li&gt;</a:t>
            </a:r>
          </a:p>
          <a:p>
            <a:pPr lvl="0" algn="l">
              <a:spcBef>
                <a:spcPts val="300"/>
              </a:spcBef>
              <a:buClr>
                <a:schemeClr val="tx1"/>
              </a:buClr>
            </a:pPr>
            <a:r>
              <a:rPr lang="en-US" altLang="ko-KR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&lt;/ul&gt;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8BFCFD3-B632-44B0-9D35-D551990E0E2A}"/>
              </a:ext>
            </a:extLst>
          </p:cNvPr>
          <p:cNvSpPr/>
          <p:nvPr/>
        </p:nvSpPr>
        <p:spPr bwMode="auto">
          <a:xfrm>
            <a:off x="8472086" y="4225713"/>
            <a:ext cx="1402305" cy="647218"/>
          </a:xfrm>
          <a:prstGeom prst="ellipse">
            <a:avLst/>
          </a:prstGeom>
          <a:solidFill>
            <a:srgbClr val="ACC5E4"/>
          </a:solidFill>
          <a:ln w="1905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+mn-ea"/>
              </a:rPr>
              <a:t>&lt;</a:t>
            </a:r>
            <a:r>
              <a:rPr lang="en-US" altLang="ko-KR" sz="1600" b="1" dirty="0" err="1">
                <a:ln w="12700">
                  <a:noFill/>
                  <a:prstDash val="solid"/>
                </a:ln>
                <a:solidFill>
                  <a:schemeClr val="bg1"/>
                </a:solidFill>
                <a:latin typeface="+mn-ea"/>
              </a:rPr>
              <a:t>ul</a:t>
            </a:r>
            <a:r>
              <a:rPr lang="en-US" altLang="ko-KR" sz="1600" b="1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+mn-ea"/>
              </a:rPr>
              <a:t>&gt;</a:t>
            </a:r>
            <a:endParaRPr lang="ko-KR" altLang="en-US" sz="1600" b="1" dirty="0">
              <a:ln w="12700">
                <a:noFill/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243F745-5BF7-4C17-AAB5-A66E692DCD84}"/>
              </a:ext>
            </a:extLst>
          </p:cNvPr>
          <p:cNvSpPr/>
          <p:nvPr/>
        </p:nvSpPr>
        <p:spPr bwMode="auto">
          <a:xfrm>
            <a:off x="9562780" y="5107099"/>
            <a:ext cx="1402305" cy="647218"/>
          </a:xfrm>
          <a:prstGeom prst="ellipse">
            <a:avLst/>
          </a:prstGeom>
          <a:solidFill>
            <a:srgbClr val="ACC5E4"/>
          </a:solidFill>
          <a:ln w="1905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+mn-ea"/>
              </a:rPr>
              <a:t>&lt;li&gt;</a:t>
            </a:r>
            <a:endParaRPr lang="ko-KR" altLang="en-US" sz="1600" b="1" dirty="0">
              <a:ln w="12700">
                <a:noFill/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96090E7-1A58-4ABB-B25A-B525B46DF95C}"/>
              </a:ext>
            </a:extLst>
          </p:cNvPr>
          <p:cNvSpPr/>
          <p:nvPr/>
        </p:nvSpPr>
        <p:spPr bwMode="auto">
          <a:xfrm>
            <a:off x="7500981" y="5125072"/>
            <a:ext cx="1402305" cy="647218"/>
          </a:xfrm>
          <a:prstGeom prst="ellipse">
            <a:avLst/>
          </a:prstGeom>
          <a:solidFill>
            <a:srgbClr val="ACC5E4"/>
          </a:solidFill>
          <a:ln w="1905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+mn-ea"/>
              </a:rPr>
              <a:t>&lt;li&gt;</a:t>
            </a:r>
            <a:endParaRPr lang="ko-KR" altLang="en-US" sz="1600" b="1" dirty="0">
              <a:ln w="12700">
                <a:noFill/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6E42E35-0B27-43AB-B4A3-227B1ED3C625}"/>
              </a:ext>
            </a:extLst>
          </p:cNvPr>
          <p:cNvSpPr/>
          <p:nvPr/>
        </p:nvSpPr>
        <p:spPr bwMode="auto">
          <a:xfrm>
            <a:off x="7435293" y="6080888"/>
            <a:ext cx="1286891" cy="509876"/>
          </a:xfrm>
          <a:prstGeom prst="rect">
            <a:avLst/>
          </a:prstGeom>
          <a:solidFill>
            <a:srgbClr val="5B6F8E"/>
          </a:solidFill>
          <a:ln w="19050">
            <a:solidFill>
              <a:srgbClr val="5B6F8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b="1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+mn-ea"/>
              </a:rPr>
              <a:t>리스트</a:t>
            </a:r>
            <a:r>
              <a:rPr lang="en-US" altLang="ko-KR" sz="1600" b="1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600" b="1" dirty="0">
              <a:ln w="12700">
                <a:noFill/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99091D-D57C-4C2F-89D7-3EDA40AFD255}"/>
              </a:ext>
            </a:extLst>
          </p:cNvPr>
          <p:cNvSpPr/>
          <p:nvPr/>
        </p:nvSpPr>
        <p:spPr bwMode="auto">
          <a:xfrm>
            <a:off x="9887181" y="6023259"/>
            <a:ext cx="1286891" cy="521887"/>
          </a:xfrm>
          <a:prstGeom prst="rect">
            <a:avLst/>
          </a:prstGeom>
          <a:solidFill>
            <a:srgbClr val="5B6F8E"/>
          </a:solidFill>
          <a:ln w="19050">
            <a:solidFill>
              <a:srgbClr val="5B6F8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b="1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+mn-ea"/>
              </a:rPr>
              <a:t>리스트</a:t>
            </a:r>
            <a:r>
              <a:rPr lang="en-US" altLang="ko-KR" sz="1600" b="1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600" b="1" dirty="0">
              <a:ln w="12700">
                <a:noFill/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704630B-10E0-4F15-A66B-E943368F9A6E}"/>
              </a:ext>
            </a:extLst>
          </p:cNvPr>
          <p:cNvSpPr/>
          <p:nvPr/>
        </p:nvSpPr>
        <p:spPr bwMode="auto">
          <a:xfrm>
            <a:off x="6782473" y="5154102"/>
            <a:ext cx="418750" cy="509876"/>
          </a:xfrm>
          <a:prstGeom prst="rect">
            <a:avLst/>
          </a:prstGeom>
          <a:solidFill>
            <a:srgbClr val="17375E"/>
          </a:solidFill>
          <a:ln w="1905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423E1A-AE12-4975-B3AC-A39B43918669}"/>
              </a:ext>
            </a:extLst>
          </p:cNvPr>
          <p:cNvSpPr/>
          <p:nvPr/>
        </p:nvSpPr>
        <p:spPr bwMode="auto">
          <a:xfrm>
            <a:off x="9068295" y="5617749"/>
            <a:ext cx="503966" cy="509876"/>
          </a:xfrm>
          <a:prstGeom prst="rect">
            <a:avLst/>
          </a:prstGeom>
          <a:solidFill>
            <a:srgbClr val="17375E"/>
          </a:solidFill>
          <a:ln w="1905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n w="12700">
                <a:noFill/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F317EFF-03B7-433B-B33C-67B6C2679181}"/>
              </a:ext>
            </a:extLst>
          </p:cNvPr>
          <p:cNvSpPr/>
          <p:nvPr/>
        </p:nvSpPr>
        <p:spPr bwMode="auto">
          <a:xfrm>
            <a:off x="11326141" y="5210544"/>
            <a:ext cx="445040" cy="509876"/>
          </a:xfrm>
          <a:prstGeom prst="rect">
            <a:avLst/>
          </a:prstGeom>
          <a:solidFill>
            <a:srgbClr val="17375E"/>
          </a:solidFill>
          <a:ln w="1905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n w="12700">
                <a:noFill/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4708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34AE8E3-E5AB-4E12-BF3B-5A73A033359C}"/>
              </a:ext>
            </a:extLst>
          </p:cNvPr>
          <p:cNvSpPr/>
          <p:nvPr/>
        </p:nvSpPr>
        <p:spPr bwMode="auto">
          <a:xfrm>
            <a:off x="605746" y="698706"/>
            <a:ext cx="7849246" cy="1069562"/>
          </a:xfrm>
          <a:prstGeom prst="rect">
            <a:avLst/>
          </a:prstGeom>
          <a:solidFill>
            <a:schemeClr val="bg1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9DF13AC2-242F-4650-902B-1ED295825FEE}"/>
              </a:ext>
            </a:extLst>
          </p:cNvPr>
          <p:cNvSpPr txBox="1">
            <a:spLocks/>
          </p:cNvSpPr>
          <p:nvPr/>
        </p:nvSpPr>
        <p:spPr>
          <a:xfrm>
            <a:off x="642201" y="762992"/>
            <a:ext cx="8092496" cy="923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en-US" altLang="ko-KR" sz="1800" spc="0" dirty="0">
                <a:solidFill>
                  <a:srgbClr val="202522"/>
                </a:solidFill>
              </a:rPr>
              <a:t>HTML </a:t>
            </a:r>
            <a:r>
              <a:rPr lang="ko-KR" altLang="en-US" sz="1800" spc="0" dirty="0">
                <a:solidFill>
                  <a:srgbClr val="202522"/>
                </a:solidFill>
              </a:rPr>
              <a:t>문서에 대한 파싱이 끝나고 생성된 트리 구조 형식의 </a:t>
            </a:r>
            <a:br>
              <a:rPr lang="ko-KR" altLang="en-US" sz="1800" spc="0" dirty="0">
                <a:solidFill>
                  <a:srgbClr val="202522"/>
                </a:solidFill>
              </a:rPr>
            </a:br>
            <a:r>
              <a:rPr lang="en-US" altLang="ko-KR" sz="1800" spc="0" dirty="0">
                <a:solidFill>
                  <a:srgbClr val="202522"/>
                </a:solidFill>
              </a:rPr>
              <a:t>DOM </a:t>
            </a:r>
            <a:r>
              <a:rPr lang="ko-KR" altLang="en-US" sz="1800" spc="0" dirty="0">
                <a:solidFill>
                  <a:srgbClr val="202522"/>
                </a:solidFill>
              </a:rPr>
              <a:t>객체들은 </a:t>
            </a:r>
            <a:r>
              <a:rPr lang="en-US" altLang="ko-KR" sz="1800" spc="0" dirty="0">
                <a:solidFill>
                  <a:srgbClr val="202522"/>
                </a:solidFill>
              </a:rPr>
              <a:t>bs4.BeautifulSoup </a:t>
            </a:r>
            <a:r>
              <a:rPr lang="ko-KR" altLang="en-US" sz="1800" spc="0" dirty="0">
                <a:solidFill>
                  <a:srgbClr val="202522"/>
                </a:solidFill>
              </a:rPr>
              <a:t>객체의 속성으로도 접근 가능하지만 </a:t>
            </a:r>
            <a:br>
              <a:rPr lang="ko-KR" altLang="en-US" sz="1800" spc="0" dirty="0">
                <a:solidFill>
                  <a:srgbClr val="202522"/>
                </a:solidFill>
              </a:rPr>
            </a:br>
            <a:r>
              <a:rPr lang="ko-KR" altLang="en-US" sz="1800" spc="0" dirty="0">
                <a:solidFill>
                  <a:srgbClr val="202522"/>
                </a:solidFill>
              </a:rPr>
              <a:t>다음 메서드로도 가능</a:t>
            </a:r>
          </a:p>
        </p:txBody>
      </p:sp>
      <p:sp>
        <p:nvSpPr>
          <p:cNvPr id="7" name="대각선 방향의 모서리가 둥근 사각형 42">
            <a:extLst>
              <a:ext uri="{FF2B5EF4-FFF2-40B4-BE49-F238E27FC236}">
                <a16:creationId xmlns:a16="http://schemas.microsoft.com/office/drawing/2014/main" id="{4D43F68C-6E9D-4C55-BAC7-D219B483AFCD}"/>
              </a:ext>
            </a:extLst>
          </p:cNvPr>
          <p:cNvSpPr/>
          <p:nvPr/>
        </p:nvSpPr>
        <p:spPr bwMode="auto">
          <a:xfrm>
            <a:off x="1909899" y="2188119"/>
            <a:ext cx="7819652" cy="1477612"/>
          </a:xfrm>
          <a:prstGeom prst="round2DiagRect">
            <a:avLst>
              <a:gd name="adj1" fmla="val 7904"/>
              <a:gd name="adj2" fmla="val 0"/>
            </a:avLst>
          </a:prstGeom>
          <a:solidFill>
            <a:schemeClr val="bg1"/>
          </a:solidFill>
          <a:ln w="28575">
            <a:solidFill>
              <a:srgbClr val="5B6F8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양쪽 모서리가 둥근 사각형 43">
            <a:extLst>
              <a:ext uri="{FF2B5EF4-FFF2-40B4-BE49-F238E27FC236}">
                <a16:creationId xmlns:a16="http://schemas.microsoft.com/office/drawing/2014/main" id="{37B4C09A-6440-4DF6-AC70-B9D38BCA785B}"/>
              </a:ext>
            </a:extLst>
          </p:cNvPr>
          <p:cNvSpPr/>
          <p:nvPr/>
        </p:nvSpPr>
        <p:spPr bwMode="auto">
          <a:xfrm rot="16200000">
            <a:off x="5849517" y="-1489535"/>
            <a:ext cx="456974" cy="736099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68DB7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rgbClr val="A4BFF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975898-C7BA-431A-8E5D-260A0B8EE09D}"/>
              </a:ext>
            </a:extLst>
          </p:cNvPr>
          <p:cNvSpPr txBox="1"/>
          <p:nvPr/>
        </p:nvSpPr>
        <p:spPr>
          <a:xfrm>
            <a:off x="2727321" y="1990770"/>
            <a:ext cx="68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태그 찾기 기능의 주요 메서드 </a:t>
            </a:r>
            <a:endParaRPr lang="en-US" altLang="ko-KR" sz="20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FD4FEF38-B348-4281-B702-C6E7CB84A2D0}"/>
              </a:ext>
            </a:extLst>
          </p:cNvPr>
          <p:cNvSpPr txBox="1">
            <a:spLocks/>
          </p:cNvSpPr>
          <p:nvPr/>
        </p:nvSpPr>
        <p:spPr>
          <a:xfrm>
            <a:off x="2242223" y="2445157"/>
            <a:ext cx="7374013" cy="110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pt-BR" altLang="ko-KR" sz="1800" spc="0">
                <a:solidFill>
                  <a:srgbClr val="0000BC"/>
                </a:solidFill>
              </a:rPr>
              <a:t>find_all()</a:t>
            </a:r>
          </a:p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pt-BR" altLang="ko-KR" sz="1800" spc="0">
                <a:solidFill>
                  <a:srgbClr val="0000BC"/>
                </a:solidFill>
              </a:rPr>
              <a:t>find()</a:t>
            </a:r>
          </a:p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pt-BR" altLang="ko-KR" sz="1800" spc="0">
                <a:solidFill>
                  <a:srgbClr val="0000BC"/>
                </a:solidFill>
              </a:rPr>
              <a:t>select()</a:t>
            </a:r>
          </a:p>
        </p:txBody>
      </p:sp>
      <p:sp>
        <p:nvSpPr>
          <p:cNvPr id="15" name="대각선 방향의 모서리가 둥근 사각형 42">
            <a:extLst>
              <a:ext uri="{FF2B5EF4-FFF2-40B4-BE49-F238E27FC236}">
                <a16:creationId xmlns:a16="http://schemas.microsoft.com/office/drawing/2014/main" id="{7E5254DA-0895-4658-89CA-71BDFABEEA56}"/>
              </a:ext>
            </a:extLst>
          </p:cNvPr>
          <p:cNvSpPr/>
          <p:nvPr/>
        </p:nvSpPr>
        <p:spPr bwMode="auto">
          <a:xfrm>
            <a:off x="1909899" y="4282931"/>
            <a:ext cx="7819652" cy="2149826"/>
          </a:xfrm>
          <a:prstGeom prst="round2DiagRect">
            <a:avLst>
              <a:gd name="adj1" fmla="val 5432"/>
              <a:gd name="adj2" fmla="val 0"/>
            </a:avLst>
          </a:prstGeom>
          <a:solidFill>
            <a:schemeClr val="bg1"/>
          </a:solidFill>
          <a:ln w="28575">
            <a:solidFill>
              <a:srgbClr val="1C202C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7" name="양쪽 모서리가 둥근 사각형 43">
            <a:extLst>
              <a:ext uri="{FF2B5EF4-FFF2-40B4-BE49-F238E27FC236}">
                <a16:creationId xmlns:a16="http://schemas.microsoft.com/office/drawing/2014/main" id="{55642E03-7630-4B59-B669-6F39AF49DCCC}"/>
              </a:ext>
            </a:extLst>
          </p:cNvPr>
          <p:cNvSpPr/>
          <p:nvPr/>
        </p:nvSpPr>
        <p:spPr bwMode="auto">
          <a:xfrm rot="16200000">
            <a:off x="5849517" y="605277"/>
            <a:ext cx="456974" cy="736099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C202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rgbClr val="A4BFF4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665181-C0CE-4BEF-B74B-E642C7D073A0}"/>
              </a:ext>
            </a:extLst>
          </p:cNvPr>
          <p:cNvSpPr txBox="1"/>
          <p:nvPr/>
        </p:nvSpPr>
        <p:spPr>
          <a:xfrm>
            <a:off x="2727321" y="4085582"/>
            <a:ext cx="68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태그 찾기 기능의 기타 메서드</a:t>
            </a:r>
            <a:endParaRPr lang="en-US" altLang="ko-KR" sz="20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텍스트 개체 틀 7">
            <a:extLst>
              <a:ext uri="{FF2B5EF4-FFF2-40B4-BE49-F238E27FC236}">
                <a16:creationId xmlns:a16="http://schemas.microsoft.com/office/drawing/2014/main" id="{321DD071-FAE6-4B5C-A14A-FF0FA5C1B496}"/>
              </a:ext>
            </a:extLst>
          </p:cNvPr>
          <p:cNvSpPr txBox="1">
            <a:spLocks/>
          </p:cNvSpPr>
          <p:nvPr/>
        </p:nvSpPr>
        <p:spPr>
          <a:xfrm>
            <a:off x="2242223" y="4539969"/>
            <a:ext cx="7374013" cy="183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pt-BR" altLang="ko-KR" sz="1800" spc="0">
                <a:solidFill>
                  <a:srgbClr val="202522"/>
                </a:solidFill>
              </a:rPr>
              <a:t>find_parents()</a:t>
            </a:r>
            <a:r>
              <a:rPr lang="ko-KR" altLang="en-US" sz="1800" spc="0">
                <a:solidFill>
                  <a:srgbClr val="202522"/>
                </a:solidFill>
              </a:rPr>
              <a:t>와 </a:t>
            </a:r>
            <a:r>
              <a:rPr lang="pt-BR" altLang="ko-KR" sz="1800" spc="0">
                <a:solidFill>
                  <a:srgbClr val="202522"/>
                </a:solidFill>
              </a:rPr>
              <a:t>find_parent()</a:t>
            </a:r>
          </a:p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pt-BR" altLang="ko-KR" sz="1800" spc="0">
                <a:solidFill>
                  <a:srgbClr val="202522"/>
                </a:solidFill>
              </a:rPr>
              <a:t>find_next_siblings()</a:t>
            </a:r>
            <a:r>
              <a:rPr lang="ko-KR" altLang="en-US" sz="1800" spc="0">
                <a:solidFill>
                  <a:srgbClr val="202522"/>
                </a:solidFill>
              </a:rPr>
              <a:t>과 </a:t>
            </a:r>
            <a:r>
              <a:rPr lang="pt-BR" altLang="ko-KR" sz="1800" spc="0">
                <a:solidFill>
                  <a:srgbClr val="202522"/>
                </a:solidFill>
              </a:rPr>
              <a:t>find_next_sibling()</a:t>
            </a:r>
          </a:p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pt-BR" altLang="ko-KR" sz="1800" spc="0">
                <a:solidFill>
                  <a:srgbClr val="202522"/>
                </a:solidFill>
              </a:rPr>
              <a:t>find_previous_siblings()</a:t>
            </a:r>
            <a:r>
              <a:rPr lang="ko-KR" altLang="en-US" sz="1800" spc="0">
                <a:solidFill>
                  <a:srgbClr val="202522"/>
                </a:solidFill>
              </a:rPr>
              <a:t>와 </a:t>
            </a:r>
            <a:r>
              <a:rPr lang="pt-BR" altLang="ko-KR" sz="1800" spc="0">
                <a:solidFill>
                  <a:srgbClr val="202522"/>
                </a:solidFill>
              </a:rPr>
              <a:t>find_previous_sibling</a:t>
            </a:r>
          </a:p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pt-BR" altLang="ko-KR" sz="1800" spc="0">
                <a:solidFill>
                  <a:srgbClr val="202522"/>
                </a:solidFill>
              </a:rPr>
              <a:t>find_all_next()</a:t>
            </a:r>
            <a:r>
              <a:rPr lang="ko-KR" altLang="en-US" sz="1800" spc="0">
                <a:solidFill>
                  <a:srgbClr val="202522"/>
                </a:solidFill>
              </a:rPr>
              <a:t>와 </a:t>
            </a:r>
            <a:r>
              <a:rPr lang="pt-BR" altLang="ko-KR" sz="1800" spc="0">
                <a:solidFill>
                  <a:srgbClr val="202522"/>
                </a:solidFill>
              </a:rPr>
              <a:t>find_next()</a:t>
            </a:r>
          </a:p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pt-BR" altLang="ko-KR" sz="1800" spc="0">
                <a:solidFill>
                  <a:srgbClr val="202522"/>
                </a:solidFill>
              </a:rPr>
              <a:t>first_all_previous()</a:t>
            </a:r>
            <a:r>
              <a:rPr lang="ko-KR" altLang="en-US" sz="1800" spc="0">
                <a:solidFill>
                  <a:srgbClr val="202522"/>
                </a:solidFill>
              </a:rPr>
              <a:t>와 </a:t>
            </a:r>
            <a:r>
              <a:rPr lang="pt-BR" altLang="ko-KR" sz="1800" spc="0">
                <a:solidFill>
                  <a:srgbClr val="202522"/>
                </a:solidFill>
              </a:rPr>
              <a:t>first_previous()</a:t>
            </a:r>
          </a:p>
        </p:txBody>
      </p:sp>
    </p:spTree>
    <p:extLst>
      <p:ext uri="{BB962C8B-B14F-4D97-AF65-F5344CB8AC3E}">
        <p14:creationId xmlns:p14="http://schemas.microsoft.com/office/powerpoint/2010/main" val="365092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>
            <a:extLst>
              <a:ext uri="{FF2B5EF4-FFF2-40B4-BE49-F238E27FC236}">
                <a16:creationId xmlns:a16="http://schemas.microsoft.com/office/drawing/2014/main" id="{8A8DF7A2-B9DB-43EF-B7AF-63792443E17B}"/>
              </a:ext>
            </a:extLst>
          </p:cNvPr>
          <p:cNvSpPr txBox="1">
            <a:spLocks/>
          </p:cNvSpPr>
          <p:nvPr/>
        </p:nvSpPr>
        <p:spPr>
          <a:xfrm>
            <a:off x="550772" y="503264"/>
            <a:ext cx="7945466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 err="1">
                <a:solidFill>
                  <a:srgbClr val="202522"/>
                </a:solidFill>
              </a:rPr>
              <a:t>bs.find_all</a:t>
            </a:r>
            <a:r>
              <a:rPr lang="en-US" altLang="ko-KR" sz="2000" spc="0" dirty="0">
                <a:solidFill>
                  <a:srgbClr val="202522"/>
                </a:solidFill>
              </a:rPr>
              <a:t>()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3F04DB9-AEC8-4799-B436-714723E3099C}"/>
              </a:ext>
            </a:extLst>
          </p:cNvPr>
          <p:cNvGrpSpPr/>
          <p:nvPr/>
        </p:nvGrpSpPr>
        <p:grpSpPr>
          <a:xfrm>
            <a:off x="760495" y="2009642"/>
            <a:ext cx="7723469" cy="820108"/>
            <a:chOff x="684213" y="2078353"/>
            <a:chExt cx="7848600" cy="82010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04983E3-5EF0-4BFB-8CB1-04DD2541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213" y="2078353"/>
              <a:ext cx="7848600" cy="820108"/>
            </a:xfrm>
            <a:prstGeom prst="rect">
              <a:avLst/>
            </a:prstGeom>
            <a:solidFill>
              <a:srgbClr val="ACC5E4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" name="텍스트 개체 틀 7">
              <a:extLst>
                <a:ext uri="{FF2B5EF4-FFF2-40B4-BE49-F238E27FC236}">
                  <a16:creationId xmlns:a16="http://schemas.microsoft.com/office/drawing/2014/main" id="{E72C94C2-460B-4D34-886A-F91DFEFCC0FA}"/>
                </a:ext>
              </a:extLst>
            </p:cNvPr>
            <p:cNvSpPr txBox="1">
              <a:spLocks/>
            </p:cNvSpPr>
            <p:nvPr/>
          </p:nvSpPr>
          <p:spPr>
            <a:xfrm>
              <a:off x="827881" y="2156388"/>
              <a:ext cx="7642415" cy="646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 dirty="0" err="1">
                  <a:solidFill>
                    <a:srgbClr val="202522"/>
                  </a:solidFill>
                </a:rPr>
                <a:t>find_all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(name=None, </a:t>
              </a:r>
              <a:r>
                <a:rPr lang="en-US" altLang="ko-KR" sz="1800" spc="0" dirty="0" err="1">
                  <a:solidFill>
                    <a:srgbClr val="202522"/>
                  </a:solidFill>
                </a:rPr>
                <a:t>attrs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={}, recursive=True, text=None, limit=None, **</a:t>
              </a:r>
              <a:r>
                <a:rPr lang="en-US" altLang="ko-KR" sz="1800" spc="0" dirty="0" err="1">
                  <a:solidFill>
                    <a:srgbClr val="202522"/>
                  </a:solidFill>
                </a:rPr>
                <a:t>kwargs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)</a:t>
              </a:r>
            </a:p>
          </p:txBody>
        </p:sp>
      </p:grpSp>
      <p:sp>
        <p:nvSpPr>
          <p:cNvPr id="6" name="텍스트 개체 틀 7">
            <a:extLst>
              <a:ext uri="{FF2B5EF4-FFF2-40B4-BE49-F238E27FC236}">
                <a16:creationId xmlns:a16="http://schemas.microsoft.com/office/drawing/2014/main" id="{82816480-83B7-41A3-BD0A-5D75945E7191}"/>
              </a:ext>
            </a:extLst>
          </p:cNvPr>
          <p:cNvSpPr txBox="1">
            <a:spLocks/>
          </p:cNvSpPr>
          <p:nvPr/>
        </p:nvSpPr>
        <p:spPr>
          <a:xfrm>
            <a:off x="8761822" y="1132529"/>
            <a:ext cx="2045609" cy="175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 err="1">
                <a:solidFill>
                  <a:schemeClr val="tx1"/>
                </a:solidFill>
              </a:rPr>
              <a:t>태그명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정규표현식을 적용한 </a:t>
            </a:r>
            <a:r>
              <a:rPr lang="ko-KR" altLang="en-US" sz="1800" spc="0" dirty="0" err="1">
                <a:solidFill>
                  <a:schemeClr val="tx1"/>
                </a:solidFill>
              </a:rPr>
              <a:t>태그명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 err="1">
                <a:solidFill>
                  <a:schemeClr val="tx1"/>
                </a:solidFill>
              </a:rPr>
              <a:t>태그명</a:t>
            </a:r>
            <a:r>
              <a:rPr lang="ko-KR" altLang="en-US" sz="1800" spc="0" dirty="0">
                <a:solidFill>
                  <a:schemeClr val="tx1"/>
                </a:solidFill>
              </a:rPr>
              <a:t> 리스트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속성 정보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함수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논리값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51C72E-1574-4A6F-9894-1486C21C434D}"/>
              </a:ext>
            </a:extLst>
          </p:cNvPr>
          <p:cNvSpPr/>
          <p:nvPr/>
        </p:nvSpPr>
        <p:spPr bwMode="auto">
          <a:xfrm>
            <a:off x="760640" y="1029447"/>
            <a:ext cx="7733261" cy="816249"/>
          </a:xfrm>
          <a:prstGeom prst="rect">
            <a:avLst/>
          </a:prstGeom>
          <a:solidFill>
            <a:schemeClr val="bg1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A605DC2-E2FA-4948-A7E1-311EC216B705}"/>
              </a:ext>
            </a:extLst>
          </p:cNvPr>
          <p:cNvSpPr txBox="1">
            <a:spLocks/>
          </p:cNvSpPr>
          <p:nvPr/>
        </p:nvSpPr>
        <p:spPr>
          <a:xfrm>
            <a:off x="794959" y="1093733"/>
            <a:ext cx="7590762" cy="64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  <a:tabLst>
                <a:tab pos="539750" algn="l"/>
              </a:tabLst>
            </a:pPr>
            <a:r>
              <a:rPr lang="ko-KR" altLang="en-US" sz="1800" spc="0" dirty="0">
                <a:solidFill>
                  <a:srgbClr val="202522"/>
                </a:solidFill>
              </a:rPr>
              <a:t>주어진 기준에 맞는 모든 태그들을 찾아오며 결과는 </a:t>
            </a:r>
            <a:r>
              <a:rPr lang="en-US" altLang="ko-KR" sz="1800" spc="0" dirty="0">
                <a:solidFill>
                  <a:srgbClr val="C00000"/>
                </a:solidFill>
              </a:rPr>
              <a:t>bs4.element.ResultSet </a:t>
            </a:r>
            <a:r>
              <a:rPr lang="ko-KR" altLang="en-US" sz="1800" spc="0" dirty="0">
                <a:solidFill>
                  <a:srgbClr val="C00000"/>
                </a:solidFill>
              </a:rPr>
              <a:t>객체</a:t>
            </a:r>
            <a:r>
              <a:rPr lang="ko-KR" altLang="en-US" sz="1800" spc="0" dirty="0">
                <a:solidFill>
                  <a:srgbClr val="202522"/>
                </a:solidFill>
              </a:rPr>
              <a:t>로 리턴</a:t>
            </a:r>
          </a:p>
        </p:txBody>
      </p:sp>
      <p:sp>
        <p:nvSpPr>
          <p:cNvPr id="10" name="대각선 방향의 모서리가 둥근 사각형 2">
            <a:extLst>
              <a:ext uri="{FF2B5EF4-FFF2-40B4-BE49-F238E27FC236}">
                <a16:creationId xmlns:a16="http://schemas.microsoft.com/office/drawing/2014/main" id="{6AF9FDD8-9F6B-4E4A-A9DF-BA5FAB16AE1E}"/>
              </a:ext>
            </a:extLst>
          </p:cNvPr>
          <p:cNvSpPr/>
          <p:nvPr/>
        </p:nvSpPr>
        <p:spPr bwMode="auto">
          <a:xfrm>
            <a:off x="760495" y="3325796"/>
            <a:ext cx="5023667" cy="3028940"/>
          </a:xfrm>
          <a:prstGeom prst="rect">
            <a:avLst/>
          </a:prstGeom>
          <a:solidFill>
            <a:srgbClr val="5B6F8E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CB7D1D-9486-443F-9C79-F7F30D71EDE1}"/>
              </a:ext>
            </a:extLst>
          </p:cNvPr>
          <p:cNvSpPr txBox="1"/>
          <p:nvPr/>
        </p:nvSpPr>
        <p:spPr bwMode="auto">
          <a:xfrm>
            <a:off x="845644" y="3481157"/>
            <a:ext cx="4874220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('div')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(['p','</a:t>
            </a: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img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'])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(True)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re.compile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('^b'))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(id='link2')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(id=</a:t>
            </a: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re.compile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("para$")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(id=True)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('a', class_="sister")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(src=</a:t>
            </a: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re.compile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("</a:t>
            </a: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png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$"), id='link1')</a:t>
            </a:r>
          </a:p>
        </p:txBody>
      </p:sp>
      <p:sp>
        <p:nvSpPr>
          <p:cNvPr id="14" name="대각선 방향의 모서리가 둥근 사각형 2">
            <a:extLst>
              <a:ext uri="{FF2B5EF4-FFF2-40B4-BE49-F238E27FC236}">
                <a16:creationId xmlns:a16="http://schemas.microsoft.com/office/drawing/2014/main" id="{D62A4E29-9889-4D1D-89CC-F3D772669262}"/>
              </a:ext>
            </a:extLst>
          </p:cNvPr>
          <p:cNvSpPr/>
          <p:nvPr/>
        </p:nvSpPr>
        <p:spPr bwMode="auto">
          <a:xfrm>
            <a:off x="5983735" y="3325796"/>
            <a:ext cx="5757550" cy="3024187"/>
          </a:xfrm>
          <a:prstGeom prst="rect">
            <a:avLst/>
          </a:prstGeom>
          <a:solidFill>
            <a:srgbClr val="5B6F8E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BA3441-5AA1-4C0C-8396-6F04875A144A}"/>
              </a:ext>
            </a:extLst>
          </p:cNvPr>
          <p:cNvSpPr txBox="1"/>
          <p:nvPr/>
        </p:nvSpPr>
        <p:spPr bwMode="auto">
          <a:xfrm>
            <a:off x="6068883" y="3476405"/>
            <a:ext cx="5586271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attrs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={'</a:t>
            </a: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':</a:t>
            </a: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re.compile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('</a:t>
            </a: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png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$'), 'id':'link1'})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(text='example')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(text=</a:t>
            </a: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re.compile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('example'))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(text=</a:t>
            </a: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re.compile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('^test'))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(text=['example', 'test'])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('a', text='python')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('a', limit=2)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('p', recursive=False)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041584-0157-49BA-AE0A-85F2BA5184EC}"/>
              </a:ext>
            </a:extLst>
          </p:cNvPr>
          <p:cNvSpPr/>
          <p:nvPr/>
        </p:nvSpPr>
        <p:spPr>
          <a:xfrm flipH="1">
            <a:off x="3789289" y="2907785"/>
            <a:ext cx="1990544" cy="347080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B</a:t>
            </a:r>
            <a:r>
              <a:rPr lang="ko-KR" altLang="en-US" sz="1100" dirty="0"/>
              <a:t>로 시작하는 태그를 찾아라</a:t>
            </a:r>
            <a:endParaRPr lang="en-US" altLang="ko-KR" sz="1100" dirty="0"/>
          </a:p>
          <a:p>
            <a:pPr algn="ctr"/>
            <a:r>
              <a:rPr lang="en-US" altLang="ko-KR" sz="1100" dirty="0"/>
              <a:t>Ex) body, 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 …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BAD1054-25EE-44A5-B275-2CE6C790F345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283131" y="3081325"/>
            <a:ext cx="506158" cy="123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CDCD5C-D126-4E9D-A48A-908134D22CA0}"/>
              </a:ext>
            </a:extLst>
          </p:cNvPr>
          <p:cNvSpPr/>
          <p:nvPr/>
        </p:nvSpPr>
        <p:spPr>
          <a:xfrm flipH="1">
            <a:off x="6774488" y="417451"/>
            <a:ext cx="3438826" cy="347080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Text </a:t>
            </a:r>
            <a:r>
              <a:rPr lang="ko-KR" altLang="en-US" sz="1100" dirty="0"/>
              <a:t>또는 </a:t>
            </a:r>
            <a:r>
              <a:rPr lang="en-US" altLang="ko-KR" sz="1100" dirty="0"/>
              <a:t>string </a:t>
            </a:r>
            <a:r>
              <a:rPr lang="ko-KR" altLang="en-US" sz="1100" dirty="0" err="1"/>
              <a:t>둘중에</a:t>
            </a:r>
            <a:r>
              <a:rPr lang="ko-KR" altLang="en-US" sz="1100" dirty="0"/>
              <a:t> 하나로 사용 가능하다</a:t>
            </a:r>
            <a:endParaRPr lang="en-US" altLang="ko-KR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5410389-4272-4AA2-8441-614E66B5F591}"/>
              </a:ext>
            </a:extLst>
          </p:cNvPr>
          <p:cNvCxnSpPr>
            <a:cxnSpLocks/>
          </p:cNvCxnSpPr>
          <p:nvPr/>
        </p:nvCxnSpPr>
        <p:spPr>
          <a:xfrm flipV="1">
            <a:off x="6357257" y="850344"/>
            <a:ext cx="1089146" cy="1300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0B65DB0-D66F-4B92-A187-C8FEF7B27A86}"/>
              </a:ext>
            </a:extLst>
          </p:cNvPr>
          <p:cNvSpPr/>
          <p:nvPr/>
        </p:nvSpPr>
        <p:spPr>
          <a:xfrm flipH="1">
            <a:off x="9657806" y="5242043"/>
            <a:ext cx="1907176" cy="174688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r>
              <a:rPr lang="ko-KR" altLang="en-US" sz="1100" dirty="0"/>
              <a:t> 태그의 </a:t>
            </a:r>
            <a:r>
              <a:rPr lang="en-US" altLang="ko-KR" sz="1100" dirty="0"/>
              <a:t>2</a:t>
            </a:r>
            <a:r>
              <a:rPr lang="ko-KR" altLang="en-US" sz="1100" dirty="0" err="1"/>
              <a:t>개까지만</a:t>
            </a:r>
            <a:r>
              <a:rPr lang="ko-KR" altLang="en-US" sz="1100" dirty="0"/>
              <a:t> 찾아라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431156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EC704B57-8DD8-473F-BA1F-4F10A7237578}"/>
              </a:ext>
            </a:extLst>
          </p:cNvPr>
          <p:cNvSpPr txBox="1">
            <a:spLocks/>
          </p:cNvSpPr>
          <p:nvPr/>
        </p:nvSpPr>
        <p:spPr>
          <a:xfrm>
            <a:off x="622745" y="1707887"/>
            <a:ext cx="7812790" cy="64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rgbClr val="ACC5E4"/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find()</a:t>
            </a:r>
            <a:r>
              <a:rPr lang="ko-KR" altLang="en-US" sz="1800" spc="0" dirty="0">
                <a:solidFill>
                  <a:srgbClr val="202522"/>
                </a:solidFill>
              </a:rPr>
              <a:t>는 </a:t>
            </a:r>
            <a:r>
              <a:rPr lang="en-US" altLang="ko-KR" sz="1800" spc="0" dirty="0" err="1">
                <a:solidFill>
                  <a:srgbClr val="202522"/>
                </a:solidFill>
              </a:rPr>
              <a:t>find_all</a:t>
            </a:r>
            <a:r>
              <a:rPr lang="en-US" altLang="ko-KR" sz="1800" spc="0" dirty="0">
                <a:solidFill>
                  <a:srgbClr val="202522"/>
                </a:solidFill>
              </a:rPr>
              <a:t>()</a:t>
            </a:r>
            <a:r>
              <a:rPr lang="ko-KR" altLang="en-US" sz="1800" spc="0" dirty="0">
                <a:solidFill>
                  <a:srgbClr val="202522"/>
                </a:solidFill>
              </a:rPr>
              <a:t>에 </a:t>
            </a:r>
            <a:r>
              <a:rPr lang="en-US" altLang="ko-KR" sz="1800" spc="0" dirty="0">
                <a:solidFill>
                  <a:srgbClr val="202522"/>
                </a:solidFill>
              </a:rPr>
              <a:t>limit=1</a:t>
            </a:r>
            <a:r>
              <a:rPr lang="ko-KR" altLang="en-US" sz="1800" spc="0" dirty="0">
                <a:solidFill>
                  <a:srgbClr val="202522"/>
                </a:solidFill>
              </a:rPr>
              <a:t>로 설정한 것과 동일하게 수행</a:t>
            </a:r>
            <a:r>
              <a:rPr lang="en-US" altLang="ko-KR" sz="1800" spc="0" dirty="0">
                <a:solidFill>
                  <a:srgbClr val="202522"/>
                </a:solidFill>
              </a:rPr>
              <a:t>, </a:t>
            </a:r>
            <a:br>
              <a:rPr lang="en-US" altLang="ko-KR" sz="1800" spc="0" dirty="0">
                <a:solidFill>
                  <a:srgbClr val="202522"/>
                </a:solidFill>
              </a:rPr>
            </a:br>
            <a:r>
              <a:rPr lang="en-US" altLang="ko-KR" sz="1800" spc="0" dirty="0" err="1">
                <a:solidFill>
                  <a:srgbClr val="202522"/>
                </a:solidFill>
              </a:rPr>
              <a:t>find_all</a:t>
            </a:r>
            <a:r>
              <a:rPr lang="en-US" altLang="ko-KR" sz="1800" spc="0" dirty="0">
                <a:solidFill>
                  <a:srgbClr val="202522"/>
                </a:solidFill>
              </a:rPr>
              <a:t>()</a:t>
            </a:r>
            <a:r>
              <a:rPr lang="ko-KR" altLang="en-US" sz="1800" spc="0" dirty="0">
                <a:solidFill>
                  <a:srgbClr val="202522"/>
                </a:solidFill>
              </a:rPr>
              <a:t>에서 사용하는 아규먼트 값을 </a:t>
            </a:r>
            <a:r>
              <a:rPr lang="en-US" altLang="ko-KR" sz="1800" spc="0" dirty="0">
                <a:solidFill>
                  <a:srgbClr val="202522"/>
                </a:solidFill>
              </a:rPr>
              <a:t>find()</a:t>
            </a:r>
            <a:r>
              <a:rPr lang="ko-KR" altLang="en-US" sz="1800" spc="0" dirty="0">
                <a:solidFill>
                  <a:srgbClr val="202522"/>
                </a:solidFill>
              </a:rPr>
              <a:t>에서도 동일하게 사용 가능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35EC6A38-6894-4A09-807B-362F2C305504}"/>
              </a:ext>
            </a:extLst>
          </p:cNvPr>
          <p:cNvSpPr txBox="1">
            <a:spLocks/>
          </p:cNvSpPr>
          <p:nvPr/>
        </p:nvSpPr>
        <p:spPr>
          <a:xfrm>
            <a:off x="385964" y="319834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 err="1">
                <a:solidFill>
                  <a:srgbClr val="202522"/>
                </a:solidFill>
              </a:rPr>
              <a:t>bs.find</a:t>
            </a:r>
            <a:r>
              <a:rPr lang="en-US" altLang="ko-KR" sz="2000" spc="0" dirty="0">
                <a:solidFill>
                  <a:srgbClr val="202522"/>
                </a:solidFill>
              </a:rPr>
              <a:t>()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51A124-E0AF-417B-ADDB-58E0BD1A7C90}"/>
              </a:ext>
            </a:extLst>
          </p:cNvPr>
          <p:cNvSpPr>
            <a:spLocks/>
          </p:cNvSpPr>
          <p:nvPr/>
        </p:nvSpPr>
        <p:spPr bwMode="auto">
          <a:xfrm>
            <a:off x="586293" y="2481120"/>
            <a:ext cx="7849243" cy="466432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33AE8BE2-E4DD-454E-9B04-37DD83A9FC0A}"/>
              </a:ext>
            </a:extLst>
          </p:cNvPr>
          <p:cNvSpPr txBox="1">
            <a:spLocks/>
          </p:cNvSpPr>
          <p:nvPr/>
        </p:nvSpPr>
        <p:spPr>
          <a:xfrm>
            <a:off x="879543" y="2529721"/>
            <a:ext cx="7262743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>
                <a:solidFill>
                  <a:srgbClr val="202522"/>
                </a:solidFill>
              </a:rPr>
              <a:t>find(name=None, attrs={}, recursive=True, text=None, **kwargs)</a:t>
            </a:r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17C49D24-FDE0-4655-9A1B-D9638BA0EDEF}"/>
              </a:ext>
            </a:extLst>
          </p:cNvPr>
          <p:cNvSpPr txBox="1">
            <a:spLocks/>
          </p:cNvSpPr>
          <p:nvPr/>
        </p:nvSpPr>
        <p:spPr>
          <a:xfrm>
            <a:off x="8728784" y="1144727"/>
            <a:ext cx="1781590" cy="175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 err="1">
                <a:solidFill>
                  <a:schemeClr val="tx1"/>
                </a:solidFill>
              </a:rPr>
              <a:t>태그명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정규표현식을 적용한 </a:t>
            </a:r>
            <a:r>
              <a:rPr lang="ko-KR" altLang="en-US" sz="1800" spc="0" dirty="0" err="1">
                <a:solidFill>
                  <a:schemeClr val="tx1"/>
                </a:solidFill>
              </a:rPr>
              <a:t>태그명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 err="1">
                <a:solidFill>
                  <a:schemeClr val="tx1"/>
                </a:solidFill>
              </a:rPr>
              <a:t>태그명</a:t>
            </a:r>
            <a:r>
              <a:rPr lang="ko-KR" altLang="en-US" sz="1800" spc="0" dirty="0">
                <a:solidFill>
                  <a:schemeClr val="tx1"/>
                </a:solidFill>
              </a:rPr>
              <a:t> 리스트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속성정보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함수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논리값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1EBF12-34A5-4110-9D99-2C83C08429BC}"/>
              </a:ext>
            </a:extLst>
          </p:cNvPr>
          <p:cNvSpPr>
            <a:spLocks/>
          </p:cNvSpPr>
          <p:nvPr/>
        </p:nvSpPr>
        <p:spPr bwMode="auto">
          <a:xfrm>
            <a:off x="586288" y="854349"/>
            <a:ext cx="7849246" cy="816249"/>
          </a:xfrm>
          <a:prstGeom prst="rect">
            <a:avLst/>
          </a:prstGeom>
          <a:solidFill>
            <a:schemeClr val="bg1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텍스트 개체 틀 7">
            <a:extLst>
              <a:ext uri="{FF2B5EF4-FFF2-40B4-BE49-F238E27FC236}">
                <a16:creationId xmlns:a16="http://schemas.microsoft.com/office/drawing/2014/main" id="{443060CB-6136-4AE0-830D-1159B3F2AA34}"/>
              </a:ext>
            </a:extLst>
          </p:cNvPr>
          <p:cNvSpPr txBox="1">
            <a:spLocks/>
          </p:cNvSpPr>
          <p:nvPr/>
        </p:nvSpPr>
        <p:spPr>
          <a:xfrm>
            <a:off x="622745" y="918635"/>
            <a:ext cx="7596394" cy="64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rgbClr val="202522"/>
                </a:solidFill>
              </a:rPr>
              <a:t>주어진 기준에 맞는 태그 한 개를 찾아오며 결과는</a:t>
            </a:r>
            <a:r>
              <a:rPr lang="ko-KR" altLang="en-US" sz="1800" spc="0" dirty="0">
                <a:solidFill>
                  <a:srgbClr val="C00000"/>
                </a:solidFill>
              </a:rPr>
              <a:t> </a:t>
            </a:r>
            <a:r>
              <a:rPr lang="en-US" altLang="ko-KR" sz="1800" spc="0" dirty="0">
                <a:solidFill>
                  <a:srgbClr val="C00000"/>
                </a:solidFill>
              </a:rPr>
              <a:t>bs4.element.Tag</a:t>
            </a:r>
            <a:r>
              <a:rPr lang="en-US" altLang="ko-KR" sz="1800" spc="0" dirty="0">
                <a:solidFill>
                  <a:srgbClr val="202522"/>
                </a:solidFill>
              </a:rPr>
              <a:t> </a:t>
            </a:r>
            <a:r>
              <a:rPr lang="ko-KR" altLang="en-US" sz="1800" spc="0" dirty="0">
                <a:solidFill>
                  <a:srgbClr val="202522"/>
                </a:solidFill>
              </a:rPr>
              <a:t>객체로 </a:t>
            </a:r>
            <a:r>
              <a:rPr lang="ko-KR" altLang="en-US" sz="1800" spc="0" dirty="0" err="1">
                <a:solidFill>
                  <a:srgbClr val="202522"/>
                </a:solidFill>
              </a:rPr>
              <a:t>리턴하며</a:t>
            </a:r>
            <a:r>
              <a:rPr lang="ko-KR" altLang="en-US" sz="1800" spc="0" dirty="0">
                <a:solidFill>
                  <a:srgbClr val="202522"/>
                </a:solidFill>
              </a:rPr>
              <a:t> 결과값이 없으면 </a:t>
            </a:r>
            <a:r>
              <a:rPr lang="en-US" altLang="ko-KR" sz="1800" spc="0" dirty="0">
                <a:solidFill>
                  <a:srgbClr val="202522"/>
                </a:solidFill>
              </a:rPr>
              <a:t>None</a:t>
            </a:r>
            <a:r>
              <a:rPr lang="ko-KR" altLang="en-US" sz="1800" spc="0" dirty="0">
                <a:solidFill>
                  <a:srgbClr val="202522"/>
                </a:solidFill>
              </a:rPr>
              <a:t>을 리턴</a:t>
            </a:r>
          </a:p>
        </p:txBody>
      </p:sp>
      <p:sp>
        <p:nvSpPr>
          <p:cNvPr id="17" name="대각선 방향의 모서리가 둥근 사각형 2">
            <a:extLst>
              <a:ext uri="{FF2B5EF4-FFF2-40B4-BE49-F238E27FC236}">
                <a16:creationId xmlns:a16="http://schemas.microsoft.com/office/drawing/2014/main" id="{36EF5AAF-0509-43A9-8998-6AD32849D52F}"/>
              </a:ext>
            </a:extLst>
          </p:cNvPr>
          <p:cNvSpPr/>
          <p:nvPr/>
        </p:nvSpPr>
        <p:spPr bwMode="auto">
          <a:xfrm>
            <a:off x="586288" y="3437439"/>
            <a:ext cx="7848599" cy="853363"/>
          </a:xfrm>
          <a:prstGeom prst="rect">
            <a:avLst/>
          </a:prstGeom>
          <a:solidFill>
            <a:srgbClr val="5B6F8E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9AE23C-4DF8-4BD7-8E5A-BF66E4A11D55}"/>
              </a:ext>
            </a:extLst>
          </p:cNvPr>
          <p:cNvSpPr txBox="1"/>
          <p:nvPr/>
        </p:nvSpPr>
        <p:spPr bwMode="auto">
          <a:xfrm>
            <a:off x="729659" y="3532461"/>
            <a:ext cx="748875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find('div') == find_all('div', limit=1) 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find(re.compile('^b')) == find_all(re.compile('^b'), limit=1)</a:t>
            </a:r>
          </a:p>
        </p:txBody>
      </p:sp>
    </p:spTree>
    <p:extLst>
      <p:ext uri="{BB962C8B-B14F-4D97-AF65-F5344CB8AC3E}">
        <p14:creationId xmlns:p14="http://schemas.microsoft.com/office/powerpoint/2010/main" val="809293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>
            <a:extLst>
              <a:ext uri="{FF2B5EF4-FFF2-40B4-BE49-F238E27FC236}">
                <a16:creationId xmlns:a16="http://schemas.microsoft.com/office/drawing/2014/main" id="{3EDB40C4-FB0F-465F-BF93-AB2C8012AD57}"/>
              </a:ext>
            </a:extLst>
          </p:cNvPr>
          <p:cNvSpPr txBox="1">
            <a:spLocks/>
          </p:cNvSpPr>
          <p:nvPr/>
        </p:nvSpPr>
        <p:spPr>
          <a:xfrm>
            <a:off x="432572" y="309608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 err="1">
                <a:solidFill>
                  <a:srgbClr val="202522"/>
                </a:solidFill>
              </a:rPr>
              <a:t>bs.select</a:t>
            </a:r>
            <a:r>
              <a:rPr lang="en-US" altLang="ko-KR" sz="2000" spc="0" dirty="0">
                <a:solidFill>
                  <a:srgbClr val="202522"/>
                </a:solidFill>
              </a:rPr>
              <a:t>()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4736018-1C6D-4B9D-A779-58716597F4D2}"/>
              </a:ext>
            </a:extLst>
          </p:cNvPr>
          <p:cNvGrpSpPr/>
          <p:nvPr/>
        </p:nvGrpSpPr>
        <p:grpSpPr>
          <a:xfrm>
            <a:off x="651990" y="1184376"/>
            <a:ext cx="7704437" cy="466432"/>
            <a:chOff x="827088" y="1923678"/>
            <a:chExt cx="7704437" cy="46643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BD59C6F-2604-4919-961F-DC6E4EBC3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088" y="1923678"/>
              <a:ext cx="7704437" cy="466432"/>
            </a:xfrm>
            <a:prstGeom prst="rect">
              <a:avLst/>
            </a:prstGeom>
            <a:solidFill>
              <a:srgbClr val="ACC5E4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" name="텍스트 개체 틀 7">
              <a:extLst>
                <a:ext uri="{FF2B5EF4-FFF2-40B4-BE49-F238E27FC236}">
                  <a16:creationId xmlns:a16="http://schemas.microsoft.com/office/drawing/2014/main" id="{EA70A179-CBA2-4637-99F9-6A993D2442A6}"/>
                </a:ext>
              </a:extLst>
            </p:cNvPr>
            <p:cNvSpPr txBox="1">
              <a:spLocks/>
            </p:cNvSpPr>
            <p:nvPr/>
          </p:nvSpPr>
          <p:spPr>
            <a:xfrm>
              <a:off x="1053176" y="1972279"/>
              <a:ext cx="7478349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>
                  <a:solidFill>
                    <a:srgbClr val="202522"/>
                  </a:solidFill>
                </a:rPr>
                <a:t>select(selector, namespaces=None, limit=None, **kwargs)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B7FDEAF-2E3F-4808-A867-4A3F6EDA4098}"/>
              </a:ext>
            </a:extLst>
          </p:cNvPr>
          <p:cNvGrpSpPr/>
          <p:nvPr/>
        </p:nvGrpSpPr>
        <p:grpSpPr>
          <a:xfrm>
            <a:off x="639345" y="2366886"/>
            <a:ext cx="3708919" cy="1409778"/>
            <a:chOff x="814443" y="3250204"/>
            <a:chExt cx="7718369" cy="1409778"/>
          </a:xfrm>
        </p:grpSpPr>
        <p:sp>
          <p:nvSpPr>
            <p:cNvPr id="7" name="대각선 방향의 모서리가 둥근 사각형 2">
              <a:extLst>
                <a:ext uri="{FF2B5EF4-FFF2-40B4-BE49-F238E27FC236}">
                  <a16:creationId xmlns:a16="http://schemas.microsoft.com/office/drawing/2014/main" id="{DB8AD559-324F-43F8-B274-BF5ECA5800D3}"/>
                </a:ext>
              </a:extLst>
            </p:cNvPr>
            <p:cNvSpPr/>
            <p:nvPr/>
          </p:nvSpPr>
          <p:spPr bwMode="auto">
            <a:xfrm>
              <a:off x="814443" y="3250204"/>
              <a:ext cx="7718369" cy="1409778"/>
            </a:xfrm>
            <a:prstGeom prst="rect">
              <a:avLst/>
            </a:prstGeom>
            <a:solidFill>
              <a:srgbClr val="5B6F8E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AA87CF-DFFB-468D-ADB8-4B7D9FE4658B}"/>
                </a:ext>
              </a:extLst>
            </p:cNvPr>
            <p:cNvSpPr txBox="1"/>
            <p:nvPr/>
          </p:nvSpPr>
          <p:spPr bwMode="auto">
            <a:xfrm>
              <a:off x="899592" y="3345226"/>
              <a:ext cx="7488758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l"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select('</a:t>
              </a:r>
              <a:r>
                <a:rPr kumimoji="0" lang="ko-KR" altLang="en-US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태그명</a:t>
              </a: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')</a:t>
              </a:r>
            </a:p>
            <a:p>
              <a:pPr algn="l"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select('.</a:t>
              </a:r>
              <a:r>
                <a:rPr kumimoji="0" lang="ko-KR" altLang="en-US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클래스명</a:t>
              </a: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')</a:t>
              </a:r>
            </a:p>
            <a:p>
              <a:pPr algn="l"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select('#</a:t>
              </a:r>
              <a:r>
                <a:rPr kumimoji="0" lang="ko-KR" altLang="en-US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아이디명</a:t>
              </a: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') </a:t>
              </a:r>
            </a:p>
            <a:p>
              <a:pPr algn="l"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select('</a:t>
              </a:r>
              <a:r>
                <a:rPr kumimoji="0" lang="ko-KR" altLang="en-US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태그명</a:t>
              </a: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r>
                <a:rPr kumimoji="0" lang="ko-KR" altLang="en-US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클래스명</a:t>
              </a: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))</a:t>
              </a:r>
            </a:p>
          </p:txBody>
        </p:sp>
      </p:grp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8BD269A5-CD9D-4EDC-BF87-98E2748842C2}"/>
              </a:ext>
            </a:extLst>
          </p:cNvPr>
          <p:cNvSpPr txBox="1">
            <a:spLocks/>
          </p:cNvSpPr>
          <p:nvPr/>
        </p:nvSpPr>
        <p:spPr>
          <a:xfrm>
            <a:off x="544924" y="765484"/>
            <a:ext cx="8451030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rgbClr val="ACC5E4"/>
              </a:buClr>
            </a:pPr>
            <a:r>
              <a:rPr lang="ko-KR" altLang="en-US" sz="1800" spc="0" dirty="0">
                <a:solidFill>
                  <a:srgbClr val="202522"/>
                </a:solidFill>
              </a:rPr>
              <a:t>주어진 </a:t>
            </a:r>
            <a:r>
              <a:rPr lang="en-US" altLang="ko-KR" sz="1800" spc="0" dirty="0">
                <a:solidFill>
                  <a:srgbClr val="202522"/>
                </a:solidFill>
              </a:rPr>
              <a:t>CSS </a:t>
            </a:r>
            <a:r>
              <a:rPr lang="ko-KR" altLang="en-US" sz="1800" spc="0" dirty="0">
                <a:solidFill>
                  <a:srgbClr val="202522"/>
                </a:solidFill>
              </a:rPr>
              <a:t>선택자에 맞는 모든 태그들을 찾아오며 결과는 </a:t>
            </a:r>
            <a:r>
              <a:rPr lang="en-US" altLang="ko-KR" sz="1800" spc="0" dirty="0">
                <a:solidFill>
                  <a:srgbClr val="C00000"/>
                </a:solidFill>
              </a:rPr>
              <a:t>list</a:t>
            </a:r>
            <a:r>
              <a:rPr lang="en-US" altLang="ko-KR" sz="1800" spc="0" dirty="0">
                <a:solidFill>
                  <a:srgbClr val="202522"/>
                </a:solidFill>
              </a:rPr>
              <a:t> </a:t>
            </a:r>
            <a:r>
              <a:rPr lang="ko-KR" altLang="en-US" sz="1800" spc="0" dirty="0">
                <a:solidFill>
                  <a:srgbClr val="202522"/>
                </a:solidFill>
              </a:rPr>
              <a:t>객체로 리턴</a:t>
            </a:r>
          </a:p>
        </p:txBody>
      </p:sp>
      <p:sp>
        <p:nvSpPr>
          <p:cNvPr id="10" name="텍스트 개체 틀 7">
            <a:extLst>
              <a:ext uri="{FF2B5EF4-FFF2-40B4-BE49-F238E27FC236}">
                <a16:creationId xmlns:a16="http://schemas.microsoft.com/office/drawing/2014/main" id="{B4D625F6-431A-488D-A803-412F04498171}"/>
              </a:ext>
            </a:extLst>
          </p:cNvPr>
          <p:cNvSpPr txBox="1">
            <a:spLocks/>
          </p:cNvSpPr>
          <p:nvPr/>
        </p:nvSpPr>
        <p:spPr>
          <a:xfrm>
            <a:off x="544925" y="1934077"/>
            <a:ext cx="7812790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rgbClr val="ACC5E4"/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CSS </a:t>
            </a:r>
            <a:r>
              <a:rPr lang="ko-KR" altLang="en-US" sz="1800" spc="0" dirty="0">
                <a:solidFill>
                  <a:srgbClr val="202522"/>
                </a:solidFill>
              </a:rPr>
              <a:t>선택자를 적용한 호출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8894FA3-EE76-4877-A2B8-C2AC1422A7A6}"/>
              </a:ext>
            </a:extLst>
          </p:cNvPr>
          <p:cNvGrpSpPr/>
          <p:nvPr/>
        </p:nvGrpSpPr>
        <p:grpSpPr>
          <a:xfrm>
            <a:off x="4115037" y="3823689"/>
            <a:ext cx="8209409" cy="2696050"/>
            <a:chOff x="684213" y="2002835"/>
            <a:chExt cx="8362832" cy="269605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8A07BD8-EFAF-48E0-887B-87160D886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213" y="2002835"/>
              <a:ext cx="7848600" cy="2696050"/>
            </a:xfrm>
            <a:prstGeom prst="rect">
              <a:avLst/>
            </a:prstGeom>
            <a:solidFill>
              <a:srgbClr val="ACC5E4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" name="텍스트 개체 틀 7">
              <a:extLst>
                <a:ext uri="{FF2B5EF4-FFF2-40B4-BE49-F238E27FC236}">
                  <a16:creationId xmlns:a16="http://schemas.microsoft.com/office/drawing/2014/main" id="{CA9CBA0F-DCED-499F-8CD3-BCAD397173A7}"/>
                </a:ext>
              </a:extLst>
            </p:cNvPr>
            <p:cNvSpPr txBox="1">
              <a:spLocks/>
            </p:cNvSpPr>
            <p:nvPr/>
          </p:nvSpPr>
          <p:spPr>
            <a:xfrm>
              <a:off x="827881" y="2055385"/>
              <a:ext cx="8219164" cy="2629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lnSpc>
                  <a:spcPct val="700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600" spc="0" dirty="0">
                  <a:solidFill>
                    <a:srgbClr val="202522"/>
                  </a:solidFill>
                </a:rPr>
                <a:t>select('</a:t>
              </a:r>
              <a:r>
                <a:rPr lang="ko-KR" altLang="en-US" sz="1600" spc="0" dirty="0" err="1">
                  <a:solidFill>
                    <a:srgbClr val="202522"/>
                  </a:solidFill>
                </a:rPr>
                <a:t>상위태그명</a:t>
              </a:r>
              <a:r>
                <a:rPr lang="ko-KR" altLang="en-US" sz="1600" spc="0" dirty="0">
                  <a:solidFill>
                    <a:srgbClr val="202522"/>
                  </a:solidFill>
                </a:rPr>
                <a:t> </a:t>
              </a:r>
              <a:r>
                <a:rPr lang="en-US" altLang="ko-KR" sz="1600" spc="0" dirty="0">
                  <a:solidFill>
                    <a:srgbClr val="202522"/>
                  </a:solidFill>
                </a:rPr>
                <a:t>&gt; </a:t>
              </a:r>
              <a:r>
                <a:rPr lang="ko-KR" altLang="en-US" sz="1600" spc="0" dirty="0" err="1">
                  <a:solidFill>
                    <a:srgbClr val="202522"/>
                  </a:solidFill>
                </a:rPr>
                <a:t>자식태그명</a:t>
              </a:r>
              <a:r>
                <a:rPr lang="ko-KR" altLang="en-US" sz="1600" spc="0" dirty="0">
                  <a:solidFill>
                    <a:srgbClr val="202522"/>
                  </a:solidFill>
                </a:rPr>
                <a:t> </a:t>
              </a:r>
              <a:r>
                <a:rPr lang="en-US" altLang="ko-KR" sz="1600" spc="0" dirty="0">
                  <a:solidFill>
                    <a:srgbClr val="202522"/>
                  </a:solidFill>
                </a:rPr>
                <a:t>&gt; </a:t>
              </a:r>
              <a:r>
                <a:rPr lang="ko-KR" altLang="en-US" sz="1600" spc="0" dirty="0" err="1">
                  <a:solidFill>
                    <a:srgbClr val="202522"/>
                  </a:solidFill>
                </a:rPr>
                <a:t>손자태그명</a:t>
              </a:r>
              <a:r>
                <a:rPr lang="en-US" altLang="ko-KR" sz="1600" spc="0" dirty="0">
                  <a:solidFill>
                    <a:srgbClr val="202522"/>
                  </a:solidFill>
                </a:rPr>
                <a:t>')</a:t>
              </a:r>
            </a:p>
            <a:p>
              <a:pPr algn="l">
                <a:lnSpc>
                  <a:spcPct val="700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600" spc="0" dirty="0">
                  <a:solidFill>
                    <a:srgbClr val="202522"/>
                  </a:solidFill>
                </a:rPr>
                <a:t>select('</a:t>
              </a:r>
              <a:r>
                <a:rPr lang="ko-KR" altLang="en-US" sz="1600" spc="0" dirty="0" err="1">
                  <a:solidFill>
                    <a:srgbClr val="202522"/>
                  </a:solidFill>
                </a:rPr>
                <a:t>상위태그명</a:t>
              </a:r>
              <a:r>
                <a:rPr lang="en-US" altLang="ko-KR" sz="1600" spc="0" dirty="0">
                  <a:solidFill>
                    <a:srgbClr val="202522"/>
                  </a:solidFill>
                </a:rPr>
                <a:t>.</a:t>
              </a:r>
              <a:r>
                <a:rPr lang="ko-KR" altLang="en-US" sz="1600" spc="0" dirty="0">
                  <a:solidFill>
                    <a:srgbClr val="202522"/>
                  </a:solidFill>
                </a:rPr>
                <a:t>클래스명 </a:t>
              </a:r>
              <a:r>
                <a:rPr lang="en-US" altLang="ko-KR" sz="1600" spc="0" dirty="0">
                  <a:solidFill>
                    <a:srgbClr val="202522"/>
                  </a:solidFill>
                </a:rPr>
                <a:t>&gt; </a:t>
              </a:r>
              <a:r>
                <a:rPr lang="ko-KR" altLang="en-US" sz="1600" spc="0" dirty="0" err="1">
                  <a:solidFill>
                    <a:srgbClr val="202522"/>
                  </a:solidFill>
                </a:rPr>
                <a:t>자식태그명</a:t>
              </a:r>
              <a:r>
                <a:rPr lang="en-US" altLang="ko-KR" sz="1600" spc="0" dirty="0">
                  <a:solidFill>
                    <a:srgbClr val="202522"/>
                  </a:solidFill>
                </a:rPr>
                <a:t>.</a:t>
              </a:r>
              <a:r>
                <a:rPr lang="ko-KR" altLang="en-US" sz="1600" spc="0" dirty="0">
                  <a:solidFill>
                    <a:srgbClr val="202522"/>
                  </a:solidFill>
                </a:rPr>
                <a:t>클래스명</a:t>
              </a:r>
              <a:r>
                <a:rPr lang="en-US" altLang="ko-KR" sz="1600" spc="0" dirty="0">
                  <a:solidFill>
                    <a:srgbClr val="202522"/>
                  </a:solidFill>
                </a:rPr>
                <a:t>')   </a:t>
              </a:r>
            </a:p>
            <a:p>
              <a:pPr algn="l">
                <a:lnSpc>
                  <a:spcPct val="700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600" spc="0" dirty="0">
                  <a:solidFill>
                    <a:srgbClr val="202522"/>
                  </a:solidFill>
                </a:rPr>
                <a:t>select('</a:t>
              </a:r>
              <a:r>
                <a:rPr lang="ko-KR" altLang="en-US" sz="1600" spc="0" dirty="0" err="1">
                  <a:solidFill>
                    <a:srgbClr val="202522"/>
                  </a:solidFill>
                </a:rPr>
                <a:t>상위태그명</a:t>
              </a:r>
              <a:r>
                <a:rPr lang="en-US" altLang="ko-KR" sz="1600" spc="0" dirty="0">
                  <a:solidFill>
                    <a:srgbClr val="202522"/>
                  </a:solidFill>
                </a:rPr>
                <a:t>.</a:t>
              </a:r>
              <a:r>
                <a:rPr lang="ko-KR" altLang="en-US" sz="1600" spc="0" dirty="0">
                  <a:solidFill>
                    <a:srgbClr val="202522"/>
                  </a:solidFill>
                </a:rPr>
                <a:t>클래스명   </a:t>
              </a:r>
              <a:r>
                <a:rPr lang="ko-KR" altLang="en-US" sz="1600" spc="0" dirty="0" err="1">
                  <a:solidFill>
                    <a:srgbClr val="202522"/>
                  </a:solidFill>
                </a:rPr>
                <a:t>자손태그명</a:t>
              </a:r>
              <a:r>
                <a:rPr lang="en-US" altLang="ko-KR" sz="1600" spc="0" dirty="0">
                  <a:solidFill>
                    <a:srgbClr val="202522"/>
                  </a:solidFill>
                </a:rPr>
                <a:t>')              </a:t>
              </a:r>
            </a:p>
            <a:p>
              <a:pPr algn="l">
                <a:lnSpc>
                  <a:spcPct val="700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600" spc="0" dirty="0">
                  <a:solidFill>
                    <a:srgbClr val="202522"/>
                  </a:solidFill>
                </a:rPr>
                <a:t>select('</a:t>
              </a:r>
              <a:r>
                <a:rPr lang="ko-KR" altLang="en-US" sz="1600" spc="0" dirty="0" err="1">
                  <a:solidFill>
                    <a:srgbClr val="202522"/>
                  </a:solidFill>
                </a:rPr>
                <a:t>상위태그명</a:t>
              </a:r>
              <a:r>
                <a:rPr lang="ko-KR" altLang="en-US" sz="1600" spc="0" dirty="0">
                  <a:solidFill>
                    <a:srgbClr val="202522"/>
                  </a:solidFill>
                </a:rPr>
                <a:t> </a:t>
              </a:r>
              <a:r>
                <a:rPr lang="en-US" altLang="ko-KR" sz="1600" spc="0" dirty="0">
                  <a:solidFill>
                    <a:srgbClr val="202522"/>
                  </a:solidFill>
                </a:rPr>
                <a:t>&gt; </a:t>
              </a:r>
              <a:r>
                <a:rPr lang="ko-KR" altLang="en-US" sz="1600" spc="0" dirty="0" err="1">
                  <a:solidFill>
                    <a:srgbClr val="202522"/>
                  </a:solidFill>
                </a:rPr>
                <a:t>자식태그명</a:t>
              </a:r>
              <a:r>
                <a:rPr lang="ko-KR" altLang="en-US" sz="1600" spc="0" dirty="0">
                  <a:solidFill>
                    <a:srgbClr val="202522"/>
                  </a:solidFill>
                </a:rPr>
                <a:t>  </a:t>
              </a:r>
              <a:r>
                <a:rPr lang="ko-KR" altLang="en-US" sz="1600" spc="0" dirty="0" err="1">
                  <a:solidFill>
                    <a:srgbClr val="202522"/>
                  </a:solidFill>
                </a:rPr>
                <a:t>자손태그명</a:t>
              </a:r>
              <a:r>
                <a:rPr lang="en-US" altLang="ko-KR" sz="1600" spc="0" dirty="0">
                  <a:solidFill>
                    <a:srgbClr val="202522"/>
                  </a:solidFill>
                </a:rPr>
                <a:t>')     </a:t>
              </a:r>
            </a:p>
            <a:p>
              <a:pPr algn="l">
                <a:lnSpc>
                  <a:spcPct val="700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600" spc="0" dirty="0">
                  <a:solidFill>
                    <a:srgbClr val="202522"/>
                  </a:solidFill>
                </a:rPr>
                <a:t>select('#</a:t>
              </a:r>
              <a:r>
                <a:rPr lang="ko-KR" altLang="en-US" sz="1600" spc="0" dirty="0">
                  <a:solidFill>
                    <a:srgbClr val="202522"/>
                  </a:solidFill>
                </a:rPr>
                <a:t>아이디명 </a:t>
              </a:r>
              <a:r>
                <a:rPr lang="en-US" altLang="ko-KR" sz="1600" spc="0" dirty="0">
                  <a:solidFill>
                    <a:srgbClr val="202522"/>
                  </a:solidFill>
                </a:rPr>
                <a:t>&gt; </a:t>
              </a:r>
              <a:r>
                <a:rPr lang="ko-KR" altLang="en-US" sz="1600" spc="0" dirty="0" err="1">
                  <a:solidFill>
                    <a:srgbClr val="202522"/>
                  </a:solidFill>
                </a:rPr>
                <a:t>태그명</a:t>
              </a:r>
              <a:r>
                <a:rPr lang="en-US" altLang="ko-KR" sz="1600" spc="0" dirty="0">
                  <a:solidFill>
                    <a:srgbClr val="202522"/>
                  </a:solidFill>
                </a:rPr>
                <a:t>.</a:t>
              </a:r>
              <a:r>
                <a:rPr lang="ko-KR" altLang="en-US" sz="1600" spc="0" dirty="0">
                  <a:solidFill>
                    <a:srgbClr val="202522"/>
                  </a:solidFill>
                </a:rPr>
                <a:t>클래스명</a:t>
              </a:r>
              <a:r>
                <a:rPr lang="en-US" altLang="ko-KR" sz="1600" spc="0" dirty="0">
                  <a:solidFill>
                    <a:srgbClr val="202522"/>
                  </a:solidFill>
                </a:rPr>
                <a:t>)</a:t>
              </a:r>
            </a:p>
            <a:p>
              <a:pPr algn="l">
                <a:lnSpc>
                  <a:spcPct val="700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600" spc="0" dirty="0">
                  <a:solidFill>
                    <a:srgbClr val="202522"/>
                  </a:solidFill>
                </a:rPr>
                <a:t>select('</a:t>
              </a:r>
              <a:r>
                <a:rPr lang="ko-KR" altLang="en-US" sz="1600" spc="0" dirty="0" err="1">
                  <a:solidFill>
                    <a:srgbClr val="202522"/>
                  </a:solidFill>
                </a:rPr>
                <a:t>태그명</a:t>
              </a:r>
              <a:r>
                <a:rPr lang="en-US" altLang="ko-KR" sz="1600" spc="0" dirty="0">
                  <a:solidFill>
                    <a:srgbClr val="202522"/>
                  </a:solidFill>
                </a:rPr>
                <a:t>[</a:t>
              </a:r>
              <a:r>
                <a:rPr lang="ko-KR" altLang="en-US" sz="1600" spc="0" dirty="0">
                  <a:solidFill>
                    <a:srgbClr val="202522"/>
                  </a:solidFill>
                </a:rPr>
                <a:t>속성</a:t>
              </a:r>
              <a:r>
                <a:rPr lang="en-US" altLang="ko-KR" sz="1600" spc="0" dirty="0">
                  <a:solidFill>
                    <a:srgbClr val="202522"/>
                  </a:solidFill>
                </a:rPr>
                <a:t>]')</a:t>
              </a:r>
            </a:p>
            <a:p>
              <a:pPr algn="l">
                <a:lnSpc>
                  <a:spcPct val="700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600" spc="0" dirty="0">
                  <a:solidFill>
                    <a:srgbClr val="202522"/>
                  </a:solidFill>
                </a:rPr>
                <a:t>select('</a:t>
              </a:r>
              <a:r>
                <a:rPr lang="ko-KR" altLang="en-US" sz="1600" spc="0" dirty="0" err="1">
                  <a:solidFill>
                    <a:srgbClr val="202522"/>
                  </a:solidFill>
                </a:rPr>
                <a:t>태그명</a:t>
              </a:r>
              <a:r>
                <a:rPr lang="en-US" altLang="ko-KR" sz="1600" spc="0" dirty="0">
                  <a:solidFill>
                    <a:srgbClr val="202522"/>
                  </a:solidFill>
                </a:rPr>
                <a:t>[</a:t>
              </a:r>
              <a:r>
                <a:rPr lang="ko-KR" altLang="en-US" sz="1600" spc="0" dirty="0">
                  <a:solidFill>
                    <a:srgbClr val="202522"/>
                  </a:solidFill>
                </a:rPr>
                <a:t>속성</a:t>
              </a:r>
              <a:r>
                <a:rPr lang="en-US" altLang="ko-KR" sz="1600" spc="0" dirty="0">
                  <a:solidFill>
                    <a:srgbClr val="202522"/>
                  </a:solidFill>
                </a:rPr>
                <a:t>=</a:t>
              </a:r>
              <a:r>
                <a:rPr lang="ko-KR" altLang="en-US" sz="1600" spc="0" dirty="0">
                  <a:solidFill>
                    <a:srgbClr val="202522"/>
                  </a:solidFill>
                </a:rPr>
                <a:t>값</a:t>
              </a:r>
              <a:r>
                <a:rPr lang="en-US" altLang="ko-KR" sz="1600" spc="0" dirty="0">
                  <a:solidFill>
                    <a:srgbClr val="202522"/>
                  </a:solidFill>
                </a:rPr>
                <a:t>]')</a:t>
              </a:r>
            </a:p>
            <a:p>
              <a:pPr algn="l">
                <a:lnSpc>
                  <a:spcPct val="700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600" spc="0" dirty="0">
                  <a:solidFill>
                    <a:srgbClr val="202522"/>
                  </a:solidFill>
                </a:rPr>
                <a:t>select('</a:t>
              </a:r>
              <a:r>
                <a:rPr lang="ko-KR" altLang="en-US" sz="1600" spc="0" dirty="0" err="1">
                  <a:solidFill>
                    <a:srgbClr val="202522"/>
                  </a:solidFill>
                </a:rPr>
                <a:t>태그명</a:t>
              </a:r>
              <a:r>
                <a:rPr lang="en-US" altLang="ko-KR" sz="1600" spc="0" dirty="0">
                  <a:solidFill>
                    <a:srgbClr val="202522"/>
                  </a:solidFill>
                </a:rPr>
                <a:t>[</a:t>
              </a:r>
              <a:r>
                <a:rPr lang="ko-KR" altLang="en-US" sz="1600" spc="0" dirty="0">
                  <a:solidFill>
                    <a:srgbClr val="202522"/>
                  </a:solidFill>
                </a:rPr>
                <a:t>속성</a:t>
              </a:r>
              <a:r>
                <a:rPr lang="en-US" altLang="ko-KR" sz="1600" spc="0" dirty="0">
                  <a:solidFill>
                    <a:srgbClr val="202522"/>
                  </a:solidFill>
                </a:rPr>
                <a:t>$=</a:t>
              </a:r>
              <a:r>
                <a:rPr lang="ko-KR" altLang="en-US" sz="1600" spc="0" dirty="0">
                  <a:solidFill>
                    <a:srgbClr val="202522"/>
                  </a:solidFill>
                </a:rPr>
                <a:t>값</a:t>
              </a:r>
              <a:r>
                <a:rPr lang="en-US" altLang="ko-KR" sz="1600" spc="0" dirty="0">
                  <a:solidFill>
                    <a:srgbClr val="202522"/>
                  </a:solidFill>
                </a:rPr>
                <a:t>]')</a:t>
              </a:r>
            </a:p>
            <a:p>
              <a:pPr algn="l">
                <a:lnSpc>
                  <a:spcPct val="700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600" spc="0" dirty="0">
                  <a:solidFill>
                    <a:srgbClr val="202522"/>
                  </a:solidFill>
                </a:rPr>
                <a:t>select('</a:t>
              </a:r>
              <a:r>
                <a:rPr lang="ko-KR" altLang="en-US" sz="1600" spc="0" dirty="0" err="1">
                  <a:solidFill>
                    <a:srgbClr val="202522"/>
                  </a:solidFill>
                </a:rPr>
                <a:t>태그명</a:t>
              </a:r>
              <a:r>
                <a:rPr lang="en-US" altLang="ko-KR" sz="1600" spc="0" dirty="0">
                  <a:solidFill>
                    <a:srgbClr val="202522"/>
                  </a:solidFill>
                </a:rPr>
                <a:t>[</a:t>
              </a:r>
              <a:r>
                <a:rPr lang="ko-KR" altLang="en-US" sz="1600" spc="0" dirty="0">
                  <a:solidFill>
                    <a:srgbClr val="202522"/>
                  </a:solidFill>
                </a:rPr>
                <a:t>속성</a:t>
              </a:r>
              <a:r>
                <a:rPr lang="en-US" altLang="ko-KR" sz="1600" spc="0" dirty="0">
                  <a:solidFill>
                    <a:srgbClr val="202522"/>
                  </a:solidFill>
                </a:rPr>
                <a:t>^=</a:t>
              </a:r>
              <a:r>
                <a:rPr lang="ko-KR" altLang="en-US" sz="1600" spc="0" dirty="0">
                  <a:solidFill>
                    <a:srgbClr val="202522"/>
                  </a:solidFill>
                </a:rPr>
                <a:t>값</a:t>
              </a:r>
              <a:r>
                <a:rPr lang="en-US" altLang="ko-KR" sz="1600" spc="0" dirty="0">
                  <a:solidFill>
                    <a:srgbClr val="202522"/>
                  </a:solidFill>
                </a:rPr>
                <a:t>]')</a:t>
              </a:r>
            </a:p>
            <a:p>
              <a:pPr algn="l">
                <a:lnSpc>
                  <a:spcPct val="700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600" spc="0" dirty="0">
                  <a:solidFill>
                    <a:srgbClr val="202522"/>
                  </a:solidFill>
                </a:rPr>
                <a:t>select('</a:t>
              </a:r>
              <a:r>
                <a:rPr lang="ko-KR" altLang="en-US" sz="1600" spc="0" dirty="0" err="1">
                  <a:solidFill>
                    <a:srgbClr val="202522"/>
                  </a:solidFill>
                </a:rPr>
                <a:t>태그명</a:t>
              </a:r>
              <a:r>
                <a:rPr lang="en-US" altLang="ko-KR" sz="1600" spc="0" dirty="0">
                  <a:solidFill>
                    <a:srgbClr val="202522"/>
                  </a:solidFill>
                </a:rPr>
                <a:t>:nth-of-type(3)')</a:t>
              </a:r>
            </a:p>
          </p:txBody>
        </p:sp>
      </p:grpSp>
      <p:sp>
        <p:nvSpPr>
          <p:cNvPr id="14" name="텍스트 개체 틀 7">
            <a:extLst>
              <a:ext uri="{FF2B5EF4-FFF2-40B4-BE49-F238E27FC236}">
                <a16:creationId xmlns:a16="http://schemas.microsoft.com/office/drawing/2014/main" id="{4D5D8BBD-EF5F-4581-9D3D-141F92B35665}"/>
              </a:ext>
            </a:extLst>
          </p:cNvPr>
          <p:cNvSpPr txBox="1">
            <a:spLocks/>
          </p:cNvSpPr>
          <p:nvPr/>
        </p:nvSpPr>
        <p:spPr>
          <a:xfrm>
            <a:off x="4504208" y="2984481"/>
            <a:ext cx="6111541" cy="64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rgbClr val="ACC5E4"/>
              </a:buClr>
            </a:pPr>
            <a:r>
              <a:rPr lang="ko-KR" altLang="en-US" sz="1800" spc="0" dirty="0">
                <a:solidFill>
                  <a:srgbClr val="202522"/>
                </a:solidFill>
              </a:rPr>
              <a:t>자식 </a:t>
            </a:r>
            <a:r>
              <a:rPr lang="ko-KR" altLang="en-US" sz="1800" spc="0" dirty="0" err="1">
                <a:solidFill>
                  <a:srgbClr val="202522"/>
                </a:solidFill>
              </a:rPr>
              <a:t>선택자</a:t>
            </a:r>
            <a:r>
              <a:rPr lang="ko-KR" altLang="en-US" sz="1800" spc="0" dirty="0">
                <a:solidFill>
                  <a:srgbClr val="202522"/>
                </a:solidFill>
              </a:rPr>
              <a:t> 및 자손 선택자를 사용하면 </a:t>
            </a:r>
            <a:r>
              <a:rPr lang="en-US" altLang="ko-KR" sz="1800" spc="0" dirty="0">
                <a:solidFill>
                  <a:srgbClr val="202522"/>
                </a:solidFill>
              </a:rPr>
              <a:t>HTML</a:t>
            </a:r>
            <a:r>
              <a:rPr lang="ko-KR" altLang="en-US" sz="1800" spc="0" dirty="0">
                <a:solidFill>
                  <a:srgbClr val="202522"/>
                </a:solidFill>
              </a:rPr>
              <a:t>문서의 트리 구조를 적용하여 태그를 찾을 수 있음</a:t>
            </a:r>
          </a:p>
        </p:txBody>
      </p:sp>
    </p:spTree>
    <p:extLst>
      <p:ext uri="{BB962C8B-B14F-4D97-AF65-F5344CB8AC3E}">
        <p14:creationId xmlns:p14="http://schemas.microsoft.com/office/powerpoint/2010/main" val="327564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79D87F-CCD4-417C-A3D5-F5CCDD8D7609}"/>
              </a:ext>
            </a:extLst>
          </p:cNvPr>
          <p:cNvSpPr txBox="1"/>
          <p:nvPr/>
        </p:nvSpPr>
        <p:spPr bwMode="auto">
          <a:xfrm>
            <a:off x="524466" y="439761"/>
            <a:ext cx="739337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Urllib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파이썬 내장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패키지를 활용한 웹 페이지 요청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AA2D3BB9-F563-4D0E-8A0A-056A130F771E}"/>
              </a:ext>
            </a:extLst>
          </p:cNvPr>
          <p:cNvSpPr txBox="1">
            <a:spLocks/>
          </p:cNvSpPr>
          <p:nvPr/>
        </p:nvSpPr>
        <p:spPr>
          <a:xfrm>
            <a:off x="774750" y="1149678"/>
            <a:ext cx="4986831" cy="73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202522"/>
                </a:solidFill>
              </a:rPr>
              <a:t>URL </a:t>
            </a:r>
            <a:r>
              <a:rPr lang="ko-KR" altLang="en-US" sz="1800" spc="0" dirty="0">
                <a:solidFill>
                  <a:srgbClr val="202522"/>
                </a:solidFill>
              </a:rPr>
              <a:t>관련 라이브러리라는 의미의 패키지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 err="1">
                <a:solidFill>
                  <a:srgbClr val="FF0000"/>
                </a:solidFill>
              </a:rPr>
              <a:t>파이썬의</a:t>
            </a:r>
            <a:r>
              <a:rPr lang="ko-KR" altLang="en-US" sz="1800" spc="0" dirty="0">
                <a:solidFill>
                  <a:srgbClr val="FF0000"/>
                </a:solidFill>
              </a:rPr>
              <a:t> 표준 라이브러리</a:t>
            </a:r>
            <a:endParaRPr lang="en-US" altLang="ko-KR" sz="1800" spc="0" dirty="0">
              <a:solidFill>
                <a:srgbClr val="FF0000"/>
              </a:solidFill>
            </a:endParaRPr>
          </a:p>
        </p:txBody>
      </p:sp>
      <p:sp>
        <p:nvSpPr>
          <p:cNvPr id="7" name="TextBox 81">
            <a:extLst>
              <a:ext uri="{FF2B5EF4-FFF2-40B4-BE49-F238E27FC236}">
                <a16:creationId xmlns:a16="http://schemas.microsoft.com/office/drawing/2014/main" id="{C357CA06-349C-4100-800F-24431263F48D}"/>
              </a:ext>
            </a:extLst>
          </p:cNvPr>
          <p:cNvSpPr txBox="1"/>
          <p:nvPr/>
        </p:nvSpPr>
        <p:spPr>
          <a:xfrm>
            <a:off x="846683" y="2603590"/>
            <a:ext cx="8730453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marL="285750" lvl="0" indent="-285750" algn="l" defTabSz="914126">
              <a:spcBef>
                <a:spcPts val="700"/>
              </a:spcBef>
              <a:spcAft>
                <a:spcPts val="0"/>
              </a:spcAft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urllib.request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— URL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문자열을 가지고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 기능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제공</a:t>
            </a:r>
            <a:endParaRPr lang="en-US" altLang="ko-KR" sz="1800" b="1" dirty="0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 algn="l" defTabSz="914126">
              <a:spcBef>
                <a:spcPts val="700"/>
              </a:spcBef>
              <a:spcAft>
                <a:spcPts val="0"/>
              </a:spcAft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urllib.response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— </a:t>
            </a:r>
            <a:r>
              <a:rPr lang="en-US" altLang="ko-KR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urllib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모듈에 의해 사용되는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응답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기능 관련 클래스들 제공</a:t>
            </a:r>
            <a:endParaRPr lang="en-US" altLang="ko-KR" sz="1800" b="1" dirty="0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 algn="l" defTabSz="914126">
              <a:spcBef>
                <a:spcPts val="700"/>
              </a:spcBef>
              <a:spcAft>
                <a:spcPts val="0"/>
              </a:spcAft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urllib.parse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— URL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문자열을 </a:t>
            </a:r>
            <a:r>
              <a:rPr lang="ko-KR" altLang="en-US" sz="1800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파싱하여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해석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하는 기능 제공</a:t>
            </a:r>
            <a:endParaRPr lang="en-US" altLang="ko-KR" sz="1800" b="1" dirty="0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 algn="l" defTabSz="914126">
              <a:spcBef>
                <a:spcPts val="700"/>
              </a:spcBef>
              <a:spcAft>
                <a:spcPts val="0"/>
              </a:spcAft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urllib.error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— </a:t>
            </a:r>
            <a:r>
              <a:rPr lang="en-US" altLang="ko-KR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urllib.request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의해 발생하는 예외 클래스들 제공</a:t>
            </a:r>
            <a:endParaRPr lang="en-US" altLang="ko-KR" sz="1800" b="1" dirty="0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 algn="l" defTabSz="914126">
              <a:spcBef>
                <a:spcPts val="700"/>
              </a:spcBef>
              <a:spcAft>
                <a:spcPts val="0"/>
              </a:spcAft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urllib.robotparser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— robots.txt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파일을 구문 분석하는 기능 제공</a:t>
            </a:r>
            <a:endParaRPr lang="en-US" altLang="ko-KR" sz="1800" b="1" dirty="0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84C0716E-005D-46F9-8A00-A1DED7A4672E}"/>
              </a:ext>
            </a:extLst>
          </p:cNvPr>
          <p:cNvSpPr txBox="1">
            <a:spLocks/>
          </p:cNvSpPr>
          <p:nvPr/>
        </p:nvSpPr>
        <p:spPr>
          <a:xfrm>
            <a:off x="774750" y="2133928"/>
            <a:ext cx="7622242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URL </a:t>
            </a:r>
            <a:r>
              <a:rPr lang="ko-KR" altLang="en-US" sz="1800" spc="0" dirty="0">
                <a:solidFill>
                  <a:srgbClr val="202522"/>
                </a:solidFill>
              </a:rPr>
              <a:t>문자열과 웹 요청에 관련된 모듈 </a:t>
            </a:r>
            <a:r>
              <a:rPr lang="en-US" altLang="ko-KR" sz="1800" spc="0" dirty="0">
                <a:solidFill>
                  <a:srgbClr val="202522"/>
                </a:solidFill>
              </a:rPr>
              <a:t>5</a:t>
            </a:r>
            <a:r>
              <a:rPr lang="ko-KR" altLang="en-US" sz="1800" spc="0" dirty="0">
                <a:solidFill>
                  <a:srgbClr val="202522"/>
                </a:solidFill>
              </a:rPr>
              <a:t>개 제공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7B41E5-A36F-4DEF-946D-86D83B0B6D08}"/>
              </a:ext>
            </a:extLst>
          </p:cNvPr>
          <p:cNvSpPr txBox="1"/>
          <p:nvPr/>
        </p:nvSpPr>
        <p:spPr bwMode="auto">
          <a:xfrm>
            <a:off x="1118686" y="5000436"/>
            <a:ext cx="4298957" cy="70788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kern="0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 </a:t>
            </a:r>
            <a:r>
              <a:rPr kumimoji="0" lang="ko-KR" altLang="en-US" sz="2000" b="1" kern="0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문자열을 가지고 </a:t>
            </a:r>
            <a:r>
              <a:rPr kumimoji="0" lang="en-US" altLang="ko-KR" sz="2000" b="1" kern="0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 </a:t>
            </a:r>
            <a:r>
              <a:rPr kumimoji="0" lang="ko-KR" altLang="en-US" sz="2000" b="1" kern="0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요청을 수행하는 </a:t>
            </a:r>
            <a:r>
              <a:rPr kumimoji="0" lang="en-US" altLang="ko-KR" sz="2000" b="1" kern="0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urllib.request</a:t>
            </a:r>
            <a:r>
              <a:rPr kumimoji="0" lang="en-US" altLang="ko-KR" sz="2000" b="1" kern="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2000" b="1" kern="0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B116A0-A795-46B6-A99A-83E869B0E270}"/>
              </a:ext>
            </a:extLst>
          </p:cNvPr>
          <p:cNvSpPr txBox="1"/>
          <p:nvPr/>
        </p:nvSpPr>
        <p:spPr bwMode="auto">
          <a:xfrm>
            <a:off x="6774359" y="5000436"/>
            <a:ext cx="4374610" cy="70788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URL </a:t>
            </a:r>
            <a:r>
              <a:rPr kumimoji="0" lang="ko-KR" altLang="en-US" sz="20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문자열</a:t>
            </a:r>
            <a:r>
              <a:rPr kumimoji="0" lang="en-US" altLang="ko-KR" sz="20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en-US" sz="20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주소</a:t>
            </a:r>
            <a:r>
              <a:rPr kumimoji="0" lang="en-US" altLang="ko-KR" sz="20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0" lang="ko-KR" altLang="en-US" sz="20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해석하는 </a:t>
            </a:r>
            <a:br>
              <a:rPr kumimoji="0" lang="ko-KR" altLang="en-US" sz="20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2000" b="1" kern="0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urllib.parse</a:t>
            </a:r>
            <a:r>
              <a:rPr kumimoji="0" lang="en-US" altLang="ko-KR" sz="2000" b="1" kern="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20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모듈</a:t>
            </a:r>
            <a:endParaRPr kumimoji="0" lang="en-US" altLang="ko-KR" sz="20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9FD264-8132-4785-A844-2C41575DE085}"/>
              </a:ext>
            </a:extLst>
          </p:cNvPr>
          <p:cNvSpPr/>
          <p:nvPr/>
        </p:nvSpPr>
        <p:spPr>
          <a:xfrm>
            <a:off x="671119" y="2503158"/>
            <a:ext cx="8816830" cy="1213279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82D84C-0B1A-4CAE-981A-F4DAC73FEE61}"/>
              </a:ext>
            </a:extLst>
          </p:cNvPr>
          <p:cNvSpPr/>
          <p:nvPr/>
        </p:nvSpPr>
        <p:spPr>
          <a:xfrm>
            <a:off x="9335589" y="1727393"/>
            <a:ext cx="1941972" cy="934048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r>
              <a:rPr lang="ko-KR" altLang="en-US" b="1" dirty="0"/>
              <a:t>개를 </a:t>
            </a:r>
            <a:endParaRPr lang="en-US" altLang="ko-KR" b="1" dirty="0"/>
          </a:p>
          <a:p>
            <a:pPr algn="ctr"/>
            <a:r>
              <a:rPr lang="ko-KR" altLang="en-US" b="1" dirty="0"/>
              <a:t>가장 많이 사용</a:t>
            </a:r>
          </a:p>
        </p:txBody>
      </p:sp>
    </p:spTree>
    <p:extLst>
      <p:ext uri="{BB962C8B-B14F-4D97-AF65-F5344CB8AC3E}">
        <p14:creationId xmlns:p14="http://schemas.microsoft.com/office/powerpoint/2010/main" val="1879520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>
            <a:extLst>
              <a:ext uri="{FF2B5EF4-FFF2-40B4-BE49-F238E27FC236}">
                <a16:creationId xmlns:a16="http://schemas.microsoft.com/office/drawing/2014/main" id="{41CE5920-9165-4294-A2B2-C91A4DE3974B}"/>
              </a:ext>
            </a:extLst>
          </p:cNvPr>
          <p:cNvSpPr txBox="1">
            <a:spLocks/>
          </p:cNvSpPr>
          <p:nvPr/>
        </p:nvSpPr>
        <p:spPr>
          <a:xfrm>
            <a:off x="325674" y="302570"/>
            <a:ext cx="8064633" cy="4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rgbClr val="202522"/>
                </a:solidFill>
              </a:rPr>
              <a:t>정적 웹 페이지와 동적 웹 페이지의 구분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7B9A19-4069-45D9-A9F3-ADB09F5AB9A5}"/>
              </a:ext>
            </a:extLst>
          </p:cNvPr>
          <p:cNvSpPr/>
          <p:nvPr/>
        </p:nvSpPr>
        <p:spPr bwMode="auto">
          <a:xfrm>
            <a:off x="1998629" y="818065"/>
            <a:ext cx="6320176" cy="1498984"/>
          </a:xfrm>
          <a:prstGeom prst="rect">
            <a:avLst/>
          </a:prstGeom>
          <a:solidFill>
            <a:schemeClr val="bg1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양쪽 모서리가 둥근 사각형 44">
            <a:extLst>
              <a:ext uri="{FF2B5EF4-FFF2-40B4-BE49-F238E27FC236}">
                <a16:creationId xmlns:a16="http://schemas.microsoft.com/office/drawing/2014/main" id="{3470D866-3361-4132-A566-864A2169288A}"/>
              </a:ext>
            </a:extLst>
          </p:cNvPr>
          <p:cNvSpPr/>
          <p:nvPr/>
        </p:nvSpPr>
        <p:spPr bwMode="auto">
          <a:xfrm rot="16200000">
            <a:off x="516384" y="761492"/>
            <a:ext cx="1520155" cy="1614537"/>
          </a:xfrm>
          <a:prstGeom prst="round2SameRect">
            <a:avLst>
              <a:gd name="adj1" fmla="val 9663"/>
              <a:gd name="adj2" fmla="val 0"/>
            </a:avLst>
          </a:prstGeom>
          <a:solidFill>
            <a:srgbClr val="ACC5E4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8742A68B-333F-4E04-B7DB-8CE896D84954}"/>
              </a:ext>
            </a:extLst>
          </p:cNvPr>
          <p:cNvSpPr txBox="1">
            <a:spLocks/>
          </p:cNvSpPr>
          <p:nvPr/>
        </p:nvSpPr>
        <p:spPr>
          <a:xfrm>
            <a:off x="2323115" y="904592"/>
            <a:ext cx="5707285" cy="1289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웹 서버에서 전송된 웹 페이지의 소스에서 화면에 </a:t>
            </a:r>
            <a:r>
              <a:rPr lang="ko-KR" altLang="en-US" sz="1800" spc="0" dirty="0" err="1">
                <a:solidFill>
                  <a:schemeClr val="tx1"/>
                </a:solidFill>
              </a:rPr>
              <a:t>렌더링된</a:t>
            </a:r>
            <a:r>
              <a:rPr lang="ko-KR" altLang="en-US" sz="1800" spc="0" dirty="0">
                <a:solidFill>
                  <a:schemeClr val="tx1"/>
                </a:solidFill>
              </a:rPr>
              <a:t> 내용을 모두 찾을 수 있는 경우</a:t>
            </a: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chemeClr val="tx1"/>
                </a:solidFill>
              </a:rPr>
              <a:t>HTML</a:t>
            </a:r>
            <a:r>
              <a:rPr lang="ko-KR" altLang="en-US" sz="1800" spc="0" dirty="0">
                <a:solidFill>
                  <a:schemeClr val="tx1"/>
                </a:solidFill>
              </a:rPr>
              <a:t>만으로 작성되거나 </a:t>
            </a:r>
            <a:r>
              <a:rPr lang="en-US" altLang="ko-KR" sz="1800" spc="0" dirty="0">
                <a:solidFill>
                  <a:srgbClr val="C00000"/>
                </a:solidFill>
              </a:rPr>
              <a:t>HTML</a:t>
            </a:r>
            <a:r>
              <a:rPr lang="ko-KR" altLang="en-US" sz="1800" spc="0" dirty="0">
                <a:solidFill>
                  <a:schemeClr val="tx1"/>
                </a:solidFill>
              </a:rPr>
              <a:t>과 </a:t>
            </a:r>
            <a:r>
              <a:rPr lang="en-US" altLang="ko-KR" sz="1800" spc="0" dirty="0">
                <a:solidFill>
                  <a:srgbClr val="C00000"/>
                </a:solidFill>
              </a:rPr>
              <a:t>CSS</a:t>
            </a:r>
            <a:r>
              <a:rPr lang="en-US" altLang="ko-KR" sz="1800" spc="0" dirty="0">
                <a:solidFill>
                  <a:schemeClr val="tx1"/>
                </a:solidFill>
              </a:rPr>
              <a:t> </a:t>
            </a:r>
            <a:r>
              <a:rPr lang="ko-KR" altLang="en-US" sz="1800" spc="0" dirty="0">
                <a:solidFill>
                  <a:schemeClr val="tx1"/>
                </a:solidFill>
              </a:rPr>
              <a:t>기술 등으로 구현된 경우</a:t>
            </a:r>
          </a:p>
        </p:txBody>
      </p:sp>
      <p:sp>
        <p:nvSpPr>
          <p:cNvPr id="6" name="텍스트 개체 틀 7">
            <a:extLst>
              <a:ext uri="{FF2B5EF4-FFF2-40B4-BE49-F238E27FC236}">
                <a16:creationId xmlns:a16="http://schemas.microsoft.com/office/drawing/2014/main" id="{15859D84-BC76-4376-9B72-5026C731FCDF}"/>
              </a:ext>
            </a:extLst>
          </p:cNvPr>
          <p:cNvSpPr txBox="1">
            <a:spLocks/>
          </p:cNvSpPr>
          <p:nvPr/>
        </p:nvSpPr>
        <p:spPr>
          <a:xfrm>
            <a:off x="586307" y="1226475"/>
            <a:ext cx="1380307" cy="64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rgbClr val="202522"/>
                </a:solidFill>
              </a:rPr>
              <a:t>정적 </a:t>
            </a:r>
            <a:br>
              <a:rPr lang="en-US" altLang="ko-KR" sz="1800" spc="0" dirty="0">
                <a:solidFill>
                  <a:srgbClr val="202522"/>
                </a:solidFill>
              </a:rPr>
            </a:br>
            <a:r>
              <a:rPr lang="ko-KR" altLang="en-US" sz="1800" spc="0" dirty="0">
                <a:solidFill>
                  <a:srgbClr val="202522"/>
                </a:solidFill>
              </a:rPr>
              <a:t>웹 페이지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B7B5BF1-87CA-4A4F-9E24-5D9FB1DB1CCB}"/>
              </a:ext>
            </a:extLst>
          </p:cNvPr>
          <p:cNvGrpSpPr/>
          <p:nvPr/>
        </p:nvGrpSpPr>
        <p:grpSpPr>
          <a:xfrm>
            <a:off x="1033572" y="2456034"/>
            <a:ext cx="2214205" cy="1193098"/>
            <a:chOff x="219286" y="1852939"/>
            <a:chExt cx="2138170" cy="1152128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7AAED06-A567-4DE5-951B-57046E4A8C7E}"/>
                </a:ext>
              </a:extLst>
            </p:cNvPr>
            <p:cNvSpPr/>
            <p:nvPr/>
          </p:nvSpPr>
          <p:spPr bwMode="auto">
            <a:xfrm>
              <a:off x="219286" y="1852939"/>
              <a:ext cx="1152128" cy="1152128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ctr"/>
              <a:r>
                <a:rPr lang="en-US" altLang="ko-KR" sz="14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HTML</a:t>
              </a:r>
              <a:endParaRPr lang="ko-KR" altLang="en-US" sz="14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5317DA4-38D2-4FE4-9195-D15CBA1ED90B}"/>
                </a:ext>
              </a:extLst>
            </p:cNvPr>
            <p:cNvSpPr/>
            <p:nvPr/>
          </p:nvSpPr>
          <p:spPr bwMode="auto">
            <a:xfrm>
              <a:off x="1205328" y="1852939"/>
              <a:ext cx="1152128" cy="1152128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ctr"/>
              <a:r>
                <a:rPr lang="en-US" altLang="ko-KR" sz="14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CSS</a:t>
              </a:r>
              <a:endParaRPr lang="ko-KR" altLang="en-US" sz="14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0" name="텍스트 개체 틀 7">
            <a:extLst>
              <a:ext uri="{FF2B5EF4-FFF2-40B4-BE49-F238E27FC236}">
                <a16:creationId xmlns:a16="http://schemas.microsoft.com/office/drawing/2014/main" id="{54776FA0-8F2E-436C-8369-EB4A30306CB6}"/>
              </a:ext>
            </a:extLst>
          </p:cNvPr>
          <p:cNvSpPr txBox="1">
            <a:spLocks/>
          </p:cNvSpPr>
          <p:nvPr/>
        </p:nvSpPr>
        <p:spPr>
          <a:xfrm>
            <a:off x="3903153" y="2832871"/>
            <a:ext cx="8064633" cy="4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rgbClr val="202522"/>
                </a:solidFill>
              </a:rPr>
              <a:t>정적 웹 페이지와 동적 웹 페이지의 구분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B87934-756C-40FC-AB5E-B8CE5E92BB06}"/>
              </a:ext>
            </a:extLst>
          </p:cNvPr>
          <p:cNvSpPr/>
          <p:nvPr/>
        </p:nvSpPr>
        <p:spPr bwMode="auto">
          <a:xfrm>
            <a:off x="5512748" y="3273732"/>
            <a:ext cx="6320176" cy="1787016"/>
          </a:xfrm>
          <a:prstGeom prst="rect">
            <a:avLst/>
          </a:prstGeom>
          <a:solidFill>
            <a:schemeClr val="bg1"/>
          </a:solidFill>
          <a:ln w="19050">
            <a:solidFill>
              <a:srgbClr val="5B6F8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양쪽 모서리가 둥근 사각형 44">
            <a:extLst>
              <a:ext uri="{FF2B5EF4-FFF2-40B4-BE49-F238E27FC236}">
                <a16:creationId xmlns:a16="http://schemas.microsoft.com/office/drawing/2014/main" id="{7248A984-04DF-4DA2-BC4B-4179C07BAA67}"/>
              </a:ext>
            </a:extLst>
          </p:cNvPr>
          <p:cNvSpPr/>
          <p:nvPr/>
        </p:nvSpPr>
        <p:spPr bwMode="auto">
          <a:xfrm rot="16200000">
            <a:off x="3884453" y="3363208"/>
            <a:ext cx="1812255" cy="1614537"/>
          </a:xfrm>
          <a:prstGeom prst="round2SameRect">
            <a:avLst>
              <a:gd name="adj1" fmla="val 9663"/>
              <a:gd name="adj2" fmla="val 0"/>
            </a:avLst>
          </a:prstGeom>
          <a:solidFill>
            <a:srgbClr val="5B6F8E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556F5D75-A707-450D-B811-C0FACEEACF21}"/>
              </a:ext>
            </a:extLst>
          </p:cNvPr>
          <p:cNvSpPr txBox="1">
            <a:spLocks/>
          </p:cNvSpPr>
          <p:nvPr/>
        </p:nvSpPr>
        <p:spPr>
          <a:xfrm>
            <a:off x="5837234" y="3360259"/>
            <a:ext cx="5995690" cy="156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웹 서버에서 전송된 웹 페이지의 소스에서 화면에 </a:t>
            </a:r>
            <a:r>
              <a:rPr lang="ko-KR" altLang="en-US" sz="1800" spc="0" dirty="0" err="1">
                <a:solidFill>
                  <a:schemeClr val="tx1"/>
                </a:solidFill>
              </a:rPr>
              <a:t>렌더링된</a:t>
            </a:r>
            <a:r>
              <a:rPr lang="ko-KR" altLang="en-US" sz="1800" spc="0" dirty="0">
                <a:solidFill>
                  <a:schemeClr val="tx1"/>
                </a:solidFill>
              </a:rPr>
              <a:t> 내용을 일부 찾을 수 없는 경우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C00000"/>
                </a:solidFill>
              </a:rPr>
              <a:t>HTML</a:t>
            </a:r>
            <a:r>
              <a:rPr lang="ko-KR" altLang="en-US" sz="1800" spc="0" dirty="0">
                <a:solidFill>
                  <a:schemeClr val="tx1"/>
                </a:solidFill>
              </a:rPr>
              <a:t>과 </a:t>
            </a:r>
            <a:r>
              <a:rPr lang="en-US" altLang="ko-KR" sz="1800" spc="0" dirty="0">
                <a:solidFill>
                  <a:srgbClr val="C00000"/>
                </a:solidFill>
              </a:rPr>
              <a:t>CSS</a:t>
            </a:r>
            <a:r>
              <a:rPr lang="en-US" altLang="ko-KR" sz="1800" spc="0" dirty="0">
                <a:solidFill>
                  <a:schemeClr val="tx1"/>
                </a:solidFill>
              </a:rPr>
              <a:t> </a:t>
            </a:r>
            <a:r>
              <a:rPr lang="ko-KR" altLang="en-US" sz="1800" spc="0" dirty="0">
                <a:solidFill>
                  <a:schemeClr val="tx1"/>
                </a:solidFill>
              </a:rPr>
              <a:t>기술 외에 </a:t>
            </a:r>
            <a:r>
              <a:rPr lang="en-US" altLang="ko-KR" sz="1800" spc="0" dirty="0">
                <a:solidFill>
                  <a:srgbClr val="C00000"/>
                </a:solidFill>
              </a:rPr>
              <a:t>JavaScript</a:t>
            </a:r>
            <a:r>
              <a:rPr lang="en-US" altLang="ko-KR" sz="1800" spc="0" dirty="0">
                <a:solidFill>
                  <a:schemeClr val="tx1"/>
                </a:solidFill>
              </a:rPr>
              <a:t> </a:t>
            </a:r>
            <a:r>
              <a:rPr lang="ko-KR" altLang="en-US" sz="1800" spc="0" dirty="0">
                <a:solidFill>
                  <a:schemeClr val="tx1"/>
                </a:solidFill>
              </a:rPr>
              <a:t>프로그래밍 언어로 브라우저에서 실행시킨 코드에 의해 웹 페이지의 내용이 </a:t>
            </a:r>
            <a:r>
              <a:rPr lang="ko-KR" altLang="en-US" sz="1800" spc="0" dirty="0" err="1">
                <a:solidFill>
                  <a:schemeClr val="tx1"/>
                </a:solidFill>
              </a:rPr>
              <a:t>렌더링</a:t>
            </a:r>
            <a:r>
              <a:rPr lang="ko-KR" altLang="en-US" sz="1800" spc="0" dirty="0">
                <a:solidFill>
                  <a:schemeClr val="tx1"/>
                </a:solidFill>
              </a:rPr>
              <a:t> 시 자동으로 생성되는 페이지</a:t>
            </a:r>
          </a:p>
        </p:txBody>
      </p:sp>
      <p:sp>
        <p:nvSpPr>
          <p:cNvPr id="14" name="텍스트 개체 틀 7">
            <a:extLst>
              <a:ext uri="{FF2B5EF4-FFF2-40B4-BE49-F238E27FC236}">
                <a16:creationId xmlns:a16="http://schemas.microsoft.com/office/drawing/2014/main" id="{3A6455E3-1621-4646-842A-AB1AB491C59D}"/>
              </a:ext>
            </a:extLst>
          </p:cNvPr>
          <p:cNvSpPr txBox="1">
            <a:spLocks/>
          </p:cNvSpPr>
          <p:nvPr/>
        </p:nvSpPr>
        <p:spPr>
          <a:xfrm>
            <a:off x="4100426" y="3844125"/>
            <a:ext cx="1380307" cy="64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chemeClr val="bg1"/>
                </a:solidFill>
              </a:rPr>
              <a:t> </a:t>
            </a:r>
            <a:r>
              <a:rPr lang="ko-KR" altLang="en-US" sz="1800" spc="0" dirty="0">
                <a:solidFill>
                  <a:schemeClr val="bg1"/>
                </a:solidFill>
              </a:rPr>
              <a:t>동적 </a:t>
            </a:r>
            <a:br>
              <a:rPr lang="en-US" altLang="ko-KR" sz="1800" spc="0" dirty="0">
                <a:solidFill>
                  <a:schemeClr val="bg1"/>
                </a:solidFill>
              </a:rPr>
            </a:br>
            <a:r>
              <a:rPr lang="ko-KR" altLang="en-US" sz="1800" spc="0" dirty="0">
                <a:solidFill>
                  <a:schemeClr val="bg1"/>
                </a:solidFill>
              </a:rPr>
              <a:t>웹 페이지</a:t>
            </a:r>
            <a:endParaRPr lang="en-US" altLang="ko-KR" sz="1800" spc="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46C3667-256A-41BA-9008-3C697AE93651}"/>
              </a:ext>
            </a:extLst>
          </p:cNvPr>
          <p:cNvGrpSpPr/>
          <p:nvPr/>
        </p:nvGrpSpPr>
        <p:grpSpPr>
          <a:xfrm>
            <a:off x="6991427" y="5147275"/>
            <a:ext cx="1761366" cy="1306787"/>
            <a:chOff x="5148064" y="1560407"/>
            <a:chExt cx="2088232" cy="1549294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C6E01F7-D4A7-4A2B-934F-92D6D47CDFF1}"/>
                </a:ext>
              </a:extLst>
            </p:cNvPr>
            <p:cNvSpPr/>
            <p:nvPr/>
          </p:nvSpPr>
          <p:spPr bwMode="auto">
            <a:xfrm>
              <a:off x="5148064" y="1560407"/>
              <a:ext cx="1152128" cy="1152128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ctr"/>
              <a:r>
                <a:rPr lang="en-US" altLang="ko-KR" sz="14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HTML</a:t>
              </a:r>
              <a:endParaRPr lang="ko-KR" altLang="en-US" sz="14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007C101-DB7B-4071-8EE1-82C9D30235EF}"/>
                </a:ext>
              </a:extLst>
            </p:cNvPr>
            <p:cNvSpPr/>
            <p:nvPr/>
          </p:nvSpPr>
          <p:spPr bwMode="auto">
            <a:xfrm>
              <a:off x="6084168" y="1560407"/>
              <a:ext cx="1152128" cy="1152128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ctr"/>
              <a:r>
                <a:rPr lang="en-US" altLang="ko-KR" sz="14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CSS</a:t>
              </a:r>
              <a:endParaRPr lang="ko-KR" altLang="en-US" sz="14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7E8DD2A-CE64-48D7-9503-62AAAB507B0B}"/>
                </a:ext>
              </a:extLst>
            </p:cNvPr>
            <p:cNvSpPr/>
            <p:nvPr/>
          </p:nvSpPr>
          <p:spPr bwMode="auto">
            <a:xfrm>
              <a:off x="5508104" y="2445871"/>
              <a:ext cx="1449190" cy="66383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ctr"/>
              <a:r>
                <a:rPr lang="en-US" altLang="ko-KR" sz="1400" b="1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Java</a:t>
              </a:r>
              <a:br>
                <a:rPr lang="en-US" altLang="ko-KR" sz="1400" b="1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400" b="1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Script</a:t>
              </a:r>
              <a:endParaRPr lang="ko-KR" altLang="en-US" sz="14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3884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4A985EFD-5DB6-4DB7-87B2-00A26F3045F2}"/>
              </a:ext>
            </a:extLst>
          </p:cNvPr>
          <p:cNvSpPr txBox="1">
            <a:spLocks/>
          </p:cNvSpPr>
          <p:nvPr/>
        </p:nvSpPr>
        <p:spPr>
          <a:xfrm>
            <a:off x="1862954" y="1364163"/>
            <a:ext cx="8064633" cy="4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rgbClr val="202522"/>
                </a:solidFill>
              </a:rPr>
              <a:t>정적 웹 페이지 화면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53A7697C-33AD-4EC5-8888-D8B9B0F0F93D}"/>
              </a:ext>
            </a:extLst>
          </p:cNvPr>
          <p:cNvSpPr txBox="1">
            <a:spLocks/>
          </p:cNvSpPr>
          <p:nvPr/>
        </p:nvSpPr>
        <p:spPr>
          <a:xfrm>
            <a:off x="1985292" y="1890666"/>
            <a:ext cx="8987508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화면에 </a:t>
            </a:r>
            <a:r>
              <a:rPr lang="ko-KR" altLang="en-US" sz="1800" spc="0" dirty="0" err="1">
                <a:solidFill>
                  <a:schemeClr val="tx1"/>
                </a:solidFill>
              </a:rPr>
              <a:t>렌더링된</a:t>
            </a:r>
            <a:r>
              <a:rPr lang="ko-KR" altLang="en-US" sz="1800" spc="0" dirty="0">
                <a:solidFill>
                  <a:schemeClr val="tx1"/>
                </a:solidFill>
              </a:rPr>
              <a:t> 각 태그들의 </a:t>
            </a:r>
            <a:r>
              <a:rPr lang="ko-KR" altLang="en-US" sz="1800" spc="0" dirty="0" err="1">
                <a:solidFill>
                  <a:schemeClr val="tx1"/>
                </a:solidFill>
              </a:rPr>
              <a:t>콘텐츠가</a:t>
            </a:r>
            <a:r>
              <a:rPr lang="ko-KR" altLang="en-US" sz="1800" spc="0" dirty="0">
                <a:solidFill>
                  <a:schemeClr val="tx1"/>
                </a:solidFill>
              </a:rPr>
              <a:t> 페이지의 소스에서도 모두 보여짐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27E2A7-C22D-4DB4-8531-1EDE0E009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931" y="2379687"/>
            <a:ext cx="3426319" cy="248200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C92782-DE01-4D9D-A638-DBF042DA0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299" y="2747272"/>
            <a:ext cx="3672801" cy="251225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1" name="모서리가 둥근 직사각형 30">
            <a:extLst>
              <a:ext uri="{FF2B5EF4-FFF2-40B4-BE49-F238E27FC236}">
                <a16:creationId xmlns:a16="http://schemas.microsoft.com/office/drawing/2014/main" id="{2AC8B755-AC36-4317-8ECD-5E0DC53D4F07}"/>
              </a:ext>
            </a:extLst>
          </p:cNvPr>
          <p:cNvSpPr/>
          <p:nvPr/>
        </p:nvSpPr>
        <p:spPr bwMode="auto">
          <a:xfrm>
            <a:off x="2317932" y="3243075"/>
            <a:ext cx="1944216" cy="565493"/>
          </a:xfrm>
          <a:prstGeom prst="roundRect">
            <a:avLst>
              <a:gd name="adj" fmla="val 9195"/>
            </a:avLst>
          </a:prstGeom>
          <a:noFill/>
          <a:ln w="2540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endParaRPr lang="ko-KR" altLang="en-US" sz="1400" b="1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모서리가 둥근 직사각형 31">
            <a:extLst>
              <a:ext uri="{FF2B5EF4-FFF2-40B4-BE49-F238E27FC236}">
                <a16:creationId xmlns:a16="http://schemas.microsoft.com/office/drawing/2014/main" id="{63D40ED7-5124-4DEE-ABA9-9C2C139EBAD4}"/>
              </a:ext>
            </a:extLst>
          </p:cNvPr>
          <p:cNvSpPr/>
          <p:nvPr/>
        </p:nvSpPr>
        <p:spPr bwMode="auto">
          <a:xfrm>
            <a:off x="5763705" y="3944868"/>
            <a:ext cx="3466993" cy="441191"/>
          </a:xfrm>
          <a:prstGeom prst="roundRect">
            <a:avLst>
              <a:gd name="adj" fmla="val 9195"/>
            </a:avLst>
          </a:prstGeom>
          <a:noFill/>
          <a:ln w="2540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endParaRPr lang="ko-KR" altLang="en-US" sz="1400" b="1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5971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27B3CB-A9CC-4221-8604-962D22D88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115" y="2625753"/>
            <a:ext cx="4077195" cy="203072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459EBEB-50E8-4DB7-B24F-CC6F3472C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184" y="2635388"/>
            <a:ext cx="3446730" cy="25485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BC1B9D3C-2AB8-48A7-B059-CB3EB48A10E8}"/>
              </a:ext>
            </a:extLst>
          </p:cNvPr>
          <p:cNvSpPr txBox="1">
            <a:spLocks/>
          </p:cNvSpPr>
          <p:nvPr/>
        </p:nvSpPr>
        <p:spPr>
          <a:xfrm>
            <a:off x="1885224" y="1285358"/>
            <a:ext cx="8064633" cy="4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>
                <a:solidFill>
                  <a:srgbClr val="202522"/>
                </a:solidFill>
              </a:rPr>
              <a:t>동적 웹 페이지 화면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D2228D23-3CD7-46B0-928B-C4113F1628F9}"/>
              </a:ext>
            </a:extLst>
          </p:cNvPr>
          <p:cNvSpPr txBox="1">
            <a:spLocks/>
          </p:cNvSpPr>
          <p:nvPr/>
        </p:nvSpPr>
        <p:spPr>
          <a:xfrm>
            <a:off x="2014474" y="1812845"/>
            <a:ext cx="9715971" cy="73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화면에 </a:t>
            </a:r>
            <a:r>
              <a:rPr lang="ko-KR" altLang="en-US" sz="1800" spc="0" dirty="0" err="1">
                <a:solidFill>
                  <a:schemeClr val="tx1"/>
                </a:solidFill>
              </a:rPr>
              <a:t>렌더링된</a:t>
            </a:r>
            <a:r>
              <a:rPr lang="ko-KR" altLang="en-US" sz="1800" spc="0" dirty="0">
                <a:solidFill>
                  <a:schemeClr val="tx1"/>
                </a:solidFill>
              </a:rPr>
              <a:t> 일부 태그들의 </a:t>
            </a:r>
            <a:r>
              <a:rPr lang="ko-KR" altLang="en-US" sz="1800" spc="0" dirty="0" err="1">
                <a:solidFill>
                  <a:schemeClr val="tx1"/>
                </a:solidFill>
              </a:rPr>
              <a:t>콘텐츠를</a:t>
            </a:r>
            <a:r>
              <a:rPr lang="ko-KR" altLang="en-US" sz="1800" spc="0" dirty="0">
                <a:solidFill>
                  <a:schemeClr val="tx1"/>
                </a:solidFill>
              </a:rPr>
              <a:t> 페이지의 소스에서 찾아볼 수 없음 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chemeClr val="tx1"/>
                </a:solidFill>
              </a:rPr>
              <a:t>&lt;div&gt; </a:t>
            </a:r>
            <a:r>
              <a:rPr lang="ko-KR" altLang="en-US" sz="1800" spc="0" dirty="0">
                <a:solidFill>
                  <a:schemeClr val="tx1"/>
                </a:solidFill>
              </a:rPr>
              <a:t>태그나 </a:t>
            </a:r>
            <a:r>
              <a:rPr lang="en-US" altLang="ko-KR" sz="1800" spc="0" dirty="0">
                <a:solidFill>
                  <a:schemeClr val="tx1"/>
                </a:solidFill>
              </a:rPr>
              <a:t>&lt;span&gt; </a:t>
            </a:r>
            <a:r>
              <a:rPr lang="ko-KR" altLang="en-US" sz="1800" spc="0" dirty="0">
                <a:solidFill>
                  <a:schemeClr val="tx1"/>
                </a:solidFill>
              </a:rPr>
              <a:t>태그처럼 소스코드에서 그 내용을 찾아볼 수 없음</a:t>
            </a:r>
          </a:p>
        </p:txBody>
      </p:sp>
      <p:sp>
        <p:nvSpPr>
          <p:cNvPr id="11" name="모서리가 둥근 직사각형 30">
            <a:extLst>
              <a:ext uri="{FF2B5EF4-FFF2-40B4-BE49-F238E27FC236}">
                <a16:creationId xmlns:a16="http://schemas.microsoft.com/office/drawing/2014/main" id="{A8BA07A0-4620-4145-8C4F-60CCD154A27B}"/>
              </a:ext>
            </a:extLst>
          </p:cNvPr>
          <p:cNvSpPr/>
          <p:nvPr/>
        </p:nvSpPr>
        <p:spPr bwMode="auto">
          <a:xfrm>
            <a:off x="2347115" y="3309270"/>
            <a:ext cx="1872207" cy="448909"/>
          </a:xfrm>
          <a:prstGeom prst="roundRect">
            <a:avLst>
              <a:gd name="adj" fmla="val 9195"/>
            </a:avLst>
          </a:prstGeom>
          <a:noFill/>
          <a:ln w="2540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endParaRPr lang="ko-KR" altLang="en-US" sz="1400" b="1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모서리가 둥근 직사각형 31">
            <a:extLst>
              <a:ext uri="{FF2B5EF4-FFF2-40B4-BE49-F238E27FC236}">
                <a16:creationId xmlns:a16="http://schemas.microsoft.com/office/drawing/2014/main" id="{7566CFC3-1321-4FC2-92F8-29EBF150E519}"/>
              </a:ext>
            </a:extLst>
          </p:cNvPr>
          <p:cNvSpPr/>
          <p:nvPr/>
        </p:nvSpPr>
        <p:spPr bwMode="auto">
          <a:xfrm>
            <a:off x="6202913" y="3466266"/>
            <a:ext cx="3056970" cy="291913"/>
          </a:xfrm>
          <a:prstGeom prst="roundRect">
            <a:avLst>
              <a:gd name="adj" fmla="val 9195"/>
            </a:avLst>
          </a:prstGeom>
          <a:noFill/>
          <a:ln w="2540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endParaRPr lang="ko-KR" altLang="en-US" sz="1400" b="1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모서리가 둥근 직사각형 20">
            <a:extLst>
              <a:ext uri="{FF2B5EF4-FFF2-40B4-BE49-F238E27FC236}">
                <a16:creationId xmlns:a16="http://schemas.microsoft.com/office/drawing/2014/main" id="{99AD99C3-9C8E-4CAF-9A8B-0DF4D0373A39}"/>
              </a:ext>
            </a:extLst>
          </p:cNvPr>
          <p:cNvSpPr/>
          <p:nvPr/>
        </p:nvSpPr>
        <p:spPr bwMode="auto">
          <a:xfrm>
            <a:off x="6202913" y="4245374"/>
            <a:ext cx="3056970" cy="291913"/>
          </a:xfrm>
          <a:prstGeom prst="roundRect">
            <a:avLst>
              <a:gd name="adj" fmla="val 9195"/>
            </a:avLst>
          </a:prstGeom>
          <a:noFill/>
          <a:ln w="2540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endParaRPr lang="ko-KR" altLang="en-US" sz="1400" b="1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307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9EABEF4A-65F2-4CB5-8378-A4EAA7815188}"/>
              </a:ext>
            </a:extLst>
          </p:cNvPr>
          <p:cNvSpPr txBox="1">
            <a:spLocks/>
          </p:cNvSpPr>
          <p:nvPr/>
        </p:nvSpPr>
        <p:spPr>
          <a:xfrm>
            <a:off x="416348" y="450323"/>
            <a:ext cx="8064633" cy="4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rgbClr val="202522"/>
                </a:solidFill>
              </a:rPr>
              <a:t>동적 웹 페이지에 의해 </a:t>
            </a:r>
            <a:r>
              <a:rPr lang="ko-KR" altLang="en-US" sz="2000" spc="0" dirty="0" err="1">
                <a:solidFill>
                  <a:srgbClr val="202522"/>
                </a:solidFill>
              </a:rPr>
              <a:t>렌더링된</a:t>
            </a:r>
            <a:r>
              <a:rPr lang="ko-KR" altLang="en-US" sz="2000" spc="0" dirty="0">
                <a:solidFill>
                  <a:srgbClr val="202522"/>
                </a:solidFill>
              </a:rPr>
              <a:t> 동적 </a:t>
            </a:r>
            <a:r>
              <a:rPr lang="ko-KR" altLang="en-US" sz="2000" spc="0" dirty="0" err="1">
                <a:solidFill>
                  <a:srgbClr val="202522"/>
                </a:solidFill>
              </a:rPr>
              <a:t>콘텐츠의</a:t>
            </a:r>
            <a:r>
              <a:rPr lang="ko-KR" altLang="en-US" sz="2000" spc="0" dirty="0">
                <a:solidFill>
                  <a:srgbClr val="202522"/>
                </a:solidFill>
              </a:rPr>
              <a:t> </a:t>
            </a:r>
            <a:r>
              <a:rPr lang="ko-KR" altLang="en-US" sz="2000" spc="0" dirty="0" err="1">
                <a:solidFill>
                  <a:srgbClr val="202522"/>
                </a:solidFill>
              </a:rPr>
              <a:t>스크래핑</a:t>
            </a:r>
            <a:endParaRPr lang="ko-KR" altLang="en-US" sz="2000" spc="0" dirty="0">
              <a:solidFill>
                <a:srgbClr val="202522"/>
              </a:solidFill>
            </a:endParaRPr>
          </a:p>
        </p:txBody>
      </p:sp>
      <p:sp>
        <p:nvSpPr>
          <p:cNvPr id="5" name="대각선 방향의 모서리가 둥근 사각형 65">
            <a:extLst>
              <a:ext uri="{FF2B5EF4-FFF2-40B4-BE49-F238E27FC236}">
                <a16:creationId xmlns:a16="http://schemas.microsoft.com/office/drawing/2014/main" id="{84A8D7E5-6D99-4D3A-9647-A982DC9AB09E}"/>
              </a:ext>
            </a:extLst>
          </p:cNvPr>
          <p:cNvSpPr/>
          <p:nvPr/>
        </p:nvSpPr>
        <p:spPr bwMode="auto">
          <a:xfrm>
            <a:off x="518843" y="950494"/>
            <a:ext cx="7848600" cy="648373"/>
          </a:xfrm>
          <a:prstGeom prst="round2DiagRect">
            <a:avLst>
              <a:gd name="adj1" fmla="val 12037"/>
              <a:gd name="adj2" fmla="val 0"/>
            </a:avLst>
          </a:prstGeom>
          <a:solidFill>
            <a:srgbClr val="5B6F8E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DFDCF-B185-44FE-B8F0-C9AC6D8FDEBD}"/>
              </a:ext>
            </a:extLst>
          </p:cNvPr>
          <p:cNvSpPr txBox="1"/>
          <p:nvPr/>
        </p:nvSpPr>
        <p:spPr bwMode="auto">
          <a:xfrm>
            <a:off x="661716" y="1068051"/>
            <a:ext cx="741732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ker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Selenium</a:t>
            </a:r>
            <a:r>
              <a:rPr kumimoji="0" lang="ko-KR" altLang="en-US" sz="2000" b="1" ker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이라는  웹 브라우저를 자동화 하는 도구 모음을 사용</a:t>
            </a:r>
            <a:endParaRPr kumimoji="0" lang="en-US" altLang="ko-KR" sz="2000" b="1" kern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9B4997-BE05-49ED-BC75-5B01CFED5854}"/>
              </a:ext>
            </a:extLst>
          </p:cNvPr>
          <p:cNvSpPr/>
          <p:nvPr/>
        </p:nvSpPr>
        <p:spPr bwMode="auto">
          <a:xfrm>
            <a:off x="4226264" y="2627409"/>
            <a:ext cx="6320176" cy="850912"/>
          </a:xfrm>
          <a:prstGeom prst="rect">
            <a:avLst/>
          </a:prstGeom>
          <a:solidFill>
            <a:schemeClr val="bg1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양쪽 모서리가 둥근 사각형 44">
            <a:extLst>
              <a:ext uri="{FF2B5EF4-FFF2-40B4-BE49-F238E27FC236}">
                <a16:creationId xmlns:a16="http://schemas.microsoft.com/office/drawing/2014/main" id="{B6DA2D32-0137-4631-A63C-5EDD74590AB6}"/>
              </a:ext>
            </a:extLst>
          </p:cNvPr>
          <p:cNvSpPr/>
          <p:nvPr/>
        </p:nvSpPr>
        <p:spPr bwMode="auto">
          <a:xfrm rot="16200000">
            <a:off x="3072632" y="2242223"/>
            <a:ext cx="862930" cy="1614537"/>
          </a:xfrm>
          <a:prstGeom prst="round2SameRect">
            <a:avLst>
              <a:gd name="adj1" fmla="val 9663"/>
              <a:gd name="adj2" fmla="val 0"/>
            </a:avLst>
          </a:prstGeom>
          <a:solidFill>
            <a:srgbClr val="ACC5E4"/>
          </a:solidFill>
          <a:ln w="28575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D557B2AD-67B0-4F14-849D-BC270E9F1B2A}"/>
              </a:ext>
            </a:extLst>
          </p:cNvPr>
          <p:cNvSpPr txBox="1">
            <a:spLocks/>
          </p:cNvSpPr>
          <p:nvPr/>
        </p:nvSpPr>
        <p:spPr>
          <a:xfrm>
            <a:off x="4550750" y="2713936"/>
            <a:ext cx="5851226" cy="64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다양한 플랫폼과 언어를 지원하는 브라우저 자동화 도구 모음</a:t>
            </a:r>
          </a:p>
        </p:txBody>
      </p:sp>
      <p:sp>
        <p:nvSpPr>
          <p:cNvPr id="15" name="텍스트 개체 틀 7">
            <a:extLst>
              <a:ext uri="{FF2B5EF4-FFF2-40B4-BE49-F238E27FC236}">
                <a16:creationId xmlns:a16="http://schemas.microsoft.com/office/drawing/2014/main" id="{8A9E2608-DC12-49A5-901A-69C248FFC702}"/>
              </a:ext>
            </a:extLst>
          </p:cNvPr>
          <p:cNvSpPr txBox="1">
            <a:spLocks/>
          </p:cNvSpPr>
          <p:nvPr/>
        </p:nvSpPr>
        <p:spPr>
          <a:xfrm>
            <a:off x="2813942" y="2852435"/>
            <a:ext cx="1380307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>
                <a:solidFill>
                  <a:srgbClr val="202522"/>
                </a:solidFill>
              </a:rPr>
              <a:t> Selenium</a:t>
            </a:r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60FD718D-85CF-4C38-B787-67D29553BC37}"/>
              </a:ext>
            </a:extLst>
          </p:cNvPr>
          <p:cNvSpPr txBox="1">
            <a:spLocks/>
          </p:cNvSpPr>
          <p:nvPr/>
        </p:nvSpPr>
        <p:spPr>
          <a:xfrm>
            <a:off x="2733648" y="3595552"/>
            <a:ext cx="7812791" cy="156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 err="1">
                <a:solidFill>
                  <a:srgbClr val="202522"/>
                </a:solidFill>
              </a:rPr>
              <a:t>WebDriver</a:t>
            </a:r>
            <a:r>
              <a:rPr lang="ko-KR" altLang="en-US" sz="1800" spc="0" dirty="0">
                <a:solidFill>
                  <a:srgbClr val="202522"/>
                </a:solidFill>
              </a:rPr>
              <a:t>라는 </a:t>
            </a:r>
            <a:r>
              <a:rPr lang="en-US" altLang="ko-KR" sz="1800" spc="0" dirty="0">
                <a:solidFill>
                  <a:srgbClr val="202522"/>
                </a:solidFill>
              </a:rPr>
              <a:t>API</a:t>
            </a:r>
            <a:r>
              <a:rPr lang="ko-KR" altLang="en-US" sz="1800" spc="0" dirty="0">
                <a:solidFill>
                  <a:srgbClr val="202522"/>
                </a:solidFill>
              </a:rPr>
              <a:t>를 통해 운영체제에 설치된 크롬이나 </a:t>
            </a:r>
            <a:r>
              <a:rPr lang="ko-KR" altLang="en-US" sz="1800" spc="0" dirty="0" err="1">
                <a:solidFill>
                  <a:srgbClr val="202522"/>
                </a:solidFill>
              </a:rPr>
              <a:t>파이어폭스</a:t>
            </a:r>
            <a:r>
              <a:rPr lang="ko-KR" altLang="en-US" sz="1800" spc="0" dirty="0">
                <a:solidFill>
                  <a:srgbClr val="202522"/>
                </a:solidFill>
              </a:rPr>
              <a:t> 등의 브라우저를 기동시키고 웹 페이지를 로드하고 제어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marL="285750" indent="-285750" algn="l"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202522"/>
                </a:solidFill>
              </a:rPr>
              <a:t>브라우저를 직접 동작시킨다는 것은 </a:t>
            </a:r>
            <a:r>
              <a:rPr lang="en-US" altLang="ko-KR" sz="1800" spc="0" dirty="0">
                <a:solidFill>
                  <a:srgbClr val="202522"/>
                </a:solidFill>
              </a:rPr>
              <a:t>JavaScript</a:t>
            </a:r>
            <a:r>
              <a:rPr lang="ko-KR" altLang="en-US" sz="1800" spc="0" dirty="0">
                <a:solidFill>
                  <a:srgbClr val="202522"/>
                </a:solidFill>
              </a:rPr>
              <a:t>에 의해 생성되는 콘텐츠와 </a:t>
            </a:r>
            <a:r>
              <a:rPr lang="en-US" altLang="ko-KR" sz="1800" spc="0" dirty="0">
                <a:solidFill>
                  <a:srgbClr val="202522"/>
                </a:solidFill>
              </a:rPr>
              <a:t>Ajax </a:t>
            </a:r>
            <a:r>
              <a:rPr lang="ko-KR" altLang="en-US" sz="1800" spc="0" dirty="0">
                <a:solidFill>
                  <a:srgbClr val="202522"/>
                </a:solidFill>
              </a:rPr>
              <a:t>통신 등을 통해 뒤늦게 불려오는 </a:t>
            </a:r>
            <a:r>
              <a:rPr lang="ko-KR" altLang="en-US" sz="1800" spc="0" dirty="0" err="1">
                <a:solidFill>
                  <a:srgbClr val="202522"/>
                </a:solidFill>
              </a:rPr>
              <a:t>콘텐츠를</a:t>
            </a:r>
            <a:r>
              <a:rPr lang="ko-KR" altLang="en-US" sz="1800" spc="0" dirty="0">
                <a:solidFill>
                  <a:srgbClr val="202522"/>
                </a:solidFill>
              </a:rPr>
              <a:t> 처리할 수 있다는 것을 의미함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560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2A47B7E-CAA8-4BD2-8FC8-02EA7E283987}"/>
              </a:ext>
            </a:extLst>
          </p:cNvPr>
          <p:cNvSpPr/>
          <p:nvPr/>
        </p:nvSpPr>
        <p:spPr bwMode="auto">
          <a:xfrm>
            <a:off x="2847962" y="808266"/>
            <a:ext cx="7558968" cy="1127303"/>
          </a:xfrm>
          <a:prstGeom prst="rect">
            <a:avLst/>
          </a:prstGeom>
          <a:solidFill>
            <a:schemeClr val="bg1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양쪽 모서리가 둥근 사각형 44">
            <a:extLst>
              <a:ext uri="{FF2B5EF4-FFF2-40B4-BE49-F238E27FC236}">
                <a16:creationId xmlns:a16="http://schemas.microsoft.com/office/drawing/2014/main" id="{BF8D021A-E218-45D7-AECA-5707A97884F9}"/>
              </a:ext>
            </a:extLst>
          </p:cNvPr>
          <p:cNvSpPr/>
          <p:nvPr/>
        </p:nvSpPr>
        <p:spPr bwMode="auto">
          <a:xfrm rot="16200000">
            <a:off x="1164787" y="260175"/>
            <a:ext cx="1143225" cy="2223124"/>
          </a:xfrm>
          <a:prstGeom prst="round2SameRect">
            <a:avLst>
              <a:gd name="adj1" fmla="val 9663"/>
              <a:gd name="adj2" fmla="val 0"/>
            </a:avLst>
          </a:prstGeom>
          <a:solidFill>
            <a:srgbClr val="ACC5E4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5708D40C-4F04-414E-9D84-6FB83D08114B}"/>
              </a:ext>
            </a:extLst>
          </p:cNvPr>
          <p:cNvSpPr txBox="1">
            <a:spLocks/>
          </p:cNvSpPr>
          <p:nvPr/>
        </p:nvSpPr>
        <p:spPr>
          <a:xfrm>
            <a:off x="3170387" y="1003738"/>
            <a:ext cx="5851226" cy="73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간결한 프로그래밍 인터페이스를 제공하도록 설계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동적 웹 페이지를 보다 잘 지원할 수 있도록 개발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93F15C7A-41F6-41A5-89C3-E2229D794871}"/>
              </a:ext>
            </a:extLst>
          </p:cNvPr>
          <p:cNvSpPr txBox="1">
            <a:spLocks/>
          </p:cNvSpPr>
          <p:nvPr/>
        </p:nvSpPr>
        <p:spPr>
          <a:xfrm>
            <a:off x="766255" y="1228803"/>
            <a:ext cx="2242650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 WebDriver   API</a:t>
            </a:r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6EB186D9-4329-484C-BAA7-E7A3C7154279}"/>
              </a:ext>
            </a:extLst>
          </p:cNvPr>
          <p:cNvSpPr txBox="1">
            <a:spLocks/>
          </p:cNvSpPr>
          <p:nvPr/>
        </p:nvSpPr>
        <p:spPr>
          <a:xfrm>
            <a:off x="661656" y="2045591"/>
            <a:ext cx="7812793" cy="64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 err="1">
                <a:solidFill>
                  <a:srgbClr val="202522"/>
                </a:solidFill>
              </a:rPr>
              <a:t>WebDriver</a:t>
            </a:r>
            <a:r>
              <a:rPr lang="ko-KR" altLang="en-US" sz="1800" spc="0" dirty="0">
                <a:solidFill>
                  <a:srgbClr val="202522"/>
                </a:solidFill>
              </a:rPr>
              <a:t>의 목표 </a:t>
            </a:r>
            <a:r>
              <a:rPr lang="en-US" altLang="ko-KR" sz="1800" spc="0" dirty="0">
                <a:solidFill>
                  <a:srgbClr val="202522"/>
                </a:solidFill>
              </a:rPr>
              <a:t>:</a:t>
            </a:r>
            <a:r>
              <a:rPr lang="ko-KR" altLang="en-US" sz="1800" spc="0" dirty="0">
                <a:solidFill>
                  <a:srgbClr val="202522"/>
                </a:solidFill>
              </a:rPr>
              <a:t> 최신 고급 웹 응용 프로그램 테스트 문제에 대한 향상된 지원을 제공하는 잘 디자인된 객체 지향 </a:t>
            </a:r>
            <a:r>
              <a:rPr lang="en-US" altLang="ko-KR" sz="1800" spc="0" dirty="0">
                <a:solidFill>
                  <a:srgbClr val="202522"/>
                </a:solidFill>
              </a:rPr>
              <a:t>API</a:t>
            </a:r>
            <a:r>
              <a:rPr lang="ko-KR" altLang="en-US" sz="1800" spc="0" dirty="0">
                <a:solidFill>
                  <a:srgbClr val="202522"/>
                </a:solidFill>
              </a:rPr>
              <a:t>를 제공하는 것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8B7FBC31-F5FE-4469-9B01-2BC14B46D747}"/>
              </a:ext>
            </a:extLst>
          </p:cNvPr>
          <p:cNvSpPr txBox="1">
            <a:spLocks/>
          </p:cNvSpPr>
          <p:nvPr/>
        </p:nvSpPr>
        <p:spPr>
          <a:xfrm>
            <a:off x="661656" y="2782770"/>
            <a:ext cx="7596394" cy="64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chemeClr val="tx1"/>
                </a:solidFill>
              </a:rPr>
              <a:t>Selenium-WebDriver</a:t>
            </a:r>
            <a:r>
              <a:rPr lang="ko-KR" altLang="en-US" sz="1800" spc="0" dirty="0">
                <a:solidFill>
                  <a:schemeClr val="tx1"/>
                </a:solidFill>
              </a:rPr>
              <a:t>는 자동화를 위한 각 브라우저의 기본 지원을 사용하여 브라우저를 직접 호출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6E08F5B-3EC3-49B4-AF99-B0DDE7392025}"/>
              </a:ext>
            </a:extLst>
          </p:cNvPr>
          <p:cNvGrpSpPr/>
          <p:nvPr/>
        </p:nvGrpSpPr>
        <p:grpSpPr>
          <a:xfrm>
            <a:off x="2583116" y="4320276"/>
            <a:ext cx="7950670" cy="373169"/>
            <a:chOff x="1165138" y="1461980"/>
            <a:chExt cx="7950670" cy="37316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AE2BBDB-EAE4-4EBF-AD1B-E235775C05A0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텍스트 개체 틀 7">
              <a:extLst>
                <a:ext uri="{FF2B5EF4-FFF2-40B4-BE49-F238E27FC236}">
                  <a16:creationId xmlns:a16="http://schemas.microsoft.com/office/drawing/2014/main" id="{7E637B03-5AF7-4717-84BA-BA751155BD39}"/>
                </a:ext>
              </a:extLst>
            </p:cNvPr>
            <p:cNvSpPr txBox="1">
              <a:spLocks/>
            </p:cNvSpPr>
            <p:nvPr/>
          </p:nvSpPr>
          <p:spPr>
            <a:xfrm>
              <a:off x="1429984" y="1461980"/>
              <a:ext cx="7685824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 dirty="0">
                  <a:solidFill>
                    <a:srgbClr val="202522"/>
                  </a:solidFill>
                </a:rPr>
                <a:t>Selenium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은 </a:t>
              </a:r>
              <a:r>
                <a:rPr lang="en-US" altLang="ko-KR" sz="1800" spc="0" dirty="0" err="1">
                  <a:solidFill>
                    <a:srgbClr val="202522"/>
                  </a:solidFill>
                </a:rPr>
                <a:t>cmd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창에서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pip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명령 또는 </a:t>
              </a:r>
              <a:r>
                <a:rPr lang="en-US" altLang="ko-KR" sz="1800" spc="0" dirty="0" err="1">
                  <a:solidFill>
                    <a:srgbClr val="202522"/>
                  </a:solidFill>
                </a:rPr>
                <a:t>conda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명령을 통해서 설치 가능</a:t>
              </a:r>
              <a:endParaRPr lang="en-US" altLang="ko-KR" sz="1800" spc="0" dirty="0">
                <a:solidFill>
                  <a:srgbClr val="202522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8BF964-6399-48B5-AD79-E3BFBDAB054E}"/>
              </a:ext>
            </a:extLst>
          </p:cNvPr>
          <p:cNvSpPr>
            <a:spLocks/>
          </p:cNvSpPr>
          <p:nvPr/>
        </p:nvSpPr>
        <p:spPr bwMode="auto">
          <a:xfrm>
            <a:off x="3008904" y="4853755"/>
            <a:ext cx="7693177" cy="922426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텍스트 개체 틀 7">
            <a:extLst>
              <a:ext uri="{FF2B5EF4-FFF2-40B4-BE49-F238E27FC236}">
                <a16:creationId xmlns:a16="http://schemas.microsoft.com/office/drawing/2014/main" id="{9710E0DF-20C0-4CDA-B152-C4C331157DBB}"/>
              </a:ext>
            </a:extLst>
          </p:cNvPr>
          <p:cNvSpPr txBox="1">
            <a:spLocks/>
          </p:cNvSpPr>
          <p:nvPr/>
        </p:nvSpPr>
        <p:spPr>
          <a:xfrm>
            <a:off x="3140818" y="4946969"/>
            <a:ext cx="7561263" cy="110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conda</a:t>
            </a:r>
            <a:r>
              <a:rPr lang="en-US" altLang="ko-KR" sz="1800" spc="0" dirty="0">
                <a:solidFill>
                  <a:srgbClr val="202522"/>
                </a:solidFill>
              </a:rPr>
              <a:t> install selenium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pip install selenium 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1955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>
            <a:extLst>
              <a:ext uri="{FF2B5EF4-FFF2-40B4-BE49-F238E27FC236}">
                <a16:creationId xmlns:a16="http://schemas.microsoft.com/office/drawing/2014/main" id="{36E2176D-D1D2-40F1-B178-54DFDCBBCCC9}"/>
              </a:ext>
            </a:extLst>
          </p:cNvPr>
          <p:cNvSpPr txBox="1">
            <a:spLocks/>
          </p:cNvSpPr>
          <p:nvPr/>
        </p:nvSpPr>
        <p:spPr>
          <a:xfrm>
            <a:off x="648630" y="505106"/>
            <a:ext cx="8064633" cy="4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>
                <a:solidFill>
                  <a:srgbClr val="202522"/>
                </a:solidFill>
              </a:rPr>
              <a:t>Chrome Driver </a:t>
            </a:r>
            <a:r>
              <a:rPr lang="ko-KR" altLang="en-US" sz="2000" spc="0">
                <a:solidFill>
                  <a:srgbClr val="202522"/>
                </a:solidFill>
              </a:rPr>
              <a:t>설치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C3A5AC-52B4-4389-8D02-4954C114F32E}"/>
              </a:ext>
            </a:extLst>
          </p:cNvPr>
          <p:cNvGrpSpPr/>
          <p:nvPr/>
        </p:nvGrpSpPr>
        <p:grpSpPr>
          <a:xfrm>
            <a:off x="465411" y="989209"/>
            <a:ext cx="7950670" cy="646230"/>
            <a:chOff x="1165138" y="1461980"/>
            <a:chExt cx="7950670" cy="64623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92FA2FA-DEA8-4EAA-AC9C-861FAC012DE3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텍스트 개체 틀 7">
              <a:extLst>
                <a:ext uri="{FF2B5EF4-FFF2-40B4-BE49-F238E27FC236}">
                  <a16:creationId xmlns:a16="http://schemas.microsoft.com/office/drawing/2014/main" id="{D4B432D1-6EFF-4576-8B4D-EB9EA490AAB5}"/>
                </a:ext>
              </a:extLst>
            </p:cNvPr>
            <p:cNvSpPr txBox="1">
              <a:spLocks/>
            </p:cNvSpPr>
            <p:nvPr/>
          </p:nvSpPr>
          <p:spPr>
            <a:xfrm>
              <a:off x="1429984" y="1461980"/>
              <a:ext cx="7685824" cy="646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 dirty="0">
                  <a:solidFill>
                    <a:srgbClr val="202522"/>
                  </a:solidFill>
                </a:rPr>
                <a:t>Selenium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의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Web Driver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에 의해 제어되는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Chrome Driver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를 설치하기 위해 먼저 시스템에 설치된 크롬 브라우저의 버전 체크</a:t>
              </a:r>
              <a:endParaRPr lang="en-US" altLang="ko-KR" sz="1800" spc="0" dirty="0">
                <a:solidFill>
                  <a:srgbClr val="202522"/>
                </a:solidFill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729BD7E1-C9BA-4B76-AB8C-857A1B99F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805" y="2173287"/>
            <a:ext cx="83629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49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>
            <a:extLst>
              <a:ext uri="{FF2B5EF4-FFF2-40B4-BE49-F238E27FC236}">
                <a16:creationId xmlns:a16="http://schemas.microsoft.com/office/drawing/2014/main" id="{E1C162F5-E08A-43E5-92F1-4B40C1C53BE0}"/>
              </a:ext>
            </a:extLst>
          </p:cNvPr>
          <p:cNvSpPr txBox="1">
            <a:spLocks/>
          </p:cNvSpPr>
          <p:nvPr/>
        </p:nvSpPr>
        <p:spPr>
          <a:xfrm>
            <a:off x="597029" y="491108"/>
            <a:ext cx="8088233" cy="4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rgbClr val="202522"/>
                </a:solidFill>
              </a:rPr>
              <a:t>WebDriver </a:t>
            </a:r>
            <a:r>
              <a:rPr lang="ko-KR" altLang="en-US" sz="2000" spc="0" dirty="0">
                <a:solidFill>
                  <a:srgbClr val="202522"/>
                </a:solidFill>
              </a:rPr>
              <a:t>객체 생성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BE48A5D-1435-4578-9571-577398C3A02E}"/>
              </a:ext>
            </a:extLst>
          </p:cNvPr>
          <p:cNvGrpSpPr/>
          <p:nvPr/>
        </p:nvGrpSpPr>
        <p:grpSpPr>
          <a:xfrm>
            <a:off x="483188" y="972648"/>
            <a:ext cx="7973937" cy="646230"/>
            <a:chOff x="1165138" y="1461980"/>
            <a:chExt cx="7950670" cy="64623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D91AEDA-EC7C-4B7C-98AA-AAAE6DC4FB84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텍스트 개체 틀 7">
              <a:extLst>
                <a:ext uri="{FF2B5EF4-FFF2-40B4-BE49-F238E27FC236}">
                  <a16:creationId xmlns:a16="http://schemas.microsoft.com/office/drawing/2014/main" id="{8186DAA9-AB0F-44ED-9BCD-1AD615CD7AF2}"/>
                </a:ext>
              </a:extLst>
            </p:cNvPr>
            <p:cNvSpPr txBox="1">
              <a:spLocks/>
            </p:cNvSpPr>
            <p:nvPr/>
          </p:nvSpPr>
          <p:spPr>
            <a:xfrm>
              <a:off x="1429984" y="1461980"/>
              <a:ext cx="7685824" cy="646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1800" spc="0">
                  <a:solidFill>
                    <a:srgbClr val="202522"/>
                  </a:solidFill>
                </a:rPr>
                <a:t>다음 코드를 수행시켜서 크롬 드라이버를 기반으로 </a:t>
              </a:r>
              <a:r>
                <a:rPr lang="en-US" altLang="ko-KR" sz="1800" spc="0">
                  <a:solidFill>
                    <a:srgbClr val="202522"/>
                  </a:solidFill>
                </a:rPr>
                <a:t>selenium.webdriver.chrome.webdriver.WebDriver </a:t>
              </a:r>
              <a:r>
                <a:rPr lang="ko-KR" altLang="en-US" sz="1800" spc="0">
                  <a:solidFill>
                    <a:srgbClr val="202522"/>
                  </a:solidFill>
                </a:rPr>
                <a:t>객체 생성</a:t>
              </a:r>
              <a:endParaRPr lang="en-US" altLang="ko-KR" sz="1800" spc="0">
                <a:solidFill>
                  <a:srgbClr val="202522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E84B02-D14B-4481-AEF9-6A0F489C30B1}"/>
              </a:ext>
            </a:extLst>
          </p:cNvPr>
          <p:cNvSpPr>
            <a:spLocks/>
          </p:cNvSpPr>
          <p:nvPr/>
        </p:nvSpPr>
        <p:spPr bwMode="auto">
          <a:xfrm>
            <a:off x="856035" y="1730291"/>
            <a:ext cx="7715690" cy="493279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DFFF742A-FC1D-49CA-88BE-683D179FAF6E}"/>
              </a:ext>
            </a:extLst>
          </p:cNvPr>
          <p:cNvSpPr txBox="1">
            <a:spLocks/>
          </p:cNvSpPr>
          <p:nvPr/>
        </p:nvSpPr>
        <p:spPr>
          <a:xfrm>
            <a:off x="1000089" y="1792315"/>
            <a:ext cx="7583390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>
                <a:solidFill>
                  <a:srgbClr val="202522"/>
                </a:solidFill>
              </a:rPr>
              <a:t>driver = webdriver.Chrome('C:/Temp/chromedriver')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27FD511-98E5-49E9-9E9C-A3C9E5476CED}"/>
              </a:ext>
            </a:extLst>
          </p:cNvPr>
          <p:cNvSpPr txBox="1">
            <a:spLocks/>
          </p:cNvSpPr>
          <p:nvPr/>
        </p:nvSpPr>
        <p:spPr>
          <a:xfrm>
            <a:off x="4024128" y="3056164"/>
            <a:ext cx="8064633" cy="4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>
                <a:solidFill>
                  <a:srgbClr val="202522"/>
                </a:solidFill>
              </a:rPr>
              <a:t>WebDriver </a:t>
            </a:r>
            <a:r>
              <a:rPr lang="ko-KR" altLang="en-US" sz="2000" spc="0">
                <a:solidFill>
                  <a:srgbClr val="202522"/>
                </a:solidFill>
              </a:rPr>
              <a:t>객체 생성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01F8FFA-3C44-462F-919D-82A59C41F16D}"/>
              </a:ext>
            </a:extLst>
          </p:cNvPr>
          <p:cNvGrpSpPr/>
          <p:nvPr/>
        </p:nvGrpSpPr>
        <p:grpSpPr>
          <a:xfrm>
            <a:off x="3840909" y="3540267"/>
            <a:ext cx="7950670" cy="646230"/>
            <a:chOff x="1165138" y="1461980"/>
            <a:chExt cx="7950670" cy="64623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6BA5E1-A710-4A19-B744-5600602C674C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텍스트 개체 틀 7">
              <a:extLst>
                <a:ext uri="{FF2B5EF4-FFF2-40B4-BE49-F238E27FC236}">
                  <a16:creationId xmlns:a16="http://schemas.microsoft.com/office/drawing/2014/main" id="{2C6DBAEB-575F-4A63-B94F-48A8F5A04B55}"/>
                </a:ext>
              </a:extLst>
            </p:cNvPr>
            <p:cNvSpPr txBox="1">
              <a:spLocks/>
            </p:cNvSpPr>
            <p:nvPr/>
          </p:nvSpPr>
          <p:spPr>
            <a:xfrm>
              <a:off x="1429984" y="1461980"/>
              <a:ext cx="7685824" cy="646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1800" spc="0" dirty="0" err="1">
                  <a:solidFill>
                    <a:srgbClr val="202522"/>
                  </a:solidFill>
                </a:rPr>
                <a:t>아규먼트로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chromedriver.exe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파일이 존재하는 디렉토리와 파일명에 대한 패스 정보를 지정하면 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Selenium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에 의해 관리되는 크롬 브라우저가 기동 됨</a:t>
              </a:r>
              <a:endParaRPr lang="en-US" altLang="ko-KR" sz="1800" spc="0" dirty="0">
                <a:solidFill>
                  <a:srgbClr val="202522"/>
                </a:solidFill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8243C39C-C832-4934-9E53-6CAACBF2E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866" y="4352308"/>
            <a:ext cx="4261801" cy="216024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41729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>
            <a:extLst>
              <a:ext uri="{FF2B5EF4-FFF2-40B4-BE49-F238E27FC236}">
                <a16:creationId xmlns:a16="http://schemas.microsoft.com/office/drawing/2014/main" id="{B7E4F365-4782-4FC1-93D7-A4070739448A}"/>
              </a:ext>
            </a:extLst>
          </p:cNvPr>
          <p:cNvSpPr txBox="1">
            <a:spLocks/>
          </p:cNvSpPr>
          <p:nvPr/>
        </p:nvSpPr>
        <p:spPr>
          <a:xfrm>
            <a:off x="586959" y="500380"/>
            <a:ext cx="8064633" cy="4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rgbClr val="202522"/>
                </a:solidFill>
              </a:rPr>
              <a:t>페이지 가져오기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76E81C-9C7F-456A-A539-2AD6AD7AAF2D}"/>
              </a:ext>
            </a:extLst>
          </p:cNvPr>
          <p:cNvSpPr>
            <a:spLocks/>
          </p:cNvSpPr>
          <p:nvPr/>
        </p:nvSpPr>
        <p:spPr bwMode="auto">
          <a:xfrm>
            <a:off x="752087" y="2028050"/>
            <a:ext cx="7693177" cy="493279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78B72316-138D-4DB3-B3B0-A9771F64CA94}"/>
              </a:ext>
            </a:extLst>
          </p:cNvPr>
          <p:cNvSpPr txBox="1">
            <a:spLocks/>
          </p:cNvSpPr>
          <p:nvPr/>
        </p:nvSpPr>
        <p:spPr>
          <a:xfrm>
            <a:off x="895755" y="2090074"/>
            <a:ext cx="7561263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>
                <a:solidFill>
                  <a:srgbClr val="202522"/>
                </a:solidFill>
              </a:rPr>
              <a:t>driver.get('http://www.google.com/ncr')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078C7D1-5127-48FE-89C1-FAF682589814}"/>
              </a:ext>
            </a:extLst>
          </p:cNvPr>
          <p:cNvGrpSpPr/>
          <p:nvPr/>
        </p:nvGrpSpPr>
        <p:grpSpPr>
          <a:xfrm>
            <a:off x="379995" y="1177047"/>
            <a:ext cx="8802916" cy="708595"/>
            <a:chOff x="1165138" y="1461980"/>
            <a:chExt cx="7950670" cy="92322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AC98E09-D864-4C63-82D3-78AC5EC48824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텍스트 개체 틀 7">
              <a:extLst>
                <a:ext uri="{FF2B5EF4-FFF2-40B4-BE49-F238E27FC236}">
                  <a16:creationId xmlns:a16="http://schemas.microsoft.com/office/drawing/2014/main" id="{AEEF6A5C-E7D3-4D15-BE60-F45811C64974}"/>
                </a:ext>
              </a:extLst>
            </p:cNvPr>
            <p:cNvSpPr txBox="1">
              <a:spLocks/>
            </p:cNvSpPr>
            <p:nvPr/>
          </p:nvSpPr>
          <p:spPr>
            <a:xfrm>
              <a:off x="1429984" y="1461980"/>
              <a:ext cx="7685824" cy="923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 dirty="0" err="1">
                  <a:solidFill>
                    <a:srgbClr val="202522"/>
                  </a:solidFill>
                </a:rPr>
                <a:t>selenium.webdriver.chrome.webdriver.WebDriver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객체의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get() </a:t>
              </a:r>
              <a:r>
                <a:rPr lang="ko-KR" altLang="en-US" sz="1800" spc="0" dirty="0" err="1">
                  <a:solidFill>
                    <a:srgbClr val="202522"/>
                  </a:solidFill>
                </a:rPr>
                <a:t>메서드를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 사용하여 </a:t>
              </a:r>
              <a:r>
                <a:rPr lang="ko-KR" altLang="en-US" sz="1800" spc="0" dirty="0" err="1">
                  <a:solidFill>
                    <a:srgbClr val="202522"/>
                  </a:solidFill>
                </a:rPr>
                <a:t>크롤링하려는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 웹 페이지를 제어하는 크롬 브라우저에 로드하고 </a:t>
              </a:r>
              <a:r>
                <a:rPr lang="ko-KR" altLang="en-US" sz="1800" spc="0" dirty="0" err="1">
                  <a:solidFill>
                    <a:srgbClr val="202522"/>
                  </a:solidFill>
                </a:rPr>
                <a:t>렌더링</a:t>
              </a:r>
              <a:endParaRPr lang="ko-KR" altLang="en-US" sz="1800" spc="0" dirty="0">
                <a:solidFill>
                  <a:srgbClr val="202522"/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805A7C-1D9F-4059-B689-0AC910AC6B13}"/>
              </a:ext>
            </a:extLst>
          </p:cNvPr>
          <p:cNvSpPr>
            <a:spLocks/>
          </p:cNvSpPr>
          <p:nvPr/>
        </p:nvSpPr>
        <p:spPr bwMode="auto">
          <a:xfrm>
            <a:off x="3466104" y="4878986"/>
            <a:ext cx="7693177" cy="883520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10BC0BE5-B389-4E71-91A0-7084F33DE6C1}"/>
              </a:ext>
            </a:extLst>
          </p:cNvPr>
          <p:cNvSpPr txBox="1">
            <a:spLocks/>
          </p:cNvSpPr>
          <p:nvPr/>
        </p:nvSpPr>
        <p:spPr>
          <a:xfrm>
            <a:off x="3609772" y="4941010"/>
            <a:ext cx="7561263" cy="73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>
                <a:solidFill>
                  <a:srgbClr val="202522"/>
                </a:solidFill>
              </a:rPr>
              <a:t>driver.implicitly_wait(3)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>
                <a:solidFill>
                  <a:srgbClr val="202522"/>
                </a:solidFill>
              </a:rPr>
              <a:t>driver.get('http://www.google.com/ncr') </a:t>
            </a: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68BFC258-5E07-4328-8780-031C7B6E57D2}"/>
              </a:ext>
            </a:extLst>
          </p:cNvPr>
          <p:cNvSpPr txBox="1">
            <a:spLocks/>
          </p:cNvSpPr>
          <p:nvPr/>
        </p:nvSpPr>
        <p:spPr>
          <a:xfrm>
            <a:off x="3346490" y="3497063"/>
            <a:ext cx="7812790" cy="1289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202522"/>
                </a:solidFill>
              </a:rPr>
              <a:t>경우에 따라 페이지 로드가 완료되거나 시작되기 전에 </a:t>
            </a:r>
            <a:r>
              <a:rPr lang="en-US" altLang="ko-KR" sz="1800" spc="0" dirty="0" err="1">
                <a:solidFill>
                  <a:srgbClr val="202522"/>
                </a:solidFill>
              </a:rPr>
              <a:t>WebDriver</a:t>
            </a:r>
            <a:r>
              <a:rPr lang="ko-KR" altLang="en-US" sz="1800" spc="0" dirty="0">
                <a:solidFill>
                  <a:srgbClr val="202522"/>
                </a:solidFill>
              </a:rPr>
              <a:t>가 제어권을 반환할 수 있음 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marL="285750" indent="-285750" algn="l"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202522"/>
                </a:solidFill>
              </a:rPr>
              <a:t>견고성을 확보하려면 </a:t>
            </a:r>
            <a:r>
              <a:rPr lang="en-US" altLang="ko-KR" sz="1800" spc="0" dirty="0">
                <a:solidFill>
                  <a:srgbClr val="202522"/>
                </a:solidFill>
              </a:rPr>
              <a:t>Explicit and Implicit Waits</a:t>
            </a:r>
            <a:r>
              <a:rPr lang="ko-KR" altLang="en-US" sz="1800" spc="0" dirty="0">
                <a:solidFill>
                  <a:srgbClr val="202522"/>
                </a:solidFill>
              </a:rPr>
              <a:t>를 사용하여 요소가 페이지에 존재할 때까지 기다려야 함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A00A1EA-2441-49DB-A208-1447E95DA3EC}"/>
              </a:ext>
            </a:extLst>
          </p:cNvPr>
          <p:cNvSpPr>
            <a:spLocks/>
          </p:cNvSpPr>
          <p:nvPr/>
        </p:nvSpPr>
        <p:spPr bwMode="auto">
          <a:xfrm>
            <a:off x="3466104" y="5844127"/>
            <a:ext cx="7693177" cy="508462"/>
          </a:xfrm>
          <a:prstGeom prst="rect">
            <a:avLst/>
          </a:prstGeom>
          <a:solidFill>
            <a:srgbClr val="5B6F8E"/>
          </a:solidFill>
          <a:ln w="19050">
            <a:solidFill>
              <a:srgbClr val="5B6F8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8B02F6B2-6D4C-4E2F-B55A-AE063CF95CC4}"/>
              </a:ext>
            </a:extLst>
          </p:cNvPr>
          <p:cNvSpPr txBox="1">
            <a:spLocks/>
          </p:cNvSpPr>
          <p:nvPr/>
        </p:nvSpPr>
        <p:spPr>
          <a:xfrm>
            <a:off x="3609772" y="5906151"/>
            <a:ext cx="7561263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>
                <a:solidFill>
                  <a:schemeClr val="bg1"/>
                </a:solidFill>
              </a:rPr>
              <a:t>driver.get('http://www.google.com/ncr', 5) </a:t>
            </a:r>
          </a:p>
        </p:txBody>
      </p:sp>
    </p:spTree>
    <p:extLst>
      <p:ext uri="{BB962C8B-B14F-4D97-AF65-F5344CB8AC3E}">
        <p14:creationId xmlns:p14="http://schemas.microsoft.com/office/powerpoint/2010/main" val="36746810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4BD2ECB5-1551-4A03-9270-6AA54025C20B}"/>
              </a:ext>
            </a:extLst>
          </p:cNvPr>
          <p:cNvSpPr txBox="1">
            <a:spLocks/>
          </p:cNvSpPr>
          <p:nvPr/>
        </p:nvSpPr>
        <p:spPr>
          <a:xfrm>
            <a:off x="487232" y="538521"/>
            <a:ext cx="10777398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chemeClr val="tx1"/>
                </a:solidFill>
              </a:rPr>
              <a:t>WebDriver</a:t>
            </a:r>
            <a:r>
              <a:rPr lang="ko-KR" altLang="en-US" sz="1800" spc="0" dirty="0">
                <a:solidFill>
                  <a:schemeClr val="tx1"/>
                </a:solidFill>
              </a:rPr>
              <a:t>의 요소 찾기는 </a:t>
            </a:r>
            <a:r>
              <a:rPr lang="en-US" altLang="ko-KR" sz="1800" spc="0" dirty="0">
                <a:solidFill>
                  <a:schemeClr val="tx1"/>
                </a:solidFill>
              </a:rPr>
              <a:t>WebDriver </a:t>
            </a:r>
            <a:r>
              <a:rPr lang="ko-KR" altLang="en-US" sz="1800" spc="0" dirty="0">
                <a:solidFill>
                  <a:schemeClr val="tx1"/>
                </a:solidFill>
              </a:rPr>
              <a:t>객체 및 </a:t>
            </a:r>
            <a:r>
              <a:rPr lang="en-US" altLang="ko-KR" sz="1800" spc="0" dirty="0" err="1">
                <a:solidFill>
                  <a:schemeClr val="tx1"/>
                </a:solidFill>
              </a:rPr>
              <a:t>WebElement</a:t>
            </a:r>
            <a:r>
              <a:rPr lang="en-US" altLang="ko-KR" sz="1800" spc="0" dirty="0">
                <a:solidFill>
                  <a:schemeClr val="tx1"/>
                </a:solidFill>
              </a:rPr>
              <a:t> </a:t>
            </a:r>
            <a:r>
              <a:rPr lang="ko-KR" altLang="en-US" sz="1800" spc="0" dirty="0">
                <a:solidFill>
                  <a:schemeClr val="tx1"/>
                </a:solidFill>
              </a:rPr>
              <a:t>객체에서 제공되는 다음 메서드들을 사용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CB930F-11FB-4A1A-BDCD-B1AC570986F5}"/>
              </a:ext>
            </a:extLst>
          </p:cNvPr>
          <p:cNvSpPr>
            <a:spLocks/>
          </p:cNvSpPr>
          <p:nvPr/>
        </p:nvSpPr>
        <p:spPr bwMode="auto">
          <a:xfrm>
            <a:off x="625627" y="1722363"/>
            <a:ext cx="7693177" cy="1579311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6DFFC4A2-8F35-4306-A2F1-B8138A435B11}"/>
              </a:ext>
            </a:extLst>
          </p:cNvPr>
          <p:cNvSpPr txBox="1">
            <a:spLocks/>
          </p:cNvSpPr>
          <p:nvPr/>
        </p:nvSpPr>
        <p:spPr>
          <a:xfrm>
            <a:off x="769295" y="1784387"/>
            <a:ext cx="7561263" cy="1469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byId</a:t>
            </a:r>
            <a:r>
              <a:rPr lang="en-US" altLang="ko-KR" sz="1800" spc="0" dirty="0">
                <a:solidFill>
                  <a:srgbClr val="202522"/>
                </a:solidFill>
              </a:rPr>
              <a:t>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driver.find_element_by_id</a:t>
            </a:r>
            <a:r>
              <a:rPr lang="en-US" altLang="ko-KR" sz="1800" spc="0" dirty="0">
                <a:solidFill>
                  <a:srgbClr val="202522"/>
                </a:solidFill>
              </a:rPr>
              <a:t>('</a:t>
            </a:r>
            <a:r>
              <a:rPr lang="en-US" altLang="ko-KR" sz="1800" spc="0" dirty="0" err="1">
                <a:solidFill>
                  <a:srgbClr val="202522"/>
                </a:solidFill>
              </a:rPr>
              <a:t>btype</a:t>
            </a:r>
            <a:r>
              <a:rPr lang="en-US" altLang="ko-KR" sz="1800" spc="0" dirty="0">
                <a:solidFill>
                  <a:srgbClr val="202522"/>
                </a:solidFill>
              </a:rPr>
              <a:t>')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rgbClr val="202522"/>
                </a:solidFill>
              </a:rPr>
              <a:t>또는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from selenium.webdriver.common.by import By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byId</a:t>
            </a:r>
            <a:r>
              <a:rPr lang="en-US" altLang="ko-KR" sz="1800" spc="0" dirty="0">
                <a:solidFill>
                  <a:srgbClr val="202522"/>
                </a:solidFill>
              </a:rPr>
              <a:t>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</a:t>
            </a:r>
            <a:r>
              <a:rPr lang="en-US" altLang="ko-KR" sz="1800" spc="0" dirty="0">
                <a:solidFill>
                  <a:srgbClr val="202522"/>
                </a:solidFill>
              </a:rPr>
              <a:t>(by=By.ID, value='</a:t>
            </a:r>
            <a:r>
              <a:rPr lang="en-US" altLang="ko-KR" sz="1800" spc="0" dirty="0" err="1">
                <a:solidFill>
                  <a:srgbClr val="202522"/>
                </a:solidFill>
              </a:rPr>
              <a:t>btype</a:t>
            </a:r>
            <a:r>
              <a:rPr lang="en-US" altLang="ko-KR" sz="1800" spc="0" dirty="0">
                <a:solidFill>
                  <a:srgbClr val="202522"/>
                </a:solidFill>
              </a:rPr>
              <a:t>')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F260174-4063-42F9-B5AF-E65A2A5A3A01}"/>
              </a:ext>
            </a:extLst>
          </p:cNvPr>
          <p:cNvGrpSpPr/>
          <p:nvPr/>
        </p:nvGrpSpPr>
        <p:grpSpPr>
          <a:xfrm>
            <a:off x="368134" y="1197326"/>
            <a:ext cx="7743461" cy="369332"/>
            <a:chOff x="1165138" y="1465817"/>
            <a:chExt cx="7743461" cy="36933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5CF0FBA-A030-45F5-9FE4-4D4049BAF275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텍스트 개체 틀 7">
              <a:extLst>
                <a:ext uri="{FF2B5EF4-FFF2-40B4-BE49-F238E27FC236}">
                  <a16:creationId xmlns:a16="http://schemas.microsoft.com/office/drawing/2014/main" id="{6392EC2F-18E0-4F86-B047-B7BD67EEFFAE}"/>
                </a:ext>
              </a:extLst>
            </p:cNvPr>
            <p:cNvSpPr txBox="1">
              <a:spLocks/>
            </p:cNvSpPr>
            <p:nvPr/>
          </p:nvSpPr>
          <p:spPr>
            <a:xfrm>
              <a:off x="1222775" y="1465918"/>
              <a:ext cx="7685824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1800" spc="0" dirty="0">
                  <a:solidFill>
                    <a:srgbClr val="202522"/>
                  </a:solidFill>
                </a:rPr>
                <a:t>태그의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id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속성 값으로 찾기</a:t>
              </a: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E312D9-30B9-4240-BD3D-533012B890FC}"/>
              </a:ext>
            </a:extLst>
          </p:cNvPr>
          <p:cNvSpPr>
            <a:spLocks/>
          </p:cNvSpPr>
          <p:nvPr/>
        </p:nvSpPr>
        <p:spPr bwMode="auto">
          <a:xfrm>
            <a:off x="685998" y="4265516"/>
            <a:ext cx="7693177" cy="1291279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텍스트 개체 틀 7">
            <a:extLst>
              <a:ext uri="{FF2B5EF4-FFF2-40B4-BE49-F238E27FC236}">
                <a16:creationId xmlns:a16="http://schemas.microsoft.com/office/drawing/2014/main" id="{9179DC11-0F25-4B1C-89B4-AEC4D8133BC3}"/>
              </a:ext>
            </a:extLst>
          </p:cNvPr>
          <p:cNvSpPr txBox="1">
            <a:spLocks/>
          </p:cNvSpPr>
          <p:nvPr/>
        </p:nvSpPr>
        <p:spPr>
          <a:xfrm>
            <a:off x="829666" y="4327540"/>
            <a:ext cx="7561263" cy="110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target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driver.find_element_by_class_name</a:t>
            </a:r>
            <a:r>
              <a:rPr lang="en-US" altLang="ko-KR" sz="1800" spc="0" dirty="0">
                <a:solidFill>
                  <a:srgbClr val="202522"/>
                </a:solidFill>
              </a:rPr>
              <a:t>('</a:t>
            </a:r>
            <a:r>
              <a:rPr lang="en-US" altLang="ko-KR" sz="1800" spc="0" dirty="0" err="1">
                <a:solidFill>
                  <a:srgbClr val="202522"/>
                </a:solidFill>
              </a:rPr>
              <a:t>quickResultLstCon</a:t>
            </a:r>
            <a:r>
              <a:rPr lang="en-US" altLang="ko-KR" sz="1800" spc="0" dirty="0">
                <a:solidFill>
                  <a:srgbClr val="202522"/>
                </a:solidFill>
              </a:rPr>
              <a:t>')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rgbClr val="202522"/>
                </a:solidFill>
              </a:rPr>
              <a:t>또는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target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</a:t>
            </a:r>
            <a:r>
              <a:rPr lang="en-US" altLang="ko-KR" sz="1800" spc="0" dirty="0">
                <a:solidFill>
                  <a:srgbClr val="202522"/>
                </a:solidFill>
              </a:rPr>
              <a:t>(</a:t>
            </a:r>
            <a:r>
              <a:rPr lang="en-US" altLang="ko-KR" sz="1800" spc="0" dirty="0" err="1">
                <a:solidFill>
                  <a:srgbClr val="202522"/>
                </a:solidFill>
              </a:rPr>
              <a:t>By.CLASS_NAME</a:t>
            </a:r>
            <a:r>
              <a:rPr lang="en-US" altLang="ko-KR" sz="1800" spc="0" dirty="0">
                <a:solidFill>
                  <a:srgbClr val="202522"/>
                </a:solidFill>
              </a:rPr>
              <a:t>, "</a:t>
            </a:r>
            <a:r>
              <a:rPr lang="en-US" altLang="ko-KR" sz="1800" spc="0" dirty="0" err="1">
                <a:solidFill>
                  <a:srgbClr val="202522"/>
                </a:solidFill>
              </a:rPr>
              <a:t>quickResultLstCon</a:t>
            </a:r>
            <a:r>
              <a:rPr lang="en-US" altLang="ko-KR" sz="1800" spc="0" dirty="0">
                <a:solidFill>
                  <a:srgbClr val="202522"/>
                </a:solidFill>
              </a:rPr>
              <a:t>")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027F14E-A16F-4D8F-9C32-6B841955C626}"/>
              </a:ext>
            </a:extLst>
          </p:cNvPr>
          <p:cNvGrpSpPr/>
          <p:nvPr/>
        </p:nvGrpSpPr>
        <p:grpSpPr>
          <a:xfrm>
            <a:off x="425771" y="3740612"/>
            <a:ext cx="7706215" cy="375673"/>
            <a:chOff x="1165138" y="1465817"/>
            <a:chExt cx="7706215" cy="37567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3D83E4F-0C82-49DF-B4BA-50D52AB25EE3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텍스트 개체 틀 7">
              <a:extLst>
                <a:ext uri="{FF2B5EF4-FFF2-40B4-BE49-F238E27FC236}">
                  <a16:creationId xmlns:a16="http://schemas.microsoft.com/office/drawing/2014/main" id="{164D7282-4102-4000-8191-FE862CDD9527}"/>
                </a:ext>
              </a:extLst>
            </p:cNvPr>
            <p:cNvSpPr txBox="1">
              <a:spLocks/>
            </p:cNvSpPr>
            <p:nvPr/>
          </p:nvSpPr>
          <p:spPr>
            <a:xfrm>
              <a:off x="1185529" y="1472259"/>
              <a:ext cx="7685824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1800" spc="0" dirty="0">
                  <a:solidFill>
                    <a:srgbClr val="202522"/>
                  </a:solidFill>
                </a:rPr>
                <a:t>태그의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class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속성 값으로 찾기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8977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7CBC37-C343-4B5B-BACE-18D568F36DA5}"/>
              </a:ext>
            </a:extLst>
          </p:cNvPr>
          <p:cNvSpPr>
            <a:spLocks/>
          </p:cNvSpPr>
          <p:nvPr/>
        </p:nvSpPr>
        <p:spPr bwMode="auto">
          <a:xfrm>
            <a:off x="674265" y="1119248"/>
            <a:ext cx="7693177" cy="1291279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1FFF9A1A-C7B9-4B96-B10F-CE5E47520E6C}"/>
              </a:ext>
            </a:extLst>
          </p:cNvPr>
          <p:cNvSpPr txBox="1">
            <a:spLocks/>
          </p:cNvSpPr>
          <p:nvPr/>
        </p:nvSpPr>
        <p:spPr>
          <a:xfrm>
            <a:off x="817933" y="1181272"/>
            <a:ext cx="7561263" cy="110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byTagName</a:t>
            </a:r>
            <a:r>
              <a:rPr lang="en-US" altLang="ko-KR" sz="1800" spc="0" dirty="0">
                <a:solidFill>
                  <a:srgbClr val="202522"/>
                </a:solidFill>
              </a:rPr>
              <a:t>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driver.find_element_by_tag_name</a:t>
            </a:r>
            <a:r>
              <a:rPr lang="en-US" altLang="ko-KR" sz="1800" spc="0" dirty="0">
                <a:solidFill>
                  <a:srgbClr val="202522"/>
                </a:solidFill>
              </a:rPr>
              <a:t>('h1') 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rgbClr val="202522"/>
                </a:solidFill>
              </a:rPr>
              <a:t>또는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byTagName</a:t>
            </a:r>
            <a:r>
              <a:rPr lang="en-US" altLang="ko-KR" sz="1800" spc="0" dirty="0">
                <a:solidFill>
                  <a:srgbClr val="202522"/>
                </a:solidFill>
              </a:rPr>
              <a:t>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</a:t>
            </a:r>
            <a:r>
              <a:rPr lang="en-US" altLang="ko-KR" sz="1800" spc="0" dirty="0">
                <a:solidFill>
                  <a:srgbClr val="202522"/>
                </a:solidFill>
              </a:rPr>
              <a:t>(</a:t>
            </a:r>
            <a:r>
              <a:rPr lang="en-US" altLang="ko-KR" sz="1800" spc="0" dirty="0" err="1">
                <a:solidFill>
                  <a:srgbClr val="202522"/>
                </a:solidFill>
              </a:rPr>
              <a:t>By.TAG_NAME</a:t>
            </a:r>
            <a:r>
              <a:rPr lang="en-US" altLang="ko-KR" sz="1800" spc="0" dirty="0">
                <a:solidFill>
                  <a:srgbClr val="202522"/>
                </a:solidFill>
              </a:rPr>
              <a:t>, 'h1')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F6197EA-0B2E-4B00-B1D3-9F5AB86962B5}"/>
              </a:ext>
            </a:extLst>
          </p:cNvPr>
          <p:cNvGrpSpPr/>
          <p:nvPr/>
        </p:nvGrpSpPr>
        <p:grpSpPr>
          <a:xfrm>
            <a:off x="416772" y="594211"/>
            <a:ext cx="7778189" cy="369332"/>
            <a:chOff x="1165138" y="1465817"/>
            <a:chExt cx="7778189" cy="369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ED3B36D-B821-44B9-9124-346B2FFC7605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텍스트 개체 틀 7">
              <a:extLst>
                <a:ext uri="{FF2B5EF4-FFF2-40B4-BE49-F238E27FC236}">
                  <a16:creationId xmlns:a16="http://schemas.microsoft.com/office/drawing/2014/main" id="{66609FAF-7ECB-4139-938E-CBFEE8F7FEC9}"/>
                </a:ext>
              </a:extLst>
            </p:cNvPr>
            <p:cNvSpPr txBox="1">
              <a:spLocks/>
            </p:cNvSpPr>
            <p:nvPr/>
          </p:nvSpPr>
          <p:spPr>
            <a:xfrm>
              <a:off x="1257503" y="1465918"/>
              <a:ext cx="7685824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1800" spc="0" dirty="0">
                  <a:solidFill>
                    <a:srgbClr val="202522"/>
                  </a:solidFill>
                </a:rPr>
                <a:t>태그명으로 찾기 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FAEA1F-2EDE-4C23-8224-A823CFE74363}"/>
              </a:ext>
            </a:extLst>
          </p:cNvPr>
          <p:cNvSpPr>
            <a:spLocks/>
          </p:cNvSpPr>
          <p:nvPr/>
        </p:nvSpPr>
        <p:spPr bwMode="auto">
          <a:xfrm>
            <a:off x="653698" y="3707292"/>
            <a:ext cx="7693177" cy="1291279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A1DA8C6-6ED9-4FF7-8D39-A9BBB964FCA5}"/>
              </a:ext>
            </a:extLst>
          </p:cNvPr>
          <p:cNvSpPr txBox="1">
            <a:spLocks/>
          </p:cNvSpPr>
          <p:nvPr/>
        </p:nvSpPr>
        <p:spPr>
          <a:xfrm>
            <a:off x="797366" y="3769316"/>
            <a:ext cx="7561263" cy="110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byLinkText</a:t>
            </a:r>
            <a:r>
              <a:rPr lang="en-US" altLang="ko-KR" sz="1800" spc="0" dirty="0">
                <a:solidFill>
                  <a:srgbClr val="202522"/>
                </a:solidFill>
              </a:rPr>
              <a:t>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driver.find_element_by_link_text</a:t>
            </a:r>
            <a:r>
              <a:rPr lang="en-US" altLang="ko-KR" sz="1800" spc="0" dirty="0">
                <a:solidFill>
                  <a:srgbClr val="202522"/>
                </a:solidFill>
              </a:rPr>
              <a:t>('</a:t>
            </a:r>
            <a:r>
              <a:rPr lang="ko-KR" altLang="en-US" sz="1800" spc="0" dirty="0">
                <a:solidFill>
                  <a:srgbClr val="202522"/>
                </a:solidFill>
              </a:rPr>
              <a:t>파이썬 학습 사이트</a:t>
            </a:r>
            <a:r>
              <a:rPr lang="en-US" altLang="ko-KR" sz="1800" spc="0" dirty="0">
                <a:solidFill>
                  <a:srgbClr val="202522"/>
                </a:solidFill>
              </a:rPr>
              <a:t>')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rgbClr val="202522"/>
                </a:solidFill>
              </a:rPr>
              <a:t>또는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byLinkText</a:t>
            </a:r>
            <a:r>
              <a:rPr lang="en-US" altLang="ko-KR" sz="1800" spc="0" dirty="0">
                <a:solidFill>
                  <a:srgbClr val="202522"/>
                </a:solidFill>
              </a:rPr>
              <a:t>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</a:t>
            </a:r>
            <a:r>
              <a:rPr lang="en-US" altLang="ko-KR" sz="1800" spc="0" dirty="0">
                <a:solidFill>
                  <a:srgbClr val="202522"/>
                </a:solidFill>
              </a:rPr>
              <a:t>(</a:t>
            </a:r>
            <a:r>
              <a:rPr lang="en-US" altLang="ko-KR" sz="1800" spc="0" dirty="0" err="1">
                <a:solidFill>
                  <a:srgbClr val="202522"/>
                </a:solidFill>
              </a:rPr>
              <a:t>By.LINK_TEXT</a:t>
            </a:r>
            <a:r>
              <a:rPr lang="en-US" altLang="ko-KR" sz="1800" spc="0" dirty="0">
                <a:solidFill>
                  <a:srgbClr val="202522"/>
                </a:solidFill>
              </a:rPr>
              <a:t>, '</a:t>
            </a:r>
            <a:r>
              <a:rPr lang="ko-KR" altLang="en-US" sz="1800" spc="0" dirty="0">
                <a:solidFill>
                  <a:srgbClr val="202522"/>
                </a:solidFill>
              </a:rPr>
              <a:t>파이썬 학습 사이트</a:t>
            </a:r>
            <a:r>
              <a:rPr lang="en-US" altLang="ko-KR" sz="1800" spc="0" dirty="0">
                <a:solidFill>
                  <a:srgbClr val="202522"/>
                </a:solidFill>
              </a:rPr>
              <a:t>')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2529521-80B5-427E-B173-4F10AE3D2490}"/>
              </a:ext>
            </a:extLst>
          </p:cNvPr>
          <p:cNvGrpSpPr/>
          <p:nvPr/>
        </p:nvGrpSpPr>
        <p:grpSpPr>
          <a:xfrm>
            <a:off x="396205" y="3173181"/>
            <a:ext cx="7693343" cy="378406"/>
            <a:chOff x="1165138" y="1456743"/>
            <a:chExt cx="7693343" cy="37840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10068AF-57F0-4423-86D8-08BFC9775B97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텍스트 개체 틀 7">
              <a:extLst>
                <a:ext uri="{FF2B5EF4-FFF2-40B4-BE49-F238E27FC236}">
                  <a16:creationId xmlns:a16="http://schemas.microsoft.com/office/drawing/2014/main" id="{86363049-969D-4587-BB70-8E6F4D358C48}"/>
                </a:ext>
              </a:extLst>
            </p:cNvPr>
            <p:cNvSpPr txBox="1">
              <a:spLocks/>
            </p:cNvSpPr>
            <p:nvPr/>
          </p:nvSpPr>
          <p:spPr>
            <a:xfrm>
              <a:off x="1172657" y="1456743"/>
              <a:ext cx="7685824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1800" spc="0" dirty="0">
                  <a:solidFill>
                    <a:srgbClr val="202522"/>
                  </a:solidFill>
                </a:rPr>
                <a:t>링크 텍스트로 태그 찾기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B4ED359-FA77-4F29-AAF6-6AEEF764FC5A}"/>
              </a:ext>
            </a:extLst>
          </p:cNvPr>
          <p:cNvGrpSpPr/>
          <p:nvPr/>
        </p:nvGrpSpPr>
        <p:grpSpPr>
          <a:xfrm>
            <a:off x="641149" y="5167692"/>
            <a:ext cx="7726293" cy="509036"/>
            <a:chOff x="806507" y="2859782"/>
            <a:chExt cx="7726293" cy="509036"/>
          </a:xfrm>
        </p:grpSpPr>
        <p:sp>
          <p:nvSpPr>
            <p:cNvPr id="13" name="모서리가 둥근 직사각형 14">
              <a:extLst>
                <a:ext uri="{FF2B5EF4-FFF2-40B4-BE49-F238E27FC236}">
                  <a16:creationId xmlns:a16="http://schemas.microsoft.com/office/drawing/2014/main" id="{71E94FF8-1CBE-4679-A322-BBAE170FC3C1}"/>
                </a:ext>
              </a:extLst>
            </p:cNvPr>
            <p:cNvSpPr/>
            <p:nvPr/>
          </p:nvSpPr>
          <p:spPr bwMode="auto">
            <a:xfrm>
              <a:off x="806507" y="2859782"/>
              <a:ext cx="7726293" cy="509036"/>
            </a:xfrm>
            <a:prstGeom prst="roundRect">
              <a:avLst>
                <a:gd name="adj" fmla="val 51141"/>
              </a:avLst>
            </a:prstGeom>
            <a:solidFill>
              <a:srgbClr val="DADBE0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TextBox 81">
              <a:extLst>
                <a:ext uri="{FF2B5EF4-FFF2-40B4-BE49-F238E27FC236}">
                  <a16:creationId xmlns:a16="http://schemas.microsoft.com/office/drawing/2014/main" id="{4C7A667B-745D-4CD5-BFFC-E018F7D024AC}"/>
                </a:ext>
              </a:extLst>
            </p:cNvPr>
            <p:cNvSpPr txBox="1"/>
            <p:nvPr/>
          </p:nvSpPr>
          <p:spPr>
            <a:xfrm>
              <a:off x="1049493" y="2929634"/>
              <a:ext cx="7118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lvl="0"/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&lt;a href="https://www.python.org/"&gt;</a:t>
              </a:r>
              <a:r>
                <a:rPr lang="ko-KR" altLang="en-US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파이썬 학습 사이트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&lt;/a&gt;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057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7">
            <a:extLst>
              <a:ext uri="{FF2B5EF4-FFF2-40B4-BE49-F238E27FC236}">
                <a16:creationId xmlns:a16="http://schemas.microsoft.com/office/drawing/2014/main" id="{F1E15AC8-CBB6-475B-BA83-DFCD4B25FFC4}"/>
              </a:ext>
            </a:extLst>
          </p:cNvPr>
          <p:cNvSpPr txBox="1">
            <a:spLocks/>
          </p:cNvSpPr>
          <p:nvPr/>
        </p:nvSpPr>
        <p:spPr>
          <a:xfrm>
            <a:off x="1790065" y="2185540"/>
            <a:ext cx="7596394" cy="101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202522"/>
                </a:solidFill>
              </a:rPr>
              <a:t>URL </a:t>
            </a:r>
            <a:r>
              <a:rPr lang="ko-KR" altLang="en-US" sz="1800" spc="0" dirty="0">
                <a:solidFill>
                  <a:srgbClr val="202522"/>
                </a:solidFill>
              </a:rPr>
              <a:t>문자열을 가지고 </a:t>
            </a:r>
            <a:r>
              <a:rPr lang="en-US" altLang="ko-KR" sz="1800" spc="0" dirty="0">
                <a:solidFill>
                  <a:srgbClr val="202522"/>
                </a:solidFill>
              </a:rPr>
              <a:t>HTTP </a:t>
            </a:r>
            <a:r>
              <a:rPr lang="ko-KR" altLang="en-US" sz="1800" spc="0" dirty="0">
                <a:solidFill>
                  <a:srgbClr val="202522"/>
                </a:solidFill>
              </a:rPr>
              <a:t>요청을 수행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 err="1">
                <a:solidFill>
                  <a:srgbClr val="202522"/>
                </a:solidFill>
              </a:rPr>
              <a:t>urlopen</a:t>
            </a:r>
            <a:r>
              <a:rPr lang="en-US" altLang="ko-KR" sz="1800" spc="0" dirty="0">
                <a:solidFill>
                  <a:srgbClr val="202522"/>
                </a:solidFill>
              </a:rPr>
              <a:t>() </a:t>
            </a:r>
            <a:r>
              <a:rPr lang="ko-KR" altLang="en-US" sz="1800" spc="0" dirty="0">
                <a:solidFill>
                  <a:srgbClr val="202522"/>
                </a:solidFill>
              </a:rPr>
              <a:t>함수를 사용하여 웹 서버에 페이지를 요청하고</a:t>
            </a:r>
            <a:r>
              <a:rPr lang="en-US" altLang="ko-KR" sz="1800" spc="0" dirty="0">
                <a:solidFill>
                  <a:srgbClr val="202522"/>
                </a:solidFill>
              </a:rPr>
              <a:t>,</a:t>
            </a:r>
            <a:r>
              <a:rPr lang="ko-KR" altLang="en-US" sz="1800" spc="0" dirty="0">
                <a:solidFill>
                  <a:srgbClr val="202522"/>
                </a:solidFill>
              </a:rPr>
              <a:t> 서버로부터 받은 응답을 저장하여 응답 객체</a:t>
            </a:r>
            <a:r>
              <a:rPr lang="en-US" altLang="ko-KR" sz="1800" spc="0" dirty="0">
                <a:solidFill>
                  <a:srgbClr val="202522"/>
                </a:solidFill>
              </a:rPr>
              <a:t>(</a:t>
            </a:r>
            <a:r>
              <a:rPr lang="en-US" altLang="ko-KR" sz="1800" spc="0" dirty="0" err="1">
                <a:solidFill>
                  <a:srgbClr val="FF0000"/>
                </a:solidFill>
                <a:highlight>
                  <a:srgbClr val="FFFF00"/>
                </a:highlight>
              </a:rPr>
              <a:t>http.client.HTTPResponse</a:t>
            </a:r>
            <a:r>
              <a:rPr lang="en-US" altLang="ko-KR" sz="1800" spc="0" dirty="0">
                <a:solidFill>
                  <a:srgbClr val="202522"/>
                </a:solidFill>
              </a:rPr>
              <a:t>)</a:t>
            </a:r>
            <a:r>
              <a:rPr lang="ko-KR" altLang="en-US" sz="1800" spc="0" dirty="0">
                <a:solidFill>
                  <a:srgbClr val="202522"/>
                </a:solidFill>
              </a:rPr>
              <a:t>를 반환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25FB53D-F8CE-4BCC-8BB6-366CAD89765D}"/>
              </a:ext>
            </a:extLst>
          </p:cNvPr>
          <p:cNvGrpSpPr/>
          <p:nvPr/>
        </p:nvGrpSpPr>
        <p:grpSpPr>
          <a:xfrm>
            <a:off x="2077541" y="3490605"/>
            <a:ext cx="7848588" cy="509036"/>
            <a:chOff x="684213" y="2859782"/>
            <a:chExt cx="7848588" cy="509036"/>
          </a:xfrm>
        </p:grpSpPr>
        <p:sp>
          <p:nvSpPr>
            <p:cNvPr id="8" name="모서리가 둥근 직사각형 14">
              <a:extLst>
                <a:ext uri="{FF2B5EF4-FFF2-40B4-BE49-F238E27FC236}">
                  <a16:creationId xmlns:a16="http://schemas.microsoft.com/office/drawing/2014/main" id="{491ECFE7-D618-48F3-9DC0-53B935816058}"/>
                </a:ext>
              </a:extLst>
            </p:cNvPr>
            <p:cNvSpPr/>
            <p:nvPr/>
          </p:nvSpPr>
          <p:spPr bwMode="auto">
            <a:xfrm>
              <a:off x="684213" y="2859782"/>
              <a:ext cx="7848588" cy="509036"/>
            </a:xfrm>
            <a:prstGeom prst="roundRect">
              <a:avLst>
                <a:gd name="adj" fmla="val 51141"/>
              </a:avLst>
            </a:prstGeom>
            <a:solidFill>
              <a:srgbClr val="DADBE0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TextBox 81">
              <a:extLst>
                <a:ext uri="{FF2B5EF4-FFF2-40B4-BE49-F238E27FC236}">
                  <a16:creationId xmlns:a16="http://schemas.microsoft.com/office/drawing/2014/main" id="{22EBA92D-0499-492A-9B41-9AF5C94BA28C}"/>
                </a:ext>
              </a:extLst>
            </p:cNvPr>
            <p:cNvSpPr txBox="1"/>
            <p:nvPr/>
          </p:nvSpPr>
          <p:spPr>
            <a:xfrm>
              <a:off x="1049493" y="2929634"/>
              <a:ext cx="7118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lvl="0"/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res = </a:t>
              </a:r>
              <a:r>
                <a:rPr lang="en-US" altLang="ko-KR" sz="1800" b="1" dirty="0" err="1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urllib.request.</a:t>
              </a:r>
              <a:r>
                <a:rPr lang="en-US" altLang="ko-KR" sz="1800" b="1" dirty="0" err="1">
                  <a:solidFill>
                    <a:srgbClr val="C00000"/>
                  </a:solidFill>
                  <a:highlight>
                    <a:srgbClr val="FFFF00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urlopen</a:t>
              </a:r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("</a:t>
              </a:r>
              <a:r>
                <a:rPr lang="ko-KR" altLang="en-US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요청하려는 페이지의 </a:t>
              </a:r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URL </a:t>
              </a:r>
              <a:r>
                <a:rPr lang="ko-KR" altLang="en-US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문자열</a:t>
              </a:r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")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9680599-E063-46EA-843D-15954D5E2E7C}"/>
              </a:ext>
            </a:extLst>
          </p:cNvPr>
          <p:cNvGrpSpPr/>
          <p:nvPr/>
        </p:nvGrpSpPr>
        <p:grpSpPr>
          <a:xfrm>
            <a:off x="2142884" y="4337926"/>
            <a:ext cx="7906230" cy="1532969"/>
            <a:chOff x="2056549" y="3579169"/>
            <a:chExt cx="7906230" cy="1532969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057E5D6-530D-4025-9D48-D050B50940AA}"/>
                </a:ext>
              </a:extLst>
            </p:cNvPr>
            <p:cNvGrpSpPr/>
            <p:nvPr/>
          </p:nvGrpSpPr>
          <p:grpSpPr>
            <a:xfrm>
              <a:off x="8450611" y="3591489"/>
              <a:ext cx="1512168" cy="1512168"/>
              <a:chOff x="3923928" y="3435846"/>
              <a:chExt cx="1296144" cy="1296144"/>
            </a:xfrm>
          </p:grpSpPr>
          <p:pic>
            <p:nvPicPr>
              <p:cNvPr id="11" name="그래픽 10" descr="세계">
                <a:extLst>
                  <a:ext uri="{FF2B5EF4-FFF2-40B4-BE49-F238E27FC236}">
                    <a16:creationId xmlns:a16="http://schemas.microsoft.com/office/drawing/2014/main" id="{074A7E34-229F-429C-ACFB-7454ACC34B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23928" y="3435846"/>
                <a:ext cx="1296144" cy="1296144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4E0098-00A7-47EA-82A0-FDBA550CD7AE}"/>
                  </a:ext>
                </a:extLst>
              </p:cNvPr>
              <p:cNvSpPr txBox="1"/>
              <p:nvPr/>
            </p:nvSpPr>
            <p:spPr bwMode="auto">
              <a:xfrm>
                <a:off x="3995936" y="3930610"/>
                <a:ext cx="1152128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ko-KR" sz="1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ea typeface="+mn-ea"/>
                  </a:rPr>
                  <a:t>WWW</a:t>
                </a:r>
                <a:endParaRPr lang="ko-KR" alt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</p:grpSp>
        <p:sp>
          <p:nvSpPr>
            <p:cNvPr id="13" name="화살표: 아래로 구부러짐 12">
              <a:extLst>
                <a:ext uri="{FF2B5EF4-FFF2-40B4-BE49-F238E27FC236}">
                  <a16:creationId xmlns:a16="http://schemas.microsoft.com/office/drawing/2014/main" id="{F548BDE6-4696-43BB-84C5-5A901FBA7E85}"/>
                </a:ext>
              </a:extLst>
            </p:cNvPr>
            <p:cNvSpPr/>
            <p:nvPr/>
          </p:nvSpPr>
          <p:spPr bwMode="auto">
            <a:xfrm>
              <a:off x="3193654" y="3762580"/>
              <a:ext cx="5472608" cy="412204"/>
            </a:xfrm>
            <a:prstGeom prst="curvedDownArrow">
              <a:avLst>
                <a:gd name="adj1" fmla="val 43851"/>
                <a:gd name="adj2" fmla="val 144913"/>
                <a:gd name="adj3" fmla="val 25000"/>
              </a:avLst>
            </a:prstGeom>
            <a:solidFill>
              <a:srgbClr val="2072EF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8522B7-AC34-4A9D-99A5-9B993B6D0F3D}"/>
                </a:ext>
              </a:extLst>
            </p:cNvPr>
            <p:cNvSpPr txBox="1"/>
            <p:nvPr/>
          </p:nvSpPr>
          <p:spPr bwMode="auto">
            <a:xfrm>
              <a:off x="2056549" y="4143737"/>
              <a:ext cx="43044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ko-KR" sz="1800" b="1" dirty="0" err="1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urllib.request.urlopen</a:t>
              </a:r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(“URL </a:t>
              </a:r>
              <a:r>
                <a:rPr lang="ko-KR" altLang="en-US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문자열</a:t>
              </a:r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")</a:t>
              </a:r>
              <a:endParaRPr lang="ko-KR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95CB53-1AB2-47DD-98CC-0DE5BA39AC59}"/>
                </a:ext>
              </a:extLst>
            </p:cNvPr>
            <p:cNvSpPr txBox="1"/>
            <p:nvPr/>
          </p:nvSpPr>
          <p:spPr bwMode="auto">
            <a:xfrm>
              <a:off x="5173874" y="3579169"/>
              <a:ext cx="1512168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ko-KR" sz="1800" b="1" dirty="0">
                  <a:latin typeface="+mn-ea"/>
                  <a:ea typeface="+mn-ea"/>
                </a:rPr>
                <a:t>HTTP </a:t>
              </a:r>
              <a:r>
                <a:rPr lang="ko-KR" altLang="en-US" sz="1800" b="1" dirty="0">
                  <a:latin typeface="+mn-ea"/>
                  <a:ea typeface="+mn-ea"/>
                </a:rPr>
                <a:t>요청</a:t>
              </a:r>
            </a:p>
          </p:txBody>
        </p:sp>
        <p:sp>
          <p:nvSpPr>
            <p:cNvPr id="16" name="화살표: 아래로 구부러짐 15">
              <a:extLst>
                <a:ext uri="{FF2B5EF4-FFF2-40B4-BE49-F238E27FC236}">
                  <a16:creationId xmlns:a16="http://schemas.microsoft.com/office/drawing/2014/main" id="{74EBFFDB-ED3D-464F-8970-CBB9447D88A0}"/>
                </a:ext>
              </a:extLst>
            </p:cNvPr>
            <p:cNvSpPr/>
            <p:nvPr/>
          </p:nvSpPr>
          <p:spPr bwMode="auto">
            <a:xfrm rot="10800000">
              <a:off x="3121647" y="4536704"/>
              <a:ext cx="5472608" cy="412204"/>
            </a:xfrm>
            <a:prstGeom prst="curvedDownArrow">
              <a:avLst>
                <a:gd name="adj1" fmla="val 43851"/>
                <a:gd name="adj2" fmla="val 144913"/>
                <a:gd name="adj3" fmla="val 25000"/>
              </a:avLst>
            </a:prstGeom>
            <a:solidFill>
              <a:srgbClr val="2072EF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997F776-2FDF-43AC-B089-61A19AD1F8AB}"/>
                </a:ext>
              </a:extLst>
            </p:cNvPr>
            <p:cNvSpPr txBox="1"/>
            <p:nvPr/>
          </p:nvSpPr>
          <p:spPr bwMode="auto">
            <a:xfrm>
              <a:off x="5137870" y="4742806"/>
              <a:ext cx="1584176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>
                <a:defRPr sz="1800" b="1">
                  <a:latin typeface="+mn-ea"/>
                  <a:ea typeface="+mn-ea"/>
                </a:defRPr>
              </a:lvl1pPr>
            </a:lstStyle>
            <a:p>
              <a:r>
                <a:rPr lang="en-US" altLang="ko-KR" dirty="0"/>
                <a:t>HTTP </a:t>
              </a:r>
              <a:r>
                <a:rPr lang="ko-KR" altLang="en-US" dirty="0"/>
                <a:t>응답</a:t>
              </a:r>
            </a:p>
          </p:txBody>
        </p:sp>
      </p:grpSp>
      <p:sp>
        <p:nvSpPr>
          <p:cNvPr id="19" name="텍스트 개체 틀 7">
            <a:extLst>
              <a:ext uri="{FF2B5EF4-FFF2-40B4-BE49-F238E27FC236}">
                <a16:creationId xmlns:a16="http://schemas.microsoft.com/office/drawing/2014/main" id="{E26AD6CA-05CD-45E2-B179-BED6C4C2164A}"/>
              </a:ext>
            </a:extLst>
          </p:cNvPr>
          <p:cNvSpPr txBox="1">
            <a:spLocks/>
          </p:cNvSpPr>
          <p:nvPr/>
        </p:nvSpPr>
        <p:spPr>
          <a:xfrm>
            <a:off x="991905" y="1560761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rgbClr val="202522"/>
                </a:solidFill>
              </a:rPr>
              <a:t>[ </a:t>
            </a:r>
            <a:r>
              <a:rPr lang="en-US" altLang="ko-KR" sz="2000" spc="0" dirty="0" err="1">
                <a:solidFill>
                  <a:srgbClr val="202522"/>
                </a:solidFill>
              </a:rPr>
              <a:t>urllib.request</a:t>
            </a:r>
            <a:r>
              <a:rPr lang="en-US" altLang="ko-KR" sz="2000" spc="0" dirty="0">
                <a:solidFill>
                  <a:srgbClr val="202522"/>
                </a:solidFill>
              </a:rPr>
              <a:t> </a:t>
            </a:r>
            <a:r>
              <a:rPr lang="ko-KR" altLang="en-US" sz="2000" spc="0" dirty="0">
                <a:solidFill>
                  <a:srgbClr val="202522"/>
                </a:solidFill>
              </a:rPr>
              <a:t>모듈  </a:t>
            </a:r>
            <a:r>
              <a:rPr lang="en-US" altLang="ko-KR" sz="2000" spc="0" dirty="0">
                <a:solidFill>
                  <a:srgbClr val="202522"/>
                </a:solidFill>
              </a:rPr>
              <a:t>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2BA142-9424-4452-9EC3-7932529B106C}"/>
              </a:ext>
            </a:extLst>
          </p:cNvPr>
          <p:cNvSpPr txBox="1"/>
          <p:nvPr/>
        </p:nvSpPr>
        <p:spPr bwMode="auto">
          <a:xfrm>
            <a:off x="568806" y="594115"/>
            <a:ext cx="587853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urllib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패키지를 활용한 웹 페이지 요청</a:t>
            </a:r>
          </a:p>
        </p:txBody>
      </p:sp>
    </p:spTree>
    <p:extLst>
      <p:ext uri="{BB962C8B-B14F-4D97-AF65-F5344CB8AC3E}">
        <p14:creationId xmlns:p14="http://schemas.microsoft.com/office/powerpoint/2010/main" val="20768192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B9DE421-D6C1-47EF-97A6-BEC6FD427ADC}"/>
              </a:ext>
            </a:extLst>
          </p:cNvPr>
          <p:cNvSpPr>
            <a:spLocks/>
          </p:cNvSpPr>
          <p:nvPr/>
        </p:nvSpPr>
        <p:spPr bwMode="auto">
          <a:xfrm>
            <a:off x="645083" y="1012244"/>
            <a:ext cx="7693177" cy="1291279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FBB86919-F865-4541-BE06-5C4A6E398975}"/>
              </a:ext>
            </a:extLst>
          </p:cNvPr>
          <p:cNvSpPr txBox="1">
            <a:spLocks/>
          </p:cNvSpPr>
          <p:nvPr/>
        </p:nvSpPr>
        <p:spPr>
          <a:xfrm>
            <a:off x="788751" y="1074268"/>
            <a:ext cx="7561263" cy="110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byLinkText</a:t>
            </a:r>
            <a:r>
              <a:rPr lang="en-US" altLang="ko-KR" sz="1800" spc="0" dirty="0">
                <a:solidFill>
                  <a:srgbClr val="202522"/>
                </a:solidFill>
              </a:rPr>
              <a:t>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driver.find_elements_by_partial_link_text</a:t>
            </a:r>
            <a:r>
              <a:rPr lang="en-US" altLang="ko-KR" sz="1800" spc="0" dirty="0">
                <a:solidFill>
                  <a:srgbClr val="202522"/>
                </a:solidFill>
              </a:rPr>
              <a:t>('</a:t>
            </a:r>
            <a:r>
              <a:rPr lang="ko-KR" altLang="en-US" sz="1800" spc="0" dirty="0">
                <a:solidFill>
                  <a:srgbClr val="202522"/>
                </a:solidFill>
              </a:rPr>
              <a:t>사이트</a:t>
            </a:r>
            <a:r>
              <a:rPr lang="en-US" altLang="ko-KR" sz="1800" spc="0" dirty="0">
                <a:solidFill>
                  <a:srgbClr val="202522"/>
                </a:solidFill>
              </a:rPr>
              <a:t>')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rgbClr val="202522"/>
                </a:solidFill>
              </a:rPr>
              <a:t>또는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byLinkText</a:t>
            </a:r>
            <a:r>
              <a:rPr lang="en-US" altLang="ko-KR" sz="1800" spc="0" dirty="0">
                <a:solidFill>
                  <a:srgbClr val="202522"/>
                </a:solidFill>
              </a:rPr>
              <a:t>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</a:t>
            </a:r>
            <a:r>
              <a:rPr lang="en-US" altLang="ko-KR" sz="1800" spc="0" dirty="0">
                <a:solidFill>
                  <a:srgbClr val="202522"/>
                </a:solidFill>
              </a:rPr>
              <a:t>(</a:t>
            </a:r>
            <a:r>
              <a:rPr lang="en-US" altLang="ko-KR" sz="1800" spc="0" dirty="0" err="1">
                <a:solidFill>
                  <a:srgbClr val="202522"/>
                </a:solidFill>
              </a:rPr>
              <a:t>By.PARTIAL_LINK_TEXT</a:t>
            </a:r>
            <a:r>
              <a:rPr lang="en-US" altLang="ko-KR" sz="1800" spc="0" dirty="0">
                <a:solidFill>
                  <a:srgbClr val="202522"/>
                </a:solidFill>
              </a:rPr>
              <a:t>, '</a:t>
            </a:r>
            <a:r>
              <a:rPr lang="ko-KR" altLang="en-US" sz="1800" spc="0" dirty="0">
                <a:solidFill>
                  <a:srgbClr val="202522"/>
                </a:solidFill>
              </a:rPr>
              <a:t>사이트</a:t>
            </a:r>
            <a:r>
              <a:rPr lang="en-US" altLang="ko-KR" sz="1800" spc="0" dirty="0">
                <a:solidFill>
                  <a:srgbClr val="202522"/>
                </a:solidFill>
              </a:rPr>
              <a:t>')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0368D05-4155-476C-AA92-DAFD14B951E2}"/>
              </a:ext>
            </a:extLst>
          </p:cNvPr>
          <p:cNvGrpSpPr/>
          <p:nvPr/>
        </p:nvGrpSpPr>
        <p:grpSpPr>
          <a:xfrm>
            <a:off x="387590" y="487207"/>
            <a:ext cx="7761749" cy="383395"/>
            <a:chOff x="1165138" y="1465817"/>
            <a:chExt cx="7761749" cy="38339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23F3E50-6DFD-467F-B7F2-6AF9BD705A5E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텍스트 개체 틀 7">
              <a:extLst>
                <a:ext uri="{FF2B5EF4-FFF2-40B4-BE49-F238E27FC236}">
                  <a16:creationId xmlns:a16="http://schemas.microsoft.com/office/drawing/2014/main" id="{5CBD455E-9E99-479A-927C-7DA513B5AC2C}"/>
                </a:ext>
              </a:extLst>
            </p:cNvPr>
            <p:cNvSpPr txBox="1">
              <a:spLocks/>
            </p:cNvSpPr>
            <p:nvPr/>
          </p:nvSpPr>
          <p:spPr>
            <a:xfrm>
              <a:off x="1241063" y="1479981"/>
              <a:ext cx="7685824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1800" spc="0" dirty="0">
                  <a:solidFill>
                    <a:srgbClr val="202522"/>
                  </a:solidFill>
                </a:rPr>
                <a:t>부분 링크 텍스트로 태그 찾기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4EB4C1-C0E7-4A25-B716-55A2DBB24B46}"/>
              </a:ext>
            </a:extLst>
          </p:cNvPr>
          <p:cNvSpPr>
            <a:spLocks/>
          </p:cNvSpPr>
          <p:nvPr/>
        </p:nvSpPr>
        <p:spPr bwMode="auto">
          <a:xfrm>
            <a:off x="658699" y="3000039"/>
            <a:ext cx="7693177" cy="1291279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8271CDC3-460D-49F0-93D5-F830BCE2A22A}"/>
              </a:ext>
            </a:extLst>
          </p:cNvPr>
          <p:cNvSpPr txBox="1">
            <a:spLocks/>
          </p:cNvSpPr>
          <p:nvPr/>
        </p:nvSpPr>
        <p:spPr>
          <a:xfrm>
            <a:off x="802367" y="3062063"/>
            <a:ext cx="7561263" cy="110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byCss1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driver.find_element_by_css_selector</a:t>
            </a:r>
            <a:r>
              <a:rPr lang="en-US" altLang="ko-KR" sz="1800" spc="0" dirty="0">
                <a:solidFill>
                  <a:srgbClr val="202522"/>
                </a:solidFill>
              </a:rPr>
              <a:t>('section&gt;h2') 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rgbClr val="202522"/>
                </a:solidFill>
              </a:rPr>
              <a:t>또는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byCss1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</a:t>
            </a:r>
            <a:r>
              <a:rPr lang="en-US" altLang="ko-KR" sz="1800" spc="0" dirty="0">
                <a:solidFill>
                  <a:srgbClr val="202522"/>
                </a:solidFill>
              </a:rPr>
              <a:t>(</a:t>
            </a:r>
            <a:r>
              <a:rPr lang="en-US" altLang="ko-KR" sz="1800" spc="0" dirty="0" err="1">
                <a:solidFill>
                  <a:srgbClr val="202522"/>
                </a:solidFill>
              </a:rPr>
              <a:t>By.CSS_SELECTOR</a:t>
            </a:r>
            <a:r>
              <a:rPr lang="en-US" altLang="ko-KR" sz="1800" spc="0" dirty="0">
                <a:solidFill>
                  <a:srgbClr val="202522"/>
                </a:solidFill>
              </a:rPr>
              <a:t>, 'section&gt;h2')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7FF666-D122-4F46-9B3B-E4CC9717C19C}"/>
              </a:ext>
            </a:extLst>
          </p:cNvPr>
          <p:cNvGrpSpPr/>
          <p:nvPr/>
        </p:nvGrpSpPr>
        <p:grpSpPr>
          <a:xfrm>
            <a:off x="401206" y="2472617"/>
            <a:ext cx="7748133" cy="371717"/>
            <a:chOff x="1165138" y="1463432"/>
            <a:chExt cx="7748133" cy="37171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0B8C80C-DB77-4BEF-A121-A88F23D33B57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텍스트 개체 틀 7">
              <a:extLst>
                <a:ext uri="{FF2B5EF4-FFF2-40B4-BE49-F238E27FC236}">
                  <a16:creationId xmlns:a16="http://schemas.microsoft.com/office/drawing/2014/main" id="{9E4849C8-D4B1-43B7-95B7-DCEF3E256FED}"/>
                </a:ext>
              </a:extLst>
            </p:cNvPr>
            <p:cNvSpPr txBox="1">
              <a:spLocks/>
            </p:cNvSpPr>
            <p:nvPr/>
          </p:nvSpPr>
          <p:spPr>
            <a:xfrm>
              <a:off x="1227447" y="1463432"/>
              <a:ext cx="7685824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 dirty="0">
                  <a:solidFill>
                    <a:srgbClr val="202522"/>
                  </a:solidFill>
                </a:rPr>
                <a:t>CSS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선택자로 태그 찾기 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273E44-6275-4A5C-A220-D59F1089C3E2}"/>
              </a:ext>
            </a:extLst>
          </p:cNvPr>
          <p:cNvSpPr>
            <a:spLocks/>
          </p:cNvSpPr>
          <p:nvPr/>
        </p:nvSpPr>
        <p:spPr bwMode="auto">
          <a:xfrm>
            <a:off x="721008" y="5205563"/>
            <a:ext cx="7693177" cy="1291279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BB83B239-DC18-4522-8EC5-5D6BC5A08A67}"/>
              </a:ext>
            </a:extLst>
          </p:cNvPr>
          <p:cNvSpPr txBox="1">
            <a:spLocks/>
          </p:cNvSpPr>
          <p:nvPr/>
        </p:nvSpPr>
        <p:spPr>
          <a:xfrm>
            <a:off x="864676" y="5267587"/>
            <a:ext cx="7561263" cy="110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byXpath1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driver.find_element_by_xpath</a:t>
            </a:r>
            <a:r>
              <a:rPr lang="en-US" altLang="ko-KR" sz="1800" spc="0" dirty="0">
                <a:solidFill>
                  <a:srgbClr val="202522"/>
                </a:solidFill>
              </a:rPr>
              <a:t>('//*[@id="</a:t>
            </a:r>
            <a:r>
              <a:rPr lang="en-US" altLang="ko-KR" sz="1800" spc="0" dirty="0" err="1">
                <a:solidFill>
                  <a:srgbClr val="202522"/>
                </a:solidFill>
              </a:rPr>
              <a:t>f_subtitle</a:t>
            </a:r>
            <a:r>
              <a:rPr lang="en-US" altLang="ko-KR" sz="1800" spc="0" dirty="0">
                <a:solidFill>
                  <a:srgbClr val="202522"/>
                </a:solidFill>
              </a:rPr>
              <a:t>"]')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rgbClr val="202522"/>
                </a:solidFill>
              </a:rPr>
              <a:t>또는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byXpath1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</a:t>
            </a:r>
            <a:r>
              <a:rPr lang="en-US" altLang="ko-KR" sz="1800" spc="0" dirty="0">
                <a:solidFill>
                  <a:srgbClr val="202522"/>
                </a:solidFill>
              </a:rPr>
              <a:t>(</a:t>
            </a:r>
            <a:r>
              <a:rPr lang="en-US" altLang="ko-KR" sz="1800" spc="0" dirty="0" err="1">
                <a:solidFill>
                  <a:srgbClr val="202522"/>
                </a:solidFill>
              </a:rPr>
              <a:t>By.XPATH</a:t>
            </a:r>
            <a:r>
              <a:rPr lang="en-US" altLang="ko-KR" sz="1800" spc="0" dirty="0">
                <a:solidFill>
                  <a:srgbClr val="202522"/>
                </a:solidFill>
              </a:rPr>
              <a:t>, '//*[@id="</a:t>
            </a:r>
            <a:r>
              <a:rPr lang="en-US" altLang="ko-KR" sz="1800" spc="0" dirty="0" err="1">
                <a:solidFill>
                  <a:srgbClr val="202522"/>
                </a:solidFill>
              </a:rPr>
              <a:t>f_subtitle</a:t>
            </a:r>
            <a:r>
              <a:rPr lang="en-US" altLang="ko-KR" sz="1800" spc="0" dirty="0">
                <a:solidFill>
                  <a:srgbClr val="202522"/>
                </a:solidFill>
              </a:rPr>
              <a:t>"]')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E5ED4DA-ED73-4D6A-8113-79A7B228AC2C}"/>
              </a:ext>
            </a:extLst>
          </p:cNvPr>
          <p:cNvGrpSpPr/>
          <p:nvPr/>
        </p:nvGrpSpPr>
        <p:grpSpPr>
          <a:xfrm>
            <a:off x="463515" y="4655873"/>
            <a:ext cx="7757285" cy="393985"/>
            <a:chOff x="1165138" y="1441164"/>
            <a:chExt cx="7757285" cy="39398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C3D25BD-F493-45E0-A9E8-C8932A583C01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텍스트 개체 틀 7">
              <a:extLst>
                <a:ext uri="{FF2B5EF4-FFF2-40B4-BE49-F238E27FC236}">
                  <a16:creationId xmlns:a16="http://schemas.microsoft.com/office/drawing/2014/main" id="{F28BC8C0-3A91-4B4E-93AC-414E8603D069}"/>
                </a:ext>
              </a:extLst>
            </p:cNvPr>
            <p:cNvSpPr txBox="1">
              <a:spLocks/>
            </p:cNvSpPr>
            <p:nvPr/>
          </p:nvSpPr>
          <p:spPr>
            <a:xfrm>
              <a:off x="1236599" y="1441164"/>
              <a:ext cx="7685824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>
                  <a:solidFill>
                    <a:srgbClr val="202522"/>
                  </a:solidFill>
                </a:rPr>
                <a:t>Xpath</a:t>
              </a:r>
              <a:r>
                <a:rPr lang="ko-KR" altLang="en-US" sz="1800" spc="0">
                  <a:solidFill>
                    <a:srgbClr val="202522"/>
                  </a:solidFill>
                </a:rPr>
                <a:t>로 태그 찾기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2428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868AE65-7166-43EF-AF51-B30A071C4D85}"/>
              </a:ext>
            </a:extLst>
          </p:cNvPr>
          <p:cNvSpPr>
            <a:spLocks/>
          </p:cNvSpPr>
          <p:nvPr/>
        </p:nvSpPr>
        <p:spPr bwMode="auto">
          <a:xfrm>
            <a:off x="672869" y="963605"/>
            <a:ext cx="7828201" cy="499191"/>
          </a:xfrm>
          <a:prstGeom prst="rect">
            <a:avLst/>
          </a:prstGeom>
          <a:solidFill>
            <a:srgbClr val="5B6F8E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EB464680-1E88-4A8D-811F-5778759B9549}"/>
              </a:ext>
            </a:extLst>
          </p:cNvPr>
          <p:cNvSpPr txBox="1">
            <a:spLocks/>
          </p:cNvSpPr>
          <p:nvPr/>
        </p:nvSpPr>
        <p:spPr>
          <a:xfrm>
            <a:off x="827661" y="1025629"/>
            <a:ext cx="7561263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chemeClr val="bg1"/>
                </a:solidFill>
              </a:rPr>
              <a:t>driver.find_element_by_xxx</a:t>
            </a:r>
            <a:r>
              <a:rPr lang="en-US" altLang="ko-KR" sz="1800" spc="0" dirty="0">
                <a:solidFill>
                  <a:schemeClr val="bg1"/>
                </a:solidFill>
              </a:rPr>
              <a:t>("xxx</a:t>
            </a:r>
            <a:r>
              <a:rPr lang="ko-KR" altLang="en-US" sz="1800" spc="0" dirty="0">
                <a:solidFill>
                  <a:schemeClr val="bg1"/>
                </a:solidFill>
              </a:rPr>
              <a:t>에 알맞는 식</a:t>
            </a:r>
            <a:r>
              <a:rPr lang="en-US" altLang="ko-KR" sz="1800" spc="0" dirty="0">
                <a:solidFill>
                  <a:schemeClr val="bg1"/>
                </a:solidFill>
              </a:rPr>
              <a:t>")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7F5E721-59DC-451D-B24D-CD26A10B4891}"/>
              </a:ext>
            </a:extLst>
          </p:cNvPr>
          <p:cNvGrpSpPr/>
          <p:nvPr/>
        </p:nvGrpSpPr>
        <p:grpSpPr>
          <a:xfrm>
            <a:off x="426500" y="404630"/>
            <a:ext cx="7715241" cy="403270"/>
            <a:chOff x="1165138" y="1431879"/>
            <a:chExt cx="7715241" cy="40327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4525A72-97FE-44B1-944B-51FB9336E9A3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텍스트 개체 틀 7">
              <a:extLst>
                <a:ext uri="{FF2B5EF4-FFF2-40B4-BE49-F238E27FC236}">
                  <a16:creationId xmlns:a16="http://schemas.microsoft.com/office/drawing/2014/main" id="{EB425136-95D6-4506-8074-A8427565C381}"/>
                </a:ext>
              </a:extLst>
            </p:cNvPr>
            <p:cNvSpPr txBox="1">
              <a:spLocks/>
            </p:cNvSpPr>
            <p:nvPr/>
          </p:nvSpPr>
          <p:spPr>
            <a:xfrm>
              <a:off x="1194555" y="1431879"/>
              <a:ext cx="7685824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1800" spc="0" dirty="0">
                  <a:solidFill>
                    <a:srgbClr val="202522"/>
                  </a:solidFill>
                </a:rPr>
                <a:t>조건에 맞는 요소 </a:t>
              </a:r>
              <a:r>
                <a:rPr lang="ko-KR" altLang="en-US" sz="1800" spc="0" dirty="0">
                  <a:solidFill>
                    <a:srgbClr val="FF0000"/>
                  </a:solidFill>
                </a:rPr>
                <a:t>한 개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 찾기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: </a:t>
              </a:r>
              <a:r>
                <a:rPr lang="en-US" altLang="ko-KR" sz="1800" spc="0" dirty="0" err="1">
                  <a:solidFill>
                    <a:srgbClr val="C00000"/>
                  </a:solidFill>
                </a:rPr>
                <a:t>WebElement</a:t>
              </a:r>
              <a:r>
                <a:rPr lang="en-US" altLang="ko-KR" sz="1800" spc="0" dirty="0">
                  <a:solidFill>
                    <a:srgbClr val="C00000"/>
                  </a:solidFill>
                </a:rPr>
                <a:t> </a:t>
              </a:r>
              <a:r>
                <a:rPr lang="ko-KR" altLang="en-US" sz="1800" spc="0" dirty="0">
                  <a:solidFill>
                    <a:srgbClr val="C00000"/>
                  </a:solidFill>
                </a:rPr>
                <a:t>객체 리턴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8135AD-5088-4300-A84A-66B78B4FC218}"/>
              </a:ext>
            </a:extLst>
          </p:cNvPr>
          <p:cNvSpPr>
            <a:spLocks/>
          </p:cNvSpPr>
          <p:nvPr/>
        </p:nvSpPr>
        <p:spPr bwMode="auto">
          <a:xfrm>
            <a:off x="672869" y="2374116"/>
            <a:ext cx="7847681" cy="499191"/>
          </a:xfrm>
          <a:prstGeom prst="rect">
            <a:avLst/>
          </a:prstGeom>
          <a:solidFill>
            <a:srgbClr val="5B6F8E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F919E4C-4BEC-41A1-AB8D-3A8F0429E800}"/>
              </a:ext>
            </a:extLst>
          </p:cNvPr>
          <p:cNvSpPr txBox="1">
            <a:spLocks/>
          </p:cNvSpPr>
          <p:nvPr/>
        </p:nvSpPr>
        <p:spPr>
          <a:xfrm>
            <a:off x="764713" y="2436140"/>
            <a:ext cx="7561263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chemeClr val="bg1"/>
                </a:solidFill>
              </a:rPr>
              <a:t>driver.find_elements_by_xxx</a:t>
            </a:r>
            <a:r>
              <a:rPr lang="en-US" altLang="ko-KR" sz="1800" spc="0" dirty="0">
                <a:solidFill>
                  <a:schemeClr val="bg1"/>
                </a:solidFill>
              </a:rPr>
              <a:t>("xxx</a:t>
            </a:r>
            <a:r>
              <a:rPr lang="ko-KR" altLang="en-US" sz="1800" spc="0" dirty="0">
                <a:solidFill>
                  <a:schemeClr val="bg1"/>
                </a:solidFill>
              </a:rPr>
              <a:t>에 알맞는 식</a:t>
            </a:r>
            <a:r>
              <a:rPr lang="en-US" altLang="ko-KR" sz="1800" spc="0" dirty="0">
                <a:solidFill>
                  <a:schemeClr val="bg1"/>
                </a:solidFill>
              </a:rPr>
              <a:t>")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A4AC97A-0D19-44F8-8B11-A04887663E1E}"/>
              </a:ext>
            </a:extLst>
          </p:cNvPr>
          <p:cNvGrpSpPr/>
          <p:nvPr/>
        </p:nvGrpSpPr>
        <p:grpSpPr>
          <a:xfrm>
            <a:off x="363552" y="1830522"/>
            <a:ext cx="7778189" cy="387889"/>
            <a:chOff x="1165138" y="1447260"/>
            <a:chExt cx="7778189" cy="38788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3755042-3319-43B9-9484-13286ED7878D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텍스트 개체 틀 7">
              <a:extLst>
                <a:ext uri="{FF2B5EF4-FFF2-40B4-BE49-F238E27FC236}">
                  <a16:creationId xmlns:a16="http://schemas.microsoft.com/office/drawing/2014/main" id="{E9A026BB-84CF-4206-9527-6BA65459F95B}"/>
                </a:ext>
              </a:extLst>
            </p:cNvPr>
            <p:cNvSpPr txBox="1">
              <a:spLocks/>
            </p:cNvSpPr>
            <p:nvPr/>
          </p:nvSpPr>
          <p:spPr>
            <a:xfrm>
              <a:off x="1257503" y="1447260"/>
              <a:ext cx="7685824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1800" spc="0" dirty="0">
                  <a:solidFill>
                    <a:srgbClr val="202522"/>
                  </a:solidFill>
                </a:rPr>
                <a:t>조건에 맞는 </a:t>
              </a:r>
              <a:r>
                <a:rPr lang="ko-KR" altLang="en-US" sz="1800" spc="0" dirty="0">
                  <a:solidFill>
                    <a:srgbClr val="FF0000"/>
                  </a:solidFill>
                </a:rPr>
                <a:t>모든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 요소 찾기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: </a:t>
              </a:r>
              <a:r>
                <a:rPr lang="en-US" altLang="ko-KR" sz="1800" spc="0" dirty="0">
                  <a:solidFill>
                    <a:srgbClr val="C00000"/>
                  </a:solidFill>
                </a:rPr>
                <a:t>list </a:t>
              </a:r>
              <a:r>
                <a:rPr lang="ko-KR" altLang="en-US" sz="1800" spc="0" dirty="0">
                  <a:solidFill>
                    <a:srgbClr val="C00000"/>
                  </a:solidFill>
                </a:rPr>
                <a:t>객체 리턴</a:t>
              </a:r>
            </a:p>
          </p:txBody>
        </p:sp>
      </p:grp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80F7EA7-ABCC-43B2-8AF2-05C4896A31FB}"/>
              </a:ext>
            </a:extLst>
          </p:cNvPr>
          <p:cNvSpPr txBox="1">
            <a:spLocks/>
          </p:cNvSpPr>
          <p:nvPr/>
        </p:nvSpPr>
        <p:spPr>
          <a:xfrm>
            <a:off x="455917" y="3129731"/>
            <a:ext cx="8064633" cy="4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rgbClr val="202522"/>
                </a:solidFill>
              </a:rPr>
              <a:t>요소의 정보 추출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7C2962-542E-4156-B70B-C1E19D4981F5}"/>
              </a:ext>
            </a:extLst>
          </p:cNvPr>
          <p:cNvSpPr>
            <a:spLocks/>
          </p:cNvSpPr>
          <p:nvPr/>
        </p:nvSpPr>
        <p:spPr bwMode="auto">
          <a:xfrm>
            <a:off x="672869" y="3657833"/>
            <a:ext cx="7828201" cy="2720561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2F3035F1-55A1-4DDD-BF62-D3D220F044C8}"/>
              </a:ext>
            </a:extLst>
          </p:cNvPr>
          <p:cNvSpPr txBox="1">
            <a:spLocks/>
          </p:cNvSpPr>
          <p:nvPr/>
        </p:nvSpPr>
        <p:spPr>
          <a:xfrm>
            <a:off x="816537" y="3719857"/>
            <a:ext cx="7549509" cy="256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element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driver.find_element_by_id</a:t>
            </a:r>
            <a:r>
              <a:rPr lang="en-US" altLang="ko-KR" sz="1800" spc="0" dirty="0">
                <a:solidFill>
                  <a:srgbClr val="202522"/>
                </a:solidFill>
              </a:rPr>
              <a:t>("</a:t>
            </a:r>
            <a:r>
              <a:rPr lang="en-US" altLang="ko-KR" sz="1800" spc="0" dirty="0" err="1">
                <a:solidFill>
                  <a:srgbClr val="202522"/>
                </a:solidFill>
              </a:rPr>
              <a:t>element_id</a:t>
            </a:r>
            <a:r>
              <a:rPr lang="en-US" altLang="ko-KR" sz="1800" spc="0" dirty="0">
                <a:solidFill>
                  <a:srgbClr val="202522"/>
                </a:solidFill>
              </a:rPr>
              <a:t>")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# </a:t>
            </a:r>
            <a:r>
              <a:rPr lang="ko-KR" altLang="en-US" sz="1800" spc="0" dirty="0" err="1">
                <a:solidFill>
                  <a:srgbClr val="202522"/>
                </a:solidFill>
              </a:rPr>
              <a:t>태그명</a:t>
            </a:r>
            <a:endParaRPr lang="ko-KR" altLang="en-US" sz="1800" spc="0" dirty="0">
              <a:solidFill>
                <a:srgbClr val="202522"/>
              </a:solidFill>
            </a:endParaRP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C00000"/>
                </a:solidFill>
              </a:rPr>
              <a:t>element.tag_name</a:t>
            </a:r>
            <a:endParaRPr lang="en-US" altLang="ko-KR" sz="1800" spc="0" dirty="0">
              <a:solidFill>
                <a:srgbClr val="C00000"/>
              </a:solidFill>
            </a:endParaRP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# </a:t>
            </a:r>
            <a:r>
              <a:rPr lang="ko-KR" altLang="en-US" sz="1800" spc="0" dirty="0">
                <a:solidFill>
                  <a:srgbClr val="202522"/>
                </a:solidFill>
              </a:rPr>
              <a:t>텍스트 형식의 콘텐츠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C00000"/>
                </a:solidFill>
              </a:rPr>
              <a:t>element.text</a:t>
            </a:r>
            <a:endParaRPr lang="en-US" altLang="ko-KR" sz="1800" spc="0" dirty="0">
              <a:solidFill>
                <a:srgbClr val="C00000"/>
              </a:solidFill>
            </a:endParaRP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# </a:t>
            </a:r>
            <a:r>
              <a:rPr lang="ko-KR" altLang="en-US" sz="1800" spc="0" dirty="0">
                <a:solidFill>
                  <a:srgbClr val="202522"/>
                </a:solidFill>
              </a:rPr>
              <a:t>속성값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C00000"/>
                </a:solidFill>
              </a:rPr>
              <a:t>element.get_attribute</a:t>
            </a:r>
            <a:r>
              <a:rPr lang="en-US" altLang="ko-KR" sz="1800" spc="0" dirty="0">
                <a:solidFill>
                  <a:srgbClr val="C00000"/>
                </a:solidFill>
              </a:rPr>
              <a:t>('</a:t>
            </a:r>
            <a:r>
              <a:rPr lang="ko-KR" altLang="en-US" sz="1800" spc="0" dirty="0" err="1">
                <a:solidFill>
                  <a:srgbClr val="C00000"/>
                </a:solidFill>
              </a:rPr>
              <a:t>속성명</a:t>
            </a:r>
            <a:r>
              <a:rPr lang="en-US" altLang="ko-KR" sz="1800" spc="0" dirty="0">
                <a:solidFill>
                  <a:srgbClr val="C00000"/>
                </a:solidFill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9903047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4525A72-97FE-44B1-944B-51FB9336E9A3}"/>
              </a:ext>
            </a:extLst>
          </p:cNvPr>
          <p:cNvSpPr/>
          <p:nvPr/>
        </p:nvSpPr>
        <p:spPr>
          <a:xfrm>
            <a:off x="426500" y="43856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endParaRPr lang="ko-KR" altLang="en-US" sz="1800" b="1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755042-3319-43B9-9484-13286ED7878D}"/>
              </a:ext>
            </a:extLst>
          </p:cNvPr>
          <p:cNvSpPr/>
          <p:nvPr/>
        </p:nvSpPr>
        <p:spPr>
          <a:xfrm>
            <a:off x="363552" y="184907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endParaRPr lang="ko-KR" altLang="en-US" sz="1800" b="1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E42F26-0C43-4F81-BEDF-2AA6E73D906A}"/>
              </a:ext>
            </a:extLst>
          </p:cNvPr>
          <p:cNvSpPr txBox="1"/>
          <p:nvPr/>
        </p:nvSpPr>
        <p:spPr bwMode="auto">
          <a:xfrm>
            <a:off x="1029946" y="466926"/>
            <a:ext cx="908941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2200" b="1" spc="-150" dirty="0" err="1">
                <a:solidFill>
                  <a:srgbClr val="1C202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공공데이터포털</a:t>
            </a:r>
            <a:r>
              <a:rPr lang="ko-KR" altLang="en-US" sz="2200" b="1" spc="-150" dirty="0">
                <a:solidFill>
                  <a:srgbClr val="1C202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사이트에서 서울시 버스 정보와 버스 위치 정보 </a:t>
            </a:r>
            <a:r>
              <a:rPr lang="ko-KR" altLang="en-US" sz="2200" b="1" spc="-150" dirty="0" err="1">
                <a:solidFill>
                  <a:srgbClr val="1C202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읽어오기</a:t>
            </a:r>
            <a:endParaRPr lang="ko-KR" altLang="en-US" sz="2200" b="1" spc="-150" dirty="0">
              <a:solidFill>
                <a:srgbClr val="1C202C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2" name="텍스트 개체 틀 7">
            <a:extLst>
              <a:ext uri="{FF2B5EF4-FFF2-40B4-BE49-F238E27FC236}">
                <a16:creationId xmlns:a16="http://schemas.microsoft.com/office/drawing/2014/main" id="{EA0D1D49-559A-43F2-A281-7D40D39FAB56}"/>
              </a:ext>
            </a:extLst>
          </p:cNvPr>
          <p:cNvSpPr txBox="1">
            <a:spLocks/>
          </p:cNvSpPr>
          <p:nvPr/>
        </p:nvSpPr>
        <p:spPr>
          <a:xfrm>
            <a:off x="1029946" y="1325406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rgbClr val="202522"/>
                </a:solidFill>
              </a:rPr>
              <a:t>Open API</a:t>
            </a:r>
            <a:r>
              <a:rPr lang="ko-KR" altLang="en-US" sz="2000" spc="0" dirty="0">
                <a:solidFill>
                  <a:srgbClr val="202522"/>
                </a:solidFill>
              </a:rPr>
              <a:t>와 </a:t>
            </a:r>
            <a:r>
              <a:rPr lang="en-US" altLang="ko-KR" sz="2000" spc="0" dirty="0">
                <a:solidFill>
                  <a:srgbClr val="202522"/>
                </a:solidFill>
              </a:rPr>
              <a:t>Rest API</a:t>
            </a:r>
            <a:endParaRPr lang="ko-KR" altLang="en-US" sz="2000" spc="0" dirty="0">
              <a:solidFill>
                <a:srgbClr val="202522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E12593F-7105-4EA3-89EB-44BA8993C5BF}"/>
              </a:ext>
            </a:extLst>
          </p:cNvPr>
          <p:cNvGrpSpPr/>
          <p:nvPr/>
        </p:nvGrpSpPr>
        <p:grpSpPr>
          <a:xfrm>
            <a:off x="1324293" y="2066906"/>
            <a:ext cx="7848600" cy="943831"/>
            <a:chOff x="684213" y="1555910"/>
            <a:chExt cx="7848600" cy="94383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B93C289-2DC9-4925-A3A6-500D8C52226D}"/>
                </a:ext>
              </a:extLst>
            </p:cNvPr>
            <p:cNvSpPr/>
            <p:nvPr/>
          </p:nvSpPr>
          <p:spPr bwMode="auto">
            <a:xfrm>
              <a:off x="2212065" y="1555910"/>
              <a:ext cx="6320748" cy="9438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7" name="양쪽 모서리가 둥근 사각형 44">
              <a:extLst>
                <a:ext uri="{FF2B5EF4-FFF2-40B4-BE49-F238E27FC236}">
                  <a16:creationId xmlns:a16="http://schemas.microsoft.com/office/drawing/2014/main" id="{C3C50A00-28F1-4022-BB26-A408EFA2E11D}"/>
                </a:ext>
              </a:extLst>
            </p:cNvPr>
            <p:cNvSpPr/>
            <p:nvPr/>
          </p:nvSpPr>
          <p:spPr bwMode="auto">
            <a:xfrm rot="16200000">
              <a:off x="1020551" y="1219573"/>
              <a:ext cx="941862" cy="1614537"/>
            </a:xfrm>
            <a:prstGeom prst="round2SameRect">
              <a:avLst>
                <a:gd name="adj1" fmla="val 16738"/>
                <a:gd name="adj2" fmla="val 0"/>
              </a:avLst>
            </a:prstGeom>
            <a:solidFill>
              <a:srgbClr val="ACC5E4"/>
            </a:solidFill>
            <a:ln w="28575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텍스트 개체 틀 7">
              <a:extLst>
                <a:ext uri="{FF2B5EF4-FFF2-40B4-BE49-F238E27FC236}">
                  <a16:creationId xmlns:a16="http://schemas.microsoft.com/office/drawing/2014/main" id="{26713748-E89B-493D-8292-E32983A17CAB}"/>
                </a:ext>
              </a:extLst>
            </p:cNvPr>
            <p:cNvSpPr txBox="1">
              <a:spLocks/>
            </p:cNvSpPr>
            <p:nvPr/>
          </p:nvSpPr>
          <p:spPr>
            <a:xfrm>
              <a:off x="2483768" y="1664849"/>
              <a:ext cx="5851800" cy="735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marL="285750" indent="-285750" algn="l">
                <a:buClr>
                  <a:schemeClr val="tx1">
                    <a:lumMod val="65000"/>
                    <a:lumOff val="3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altLang="ko-KR" sz="1800" spc="0">
                  <a:solidFill>
                    <a:srgbClr val="202522"/>
                  </a:solidFill>
                </a:rPr>
                <a:t>Application Programming Interface</a:t>
              </a:r>
              <a:r>
                <a:rPr lang="ko-KR" altLang="en-US" sz="1800" spc="0">
                  <a:solidFill>
                    <a:srgbClr val="202522"/>
                  </a:solidFill>
                </a:rPr>
                <a:t>의 약자</a:t>
              </a:r>
              <a:endParaRPr lang="en-US" altLang="ko-KR" sz="1800" spc="0">
                <a:solidFill>
                  <a:srgbClr val="202522"/>
                </a:solidFill>
              </a:endParaRPr>
            </a:p>
            <a:p>
              <a:pPr marL="285750" indent="-285750" algn="l">
                <a:buClr>
                  <a:schemeClr val="tx1">
                    <a:lumMod val="65000"/>
                    <a:lumOff val="3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ko-KR" altLang="en-US" sz="1800" spc="0">
                  <a:solidFill>
                    <a:srgbClr val="202522"/>
                  </a:solidFill>
                </a:rPr>
                <a:t>특정 프로그램을 만들기 위해 제공되는 모듈</a:t>
              </a:r>
              <a:r>
                <a:rPr lang="en-US" altLang="ko-KR" sz="1800" spc="0">
                  <a:solidFill>
                    <a:srgbClr val="202522"/>
                  </a:solidFill>
                </a:rPr>
                <a:t>(</a:t>
              </a:r>
              <a:r>
                <a:rPr lang="ko-KR" altLang="en-US" sz="1800" spc="0">
                  <a:solidFill>
                    <a:srgbClr val="202522"/>
                  </a:solidFill>
                </a:rPr>
                <a:t>함수 등</a:t>
              </a:r>
              <a:r>
                <a:rPr lang="en-US" altLang="ko-KR" sz="1800" spc="0">
                  <a:solidFill>
                    <a:srgbClr val="202522"/>
                  </a:solidFill>
                </a:rPr>
                <a:t>)</a:t>
              </a:r>
            </a:p>
          </p:txBody>
        </p:sp>
        <p:sp>
          <p:nvSpPr>
            <p:cNvPr id="29" name="텍스트 개체 틀 7">
              <a:extLst>
                <a:ext uri="{FF2B5EF4-FFF2-40B4-BE49-F238E27FC236}">
                  <a16:creationId xmlns:a16="http://schemas.microsoft.com/office/drawing/2014/main" id="{D6144AD5-9A10-48BE-829E-F8C518E1A7B6}"/>
                </a:ext>
              </a:extLst>
            </p:cNvPr>
            <p:cNvSpPr txBox="1">
              <a:spLocks/>
            </p:cNvSpPr>
            <p:nvPr/>
          </p:nvSpPr>
          <p:spPr>
            <a:xfrm>
              <a:off x="864070" y="1850313"/>
              <a:ext cx="1254825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ctr">
                <a:spcBef>
                  <a:spcPts val="0"/>
                </a:spcBef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 dirty="0">
                  <a:solidFill>
                    <a:srgbClr val="202522"/>
                  </a:solidFill>
                </a:rPr>
                <a:t> API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6AB1759-7976-43AE-AD9C-33AE1522CC44}"/>
              </a:ext>
            </a:extLst>
          </p:cNvPr>
          <p:cNvGrpSpPr/>
          <p:nvPr/>
        </p:nvGrpSpPr>
        <p:grpSpPr>
          <a:xfrm>
            <a:off x="1544314" y="4179830"/>
            <a:ext cx="1307831" cy="1319036"/>
            <a:chOff x="811064" y="2677323"/>
            <a:chExt cx="1053452" cy="1062477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056FB4FA-93F8-4DE7-828A-14F9D060F9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600" t="5201" r="51919" b="80049"/>
            <a:stretch/>
          </p:blipFill>
          <p:spPr>
            <a:xfrm>
              <a:off x="811064" y="2677323"/>
              <a:ext cx="1053452" cy="75871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C7373CD-D6BF-4D72-9A6C-DF4E311B9EF5}"/>
                </a:ext>
              </a:extLst>
            </p:cNvPr>
            <p:cNvSpPr txBox="1"/>
            <p:nvPr/>
          </p:nvSpPr>
          <p:spPr bwMode="auto">
            <a:xfrm>
              <a:off x="986137" y="3462316"/>
              <a:ext cx="703310" cy="2774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ko-KR" sz="1800" b="1">
                  <a:latin typeface="+mn-ea"/>
                  <a:ea typeface="+mn-ea"/>
                </a:rPr>
                <a:t>Client</a:t>
              </a:r>
              <a:endParaRPr lang="ko-KR" altLang="en-US" sz="1800" b="1" dirty="0">
                <a:latin typeface="+mn-ea"/>
                <a:ea typeface="+mn-ea"/>
              </a:endParaRPr>
            </a:p>
          </p:txBody>
        </p:sp>
      </p:grpSp>
      <p:sp>
        <p:nvSpPr>
          <p:cNvPr id="33" name="구름 32">
            <a:extLst>
              <a:ext uri="{FF2B5EF4-FFF2-40B4-BE49-F238E27FC236}">
                <a16:creationId xmlns:a16="http://schemas.microsoft.com/office/drawing/2014/main" id="{522AD202-A61C-42FD-855B-0F29CF1A3322}"/>
              </a:ext>
            </a:extLst>
          </p:cNvPr>
          <p:cNvSpPr/>
          <p:nvPr/>
        </p:nvSpPr>
        <p:spPr bwMode="auto">
          <a:xfrm>
            <a:off x="4747800" y="3612611"/>
            <a:ext cx="1224136" cy="855185"/>
          </a:xfrm>
          <a:prstGeom prst="cloud">
            <a:avLst/>
          </a:prstGeom>
          <a:solidFill>
            <a:srgbClr val="17375E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5E2FD2-5228-4A43-9DEC-AAA6DEE2AC85}"/>
              </a:ext>
            </a:extLst>
          </p:cNvPr>
          <p:cNvSpPr txBox="1"/>
          <p:nvPr/>
        </p:nvSpPr>
        <p:spPr bwMode="auto">
          <a:xfrm>
            <a:off x="4923298" y="3855537"/>
            <a:ext cx="8731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API</a:t>
            </a:r>
            <a:endParaRPr lang="ko-KR" altLang="en-US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46716358-AC52-4D4F-97FB-1C6E9476362A}"/>
              </a:ext>
            </a:extLst>
          </p:cNvPr>
          <p:cNvCxnSpPr>
            <a:cxnSpLocks/>
            <a:stCxn id="31" idx="3"/>
            <a:endCxn id="33" idx="2"/>
          </p:cNvCxnSpPr>
          <p:nvPr/>
        </p:nvCxnSpPr>
        <p:spPr>
          <a:xfrm flipV="1">
            <a:off x="2852145" y="4040204"/>
            <a:ext cx="1899452" cy="610585"/>
          </a:xfrm>
          <a:prstGeom prst="curvedConnector3">
            <a:avLst>
              <a:gd name="adj1" fmla="val 50000"/>
            </a:avLst>
          </a:prstGeom>
          <a:ln w="28575" cap="rnd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원통형 35">
            <a:extLst>
              <a:ext uri="{FF2B5EF4-FFF2-40B4-BE49-F238E27FC236}">
                <a16:creationId xmlns:a16="http://schemas.microsoft.com/office/drawing/2014/main" id="{145A70FD-0898-4B03-9FB4-5D7D28B6BC80}"/>
              </a:ext>
            </a:extLst>
          </p:cNvPr>
          <p:cNvSpPr/>
          <p:nvPr/>
        </p:nvSpPr>
        <p:spPr bwMode="auto">
          <a:xfrm>
            <a:off x="4755991" y="5115934"/>
            <a:ext cx="1224136" cy="855184"/>
          </a:xfrm>
          <a:prstGeom prst="can">
            <a:avLst>
              <a:gd name="adj" fmla="val 24231"/>
            </a:avLst>
          </a:prstGeom>
          <a:solidFill>
            <a:srgbClr val="768DB7"/>
          </a:solidFill>
          <a:ln w="1905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61D629-909C-4E17-8C0A-978F177826F0}"/>
              </a:ext>
            </a:extLst>
          </p:cNvPr>
          <p:cNvSpPr txBox="1"/>
          <p:nvPr/>
        </p:nvSpPr>
        <p:spPr bwMode="auto">
          <a:xfrm>
            <a:off x="4931489" y="5430851"/>
            <a:ext cx="8731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DB</a:t>
            </a:r>
            <a:endParaRPr lang="ko-KR" altLang="en-US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2D70389-502B-4F11-B5C7-E94A36B82EBF}"/>
              </a:ext>
            </a:extLst>
          </p:cNvPr>
          <p:cNvGrpSpPr/>
          <p:nvPr/>
        </p:nvGrpSpPr>
        <p:grpSpPr>
          <a:xfrm>
            <a:off x="7849012" y="3750556"/>
            <a:ext cx="1471669" cy="1797426"/>
            <a:chOff x="7061144" y="2718540"/>
            <a:chExt cx="1471669" cy="1797426"/>
          </a:xfrm>
        </p:grpSpPr>
        <p:sp>
          <p:nvSpPr>
            <p:cNvPr id="39" name="순서도: 다중 문서 38">
              <a:extLst>
                <a:ext uri="{FF2B5EF4-FFF2-40B4-BE49-F238E27FC236}">
                  <a16:creationId xmlns:a16="http://schemas.microsoft.com/office/drawing/2014/main" id="{CF6876FA-9028-4272-9157-116864B0DAB5}"/>
                </a:ext>
              </a:extLst>
            </p:cNvPr>
            <p:cNvSpPr/>
            <p:nvPr/>
          </p:nvSpPr>
          <p:spPr bwMode="auto">
            <a:xfrm>
              <a:off x="7061144" y="2718540"/>
              <a:ext cx="1471669" cy="1365378"/>
            </a:xfrm>
            <a:prstGeom prst="flowChartMultidocument">
              <a:avLst/>
            </a:prstGeom>
            <a:solidFill>
              <a:srgbClr val="A4A3A4"/>
            </a:solidFill>
            <a:ln w="19050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905BDC-8406-4127-8A66-36878A332259}"/>
                </a:ext>
              </a:extLst>
            </p:cNvPr>
            <p:cNvSpPr txBox="1"/>
            <p:nvPr/>
          </p:nvSpPr>
          <p:spPr bwMode="auto">
            <a:xfrm>
              <a:off x="7215904" y="4151129"/>
              <a:ext cx="1162149" cy="3648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ko-KR" sz="1800" b="1">
                  <a:latin typeface="+mn-ea"/>
                  <a:ea typeface="+mn-ea"/>
                </a:rPr>
                <a:t>DB Data</a:t>
              </a:r>
              <a:endParaRPr lang="ko-KR" altLang="en-US" sz="1800" b="1" dirty="0">
                <a:latin typeface="+mn-ea"/>
                <a:ea typeface="+mn-ea"/>
              </a:endParaRPr>
            </a:p>
          </p:txBody>
        </p:sp>
      </p:grp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D7347B26-C2B3-4829-BC56-0913F607D5C1}"/>
              </a:ext>
            </a:extLst>
          </p:cNvPr>
          <p:cNvCxnSpPr>
            <a:cxnSpLocks/>
            <a:stCxn id="33" idx="0"/>
          </p:cNvCxnSpPr>
          <p:nvPr/>
        </p:nvCxnSpPr>
        <p:spPr>
          <a:xfrm flipH="1">
            <a:off x="5790674" y="4040204"/>
            <a:ext cx="180242" cy="1110282"/>
          </a:xfrm>
          <a:prstGeom prst="curvedConnector4">
            <a:avLst>
              <a:gd name="adj1" fmla="val -126829"/>
              <a:gd name="adj2" fmla="val 69256"/>
            </a:avLst>
          </a:prstGeom>
          <a:ln w="28575" cap="rnd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471A259E-AA10-42D7-932E-3C5633E048A5}"/>
              </a:ext>
            </a:extLst>
          </p:cNvPr>
          <p:cNvCxnSpPr>
            <a:stCxn id="39" idx="1"/>
            <a:endCxn id="36" idx="4"/>
          </p:cNvCxnSpPr>
          <p:nvPr/>
        </p:nvCxnSpPr>
        <p:spPr>
          <a:xfrm rot="10800000" flipV="1">
            <a:off x="5980128" y="4433244"/>
            <a:ext cx="1868885" cy="1110281"/>
          </a:xfrm>
          <a:prstGeom prst="curvedConnector3">
            <a:avLst/>
          </a:prstGeom>
          <a:ln w="28575" cap="rnd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3792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4525A72-97FE-44B1-944B-51FB9336E9A3}"/>
              </a:ext>
            </a:extLst>
          </p:cNvPr>
          <p:cNvSpPr/>
          <p:nvPr/>
        </p:nvSpPr>
        <p:spPr>
          <a:xfrm>
            <a:off x="426500" y="43856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endParaRPr lang="ko-KR" altLang="en-US" sz="1800" b="1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755042-3319-43B9-9484-13286ED7878D}"/>
              </a:ext>
            </a:extLst>
          </p:cNvPr>
          <p:cNvSpPr/>
          <p:nvPr/>
        </p:nvSpPr>
        <p:spPr>
          <a:xfrm>
            <a:off x="363552" y="184907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endParaRPr lang="ko-KR" altLang="en-US" sz="1800" b="1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E42F26-0C43-4F81-BEDF-2AA6E73D906A}"/>
              </a:ext>
            </a:extLst>
          </p:cNvPr>
          <p:cNvSpPr txBox="1"/>
          <p:nvPr/>
        </p:nvSpPr>
        <p:spPr bwMode="auto">
          <a:xfrm>
            <a:off x="1029946" y="466926"/>
            <a:ext cx="908941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2200" b="1" spc="-150" dirty="0" err="1">
                <a:solidFill>
                  <a:srgbClr val="1C202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공공데이터포털</a:t>
            </a:r>
            <a:r>
              <a:rPr lang="ko-KR" altLang="en-US" sz="2200" b="1" spc="-150" dirty="0">
                <a:solidFill>
                  <a:srgbClr val="1C202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사이트에서 서울시 버스 정보와 버스 위치 정보 </a:t>
            </a:r>
            <a:r>
              <a:rPr lang="ko-KR" altLang="en-US" sz="2200" b="1" spc="-150" dirty="0" err="1">
                <a:solidFill>
                  <a:srgbClr val="1C202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읽어오기</a:t>
            </a:r>
            <a:endParaRPr lang="ko-KR" altLang="en-US" sz="2200" b="1" spc="-150" dirty="0">
              <a:solidFill>
                <a:srgbClr val="1C202C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5E2FD2-5228-4A43-9DEC-AAA6DEE2AC85}"/>
              </a:ext>
            </a:extLst>
          </p:cNvPr>
          <p:cNvSpPr txBox="1"/>
          <p:nvPr/>
        </p:nvSpPr>
        <p:spPr bwMode="auto">
          <a:xfrm>
            <a:off x="4923298" y="3855537"/>
            <a:ext cx="8731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AI</a:t>
            </a:r>
            <a:endParaRPr lang="ko-KR" altLang="en-US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61D629-909C-4E17-8C0A-978F177826F0}"/>
              </a:ext>
            </a:extLst>
          </p:cNvPr>
          <p:cNvSpPr txBox="1"/>
          <p:nvPr/>
        </p:nvSpPr>
        <p:spPr bwMode="auto">
          <a:xfrm>
            <a:off x="4931489" y="5430851"/>
            <a:ext cx="8731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DB</a:t>
            </a:r>
            <a:endParaRPr lang="ko-KR" altLang="en-US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1" name="텍스트 개체 틀 7">
            <a:extLst>
              <a:ext uri="{FF2B5EF4-FFF2-40B4-BE49-F238E27FC236}">
                <a16:creationId xmlns:a16="http://schemas.microsoft.com/office/drawing/2014/main" id="{2051F38A-F1EE-427F-9766-21503FC47FE0}"/>
              </a:ext>
            </a:extLst>
          </p:cNvPr>
          <p:cNvSpPr txBox="1">
            <a:spLocks/>
          </p:cNvSpPr>
          <p:nvPr/>
        </p:nvSpPr>
        <p:spPr>
          <a:xfrm>
            <a:off x="1111226" y="1300842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rgbClr val="202522"/>
                </a:solidFill>
              </a:rPr>
              <a:t>Open API</a:t>
            </a:r>
            <a:r>
              <a:rPr lang="ko-KR" altLang="en-US" sz="2000" spc="0" dirty="0">
                <a:solidFill>
                  <a:srgbClr val="202522"/>
                </a:solidFill>
              </a:rPr>
              <a:t>와 </a:t>
            </a:r>
            <a:r>
              <a:rPr lang="en-US" altLang="ko-KR" sz="2000" spc="0" dirty="0">
                <a:solidFill>
                  <a:srgbClr val="202522"/>
                </a:solidFill>
              </a:rPr>
              <a:t>Rest API</a:t>
            </a:r>
            <a:endParaRPr lang="ko-KR" altLang="en-US" sz="2000" spc="0" dirty="0">
              <a:solidFill>
                <a:srgbClr val="202522"/>
              </a:solidFill>
            </a:endParaRPr>
          </a:p>
        </p:txBody>
      </p:sp>
      <p:sp>
        <p:nvSpPr>
          <p:cNvPr id="52" name="대각선 방향의 모서리가 둥근 사각형 42">
            <a:extLst>
              <a:ext uri="{FF2B5EF4-FFF2-40B4-BE49-F238E27FC236}">
                <a16:creationId xmlns:a16="http://schemas.microsoft.com/office/drawing/2014/main" id="{1D73BC5C-7F3E-44AC-9BEE-E416EB42E186}"/>
              </a:ext>
            </a:extLst>
          </p:cNvPr>
          <p:cNvSpPr/>
          <p:nvPr/>
        </p:nvSpPr>
        <p:spPr bwMode="auto">
          <a:xfrm>
            <a:off x="1675331" y="2580741"/>
            <a:ext cx="3790529" cy="1999247"/>
          </a:xfrm>
          <a:prstGeom prst="round2DiagRect">
            <a:avLst>
              <a:gd name="adj1" fmla="val 9115"/>
              <a:gd name="adj2" fmla="val 0"/>
            </a:avLst>
          </a:prstGeom>
          <a:solidFill>
            <a:schemeClr val="bg1"/>
          </a:solidFill>
          <a:ln w="28575">
            <a:solidFill>
              <a:srgbClr val="5B6F8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3" name="양쪽 모서리가 둥근 사각형 43">
            <a:extLst>
              <a:ext uri="{FF2B5EF4-FFF2-40B4-BE49-F238E27FC236}">
                <a16:creationId xmlns:a16="http://schemas.microsoft.com/office/drawing/2014/main" id="{87586636-A7E0-4F84-BF57-F28A3B741802}"/>
              </a:ext>
            </a:extLst>
          </p:cNvPr>
          <p:cNvSpPr/>
          <p:nvPr/>
        </p:nvSpPr>
        <p:spPr bwMode="auto">
          <a:xfrm rot="16200000">
            <a:off x="3537298" y="859037"/>
            <a:ext cx="456974" cy="344908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68DB7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rgbClr val="A4BFF4"/>
              </a:solidFill>
            </a:endParaRPr>
          </a:p>
        </p:txBody>
      </p:sp>
      <p:sp>
        <p:nvSpPr>
          <p:cNvPr id="54" name="텍스트 개체 틀 7">
            <a:extLst>
              <a:ext uri="{FF2B5EF4-FFF2-40B4-BE49-F238E27FC236}">
                <a16:creationId xmlns:a16="http://schemas.microsoft.com/office/drawing/2014/main" id="{03F0A05A-B2D6-496A-8077-7A864F3C4DC9}"/>
              </a:ext>
            </a:extLst>
          </p:cNvPr>
          <p:cNvSpPr txBox="1">
            <a:spLocks/>
          </p:cNvSpPr>
          <p:nvPr/>
        </p:nvSpPr>
        <p:spPr>
          <a:xfrm>
            <a:off x="1883739" y="2870629"/>
            <a:ext cx="3449088" cy="165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marL="285750" indent="-285750" algn="l" defTabSz="914126" latinLnBrk="0">
              <a:spcBef>
                <a:spcPts val="7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800" b="1" spc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공개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누구나 사용할 수 있도록 공개된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주로 </a:t>
            </a:r>
            <a:r>
              <a:rPr lang="en-US" altLang="ko-KR" dirty="0"/>
              <a:t>Rest API </a:t>
            </a:r>
            <a:r>
              <a:rPr lang="ko-KR" altLang="en-US" dirty="0"/>
              <a:t>기술을 </a:t>
            </a:r>
            <a:br>
              <a:rPr lang="en-US" altLang="ko-KR" dirty="0"/>
            </a:br>
            <a:r>
              <a:rPr lang="ko-KR" altLang="en-US" dirty="0"/>
              <a:t>많이 사용</a:t>
            </a:r>
            <a:endParaRPr lang="pt-BR" altLang="ko-KR" dirty="0"/>
          </a:p>
        </p:txBody>
      </p:sp>
      <p:sp>
        <p:nvSpPr>
          <p:cNvPr id="55" name="대각선 방향의 모서리가 둥근 사각형 52">
            <a:extLst>
              <a:ext uri="{FF2B5EF4-FFF2-40B4-BE49-F238E27FC236}">
                <a16:creationId xmlns:a16="http://schemas.microsoft.com/office/drawing/2014/main" id="{23DD2414-105C-4DC8-BDF2-97002D5E890D}"/>
              </a:ext>
            </a:extLst>
          </p:cNvPr>
          <p:cNvSpPr/>
          <p:nvPr/>
        </p:nvSpPr>
        <p:spPr bwMode="auto">
          <a:xfrm>
            <a:off x="5720072" y="2580741"/>
            <a:ext cx="5749117" cy="1999247"/>
          </a:xfrm>
          <a:prstGeom prst="round2DiagRect">
            <a:avLst>
              <a:gd name="adj1" fmla="val 8155"/>
              <a:gd name="adj2" fmla="val 0"/>
            </a:avLst>
          </a:prstGeom>
          <a:solidFill>
            <a:schemeClr val="bg1"/>
          </a:solidFill>
          <a:ln w="28575">
            <a:solidFill>
              <a:srgbClr val="1C202C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7" name="텍스트 개체 틀 7">
            <a:extLst>
              <a:ext uri="{FF2B5EF4-FFF2-40B4-BE49-F238E27FC236}">
                <a16:creationId xmlns:a16="http://schemas.microsoft.com/office/drawing/2014/main" id="{0BA9F671-238B-4CE2-A215-8368DB77AB77}"/>
              </a:ext>
            </a:extLst>
          </p:cNvPr>
          <p:cNvSpPr txBox="1">
            <a:spLocks/>
          </p:cNvSpPr>
          <p:nvPr/>
        </p:nvSpPr>
        <p:spPr>
          <a:xfrm>
            <a:off x="5921902" y="2870629"/>
            <a:ext cx="5852087" cy="137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marL="285750" indent="-285750" algn="l" defTabSz="914126" latinLnBrk="0">
              <a:spcBef>
                <a:spcPts val="7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800" b="1" spc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Representational State Transfer API</a:t>
            </a:r>
            <a:r>
              <a:rPr lang="ko-KR" altLang="en-US" dirty="0"/>
              <a:t>의 약자</a:t>
            </a:r>
            <a:endParaRPr lang="en-US" altLang="ko-KR" dirty="0"/>
          </a:p>
          <a:p>
            <a:r>
              <a:rPr lang="en-US" altLang="ko-KR" dirty="0"/>
              <a:t>HTTP </a:t>
            </a:r>
            <a:r>
              <a:rPr lang="ko-KR" altLang="en-US" dirty="0"/>
              <a:t>프로토콜을 통해서 정보를 제공하는 함수</a:t>
            </a:r>
            <a:endParaRPr lang="en-US" altLang="ko-KR" dirty="0"/>
          </a:p>
          <a:p>
            <a:r>
              <a:rPr lang="ko-KR" altLang="en-US" dirty="0"/>
              <a:t>실질적인 </a:t>
            </a:r>
            <a:r>
              <a:rPr lang="en-US" altLang="ko-KR" dirty="0"/>
              <a:t>API </a:t>
            </a:r>
            <a:r>
              <a:rPr lang="ko-KR" altLang="en-US" dirty="0"/>
              <a:t>사용은 정해진 구조의 </a:t>
            </a:r>
            <a:r>
              <a:rPr lang="en-US" altLang="ko-KR" dirty="0"/>
              <a:t>URL </a:t>
            </a:r>
            <a:r>
              <a:rPr lang="ko-KR" altLang="en-US" dirty="0"/>
              <a:t>문자열 사용</a:t>
            </a:r>
            <a:endParaRPr lang="en-US" altLang="ko-KR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A417D83-73D9-4BA6-9164-2440B860EC3D}"/>
              </a:ext>
            </a:extLst>
          </p:cNvPr>
          <p:cNvGrpSpPr/>
          <p:nvPr/>
        </p:nvGrpSpPr>
        <p:grpSpPr>
          <a:xfrm>
            <a:off x="2476637" y="5473966"/>
            <a:ext cx="5712379" cy="539537"/>
            <a:chOff x="1715810" y="4371950"/>
            <a:chExt cx="5712379" cy="539537"/>
          </a:xfrm>
        </p:grpSpPr>
        <p:sp>
          <p:nvSpPr>
            <p:cNvPr id="59" name="모서리가 둥근 직사각형 14">
              <a:extLst>
                <a:ext uri="{FF2B5EF4-FFF2-40B4-BE49-F238E27FC236}">
                  <a16:creationId xmlns:a16="http://schemas.microsoft.com/office/drawing/2014/main" id="{9CD7E478-2787-4D7C-A8CA-66D0A802F5BA}"/>
                </a:ext>
              </a:extLst>
            </p:cNvPr>
            <p:cNvSpPr/>
            <p:nvPr/>
          </p:nvSpPr>
          <p:spPr bwMode="auto">
            <a:xfrm>
              <a:off x="1954886" y="4371950"/>
              <a:ext cx="5473303" cy="509036"/>
            </a:xfrm>
            <a:prstGeom prst="roundRect">
              <a:avLst>
                <a:gd name="adj" fmla="val 50000"/>
              </a:avLst>
            </a:prstGeom>
            <a:solidFill>
              <a:srgbClr val="92B5E4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TextBox 81">
              <a:extLst>
                <a:ext uri="{FF2B5EF4-FFF2-40B4-BE49-F238E27FC236}">
                  <a16:creationId xmlns:a16="http://schemas.microsoft.com/office/drawing/2014/main" id="{F348E2AE-FDA3-43D3-BA2A-5F952855259A}"/>
                </a:ext>
              </a:extLst>
            </p:cNvPr>
            <p:cNvSpPr txBox="1"/>
            <p:nvPr/>
          </p:nvSpPr>
          <p:spPr>
            <a:xfrm>
              <a:off x="2314925" y="4441802"/>
              <a:ext cx="4752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lvl="0"/>
              <a:r>
                <a:rPr lang="ko-KR" altLang="en-US" sz="1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일반적으로 </a:t>
              </a:r>
              <a:r>
                <a:rPr lang="en-US" altLang="ko-KR" sz="1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XML, JSON</a:t>
              </a:r>
              <a:r>
                <a:rPr lang="ko-KR" altLang="en-US" sz="1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형태로 응답 출력</a:t>
              </a: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9F714D25-0E1D-4B2B-893E-54C874643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5810" y="4418751"/>
              <a:ext cx="537530" cy="492736"/>
            </a:xfrm>
            <a:prstGeom prst="rect">
              <a:avLst/>
            </a:prstGeom>
          </p:spPr>
        </p:pic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8E03664-0DB0-4DB7-BF7F-B7DF4BD6A9C6}"/>
              </a:ext>
            </a:extLst>
          </p:cNvPr>
          <p:cNvSpPr txBox="1"/>
          <p:nvPr/>
        </p:nvSpPr>
        <p:spPr>
          <a:xfrm>
            <a:off x="2262438" y="2357695"/>
            <a:ext cx="3424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Open API</a:t>
            </a:r>
          </a:p>
        </p:txBody>
      </p:sp>
      <p:sp>
        <p:nvSpPr>
          <p:cNvPr id="63" name="양쪽 모서리가 둥근 사각형 54">
            <a:extLst>
              <a:ext uri="{FF2B5EF4-FFF2-40B4-BE49-F238E27FC236}">
                <a16:creationId xmlns:a16="http://schemas.microsoft.com/office/drawing/2014/main" id="{7AA2867F-8CA1-40E8-B352-DD3FB652C7CF}"/>
              </a:ext>
            </a:extLst>
          </p:cNvPr>
          <p:cNvSpPr/>
          <p:nvPr/>
        </p:nvSpPr>
        <p:spPr bwMode="auto">
          <a:xfrm rot="16200000">
            <a:off x="7590588" y="882672"/>
            <a:ext cx="456974" cy="344908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C202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rgbClr val="A4BFF4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3206A65-ABDE-44B4-B7A6-5B2FBDBFA4F4}"/>
              </a:ext>
            </a:extLst>
          </p:cNvPr>
          <p:cNvSpPr txBox="1"/>
          <p:nvPr/>
        </p:nvSpPr>
        <p:spPr>
          <a:xfrm>
            <a:off x="6343631" y="2393849"/>
            <a:ext cx="3433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Rest API </a:t>
            </a:r>
          </a:p>
        </p:txBody>
      </p:sp>
    </p:spTree>
    <p:extLst>
      <p:ext uri="{BB962C8B-B14F-4D97-AF65-F5344CB8AC3E}">
        <p14:creationId xmlns:p14="http://schemas.microsoft.com/office/powerpoint/2010/main" val="38699709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4525A72-97FE-44B1-944B-51FB9336E9A3}"/>
              </a:ext>
            </a:extLst>
          </p:cNvPr>
          <p:cNvSpPr/>
          <p:nvPr/>
        </p:nvSpPr>
        <p:spPr>
          <a:xfrm>
            <a:off x="426500" y="43856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endParaRPr lang="ko-KR" altLang="en-US" sz="1800" b="1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755042-3319-43B9-9484-13286ED7878D}"/>
              </a:ext>
            </a:extLst>
          </p:cNvPr>
          <p:cNvSpPr/>
          <p:nvPr/>
        </p:nvSpPr>
        <p:spPr>
          <a:xfrm>
            <a:off x="363552" y="184907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endParaRPr lang="ko-KR" altLang="en-US" sz="1800" b="1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5E2FD2-5228-4A43-9DEC-AAA6DEE2AC85}"/>
              </a:ext>
            </a:extLst>
          </p:cNvPr>
          <p:cNvSpPr txBox="1"/>
          <p:nvPr/>
        </p:nvSpPr>
        <p:spPr bwMode="auto">
          <a:xfrm>
            <a:off x="4923298" y="3855537"/>
            <a:ext cx="8731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AI</a:t>
            </a:r>
            <a:endParaRPr lang="ko-KR" altLang="en-US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61D629-909C-4E17-8C0A-978F177826F0}"/>
              </a:ext>
            </a:extLst>
          </p:cNvPr>
          <p:cNvSpPr txBox="1"/>
          <p:nvPr/>
        </p:nvSpPr>
        <p:spPr bwMode="auto">
          <a:xfrm>
            <a:off x="4931489" y="5430851"/>
            <a:ext cx="8731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DB</a:t>
            </a:r>
            <a:endParaRPr lang="ko-KR" altLang="en-US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3BC841E-D378-4E8D-80D6-E3A8B190E3C3}"/>
              </a:ext>
            </a:extLst>
          </p:cNvPr>
          <p:cNvGrpSpPr/>
          <p:nvPr/>
        </p:nvGrpSpPr>
        <p:grpSpPr>
          <a:xfrm>
            <a:off x="1333983" y="2011557"/>
            <a:ext cx="8247852" cy="373169"/>
            <a:chOff x="1165138" y="1461980"/>
            <a:chExt cx="8247852" cy="37316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DD67A39-F110-4660-B837-031E261C1438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텍스트 개체 틀 7">
              <a:extLst>
                <a:ext uri="{FF2B5EF4-FFF2-40B4-BE49-F238E27FC236}">
                  <a16:creationId xmlns:a16="http://schemas.microsoft.com/office/drawing/2014/main" id="{6045357B-5C3F-420B-9C3E-B19277CF36C2}"/>
                </a:ext>
              </a:extLst>
            </p:cNvPr>
            <p:cNvSpPr txBox="1">
              <a:spLocks/>
            </p:cNvSpPr>
            <p:nvPr/>
          </p:nvSpPr>
          <p:spPr>
            <a:xfrm>
              <a:off x="1429983" y="1461980"/>
              <a:ext cx="7983007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1800" spc="0" dirty="0">
                  <a:solidFill>
                    <a:srgbClr val="202522"/>
                  </a:solidFill>
                </a:rPr>
                <a:t>포털사이트 블로그 검색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Rest API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URL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문자열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,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Query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문자열 구성 정보</a:t>
              </a:r>
              <a:endParaRPr lang="en-US" altLang="ko-KR" sz="1800" spc="0" dirty="0">
                <a:solidFill>
                  <a:srgbClr val="202522"/>
                </a:solidFill>
              </a:endParaRPr>
            </a:p>
          </p:txBody>
        </p:sp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3B83F3F-0D38-437C-A6C5-927794382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880787"/>
              </p:ext>
            </p:extLst>
          </p:nvPr>
        </p:nvGraphicFramePr>
        <p:xfrm>
          <a:off x="1683880" y="2649555"/>
          <a:ext cx="7700266" cy="10782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6118">
                  <a:extLst>
                    <a:ext uri="{9D8B030D-6E8A-4147-A177-3AD203B41FA5}">
                      <a16:colId xmlns:a16="http://schemas.microsoft.com/office/drawing/2014/main" val="3330006208"/>
                    </a:ext>
                  </a:extLst>
                </a:gridCol>
                <a:gridCol w="648553">
                  <a:extLst>
                    <a:ext uri="{9D8B030D-6E8A-4147-A177-3AD203B41FA5}">
                      <a16:colId xmlns:a16="http://schemas.microsoft.com/office/drawing/2014/main" val="2584035687"/>
                    </a:ext>
                  </a:extLst>
                </a:gridCol>
                <a:gridCol w="4828116">
                  <a:extLst>
                    <a:ext uri="{9D8B030D-6E8A-4147-A177-3AD203B41FA5}">
                      <a16:colId xmlns:a16="http://schemas.microsoft.com/office/drawing/2014/main" val="1295657323"/>
                    </a:ext>
                  </a:extLst>
                </a:gridCol>
                <a:gridCol w="1297479">
                  <a:extLst>
                    <a:ext uri="{9D8B030D-6E8A-4147-A177-3AD203B41FA5}">
                      <a16:colId xmlns:a16="http://schemas.microsoft.com/office/drawing/2014/main" val="4000832315"/>
                    </a:ext>
                  </a:extLst>
                </a:gridCol>
              </a:tblGrid>
              <a:tr h="2533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메서드</a:t>
                      </a: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인증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</a:t>
                      </a:r>
                      <a:r>
                        <a:rPr lang="en-US" altLang="ko-KR" sz="1600" b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출력 포맷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811784"/>
                  </a:ext>
                </a:extLst>
              </a:tr>
              <a:tr h="7429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700"/>
                        </a:spcAft>
                      </a:pP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GET</a:t>
                      </a:r>
                    </a:p>
                    <a:p>
                      <a:pPr marL="0" marR="0" indent="0" algn="ctr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700"/>
                        </a:spcAft>
                      </a:pPr>
                      <a:r>
                        <a:rPr lang="en-US" altLang="ko-KR" sz="1600" b="1">
                          <a:latin typeface="+mn-ea"/>
                          <a:ea typeface="+mn-ea"/>
                        </a:rPr>
                        <a:t>-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700"/>
                        </a:spcAft>
                      </a:pPr>
                      <a:r>
                        <a:rPr lang="en-US" altLang="ko-KR" sz="1600" b="1">
                          <a:latin typeface="+mn-ea"/>
                          <a:ea typeface="+mn-ea"/>
                        </a:rPr>
                        <a:t>-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Aft>
                          <a:spcPts val="700"/>
                        </a:spcAft>
                      </a:pPr>
                      <a:r>
                        <a:rPr lang="en-US" altLang="ko-KR" sz="1600" b="1">
                          <a:latin typeface="+mn-ea"/>
                          <a:ea typeface="+mn-ea"/>
                        </a:rPr>
                        <a:t>https://openapi.n****.com/v1/search/blog.xml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  <a:spcAft>
                          <a:spcPts val="700"/>
                        </a:spcAft>
                      </a:pPr>
                      <a:r>
                        <a:rPr lang="en-US" altLang="ko-KR" sz="1600" b="1">
                          <a:latin typeface="+mn-ea"/>
                          <a:ea typeface="+mn-ea"/>
                        </a:rPr>
                        <a:t>https://openapi.n****.com/v1/search/blog.json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700"/>
                        </a:spcAft>
                      </a:pP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XML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700"/>
                        </a:spcAft>
                      </a:pP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JSON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97673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A7AD0F8-892F-4CB9-BB60-929065098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621707"/>
              </p:ext>
            </p:extLst>
          </p:nvPr>
        </p:nvGraphicFramePr>
        <p:xfrm>
          <a:off x="1724520" y="4040203"/>
          <a:ext cx="7700265" cy="20369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6118">
                  <a:extLst>
                    <a:ext uri="{9D8B030D-6E8A-4147-A177-3AD203B41FA5}">
                      <a16:colId xmlns:a16="http://schemas.microsoft.com/office/drawing/2014/main" val="3330006208"/>
                    </a:ext>
                  </a:extLst>
                </a:gridCol>
                <a:gridCol w="936799">
                  <a:extLst>
                    <a:ext uri="{9D8B030D-6E8A-4147-A177-3AD203B41FA5}">
                      <a16:colId xmlns:a16="http://schemas.microsoft.com/office/drawing/2014/main" val="2584035687"/>
                    </a:ext>
                  </a:extLst>
                </a:gridCol>
                <a:gridCol w="576491">
                  <a:extLst>
                    <a:ext uri="{9D8B030D-6E8A-4147-A177-3AD203B41FA5}">
                      <a16:colId xmlns:a16="http://schemas.microsoft.com/office/drawing/2014/main" val="1295657323"/>
                    </a:ext>
                  </a:extLst>
                </a:gridCol>
                <a:gridCol w="2089781">
                  <a:extLst>
                    <a:ext uri="{9D8B030D-6E8A-4147-A177-3AD203B41FA5}">
                      <a16:colId xmlns:a16="http://schemas.microsoft.com/office/drawing/2014/main" val="2125192313"/>
                    </a:ext>
                  </a:extLst>
                </a:gridCol>
                <a:gridCol w="3171076">
                  <a:extLst>
                    <a:ext uri="{9D8B030D-6E8A-4147-A177-3AD203B41FA5}">
                      <a16:colId xmlns:a16="http://schemas.microsoft.com/office/drawing/2014/main" val="4000832315"/>
                    </a:ext>
                  </a:extLst>
                </a:gridCol>
              </a:tblGrid>
              <a:tr h="682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요청 </a:t>
                      </a:r>
                      <a:br>
                        <a:rPr lang="en-US" altLang="ko-KR" sz="16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타입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필수 </a:t>
                      </a:r>
                      <a:endParaRPr lang="en-US" altLang="ko-KR" sz="16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여부</a:t>
                      </a: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기본값</a:t>
                      </a: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811784"/>
                  </a:ext>
                </a:extLst>
              </a:tr>
              <a:tr h="9701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Query</a:t>
                      </a:r>
                    </a:p>
                    <a:p>
                      <a:pPr algn="ctr" latinLnBrk="1">
                        <a:spcAft>
                          <a:spcPts val="500"/>
                        </a:spcAft>
                      </a:pPr>
                      <a:endParaRPr lang="en-US" altLang="ko-KR" sz="1600" b="1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String</a:t>
                      </a:r>
                    </a:p>
                    <a:p>
                      <a:pPr algn="ctr" latinLnBrk="1">
                        <a:spcAft>
                          <a:spcPts val="500"/>
                        </a:spcAft>
                      </a:pPr>
                      <a:endParaRPr lang="en-US" altLang="ko-KR" sz="1600" b="1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Y</a:t>
                      </a:r>
                    </a:p>
                    <a:p>
                      <a:pPr algn="ctr" latinLnBrk="1">
                        <a:spcAft>
                          <a:spcPts val="500"/>
                        </a:spcAft>
                      </a:pPr>
                      <a:endParaRPr lang="en-US" altLang="ko-KR" sz="1600" b="1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-</a:t>
                      </a:r>
                    </a:p>
                    <a:p>
                      <a:pPr algn="ctr" latinLnBrk="1">
                        <a:spcAft>
                          <a:spcPts val="500"/>
                        </a:spcAft>
                      </a:pPr>
                      <a:endParaRPr lang="en-US" altLang="ko-KR" sz="1600" b="1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10(</a:t>
                      </a:r>
                      <a:r>
                        <a:rPr lang="ko-KR" altLang="en-US" sz="1600" b="1">
                          <a:latin typeface="+mn-ea"/>
                          <a:ea typeface="+mn-ea"/>
                        </a:rPr>
                        <a:t>기본값</a:t>
                      </a:r>
                      <a:r>
                        <a:rPr lang="en-US" altLang="ko-KR" sz="1600" b="1">
                          <a:latin typeface="+mn-ea"/>
                          <a:ea typeface="+mn-ea"/>
                        </a:rPr>
                        <a:t>),100(</a:t>
                      </a:r>
                      <a:r>
                        <a:rPr lang="ko-KR" altLang="en-US" sz="1600" b="1">
                          <a:latin typeface="+mn-ea"/>
                          <a:ea typeface="+mn-ea"/>
                        </a:rPr>
                        <a:t>최대</a:t>
                      </a:r>
                      <a:r>
                        <a:rPr lang="en-US" altLang="ko-KR" sz="1600" b="1"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50813" indent="-150813" algn="l" latinLnBrk="1">
                        <a:spcAft>
                          <a:spcPts val="500"/>
                        </a:spcAft>
                      </a:pP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검색을 원하는 문자열</a:t>
                      </a: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1600" b="1" dirty="0">
                          <a:latin typeface="+mn-ea"/>
                          <a:ea typeface="+mn-ea"/>
                        </a:rPr>
                      </a:b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UTF-8</a:t>
                      </a: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로 인코딩</a:t>
                      </a:r>
                      <a:endParaRPr lang="en-US" altLang="ko-KR" sz="1600" b="1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검색 결과 출력 건수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9767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1D41508-4166-43A3-9EEA-016EF4E84D0B}"/>
              </a:ext>
            </a:extLst>
          </p:cNvPr>
          <p:cNvSpPr txBox="1"/>
          <p:nvPr/>
        </p:nvSpPr>
        <p:spPr bwMode="auto">
          <a:xfrm>
            <a:off x="581718" y="585269"/>
            <a:ext cx="845477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2200" b="1" dirty="0">
                <a:solidFill>
                  <a:srgbClr val="1C202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포털사이트 블로그 글 검색하여 </a:t>
            </a:r>
            <a:r>
              <a:rPr lang="ko-KR" altLang="en-US" sz="2200" b="1" dirty="0" err="1">
                <a:solidFill>
                  <a:srgbClr val="1C202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읽어오기</a:t>
            </a:r>
            <a:endParaRPr lang="ko-KR" altLang="en-US" sz="2200" b="1" dirty="0">
              <a:solidFill>
                <a:srgbClr val="1C202C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텍스트 개체 틀 7">
            <a:extLst>
              <a:ext uri="{FF2B5EF4-FFF2-40B4-BE49-F238E27FC236}">
                <a16:creationId xmlns:a16="http://schemas.microsoft.com/office/drawing/2014/main" id="{F72B39EE-99BF-4951-B6AE-9A34DD057162}"/>
              </a:ext>
            </a:extLst>
          </p:cNvPr>
          <p:cNvSpPr txBox="1">
            <a:spLocks/>
          </p:cNvSpPr>
          <p:nvPr/>
        </p:nvSpPr>
        <p:spPr>
          <a:xfrm>
            <a:off x="776790" y="1314032"/>
            <a:ext cx="8064633" cy="4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rgbClr val="202522"/>
                </a:solidFill>
              </a:rPr>
              <a:t>포털사이트 블로그 글 검색</a:t>
            </a:r>
          </a:p>
        </p:txBody>
      </p:sp>
    </p:spTree>
    <p:extLst>
      <p:ext uri="{BB962C8B-B14F-4D97-AF65-F5344CB8AC3E}">
        <p14:creationId xmlns:p14="http://schemas.microsoft.com/office/powerpoint/2010/main" val="16277138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4525A72-97FE-44B1-944B-51FB9336E9A3}"/>
              </a:ext>
            </a:extLst>
          </p:cNvPr>
          <p:cNvSpPr/>
          <p:nvPr/>
        </p:nvSpPr>
        <p:spPr>
          <a:xfrm>
            <a:off x="426500" y="43856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endParaRPr lang="ko-KR" altLang="en-US" sz="1800" b="1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755042-3319-43B9-9484-13286ED7878D}"/>
              </a:ext>
            </a:extLst>
          </p:cNvPr>
          <p:cNvSpPr/>
          <p:nvPr/>
        </p:nvSpPr>
        <p:spPr>
          <a:xfrm>
            <a:off x="363552" y="184907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endParaRPr lang="ko-KR" altLang="en-US" sz="1800" b="1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5E2FD2-5228-4A43-9DEC-AAA6DEE2AC85}"/>
              </a:ext>
            </a:extLst>
          </p:cNvPr>
          <p:cNvSpPr txBox="1"/>
          <p:nvPr/>
        </p:nvSpPr>
        <p:spPr bwMode="auto">
          <a:xfrm>
            <a:off x="4923298" y="3855537"/>
            <a:ext cx="8731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AI</a:t>
            </a:r>
            <a:endParaRPr lang="ko-KR" altLang="en-US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61D629-909C-4E17-8C0A-978F177826F0}"/>
              </a:ext>
            </a:extLst>
          </p:cNvPr>
          <p:cNvSpPr txBox="1"/>
          <p:nvPr/>
        </p:nvSpPr>
        <p:spPr bwMode="auto">
          <a:xfrm>
            <a:off x="4931489" y="5430851"/>
            <a:ext cx="8731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DB</a:t>
            </a:r>
            <a:endParaRPr lang="ko-KR" altLang="en-US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3BC841E-D378-4E8D-80D6-E3A8B190E3C3}"/>
              </a:ext>
            </a:extLst>
          </p:cNvPr>
          <p:cNvGrpSpPr/>
          <p:nvPr/>
        </p:nvGrpSpPr>
        <p:grpSpPr>
          <a:xfrm>
            <a:off x="1333983" y="2011557"/>
            <a:ext cx="8247852" cy="373169"/>
            <a:chOff x="1165138" y="1461980"/>
            <a:chExt cx="8247852" cy="37316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DD67A39-F110-4660-B837-031E261C1438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텍스트 개체 틀 7">
              <a:extLst>
                <a:ext uri="{FF2B5EF4-FFF2-40B4-BE49-F238E27FC236}">
                  <a16:creationId xmlns:a16="http://schemas.microsoft.com/office/drawing/2014/main" id="{6045357B-5C3F-420B-9C3E-B19277CF36C2}"/>
                </a:ext>
              </a:extLst>
            </p:cNvPr>
            <p:cNvSpPr txBox="1">
              <a:spLocks/>
            </p:cNvSpPr>
            <p:nvPr/>
          </p:nvSpPr>
          <p:spPr>
            <a:xfrm>
              <a:off x="1429983" y="1461980"/>
              <a:ext cx="7983007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1800" spc="0" dirty="0">
                  <a:solidFill>
                    <a:srgbClr val="202522"/>
                  </a:solidFill>
                </a:rPr>
                <a:t>포털사이트 뉴스 검색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Rest API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URL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문자열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,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Query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문자열 구성 정보</a:t>
              </a:r>
              <a:endParaRPr lang="en-US" altLang="ko-KR" sz="1800" spc="0" dirty="0">
                <a:solidFill>
                  <a:srgbClr val="202522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1D41508-4166-43A3-9EEA-016EF4E84D0B}"/>
              </a:ext>
            </a:extLst>
          </p:cNvPr>
          <p:cNvSpPr txBox="1"/>
          <p:nvPr/>
        </p:nvSpPr>
        <p:spPr bwMode="auto">
          <a:xfrm>
            <a:off x="581718" y="585269"/>
            <a:ext cx="845477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2200" b="1" dirty="0">
                <a:solidFill>
                  <a:srgbClr val="1C202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포털사이트 뉴스 글 검색하여 </a:t>
            </a:r>
            <a:r>
              <a:rPr lang="ko-KR" altLang="en-US" sz="2200" b="1" dirty="0" err="1">
                <a:solidFill>
                  <a:srgbClr val="1C202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읽어오기</a:t>
            </a:r>
            <a:endParaRPr lang="ko-KR" altLang="en-US" sz="2200" b="1" dirty="0">
              <a:solidFill>
                <a:srgbClr val="1C202C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텍스트 개체 틀 7">
            <a:extLst>
              <a:ext uri="{FF2B5EF4-FFF2-40B4-BE49-F238E27FC236}">
                <a16:creationId xmlns:a16="http://schemas.microsoft.com/office/drawing/2014/main" id="{F72B39EE-99BF-4951-B6AE-9A34DD057162}"/>
              </a:ext>
            </a:extLst>
          </p:cNvPr>
          <p:cNvSpPr txBox="1">
            <a:spLocks/>
          </p:cNvSpPr>
          <p:nvPr/>
        </p:nvSpPr>
        <p:spPr>
          <a:xfrm>
            <a:off x="776790" y="1314032"/>
            <a:ext cx="8064633" cy="4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rgbClr val="202522"/>
                </a:solidFill>
              </a:rPr>
              <a:t>포털사이트 뉴스 글 검색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82CF628-270D-4C8D-9146-06B3CEF77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76298"/>
              </p:ext>
            </p:extLst>
          </p:nvPr>
        </p:nvGraphicFramePr>
        <p:xfrm>
          <a:off x="1736788" y="2670547"/>
          <a:ext cx="7700266" cy="11844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6118">
                  <a:extLst>
                    <a:ext uri="{9D8B030D-6E8A-4147-A177-3AD203B41FA5}">
                      <a16:colId xmlns:a16="http://schemas.microsoft.com/office/drawing/2014/main" val="3330006208"/>
                    </a:ext>
                  </a:extLst>
                </a:gridCol>
                <a:gridCol w="648553">
                  <a:extLst>
                    <a:ext uri="{9D8B030D-6E8A-4147-A177-3AD203B41FA5}">
                      <a16:colId xmlns:a16="http://schemas.microsoft.com/office/drawing/2014/main" val="2584035687"/>
                    </a:ext>
                  </a:extLst>
                </a:gridCol>
                <a:gridCol w="4828116">
                  <a:extLst>
                    <a:ext uri="{9D8B030D-6E8A-4147-A177-3AD203B41FA5}">
                      <a16:colId xmlns:a16="http://schemas.microsoft.com/office/drawing/2014/main" val="1295657323"/>
                    </a:ext>
                  </a:extLst>
                </a:gridCol>
                <a:gridCol w="1297479">
                  <a:extLst>
                    <a:ext uri="{9D8B030D-6E8A-4147-A177-3AD203B41FA5}">
                      <a16:colId xmlns:a16="http://schemas.microsoft.com/office/drawing/2014/main" val="4000832315"/>
                    </a:ext>
                  </a:extLst>
                </a:gridCol>
              </a:tblGrid>
              <a:tr h="4415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메서드</a:t>
                      </a: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인증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</a:t>
                      </a:r>
                      <a:r>
                        <a:rPr lang="en-US" altLang="ko-KR" sz="1600" b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출력 포맷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811784"/>
                  </a:ext>
                </a:extLst>
              </a:tr>
              <a:tr h="7429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700"/>
                        </a:spcAft>
                      </a:pPr>
                      <a:r>
                        <a:rPr lang="en-US" altLang="ko-KR" sz="1600" b="1">
                          <a:latin typeface="+mn-ea"/>
                          <a:ea typeface="+mn-ea"/>
                        </a:rPr>
                        <a:t>GET</a:t>
                      </a:r>
                    </a:p>
                    <a:p>
                      <a:pPr marL="0" marR="0" indent="0" algn="ctr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latin typeface="+mn-ea"/>
                          <a:ea typeface="+mn-ea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700"/>
                        </a:spcAft>
                      </a:pPr>
                      <a:r>
                        <a:rPr lang="en-US" altLang="ko-KR" sz="1600" b="1">
                          <a:latin typeface="+mn-ea"/>
                          <a:ea typeface="+mn-ea"/>
                        </a:rPr>
                        <a:t>-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700"/>
                        </a:spcAft>
                      </a:pPr>
                      <a:r>
                        <a:rPr lang="en-US" altLang="ko-KR" sz="1600" b="1">
                          <a:latin typeface="+mn-ea"/>
                          <a:ea typeface="+mn-ea"/>
                        </a:rPr>
                        <a:t>-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Aft>
                          <a:spcPts val="700"/>
                        </a:spcAft>
                      </a:pP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https://openapi.n****.com/v1/search/news.xml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  <a:spcAft>
                          <a:spcPts val="700"/>
                        </a:spcAft>
                      </a:pP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https://openapi.n****.com/v1/search/news.json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700"/>
                        </a:spcAft>
                      </a:pP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XML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700"/>
                        </a:spcAft>
                      </a:pP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JSON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97673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BCB858A-B289-4305-A709-8F7994DF7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167179"/>
              </p:ext>
            </p:extLst>
          </p:nvPr>
        </p:nvGraphicFramePr>
        <p:xfrm>
          <a:off x="1736789" y="4235740"/>
          <a:ext cx="7700265" cy="20369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6118">
                  <a:extLst>
                    <a:ext uri="{9D8B030D-6E8A-4147-A177-3AD203B41FA5}">
                      <a16:colId xmlns:a16="http://schemas.microsoft.com/office/drawing/2014/main" val="3330006208"/>
                    </a:ext>
                  </a:extLst>
                </a:gridCol>
                <a:gridCol w="936799">
                  <a:extLst>
                    <a:ext uri="{9D8B030D-6E8A-4147-A177-3AD203B41FA5}">
                      <a16:colId xmlns:a16="http://schemas.microsoft.com/office/drawing/2014/main" val="2584035687"/>
                    </a:ext>
                  </a:extLst>
                </a:gridCol>
                <a:gridCol w="576491">
                  <a:extLst>
                    <a:ext uri="{9D8B030D-6E8A-4147-A177-3AD203B41FA5}">
                      <a16:colId xmlns:a16="http://schemas.microsoft.com/office/drawing/2014/main" val="1295657323"/>
                    </a:ext>
                  </a:extLst>
                </a:gridCol>
                <a:gridCol w="2089781">
                  <a:extLst>
                    <a:ext uri="{9D8B030D-6E8A-4147-A177-3AD203B41FA5}">
                      <a16:colId xmlns:a16="http://schemas.microsoft.com/office/drawing/2014/main" val="2125192313"/>
                    </a:ext>
                  </a:extLst>
                </a:gridCol>
                <a:gridCol w="3171076">
                  <a:extLst>
                    <a:ext uri="{9D8B030D-6E8A-4147-A177-3AD203B41FA5}">
                      <a16:colId xmlns:a16="http://schemas.microsoft.com/office/drawing/2014/main" val="4000832315"/>
                    </a:ext>
                  </a:extLst>
                </a:gridCol>
              </a:tblGrid>
              <a:tr h="682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요청 </a:t>
                      </a:r>
                      <a:br>
                        <a:rPr lang="en-US" altLang="ko-KR" sz="16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타입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필수 </a:t>
                      </a:r>
                      <a:endParaRPr lang="en-US" altLang="ko-KR" sz="16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여부</a:t>
                      </a: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기본값</a:t>
                      </a: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811784"/>
                  </a:ext>
                </a:extLst>
              </a:tr>
              <a:tr h="9701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Query</a:t>
                      </a:r>
                    </a:p>
                    <a:p>
                      <a:pPr algn="ctr" latinLnBrk="1">
                        <a:spcAft>
                          <a:spcPts val="500"/>
                        </a:spcAft>
                      </a:pPr>
                      <a:endParaRPr lang="en-US" altLang="ko-KR" sz="1600" b="1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String</a:t>
                      </a:r>
                    </a:p>
                    <a:p>
                      <a:pPr algn="ctr" latinLnBrk="1">
                        <a:spcAft>
                          <a:spcPts val="500"/>
                        </a:spcAft>
                      </a:pPr>
                      <a:endParaRPr lang="en-US" altLang="ko-KR" sz="1600" b="1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Y</a:t>
                      </a:r>
                    </a:p>
                    <a:p>
                      <a:pPr algn="ctr" latinLnBrk="1">
                        <a:spcAft>
                          <a:spcPts val="500"/>
                        </a:spcAft>
                      </a:pPr>
                      <a:endParaRPr lang="en-US" altLang="ko-KR" sz="1600" b="1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-</a:t>
                      </a:r>
                    </a:p>
                    <a:p>
                      <a:pPr algn="ctr" latinLnBrk="1">
                        <a:spcAft>
                          <a:spcPts val="500"/>
                        </a:spcAft>
                      </a:pPr>
                      <a:endParaRPr lang="en-US" altLang="ko-KR" sz="1600" b="1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10(</a:t>
                      </a:r>
                      <a:r>
                        <a:rPr lang="ko-KR" altLang="en-US" sz="1600" b="1">
                          <a:latin typeface="+mn-ea"/>
                          <a:ea typeface="+mn-ea"/>
                        </a:rPr>
                        <a:t>기본값</a:t>
                      </a:r>
                      <a:r>
                        <a:rPr lang="en-US" altLang="ko-KR" sz="1600" b="1">
                          <a:latin typeface="+mn-ea"/>
                          <a:ea typeface="+mn-ea"/>
                        </a:rPr>
                        <a:t>),100(</a:t>
                      </a:r>
                      <a:r>
                        <a:rPr lang="ko-KR" altLang="en-US" sz="1600" b="1">
                          <a:latin typeface="+mn-ea"/>
                          <a:ea typeface="+mn-ea"/>
                        </a:rPr>
                        <a:t>최대</a:t>
                      </a:r>
                      <a:r>
                        <a:rPr lang="en-US" altLang="ko-KR" sz="1600" b="1"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50813" indent="-150813" algn="l" latinLnBrk="1">
                        <a:spcAft>
                          <a:spcPts val="500"/>
                        </a:spcAft>
                      </a:pP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검색을 원하는 문자열</a:t>
                      </a: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1600" b="1" dirty="0">
                          <a:latin typeface="+mn-ea"/>
                          <a:ea typeface="+mn-ea"/>
                        </a:rPr>
                      </a:b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UTF-8</a:t>
                      </a: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로 인코딩</a:t>
                      </a:r>
                      <a:endParaRPr lang="en-US" altLang="ko-KR" sz="1600" b="1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검색 결과 출력 건수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97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7367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4525A72-97FE-44B1-944B-51FB9336E9A3}"/>
              </a:ext>
            </a:extLst>
          </p:cNvPr>
          <p:cNvSpPr/>
          <p:nvPr/>
        </p:nvSpPr>
        <p:spPr>
          <a:xfrm>
            <a:off x="426500" y="43856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endParaRPr lang="ko-KR" altLang="en-US" sz="1800" b="1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755042-3319-43B9-9484-13286ED7878D}"/>
              </a:ext>
            </a:extLst>
          </p:cNvPr>
          <p:cNvSpPr/>
          <p:nvPr/>
        </p:nvSpPr>
        <p:spPr>
          <a:xfrm>
            <a:off x="363552" y="184907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endParaRPr lang="ko-KR" altLang="en-US" sz="1800" b="1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5E2FD2-5228-4A43-9DEC-AAA6DEE2AC85}"/>
              </a:ext>
            </a:extLst>
          </p:cNvPr>
          <p:cNvSpPr txBox="1"/>
          <p:nvPr/>
        </p:nvSpPr>
        <p:spPr bwMode="auto">
          <a:xfrm>
            <a:off x="4923298" y="3855537"/>
            <a:ext cx="8731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AI</a:t>
            </a:r>
            <a:endParaRPr lang="ko-KR" altLang="en-US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61D629-909C-4E17-8C0A-978F177826F0}"/>
              </a:ext>
            </a:extLst>
          </p:cNvPr>
          <p:cNvSpPr txBox="1"/>
          <p:nvPr/>
        </p:nvSpPr>
        <p:spPr bwMode="auto">
          <a:xfrm>
            <a:off x="4931489" y="5430851"/>
            <a:ext cx="8731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DB</a:t>
            </a:r>
            <a:endParaRPr lang="ko-KR" altLang="en-US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240081-1509-46C9-BF55-20AF5EF75801}"/>
              </a:ext>
            </a:extLst>
          </p:cNvPr>
          <p:cNvSpPr txBox="1"/>
          <p:nvPr/>
        </p:nvSpPr>
        <p:spPr bwMode="auto">
          <a:xfrm>
            <a:off x="581718" y="585269"/>
            <a:ext cx="845477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2200" b="1" dirty="0">
                <a:solidFill>
                  <a:srgbClr val="1C202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트위터 글을 검색하여 </a:t>
            </a:r>
            <a:r>
              <a:rPr lang="ko-KR" altLang="en-US" sz="2200" b="1" dirty="0" err="1">
                <a:solidFill>
                  <a:srgbClr val="1C202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읽어오기</a:t>
            </a:r>
            <a:endParaRPr lang="ko-KR" altLang="en-US" sz="2200" b="1" dirty="0">
              <a:solidFill>
                <a:srgbClr val="1C202C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0E5730F-39B8-47BD-89A1-4D245BA7CF8E}"/>
              </a:ext>
            </a:extLst>
          </p:cNvPr>
          <p:cNvSpPr txBox="1">
            <a:spLocks/>
          </p:cNvSpPr>
          <p:nvPr/>
        </p:nvSpPr>
        <p:spPr>
          <a:xfrm>
            <a:off x="765362" y="1059582"/>
            <a:ext cx="8064633" cy="4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>
                <a:solidFill>
                  <a:srgbClr val="202522"/>
                </a:solidFill>
              </a:rPr>
              <a:t>트위터 글 검색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D9EC229-629A-424F-AFA2-F40C53B31C20}"/>
              </a:ext>
            </a:extLst>
          </p:cNvPr>
          <p:cNvGrpSpPr/>
          <p:nvPr/>
        </p:nvGrpSpPr>
        <p:grpSpPr>
          <a:xfrm>
            <a:off x="827088" y="2008843"/>
            <a:ext cx="9718992" cy="1499011"/>
            <a:chOff x="541144" y="1553394"/>
            <a:chExt cx="7705725" cy="197878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A480473-9892-4D6F-8A77-F6D9D0CB23A2}"/>
                </a:ext>
              </a:extLst>
            </p:cNvPr>
            <p:cNvSpPr/>
            <p:nvPr/>
          </p:nvSpPr>
          <p:spPr bwMode="auto">
            <a:xfrm>
              <a:off x="2068995" y="1553395"/>
              <a:ext cx="6177874" cy="19787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" name="양쪽 모서리가 둥근 사각형 44">
              <a:extLst>
                <a:ext uri="{FF2B5EF4-FFF2-40B4-BE49-F238E27FC236}">
                  <a16:creationId xmlns:a16="http://schemas.microsoft.com/office/drawing/2014/main" id="{35094EE7-1721-4E06-852B-5340153EEC2C}"/>
                </a:ext>
              </a:extLst>
            </p:cNvPr>
            <p:cNvSpPr/>
            <p:nvPr/>
          </p:nvSpPr>
          <p:spPr bwMode="auto">
            <a:xfrm rot="16200000">
              <a:off x="361084" y="1733454"/>
              <a:ext cx="1974658" cy="1614537"/>
            </a:xfrm>
            <a:prstGeom prst="round2SameRect">
              <a:avLst>
                <a:gd name="adj1" fmla="val 11034"/>
                <a:gd name="adj2" fmla="val 0"/>
              </a:avLst>
            </a:prstGeom>
            <a:solidFill>
              <a:srgbClr val="ACC5E4"/>
            </a:solidFill>
            <a:ln w="28575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텍스트 개체 틀 7">
              <a:extLst>
                <a:ext uri="{FF2B5EF4-FFF2-40B4-BE49-F238E27FC236}">
                  <a16:creationId xmlns:a16="http://schemas.microsoft.com/office/drawing/2014/main" id="{4C4A9D63-6235-41B0-BCCF-579C5965FD34}"/>
                </a:ext>
              </a:extLst>
            </p:cNvPr>
            <p:cNvSpPr txBox="1">
              <a:spLocks/>
            </p:cNvSpPr>
            <p:nvPr/>
          </p:nvSpPr>
          <p:spPr>
            <a:xfrm>
              <a:off x="2187701" y="1631435"/>
              <a:ext cx="6057579" cy="1848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marL="285750" indent="-285750" algn="l">
                <a:buClr>
                  <a:schemeClr val="tx1">
                    <a:lumMod val="65000"/>
                    <a:lumOff val="3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altLang="ko-KR" sz="1800" spc="0">
                  <a:solidFill>
                    <a:srgbClr val="202522"/>
                  </a:solidFill>
                </a:rPr>
                <a:t>SNS</a:t>
              </a:r>
              <a:r>
                <a:rPr lang="ko-KR" altLang="en-US" sz="1800" spc="0">
                  <a:solidFill>
                    <a:srgbClr val="202522"/>
                  </a:solidFill>
                </a:rPr>
                <a:t> </a:t>
              </a:r>
              <a:r>
                <a:rPr lang="en-US" altLang="ko-KR" sz="1800" spc="0">
                  <a:solidFill>
                    <a:srgbClr val="202522"/>
                  </a:solidFill>
                </a:rPr>
                <a:t>Open API</a:t>
              </a:r>
              <a:r>
                <a:rPr lang="ko-KR" altLang="en-US" sz="1800" spc="0">
                  <a:solidFill>
                    <a:srgbClr val="202522"/>
                  </a:solidFill>
                </a:rPr>
                <a:t>로의 접근을 쉽게 구현할 수 있게 지원하는 파이썬 라이브러리</a:t>
              </a:r>
              <a:endParaRPr lang="en-US" altLang="ko-KR" sz="1800" spc="0">
                <a:solidFill>
                  <a:srgbClr val="202522"/>
                </a:solidFill>
              </a:endParaRPr>
            </a:p>
            <a:p>
              <a:pPr marL="285750" indent="-285750" algn="l">
                <a:buClr>
                  <a:schemeClr val="tx1">
                    <a:lumMod val="65000"/>
                    <a:lumOff val="3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altLang="ko-KR" sz="1800" spc="0">
                  <a:solidFill>
                    <a:srgbClr val="202522"/>
                  </a:solidFill>
                </a:rPr>
                <a:t>SNS</a:t>
              </a:r>
              <a:r>
                <a:rPr lang="ko-KR" altLang="en-US" sz="1800" spc="0">
                  <a:solidFill>
                    <a:srgbClr val="202522"/>
                  </a:solidFill>
                </a:rPr>
                <a:t>를 크롤링할 때 일반적으로 </a:t>
              </a:r>
              <a:r>
                <a:rPr lang="en-US" altLang="ko-KR" sz="1800" spc="0">
                  <a:solidFill>
                    <a:srgbClr val="202522"/>
                  </a:solidFill>
                </a:rPr>
                <a:t>Tweepy </a:t>
              </a:r>
              <a:r>
                <a:rPr lang="ko-KR" altLang="en-US" sz="1800" spc="0">
                  <a:solidFill>
                    <a:srgbClr val="202522"/>
                  </a:solidFill>
                </a:rPr>
                <a:t>모듈을 많이 사용</a:t>
              </a:r>
              <a:endParaRPr lang="en-US" altLang="ko-KR" sz="1800" spc="0">
                <a:solidFill>
                  <a:srgbClr val="202522"/>
                </a:solidFill>
              </a:endParaRPr>
            </a:p>
            <a:p>
              <a:pPr marL="285750" indent="-285750" algn="l">
                <a:buClr>
                  <a:schemeClr val="tx1">
                    <a:lumMod val="65000"/>
                    <a:lumOff val="3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ko-KR" altLang="en-US" sz="1800" spc="0">
                  <a:solidFill>
                    <a:srgbClr val="202522"/>
                  </a:solidFill>
                </a:rPr>
                <a:t>직접 크롤링을 하는 것보다 훨씬 간단하고 빠름</a:t>
              </a:r>
              <a:endParaRPr lang="en-US" altLang="ko-KR" sz="1800" spc="0">
                <a:solidFill>
                  <a:srgbClr val="202522"/>
                </a:solidFill>
              </a:endParaRPr>
            </a:p>
          </p:txBody>
        </p:sp>
        <p:sp>
          <p:nvSpPr>
            <p:cNvPr id="14" name="텍스트 개체 틀 7">
              <a:extLst>
                <a:ext uri="{FF2B5EF4-FFF2-40B4-BE49-F238E27FC236}">
                  <a16:creationId xmlns:a16="http://schemas.microsoft.com/office/drawing/2014/main" id="{BB8C23C7-0B06-4B9E-AC6A-0501D24037DC}"/>
                </a:ext>
              </a:extLst>
            </p:cNvPr>
            <p:cNvSpPr txBox="1">
              <a:spLocks/>
            </p:cNvSpPr>
            <p:nvPr/>
          </p:nvSpPr>
          <p:spPr>
            <a:xfrm>
              <a:off x="656669" y="2356106"/>
              <a:ext cx="1380307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>
                <a:spcBef>
                  <a:spcPts val="0"/>
                </a:spcBef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>
                  <a:solidFill>
                    <a:srgbClr val="202522"/>
                  </a:solidFill>
                </a:rPr>
                <a:t> Tweepy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98E0769-387F-4A13-ADB9-EB248AEA0D7F}"/>
              </a:ext>
            </a:extLst>
          </p:cNvPr>
          <p:cNvGrpSpPr/>
          <p:nvPr/>
        </p:nvGrpSpPr>
        <p:grpSpPr>
          <a:xfrm>
            <a:off x="581718" y="1547631"/>
            <a:ext cx="7806208" cy="373169"/>
            <a:chOff x="1165138" y="1461980"/>
            <a:chExt cx="7806208" cy="37316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C4E6541-A819-4D2C-9D8A-6C721A71A35C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텍스트 개체 틀 7">
              <a:extLst>
                <a:ext uri="{FF2B5EF4-FFF2-40B4-BE49-F238E27FC236}">
                  <a16:creationId xmlns:a16="http://schemas.microsoft.com/office/drawing/2014/main" id="{266C0E7F-C9E0-48DF-A5C6-9567858055CE}"/>
                </a:ext>
              </a:extLst>
            </p:cNvPr>
            <p:cNvSpPr txBox="1">
              <a:spLocks/>
            </p:cNvSpPr>
            <p:nvPr/>
          </p:nvSpPr>
          <p:spPr>
            <a:xfrm>
              <a:off x="1429984" y="1461980"/>
              <a:ext cx="7541362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>
                  <a:solidFill>
                    <a:srgbClr val="202522"/>
                  </a:solidFill>
                </a:rPr>
                <a:t>Tweepy</a:t>
              </a:r>
            </a:p>
          </p:txBody>
        </p:sp>
      </p:grpSp>
      <p:sp>
        <p:nvSpPr>
          <p:cNvPr id="18" name="텍스트 개체 틀 7">
            <a:extLst>
              <a:ext uri="{FF2B5EF4-FFF2-40B4-BE49-F238E27FC236}">
                <a16:creationId xmlns:a16="http://schemas.microsoft.com/office/drawing/2014/main" id="{D4943835-9228-4CC5-B30A-1D76F7180951}"/>
              </a:ext>
            </a:extLst>
          </p:cNvPr>
          <p:cNvSpPr txBox="1">
            <a:spLocks/>
          </p:cNvSpPr>
          <p:nvPr/>
        </p:nvSpPr>
        <p:spPr>
          <a:xfrm>
            <a:off x="3738649" y="3670921"/>
            <a:ext cx="7596394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marL="285750" indent="-285750" algn="l" defTabSz="914126">
              <a:spcBef>
                <a:spcPts val="700"/>
              </a:spcBef>
              <a:spcAft>
                <a:spcPts val="0"/>
              </a:spcAft>
              <a:buClr>
                <a:srgbClr val="ACC5E4"/>
              </a:buClr>
              <a:buFont typeface="Wingdings" panose="05000000000000000000" pitchFamily="2" charset="2"/>
              <a:buChar char="§"/>
              <a:defRPr sz="1800" b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SNS</a:t>
            </a:r>
            <a:r>
              <a:rPr lang="ko-KR" altLang="en-US" dirty="0"/>
              <a:t> 검색의 정책 변화</a:t>
            </a:r>
            <a:endParaRPr lang="en-US" altLang="ko-KR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D7B9A6A-1A0A-44E2-AF7D-00E65187C667}"/>
              </a:ext>
            </a:extLst>
          </p:cNvPr>
          <p:cNvGrpSpPr/>
          <p:nvPr/>
        </p:nvGrpSpPr>
        <p:grpSpPr>
          <a:xfrm>
            <a:off x="4004963" y="4109547"/>
            <a:ext cx="1847575" cy="798611"/>
            <a:chOff x="683568" y="3672258"/>
            <a:chExt cx="3600400" cy="1169246"/>
          </a:xfrm>
        </p:grpSpPr>
        <p:sp>
          <p:nvSpPr>
            <p:cNvPr id="21" name="대각선 방향의 모서리가 둥근 사각형 2">
              <a:extLst>
                <a:ext uri="{FF2B5EF4-FFF2-40B4-BE49-F238E27FC236}">
                  <a16:creationId xmlns:a16="http://schemas.microsoft.com/office/drawing/2014/main" id="{828CD016-84FF-45F7-8666-F5422AD0FCB7}"/>
                </a:ext>
              </a:extLst>
            </p:cNvPr>
            <p:cNvSpPr/>
            <p:nvPr/>
          </p:nvSpPr>
          <p:spPr bwMode="auto">
            <a:xfrm>
              <a:off x="683568" y="3672258"/>
              <a:ext cx="3600400" cy="1169246"/>
            </a:xfrm>
            <a:prstGeom prst="round2DiagRect">
              <a:avLst/>
            </a:prstGeom>
            <a:solidFill>
              <a:srgbClr val="ACC5E4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sz="80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716E405-FF08-4D9F-8C56-687FEE5C1129}"/>
                </a:ext>
              </a:extLst>
            </p:cNvPr>
            <p:cNvSpPr txBox="1"/>
            <p:nvPr/>
          </p:nvSpPr>
          <p:spPr bwMode="auto">
            <a:xfrm>
              <a:off x="683568" y="3826750"/>
              <a:ext cx="3600400" cy="8602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Premium search</a:t>
              </a:r>
              <a:endParaRPr kumimoji="0" lang="ko-KR" altLang="en-US" sz="1800" b="1" kern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6CE9A99-72FE-4C01-A5F1-3B37BDC16B87}"/>
              </a:ext>
            </a:extLst>
          </p:cNvPr>
          <p:cNvGrpSpPr/>
          <p:nvPr/>
        </p:nvGrpSpPr>
        <p:grpSpPr>
          <a:xfrm>
            <a:off x="3999093" y="5003097"/>
            <a:ext cx="1853445" cy="798611"/>
            <a:chOff x="4776586" y="3672258"/>
            <a:chExt cx="3611838" cy="1169246"/>
          </a:xfrm>
        </p:grpSpPr>
        <p:sp>
          <p:nvSpPr>
            <p:cNvPr id="24" name="대각선 방향의 모서리가 둥근 사각형 65">
              <a:extLst>
                <a:ext uri="{FF2B5EF4-FFF2-40B4-BE49-F238E27FC236}">
                  <a16:creationId xmlns:a16="http://schemas.microsoft.com/office/drawing/2014/main" id="{158547D2-1664-4C52-AFE7-D6124B871067}"/>
                </a:ext>
              </a:extLst>
            </p:cNvPr>
            <p:cNvSpPr/>
            <p:nvPr/>
          </p:nvSpPr>
          <p:spPr bwMode="auto">
            <a:xfrm>
              <a:off x="4788024" y="3672258"/>
              <a:ext cx="3600400" cy="1169246"/>
            </a:xfrm>
            <a:prstGeom prst="round2DiagRect">
              <a:avLst/>
            </a:prstGeom>
            <a:solidFill>
              <a:srgbClr val="5B6F8E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sz="80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F34668-672A-471F-BC9F-84121784B4EA}"/>
                </a:ext>
              </a:extLst>
            </p:cNvPr>
            <p:cNvSpPr txBox="1"/>
            <p:nvPr/>
          </p:nvSpPr>
          <p:spPr bwMode="auto">
            <a:xfrm>
              <a:off x="4776586" y="3826748"/>
              <a:ext cx="3561614" cy="8602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Enterprise search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1CDEA9B-8556-4E67-8C03-769167C27AF5}"/>
              </a:ext>
            </a:extLst>
          </p:cNvPr>
          <p:cNvGrpSpPr/>
          <p:nvPr/>
        </p:nvGrpSpPr>
        <p:grpSpPr>
          <a:xfrm>
            <a:off x="4004962" y="5896646"/>
            <a:ext cx="1847575" cy="798611"/>
            <a:chOff x="5052626" y="1921046"/>
            <a:chExt cx="1679614" cy="878472"/>
          </a:xfrm>
        </p:grpSpPr>
        <p:sp>
          <p:nvSpPr>
            <p:cNvPr id="27" name="대각선 방향의 모서리가 둥근 사각형 65">
              <a:extLst>
                <a:ext uri="{FF2B5EF4-FFF2-40B4-BE49-F238E27FC236}">
                  <a16:creationId xmlns:a16="http://schemas.microsoft.com/office/drawing/2014/main" id="{82490963-456D-488F-8EDE-BA71AE931D8D}"/>
                </a:ext>
              </a:extLst>
            </p:cNvPr>
            <p:cNvSpPr/>
            <p:nvPr/>
          </p:nvSpPr>
          <p:spPr bwMode="auto">
            <a:xfrm>
              <a:off x="5052626" y="1921046"/>
              <a:ext cx="1679614" cy="878472"/>
            </a:xfrm>
            <a:prstGeom prst="round2DiagRect">
              <a:avLst/>
            </a:prstGeom>
            <a:solidFill>
              <a:srgbClr val="1C202C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>
                <a:solidFill>
                  <a:srgbClr val="A4BFF4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EE11138-60F4-48F8-9886-18438806D51C}"/>
                </a:ext>
              </a:extLst>
            </p:cNvPr>
            <p:cNvSpPr txBox="1"/>
            <p:nvPr/>
          </p:nvSpPr>
          <p:spPr bwMode="auto">
            <a:xfrm>
              <a:off x="5214183" y="2037117"/>
              <a:ext cx="1355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Standard search</a:t>
              </a:r>
              <a:endParaRPr kumimoji="0" lang="ko-KR" altLang="en-US" sz="1800" b="1" ker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184D4C7-64BD-4C00-9091-1DC106B931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84"/>
          <a:stretch/>
        </p:blipFill>
        <p:spPr>
          <a:xfrm>
            <a:off x="6937203" y="4109547"/>
            <a:ext cx="3167607" cy="182899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E899B5EE-7DF8-44FF-98B4-876B718DC9FB}"/>
              </a:ext>
            </a:extLst>
          </p:cNvPr>
          <p:cNvSpPr/>
          <p:nvPr/>
        </p:nvSpPr>
        <p:spPr>
          <a:xfrm>
            <a:off x="5867367" y="5972785"/>
            <a:ext cx="5467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비용이 들지 않지만 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내의 자료만 </a:t>
            </a:r>
            <a:endParaRPr lang="en-US" altLang="ko-KR" sz="1800" b="1" dirty="0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얻을 수 있음</a:t>
            </a:r>
            <a:endParaRPr lang="en-US" altLang="ko-KR" sz="1800" b="1" dirty="0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3757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4525A72-97FE-44B1-944B-51FB9336E9A3}"/>
              </a:ext>
            </a:extLst>
          </p:cNvPr>
          <p:cNvSpPr/>
          <p:nvPr/>
        </p:nvSpPr>
        <p:spPr>
          <a:xfrm>
            <a:off x="426500" y="43856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endParaRPr lang="ko-KR" altLang="en-US" sz="1800" b="1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755042-3319-43B9-9484-13286ED7878D}"/>
              </a:ext>
            </a:extLst>
          </p:cNvPr>
          <p:cNvSpPr/>
          <p:nvPr/>
        </p:nvSpPr>
        <p:spPr>
          <a:xfrm>
            <a:off x="363552" y="184907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endParaRPr lang="ko-KR" altLang="en-US" sz="1800" b="1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61D629-909C-4E17-8C0A-978F177826F0}"/>
              </a:ext>
            </a:extLst>
          </p:cNvPr>
          <p:cNvSpPr txBox="1"/>
          <p:nvPr/>
        </p:nvSpPr>
        <p:spPr bwMode="auto">
          <a:xfrm>
            <a:off x="4931489" y="5430851"/>
            <a:ext cx="8731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DB</a:t>
            </a:r>
            <a:endParaRPr lang="ko-KR" altLang="en-US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240081-1509-46C9-BF55-20AF5EF75801}"/>
              </a:ext>
            </a:extLst>
          </p:cNvPr>
          <p:cNvSpPr txBox="1"/>
          <p:nvPr/>
        </p:nvSpPr>
        <p:spPr bwMode="auto">
          <a:xfrm>
            <a:off x="455917" y="248777"/>
            <a:ext cx="845477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2200" b="1" dirty="0">
                <a:solidFill>
                  <a:srgbClr val="1C202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트위터 글을 검색하여 </a:t>
            </a:r>
            <a:r>
              <a:rPr lang="ko-KR" altLang="en-US" sz="2200" b="1" dirty="0" err="1">
                <a:solidFill>
                  <a:srgbClr val="1C202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읽어오기</a:t>
            </a:r>
            <a:endParaRPr lang="ko-KR" altLang="en-US" sz="2200" b="1" dirty="0">
              <a:solidFill>
                <a:srgbClr val="1C202C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1" name="텍스트 개체 틀 7">
            <a:extLst>
              <a:ext uri="{FF2B5EF4-FFF2-40B4-BE49-F238E27FC236}">
                <a16:creationId xmlns:a16="http://schemas.microsoft.com/office/drawing/2014/main" id="{2007B907-A743-4152-8A2E-525BB88B6B9F}"/>
              </a:ext>
            </a:extLst>
          </p:cNvPr>
          <p:cNvSpPr txBox="1">
            <a:spLocks/>
          </p:cNvSpPr>
          <p:nvPr/>
        </p:nvSpPr>
        <p:spPr>
          <a:xfrm>
            <a:off x="689477" y="726293"/>
            <a:ext cx="8064633" cy="4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 err="1">
                <a:solidFill>
                  <a:srgbClr val="202522"/>
                </a:solidFill>
              </a:rPr>
              <a:t>Tweepy</a:t>
            </a:r>
            <a:r>
              <a:rPr lang="ko-KR" altLang="en-US" sz="2000" spc="0" dirty="0">
                <a:solidFill>
                  <a:srgbClr val="202522"/>
                </a:solidFill>
              </a:rPr>
              <a:t>의 주요 </a:t>
            </a:r>
            <a:r>
              <a:rPr lang="en-US" altLang="ko-KR" sz="2000" spc="0" dirty="0">
                <a:solidFill>
                  <a:srgbClr val="202522"/>
                </a:solidFill>
              </a:rPr>
              <a:t>API</a:t>
            </a:r>
            <a:endParaRPr lang="ko-KR" altLang="en-US" sz="2000" spc="0" dirty="0">
              <a:solidFill>
                <a:srgbClr val="202522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6E8E8AA-F8A2-4F51-8575-4194B549D456}"/>
              </a:ext>
            </a:extLst>
          </p:cNvPr>
          <p:cNvGrpSpPr/>
          <p:nvPr/>
        </p:nvGrpSpPr>
        <p:grpSpPr>
          <a:xfrm>
            <a:off x="1344361" y="1638715"/>
            <a:ext cx="7710796" cy="735999"/>
            <a:chOff x="822017" y="2067694"/>
            <a:chExt cx="7710796" cy="735999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DF0697E-93C5-4A7B-AE36-4A00948D4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017" y="2080873"/>
              <a:ext cx="7710796" cy="722820"/>
            </a:xfrm>
            <a:prstGeom prst="rect">
              <a:avLst/>
            </a:prstGeom>
            <a:solidFill>
              <a:srgbClr val="ACC5E4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5" name="텍스트 개체 틀 7">
              <a:extLst>
                <a:ext uri="{FF2B5EF4-FFF2-40B4-BE49-F238E27FC236}">
                  <a16:creationId xmlns:a16="http://schemas.microsoft.com/office/drawing/2014/main" id="{A971060C-2831-4A04-98B7-D4BCF8FD8C5B}"/>
                </a:ext>
              </a:extLst>
            </p:cNvPr>
            <p:cNvSpPr txBox="1">
              <a:spLocks/>
            </p:cNvSpPr>
            <p:nvPr/>
          </p:nvSpPr>
          <p:spPr>
            <a:xfrm>
              <a:off x="965685" y="2067694"/>
              <a:ext cx="7422665" cy="735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>
                  <a:solidFill>
                    <a:srgbClr val="202522"/>
                  </a:solidFill>
                </a:rPr>
                <a:t>auth = tweepy.OAuthHandler(api_key, api_secret)</a:t>
              </a:r>
            </a:p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>
                  <a:solidFill>
                    <a:srgbClr val="202522"/>
                  </a:solidFill>
                </a:rPr>
                <a:t>auth.set_access_token(access_token, access_token_secret)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45A2B3C-E1D8-4938-9B7D-6E1447B86401}"/>
              </a:ext>
            </a:extLst>
          </p:cNvPr>
          <p:cNvGrpSpPr/>
          <p:nvPr/>
        </p:nvGrpSpPr>
        <p:grpSpPr>
          <a:xfrm>
            <a:off x="1344361" y="3109376"/>
            <a:ext cx="7710796" cy="475134"/>
            <a:chOff x="822017" y="3430855"/>
            <a:chExt cx="7710796" cy="47513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B93D475-585A-44AC-9C09-FDD74834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017" y="3430855"/>
              <a:ext cx="7710796" cy="475134"/>
            </a:xfrm>
            <a:prstGeom prst="rect">
              <a:avLst/>
            </a:prstGeom>
            <a:solidFill>
              <a:srgbClr val="ACC5E4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9" name="텍스트 개체 틀 7">
              <a:extLst>
                <a:ext uri="{FF2B5EF4-FFF2-40B4-BE49-F238E27FC236}">
                  <a16:creationId xmlns:a16="http://schemas.microsoft.com/office/drawing/2014/main" id="{5161EFA3-CC60-44B4-9499-6396370D9501}"/>
                </a:ext>
              </a:extLst>
            </p:cNvPr>
            <p:cNvSpPr txBox="1">
              <a:spLocks/>
            </p:cNvSpPr>
            <p:nvPr/>
          </p:nvSpPr>
          <p:spPr>
            <a:xfrm>
              <a:off x="965685" y="3483807"/>
              <a:ext cx="7422665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>
                  <a:solidFill>
                    <a:srgbClr val="202522"/>
                  </a:solidFill>
                </a:rPr>
                <a:t>api = tweepy.API(auth)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D52E99F-CF4D-4496-AB04-DB9AA6B30F0B}"/>
              </a:ext>
            </a:extLst>
          </p:cNvPr>
          <p:cNvGrpSpPr/>
          <p:nvPr/>
        </p:nvGrpSpPr>
        <p:grpSpPr>
          <a:xfrm>
            <a:off x="1050000" y="1172931"/>
            <a:ext cx="7860695" cy="386952"/>
            <a:chOff x="1110651" y="1448197"/>
            <a:chExt cx="7860695" cy="38695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41B0046-D83E-40C9-95C8-FF6871108D08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텍스트 개체 틀 7">
              <a:extLst>
                <a:ext uri="{FF2B5EF4-FFF2-40B4-BE49-F238E27FC236}">
                  <a16:creationId xmlns:a16="http://schemas.microsoft.com/office/drawing/2014/main" id="{2F72BD9E-C946-47D5-A1FD-AD04EBEC52FD}"/>
                </a:ext>
              </a:extLst>
            </p:cNvPr>
            <p:cNvSpPr txBox="1">
              <a:spLocks/>
            </p:cNvSpPr>
            <p:nvPr/>
          </p:nvSpPr>
          <p:spPr>
            <a:xfrm>
              <a:off x="1429984" y="1461980"/>
              <a:ext cx="7541362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>
                  <a:solidFill>
                    <a:srgbClr val="202522"/>
                  </a:solidFill>
                </a:rPr>
                <a:t>OAuth 1a </a:t>
              </a:r>
              <a:r>
                <a:rPr lang="ko-KR" altLang="en-US" sz="1800" spc="0">
                  <a:solidFill>
                    <a:srgbClr val="202522"/>
                  </a:solidFill>
                </a:rPr>
                <a:t>인증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6F5C779-8D26-4F33-B9D2-82B27470B286}"/>
                </a:ext>
              </a:extLst>
            </p:cNvPr>
            <p:cNvSpPr/>
            <p:nvPr/>
          </p:nvSpPr>
          <p:spPr bwMode="auto">
            <a:xfrm>
              <a:off x="1121798" y="1485900"/>
              <a:ext cx="317712" cy="31294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ACF96BE-5E49-43AF-808F-AE482972AAA7}"/>
                </a:ext>
              </a:extLst>
            </p:cNvPr>
            <p:cNvSpPr txBox="1"/>
            <p:nvPr/>
          </p:nvSpPr>
          <p:spPr bwMode="auto">
            <a:xfrm>
              <a:off x="1110651" y="1448197"/>
              <a:ext cx="3048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lstStyle/>
            <a:p>
              <a:r>
                <a:rPr lang="en-US" altLang="ko-KR" sz="1800" b="1" spc="-15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1800" b="1" spc="-1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7E6D873-CE31-4578-9A5A-9C7878B8DAE8}"/>
              </a:ext>
            </a:extLst>
          </p:cNvPr>
          <p:cNvGrpSpPr/>
          <p:nvPr/>
        </p:nvGrpSpPr>
        <p:grpSpPr>
          <a:xfrm>
            <a:off x="1046830" y="2590570"/>
            <a:ext cx="7860695" cy="386952"/>
            <a:chOff x="1110651" y="1448197"/>
            <a:chExt cx="7860695" cy="38695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EB7BD14-AB4A-4655-B226-66A4E3ECB95E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7" name="텍스트 개체 틀 7">
              <a:extLst>
                <a:ext uri="{FF2B5EF4-FFF2-40B4-BE49-F238E27FC236}">
                  <a16:creationId xmlns:a16="http://schemas.microsoft.com/office/drawing/2014/main" id="{E77DAB8C-862B-4BF7-A96A-6BFF331B707A}"/>
                </a:ext>
              </a:extLst>
            </p:cNvPr>
            <p:cNvSpPr txBox="1">
              <a:spLocks/>
            </p:cNvSpPr>
            <p:nvPr/>
          </p:nvSpPr>
          <p:spPr>
            <a:xfrm>
              <a:off x="1429984" y="1461980"/>
              <a:ext cx="7541362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 dirty="0">
                  <a:solidFill>
                    <a:srgbClr val="202522"/>
                  </a:solidFill>
                </a:rPr>
                <a:t>SNS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에 대한 모든 요청을 처리하는 래퍼 객체 생성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DDD926E-9CF7-4CFF-9894-A278E997FD55}"/>
                </a:ext>
              </a:extLst>
            </p:cNvPr>
            <p:cNvSpPr/>
            <p:nvPr/>
          </p:nvSpPr>
          <p:spPr bwMode="auto">
            <a:xfrm>
              <a:off x="1121798" y="1485900"/>
              <a:ext cx="317712" cy="31294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8718D-644F-43BF-9B6C-EC50ADAE3195}"/>
                </a:ext>
              </a:extLst>
            </p:cNvPr>
            <p:cNvSpPr txBox="1"/>
            <p:nvPr/>
          </p:nvSpPr>
          <p:spPr bwMode="auto">
            <a:xfrm>
              <a:off x="1110651" y="1448197"/>
              <a:ext cx="3048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lstStyle/>
            <a:p>
              <a:r>
                <a:rPr lang="en-US" altLang="ko-KR" sz="1800" b="1" spc="-15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1800" b="1" spc="-1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E5D042D-E6D7-4A76-9B7D-651F78F311F8}"/>
              </a:ext>
            </a:extLst>
          </p:cNvPr>
          <p:cNvGrpSpPr/>
          <p:nvPr/>
        </p:nvGrpSpPr>
        <p:grpSpPr>
          <a:xfrm>
            <a:off x="1324527" y="4207947"/>
            <a:ext cx="7710796" cy="389314"/>
            <a:chOff x="822017" y="1995686"/>
            <a:chExt cx="7710796" cy="389314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41C26EF-797C-424F-A51B-B87D78E51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017" y="2008864"/>
              <a:ext cx="7710796" cy="376136"/>
            </a:xfrm>
            <a:prstGeom prst="rect">
              <a:avLst/>
            </a:prstGeom>
            <a:solidFill>
              <a:srgbClr val="ACC5E4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69" name="텍스트 개체 틀 7">
              <a:extLst>
                <a:ext uri="{FF2B5EF4-FFF2-40B4-BE49-F238E27FC236}">
                  <a16:creationId xmlns:a16="http://schemas.microsoft.com/office/drawing/2014/main" id="{242B961B-1D2A-4D32-85D9-5A38EF2F6515}"/>
                </a:ext>
              </a:extLst>
            </p:cNvPr>
            <p:cNvSpPr txBox="1">
              <a:spLocks/>
            </p:cNvSpPr>
            <p:nvPr/>
          </p:nvSpPr>
          <p:spPr>
            <a:xfrm>
              <a:off x="965685" y="1995686"/>
              <a:ext cx="7422665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>
                  <a:solidFill>
                    <a:srgbClr val="202522"/>
                  </a:solidFill>
                </a:rPr>
                <a:t>api.search(q=keyword, count=100)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D88A3AF-73F4-4162-9B5A-F289B8B6A61B}"/>
              </a:ext>
            </a:extLst>
          </p:cNvPr>
          <p:cNvGrpSpPr/>
          <p:nvPr/>
        </p:nvGrpSpPr>
        <p:grpSpPr>
          <a:xfrm>
            <a:off x="995668" y="3776467"/>
            <a:ext cx="7860695" cy="386952"/>
            <a:chOff x="1110651" y="1448197"/>
            <a:chExt cx="7860695" cy="38695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1895A86-9462-4F4A-8092-A78639E2D09E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2" name="텍스트 개체 틀 7">
              <a:extLst>
                <a:ext uri="{FF2B5EF4-FFF2-40B4-BE49-F238E27FC236}">
                  <a16:creationId xmlns:a16="http://schemas.microsoft.com/office/drawing/2014/main" id="{53777B4F-77CC-4B09-8CFB-54C99050AA8C}"/>
                </a:ext>
              </a:extLst>
            </p:cNvPr>
            <p:cNvSpPr txBox="1">
              <a:spLocks/>
            </p:cNvSpPr>
            <p:nvPr/>
          </p:nvSpPr>
          <p:spPr>
            <a:xfrm>
              <a:off x="1429984" y="1461980"/>
              <a:ext cx="7541362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1800" spc="0">
                  <a:solidFill>
                    <a:srgbClr val="202522"/>
                  </a:solidFill>
                </a:rPr>
                <a:t>지정된 쿼리와 일치하는 트윗을 반환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B208CE5C-7A29-4B29-8501-45A88BF79266}"/>
                </a:ext>
              </a:extLst>
            </p:cNvPr>
            <p:cNvSpPr/>
            <p:nvPr/>
          </p:nvSpPr>
          <p:spPr bwMode="auto">
            <a:xfrm>
              <a:off x="1121798" y="1485900"/>
              <a:ext cx="317712" cy="31294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FC30655-CA1D-4A4C-9BEA-00A45767A518}"/>
                </a:ext>
              </a:extLst>
            </p:cNvPr>
            <p:cNvSpPr txBox="1"/>
            <p:nvPr/>
          </p:nvSpPr>
          <p:spPr bwMode="auto">
            <a:xfrm>
              <a:off x="1110651" y="1448197"/>
              <a:ext cx="3048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lstStyle/>
            <a:p>
              <a:r>
                <a:rPr lang="en-US" altLang="ko-KR" sz="1800" b="1" spc="-15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1800" b="1" spc="-1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FBDFA01-FBA8-4C28-8803-ED7828919E51}"/>
              </a:ext>
            </a:extLst>
          </p:cNvPr>
          <p:cNvGrpSpPr/>
          <p:nvPr/>
        </p:nvGrpSpPr>
        <p:grpSpPr>
          <a:xfrm>
            <a:off x="1006815" y="5537631"/>
            <a:ext cx="7860695" cy="386952"/>
            <a:chOff x="1110651" y="1448197"/>
            <a:chExt cx="7860695" cy="386952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84BBD94E-619D-497A-B06B-5AC843EBBC30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텍스트 개체 틀 7">
              <a:extLst>
                <a:ext uri="{FF2B5EF4-FFF2-40B4-BE49-F238E27FC236}">
                  <a16:creationId xmlns:a16="http://schemas.microsoft.com/office/drawing/2014/main" id="{0199196B-8C8A-40F4-9656-235CB011AFDE}"/>
                </a:ext>
              </a:extLst>
            </p:cNvPr>
            <p:cNvSpPr txBox="1">
              <a:spLocks/>
            </p:cNvSpPr>
            <p:nvPr/>
          </p:nvSpPr>
          <p:spPr>
            <a:xfrm>
              <a:off x="1429984" y="1461980"/>
              <a:ext cx="7541362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>
                  <a:solidFill>
                    <a:srgbClr val="202522"/>
                  </a:solidFill>
                </a:rPr>
                <a:t>Tweepy API </a:t>
              </a:r>
              <a:r>
                <a:rPr lang="ko-KR" altLang="en-US" sz="1800" spc="0">
                  <a:solidFill>
                    <a:srgbClr val="202522"/>
                  </a:solidFill>
                </a:rPr>
                <a:t>도큐멘테이션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F133769-4636-47C4-9A03-B8F4D2406F61}"/>
                </a:ext>
              </a:extLst>
            </p:cNvPr>
            <p:cNvSpPr/>
            <p:nvPr/>
          </p:nvSpPr>
          <p:spPr bwMode="auto">
            <a:xfrm>
              <a:off x="1121798" y="1485900"/>
              <a:ext cx="317712" cy="31294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975A864-C983-4C6E-9897-DB311759881D}"/>
                </a:ext>
              </a:extLst>
            </p:cNvPr>
            <p:cNvSpPr txBox="1"/>
            <p:nvPr/>
          </p:nvSpPr>
          <p:spPr bwMode="auto">
            <a:xfrm>
              <a:off x="1110651" y="1448197"/>
              <a:ext cx="3048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lstStyle/>
            <a:p>
              <a:r>
                <a:rPr lang="en-US" altLang="ko-KR" sz="1800" b="1" spc="-15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1800" b="1" spc="-1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B6C3FBE2-7B9F-4C99-9A38-900C9FC3F002}"/>
              </a:ext>
            </a:extLst>
          </p:cNvPr>
          <p:cNvGrpSpPr/>
          <p:nvPr/>
        </p:nvGrpSpPr>
        <p:grpSpPr>
          <a:xfrm>
            <a:off x="1186735" y="6024281"/>
            <a:ext cx="7848588" cy="509036"/>
            <a:chOff x="684213" y="2859782"/>
            <a:chExt cx="7704137" cy="509036"/>
          </a:xfrm>
        </p:grpSpPr>
        <p:sp>
          <p:nvSpPr>
            <p:cNvPr id="81" name="모서리가 둥근 직사각형 14">
              <a:extLst>
                <a:ext uri="{FF2B5EF4-FFF2-40B4-BE49-F238E27FC236}">
                  <a16:creationId xmlns:a16="http://schemas.microsoft.com/office/drawing/2014/main" id="{9E450F81-B30C-4FBC-9678-6A6FC9E1C221}"/>
                </a:ext>
              </a:extLst>
            </p:cNvPr>
            <p:cNvSpPr/>
            <p:nvPr/>
          </p:nvSpPr>
          <p:spPr bwMode="auto">
            <a:xfrm>
              <a:off x="684213" y="2859782"/>
              <a:ext cx="7704137" cy="509036"/>
            </a:xfrm>
            <a:prstGeom prst="roundRect">
              <a:avLst>
                <a:gd name="adj" fmla="val 51141"/>
              </a:avLst>
            </a:prstGeom>
            <a:solidFill>
              <a:srgbClr val="DADBE0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1E2A23C-3640-4176-968B-EC95F4EE0984}"/>
                </a:ext>
              </a:extLst>
            </p:cNvPr>
            <p:cNvSpPr txBox="1"/>
            <p:nvPr/>
          </p:nvSpPr>
          <p:spPr>
            <a:xfrm>
              <a:off x="977267" y="2929634"/>
              <a:ext cx="7118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lvl="0"/>
              <a:r>
                <a:rPr lang="en-US" altLang="ko-KR" sz="1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https://tweepy.readthedocs.io/en/latest/</a:t>
              </a:r>
            </a:p>
          </p:txBody>
        </p:sp>
      </p:grpSp>
      <p:sp>
        <p:nvSpPr>
          <p:cNvPr id="83" name="텍스트 개체 틀 7">
            <a:extLst>
              <a:ext uri="{FF2B5EF4-FFF2-40B4-BE49-F238E27FC236}">
                <a16:creationId xmlns:a16="http://schemas.microsoft.com/office/drawing/2014/main" id="{2202F17B-220B-4155-84C7-1DA6F0E67B4F}"/>
              </a:ext>
            </a:extLst>
          </p:cNvPr>
          <p:cNvSpPr txBox="1">
            <a:spLocks/>
          </p:cNvSpPr>
          <p:nvPr/>
        </p:nvSpPr>
        <p:spPr>
          <a:xfrm>
            <a:off x="1234886" y="4676002"/>
            <a:ext cx="7596394" cy="73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marL="285750" indent="-285750" algn="l" defTabSz="914126">
              <a:spcBef>
                <a:spcPts val="700"/>
              </a:spcBef>
              <a:spcAft>
                <a:spcPts val="0"/>
              </a:spcAft>
              <a:buClr>
                <a:srgbClr val="ACC5E4"/>
              </a:buClr>
              <a:buFont typeface="Wingdings" panose="05000000000000000000" pitchFamily="2" charset="2"/>
              <a:buChar char="§"/>
              <a:defRPr sz="1800" b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/>
              <a:t>q : </a:t>
            </a:r>
            <a:r>
              <a:rPr lang="ko-KR" altLang="en-US"/>
              <a:t>최대 </a:t>
            </a:r>
            <a:r>
              <a:rPr lang="en-US" altLang="ko-KR"/>
              <a:t>500</a:t>
            </a:r>
            <a:r>
              <a:rPr lang="ko-KR" altLang="en-US"/>
              <a:t>자의 검색어 문자열 사용 가능</a:t>
            </a:r>
            <a:endParaRPr lang="en-US" altLang="ko-KR"/>
          </a:p>
          <a:p>
            <a:r>
              <a:rPr lang="en-US" altLang="ko-KR"/>
              <a:t>count : </a:t>
            </a:r>
            <a:r>
              <a:rPr lang="ko-KR" altLang="en-US"/>
              <a:t>페이지 당 반환할 트윗 수</a:t>
            </a:r>
            <a:r>
              <a:rPr lang="en-US" altLang="ko-KR"/>
              <a:t>(</a:t>
            </a:r>
            <a:r>
              <a:rPr lang="ko-KR" altLang="en-US"/>
              <a:t>최대 </a:t>
            </a:r>
            <a:r>
              <a:rPr lang="en-US" altLang="ko-KR"/>
              <a:t>100, </a:t>
            </a:r>
            <a:r>
              <a:rPr lang="ko-KR" altLang="en-US"/>
              <a:t>기본값 </a:t>
            </a:r>
            <a:r>
              <a:rPr lang="en-US" altLang="ko-KR"/>
              <a:t>15)</a:t>
            </a:r>
          </a:p>
        </p:txBody>
      </p:sp>
    </p:spTree>
    <p:extLst>
      <p:ext uri="{BB962C8B-B14F-4D97-AF65-F5344CB8AC3E}">
        <p14:creationId xmlns:p14="http://schemas.microsoft.com/office/powerpoint/2010/main" val="87461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A899D321-3BA2-4651-9327-27DADF668374}"/>
              </a:ext>
            </a:extLst>
          </p:cNvPr>
          <p:cNvSpPr txBox="1">
            <a:spLocks/>
          </p:cNvSpPr>
          <p:nvPr/>
        </p:nvSpPr>
        <p:spPr>
          <a:xfrm>
            <a:off x="703607" y="527017"/>
            <a:ext cx="8064633" cy="313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 err="1">
                <a:solidFill>
                  <a:srgbClr val="202522"/>
                </a:solidFill>
              </a:rPr>
              <a:t>http.client.HTTPResponse</a:t>
            </a:r>
            <a:r>
              <a:rPr lang="en-US" altLang="ko-KR" sz="2000" spc="0" dirty="0">
                <a:solidFill>
                  <a:srgbClr val="202522"/>
                </a:solidFill>
              </a:rPr>
              <a:t> </a:t>
            </a:r>
            <a:r>
              <a:rPr lang="ko-KR" altLang="en-US" sz="2000" spc="0" dirty="0">
                <a:solidFill>
                  <a:srgbClr val="202522"/>
                </a:solidFill>
              </a:rPr>
              <a:t>클래스 </a:t>
            </a:r>
            <a:endParaRPr lang="en-US" altLang="ko-KR" sz="2000" spc="0" dirty="0">
              <a:solidFill>
                <a:srgbClr val="202522"/>
              </a:solidFill>
            </a:endParaRP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3A7F1201-08DD-466B-914D-CF152D52463B}"/>
              </a:ext>
            </a:extLst>
          </p:cNvPr>
          <p:cNvSpPr txBox="1">
            <a:spLocks/>
          </p:cNvSpPr>
          <p:nvPr/>
        </p:nvSpPr>
        <p:spPr>
          <a:xfrm>
            <a:off x="703607" y="1249371"/>
            <a:ext cx="7596394" cy="73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202522"/>
                </a:solidFill>
              </a:rPr>
              <a:t>웹 서버로부터 받은 응답을 </a:t>
            </a:r>
            <a:r>
              <a:rPr lang="ko-KR" altLang="en-US" sz="1800" spc="0" dirty="0" err="1">
                <a:solidFill>
                  <a:srgbClr val="202522"/>
                </a:solidFill>
              </a:rPr>
              <a:t>래핑하는</a:t>
            </a:r>
            <a:r>
              <a:rPr lang="ko-KR" altLang="en-US" sz="1800" spc="0" dirty="0">
                <a:solidFill>
                  <a:srgbClr val="202522"/>
                </a:solidFill>
              </a:rPr>
              <a:t> 객체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202522"/>
                </a:solidFill>
              </a:rPr>
              <a:t>응답 헤더나 응답 바디의 내용을 추출하는 메서드 제공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sp>
        <p:nvSpPr>
          <p:cNvPr id="7" name="TextBox 81">
            <a:extLst>
              <a:ext uri="{FF2B5EF4-FFF2-40B4-BE49-F238E27FC236}">
                <a16:creationId xmlns:a16="http://schemas.microsoft.com/office/drawing/2014/main" id="{3E8F7478-694E-4E17-8971-3108C9DE8027}"/>
              </a:ext>
            </a:extLst>
          </p:cNvPr>
          <p:cNvSpPr txBox="1"/>
          <p:nvPr/>
        </p:nvSpPr>
        <p:spPr>
          <a:xfrm>
            <a:off x="703607" y="2394308"/>
            <a:ext cx="618793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marL="285750" lvl="0" indent="-285750" algn="l"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HTTPResponse.read</a:t>
            </a: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([amt])</a:t>
            </a:r>
          </a:p>
          <a:p>
            <a:pPr marL="285750" lvl="0" indent="-285750"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HTTPResponse.readinto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(b)</a:t>
            </a:r>
          </a:p>
          <a:p>
            <a:pPr marL="285750" lvl="0" indent="-285750"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HTTPResponse.getheader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(name, default=None)</a:t>
            </a:r>
          </a:p>
          <a:p>
            <a:pPr marL="285750" lvl="0" indent="-285750" algn="l"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HTTPResponse.getheaders</a:t>
            </a: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  <a:p>
            <a:pPr marL="285750" lvl="0" indent="-285750" algn="l"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HTTPResponse.msg</a:t>
            </a:r>
          </a:p>
          <a:p>
            <a:pPr marL="285750" lvl="0" indent="-285750" algn="l"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HTTPResponse.version</a:t>
            </a:r>
            <a:endParaRPr lang="en-US" altLang="ko-KR" sz="1800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 algn="l"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HTTPResponse.status</a:t>
            </a:r>
            <a:endParaRPr lang="en-US" altLang="ko-KR" sz="1800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HTTPResponse.reason</a:t>
            </a:r>
            <a:endParaRPr lang="en-US" altLang="ko-KR" sz="1800" b="1" dirty="0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HTTPResponse.closed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33DD2C-9235-4FB4-9DBD-5E1A98559050}"/>
              </a:ext>
            </a:extLst>
          </p:cNvPr>
          <p:cNvSpPr/>
          <p:nvPr/>
        </p:nvSpPr>
        <p:spPr>
          <a:xfrm>
            <a:off x="703607" y="2368181"/>
            <a:ext cx="3467799" cy="422265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889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828EB543-0F58-40BD-BB02-8E418DC9F1E9}"/>
              </a:ext>
            </a:extLst>
          </p:cNvPr>
          <p:cNvSpPr txBox="1">
            <a:spLocks/>
          </p:cNvSpPr>
          <p:nvPr/>
        </p:nvSpPr>
        <p:spPr>
          <a:xfrm>
            <a:off x="703606" y="514604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 err="1">
                <a:solidFill>
                  <a:srgbClr val="202522"/>
                </a:solidFill>
              </a:rPr>
              <a:t>http.client.HTTPResponse</a:t>
            </a:r>
            <a:r>
              <a:rPr lang="en-US" altLang="ko-KR" sz="2000" spc="0" dirty="0">
                <a:solidFill>
                  <a:srgbClr val="202522"/>
                </a:solidFill>
              </a:rPr>
              <a:t> </a:t>
            </a:r>
            <a:r>
              <a:rPr lang="ko-KR" altLang="en-US" sz="2000" spc="0" dirty="0">
                <a:solidFill>
                  <a:srgbClr val="202522"/>
                </a:solidFill>
              </a:rPr>
              <a:t>객체의 </a:t>
            </a:r>
            <a:r>
              <a:rPr lang="en-US" altLang="ko-KR" sz="2000" spc="0" dirty="0">
                <a:solidFill>
                  <a:srgbClr val="202522"/>
                </a:solidFill>
              </a:rPr>
              <a:t>read() </a:t>
            </a:r>
            <a:r>
              <a:rPr lang="ko-KR" altLang="en-US" sz="2000" spc="0" dirty="0">
                <a:solidFill>
                  <a:srgbClr val="202522"/>
                </a:solidFill>
              </a:rPr>
              <a:t>메서드 </a:t>
            </a:r>
            <a:endParaRPr lang="en-US" altLang="ko-KR" sz="2000" spc="0" dirty="0">
              <a:solidFill>
                <a:srgbClr val="202522"/>
              </a:solidFill>
            </a:endParaRPr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495B70F4-160B-4674-8EB3-D686EFD4E765}"/>
              </a:ext>
            </a:extLst>
          </p:cNvPr>
          <p:cNvSpPr txBox="1">
            <a:spLocks/>
          </p:cNvSpPr>
          <p:nvPr/>
        </p:nvSpPr>
        <p:spPr>
          <a:xfrm>
            <a:off x="703607" y="1298921"/>
            <a:ext cx="10424836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202522"/>
                </a:solidFill>
              </a:rPr>
              <a:t>read() </a:t>
            </a:r>
            <a:r>
              <a:rPr lang="ko-KR" altLang="en-US" sz="1800" spc="0" dirty="0">
                <a:solidFill>
                  <a:srgbClr val="202522"/>
                </a:solidFill>
              </a:rPr>
              <a:t>메서드를 실행하면 웹 서버가 전달한 데이터</a:t>
            </a:r>
            <a:r>
              <a:rPr lang="en-US" altLang="ko-KR" sz="1800" spc="0" dirty="0">
                <a:solidFill>
                  <a:srgbClr val="202522"/>
                </a:solidFill>
              </a:rPr>
              <a:t>(</a:t>
            </a:r>
            <a:r>
              <a:rPr lang="ko-KR" altLang="en-US" sz="1800" spc="0" dirty="0">
                <a:solidFill>
                  <a:srgbClr val="202522"/>
                </a:solidFill>
              </a:rPr>
              <a:t>응답 바디</a:t>
            </a:r>
            <a:r>
              <a:rPr lang="en-US" altLang="ko-KR" sz="1800" spc="0" dirty="0">
                <a:solidFill>
                  <a:srgbClr val="202522"/>
                </a:solidFill>
              </a:rPr>
              <a:t>)</a:t>
            </a:r>
            <a:r>
              <a:rPr lang="ko-KR" altLang="en-US" sz="1800" spc="0" dirty="0">
                <a:solidFill>
                  <a:srgbClr val="202522"/>
                </a:solidFill>
              </a:rPr>
              <a:t>를 </a:t>
            </a:r>
            <a:r>
              <a:rPr lang="ko-KR" altLang="en-US" sz="1800" spc="0" dirty="0">
                <a:solidFill>
                  <a:srgbClr val="202522"/>
                </a:solidFill>
                <a:highlight>
                  <a:srgbClr val="FFFF00"/>
                </a:highlight>
              </a:rPr>
              <a:t>바이트 열</a:t>
            </a:r>
            <a:r>
              <a:rPr lang="ko-KR" altLang="en-US" sz="1800" spc="0" dirty="0">
                <a:solidFill>
                  <a:srgbClr val="202522"/>
                </a:solidFill>
              </a:rPr>
              <a:t>로 읽어 들임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BF3E6BE6-5896-4609-A66D-C89FD7139735}"/>
              </a:ext>
            </a:extLst>
          </p:cNvPr>
          <p:cNvSpPr txBox="1">
            <a:spLocks/>
          </p:cNvSpPr>
          <p:nvPr/>
        </p:nvSpPr>
        <p:spPr>
          <a:xfrm>
            <a:off x="2986571" y="2329164"/>
            <a:ext cx="8979006" cy="1289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C00000"/>
                </a:solidFill>
              </a:rPr>
              <a:t>16</a:t>
            </a:r>
            <a:r>
              <a:rPr lang="ko-KR" altLang="en-US" sz="1800" spc="0" dirty="0">
                <a:solidFill>
                  <a:srgbClr val="C00000"/>
                </a:solidFill>
              </a:rPr>
              <a:t>진수로 이루어진 수열</a:t>
            </a:r>
            <a:r>
              <a:rPr lang="ko-KR" altLang="en-US" sz="1800" spc="0" dirty="0">
                <a:solidFill>
                  <a:srgbClr val="202522"/>
                </a:solidFill>
              </a:rPr>
              <a:t>이기 때문에 읽기 어려우므로 웹 서버가 보낸 한글을 포함한 텍스트 형식의 </a:t>
            </a:r>
            <a:r>
              <a:rPr lang="en-US" altLang="ko-KR" sz="1800" spc="0" dirty="0">
                <a:solidFill>
                  <a:srgbClr val="202522"/>
                </a:solidFill>
              </a:rPr>
              <a:t>HTML </a:t>
            </a:r>
            <a:r>
              <a:rPr lang="ko-KR" altLang="en-US" sz="1800" spc="0" dirty="0">
                <a:solidFill>
                  <a:srgbClr val="202522"/>
                </a:solidFill>
              </a:rPr>
              <a:t>문서의 내용을 읽을 때는 텍스트 형식으로 변환함</a:t>
            </a: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202522"/>
                </a:solidFill>
              </a:rPr>
              <a:t>바이트열</a:t>
            </a:r>
            <a:r>
              <a:rPr lang="en-US" altLang="ko-KR" sz="1800" spc="0" dirty="0">
                <a:solidFill>
                  <a:srgbClr val="202522"/>
                </a:solidFill>
              </a:rPr>
              <a:t>(bytes) </a:t>
            </a:r>
            <a:r>
              <a:rPr lang="ko-KR" altLang="en-US" sz="1800" spc="0" dirty="0">
                <a:solidFill>
                  <a:srgbClr val="202522"/>
                </a:solidFill>
              </a:rPr>
              <a:t>객체의 </a:t>
            </a:r>
            <a:r>
              <a:rPr lang="en-US" altLang="ko-KR" sz="1800" spc="0" dirty="0">
                <a:solidFill>
                  <a:srgbClr val="202522"/>
                </a:solidFill>
              </a:rPr>
              <a:t>decode(‘</a:t>
            </a:r>
            <a:r>
              <a:rPr lang="ko-KR" altLang="en-US" sz="1800" spc="0" dirty="0">
                <a:solidFill>
                  <a:srgbClr val="202522"/>
                </a:solidFill>
              </a:rPr>
              <a:t>문자 셋’</a:t>
            </a:r>
            <a:r>
              <a:rPr lang="en-US" altLang="ko-KR" sz="1800" spc="0" dirty="0">
                <a:solidFill>
                  <a:srgbClr val="202522"/>
                </a:solidFill>
              </a:rPr>
              <a:t>) </a:t>
            </a:r>
            <a:r>
              <a:rPr lang="ko-KR" altLang="en-US" sz="1800" spc="0" dirty="0">
                <a:solidFill>
                  <a:srgbClr val="202522"/>
                </a:solidFill>
              </a:rPr>
              <a:t>메서드를 실행하여 응답된 문자 셋에 알맞는 문자열로 변환해야 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79C60C-9395-467E-81AB-ADC89C211256}"/>
              </a:ext>
            </a:extLst>
          </p:cNvPr>
          <p:cNvSpPr txBox="1"/>
          <p:nvPr/>
        </p:nvSpPr>
        <p:spPr>
          <a:xfrm>
            <a:off x="1917870" y="4299629"/>
            <a:ext cx="278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res.read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A925755A-1436-4130-9AA4-00F8588E0C7F}"/>
              </a:ext>
            </a:extLst>
          </p:cNvPr>
          <p:cNvSpPr txBox="1">
            <a:spLocks/>
          </p:cNvSpPr>
          <p:nvPr/>
        </p:nvSpPr>
        <p:spPr>
          <a:xfrm>
            <a:off x="1917870" y="4838972"/>
            <a:ext cx="3168989" cy="1200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bg1">
                  <a:lumMod val="50000"/>
                </a:schemeClr>
              </a:buClr>
            </a:pPr>
            <a:r>
              <a:rPr lang="pt-BR" altLang="ko-KR" sz="1800" spc="0" dirty="0">
                <a:solidFill>
                  <a:srgbClr val="202522"/>
                </a:solidFill>
              </a:rPr>
              <a:t>&lt;body&gt;\r\n&lt;h1</a:t>
            </a:r>
            <a:r>
              <a:rPr lang="pt-BR" altLang="ko-KR" sz="1800" spc="0" dirty="0">
                <a:solidFill>
                  <a:schemeClr val="accent1"/>
                </a:solidFill>
              </a:rPr>
              <a:t>&gt;\xea\</a:t>
            </a:r>
            <a:br>
              <a:rPr lang="pt-BR" altLang="ko-KR" sz="1800" spc="0" dirty="0">
                <a:solidFill>
                  <a:schemeClr val="accent1"/>
                </a:solidFill>
              </a:rPr>
            </a:br>
            <a:r>
              <a:rPr lang="pt-BR" altLang="ko-KR" sz="1800" spc="0" dirty="0">
                <a:solidFill>
                  <a:schemeClr val="accent1"/>
                </a:solidFill>
              </a:rPr>
              <a:t>xb0\x80\xeb\x82\x98\xeb\x8b\xa4</a:t>
            </a:r>
            <a:r>
              <a:rPr lang="pt-BR" altLang="ko-KR" sz="1800" spc="0" dirty="0">
                <a:solidFill>
                  <a:srgbClr val="202522"/>
                </a:solidFill>
              </a:rPr>
              <a:t>ABC&lt;/h1&gt;\r\n&lt;/body&gt;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59E57-FCA4-4D2F-969A-EEE5F61799DD}"/>
              </a:ext>
            </a:extLst>
          </p:cNvPr>
          <p:cNvSpPr txBox="1"/>
          <p:nvPr/>
        </p:nvSpPr>
        <p:spPr>
          <a:xfrm>
            <a:off x="6014235" y="4280172"/>
            <a:ext cx="3528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res.read</a:t>
            </a:r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().decode('utf-8')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65E0AB7E-A66C-4704-89CD-713172B953DD}"/>
              </a:ext>
            </a:extLst>
          </p:cNvPr>
          <p:cNvSpPr txBox="1">
            <a:spLocks/>
          </p:cNvSpPr>
          <p:nvPr/>
        </p:nvSpPr>
        <p:spPr>
          <a:xfrm>
            <a:off x="6014235" y="4838972"/>
            <a:ext cx="3168989" cy="110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bg1">
                  <a:lumMod val="50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&lt;body&gt;</a:t>
            </a:r>
          </a:p>
          <a:p>
            <a:pPr algn="l">
              <a:buClr>
                <a:schemeClr val="bg1">
                  <a:lumMod val="50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&lt;h1&gt;</a:t>
            </a:r>
            <a:r>
              <a:rPr lang="ko-KR" altLang="en-US" sz="1800" spc="0" dirty="0">
                <a:solidFill>
                  <a:schemeClr val="accent1"/>
                </a:solidFill>
              </a:rPr>
              <a:t>가나다</a:t>
            </a:r>
            <a:r>
              <a:rPr lang="en-US" altLang="ko-KR" sz="1800" spc="0" dirty="0">
                <a:solidFill>
                  <a:srgbClr val="202522"/>
                </a:solidFill>
              </a:rPr>
              <a:t>ABC&lt;/h1&gt;</a:t>
            </a:r>
          </a:p>
          <a:p>
            <a:pPr algn="l">
              <a:buClr>
                <a:schemeClr val="bg1">
                  <a:lumMod val="50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&lt;/body&gt;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C71282B-5206-4D04-9637-E080902E3E03}"/>
              </a:ext>
            </a:extLst>
          </p:cNvPr>
          <p:cNvCxnSpPr/>
          <p:nvPr/>
        </p:nvCxnSpPr>
        <p:spPr>
          <a:xfrm flipV="1">
            <a:off x="5282119" y="1668152"/>
            <a:ext cx="2217907" cy="7348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5D8844-5AB6-4F31-AAA6-3AF989EC8B30}"/>
              </a:ext>
            </a:extLst>
          </p:cNvPr>
          <p:cNvSpPr/>
          <p:nvPr/>
        </p:nvSpPr>
        <p:spPr>
          <a:xfrm>
            <a:off x="4735923" y="500033"/>
            <a:ext cx="1786798" cy="422265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7D0AF0-92E0-4F1A-9ED1-532EF3C7BD6D}"/>
              </a:ext>
            </a:extLst>
          </p:cNvPr>
          <p:cNvSpPr/>
          <p:nvPr/>
        </p:nvSpPr>
        <p:spPr>
          <a:xfrm>
            <a:off x="6313714" y="1263694"/>
            <a:ext cx="1186312" cy="422265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F8F48D-F269-4C4A-A02F-97A524805B45}"/>
              </a:ext>
            </a:extLst>
          </p:cNvPr>
          <p:cNvSpPr/>
          <p:nvPr/>
        </p:nvSpPr>
        <p:spPr>
          <a:xfrm>
            <a:off x="5849405" y="2974162"/>
            <a:ext cx="3390860" cy="340750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854308-DA12-46A8-BC9F-1B05F301CB8E}"/>
              </a:ext>
            </a:extLst>
          </p:cNvPr>
          <p:cNvSpPr/>
          <p:nvPr/>
        </p:nvSpPr>
        <p:spPr>
          <a:xfrm>
            <a:off x="4091748" y="3283770"/>
            <a:ext cx="1490445" cy="340750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53174B8-DF88-4695-AA46-88AE3B23BC19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5086859" y="5390355"/>
            <a:ext cx="927376" cy="487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464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C47478BA-17A1-4201-BEC3-C3B3A3C12F34}"/>
              </a:ext>
            </a:extLst>
          </p:cNvPr>
          <p:cNvSpPr txBox="1">
            <a:spLocks/>
          </p:cNvSpPr>
          <p:nvPr/>
        </p:nvSpPr>
        <p:spPr>
          <a:xfrm>
            <a:off x="527185" y="551491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rgbClr val="202522"/>
                </a:solidFill>
              </a:rPr>
              <a:t>웹 페이지 인코딩 체크</a:t>
            </a:r>
            <a:r>
              <a:rPr lang="en-US" altLang="ko-KR" sz="2000" spc="0" dirty="0">
                <a:solidFill>
                  <a:srgbClr val="202522"/>
                </a:solidFill>
              </a:rPr>
              <a:t>(1)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69289D20-9A2A-41F6-A600-39DF124F620C}"/>
              </a:ext>
            </a:extLst>
          </p:cNvPr>
          <p:cNvSpPr txBox="1">
            <a:spLocks/>
          </p:cNvSpPr>
          <p:nvPr/>
        </p:nvSpPr>
        <p:spPr>
          <a:xfrm>
            <a:off x="642200" y="1132644"/>
            <a:ext cx="9250829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202522"/>
                </a:solidFill>
              </a:rPr>
              <a:t>웹 크롤링하려는 웹 페이지가 어떠한 문자 셋으로 작성되었는지 파악하는 것이 필수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1B548A15-7C2C-417C-9EB9-739D10BDCFDD}"/>
              </a:ext>
            </a:extLst>
          </p:cNvPr>
          <p:cNvSpPr txBox="1">
            <a:spLocks/>
          </p:cNvSpPr>
          <p:nvPr/>
        </p:nvSpPr>
        <p:spPr>
          <a:xfrm>
            <a:off x="642200" y="1687947"/>
            <a:ext cx="9250829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페이지의 소스 내용에서 </a:t>
            </a:r>
            <a:r>
              <a:rPr lang="en-US" altLang="ko-KR" sz="1800" spc="0" dirty="0">
                <a:solidFill>
                  <a:srgbClr val="C00000"/>
                </a:solidFill>
              </a:rPr>
              <a:t>&lt;meta&gt; </a:t>
            </a:r>
            <a:r>
              <a:rPr lang="ko-KR" altLang="en-US" sz="1800" spc="0" dirty="0">
                <a:solidFill>
                  <a:schemeClr val="tx1"/>
                </a:solidFill>
              </a:rPr>
              <a:t>태그의 </a:t>
            </a:r>
            <a:r>
              <a:rPr lang="en-US" altLang="ko-KR" sz="1800" spc="0" dirty="0">
                <a:solidFill>
                  <a:schemeClr val="tx1"/>
                </a:solidFill>
              </a:rPr>
              <a:t>charset </a:t>
            </a:r>
            <a:r>
              <a:rPr lang="ko-KR" altLang="en-US" sz="1800" spc="0" dirty="0">
                <a:solidFill>
                  <a:schemeClr val="tx1"/>
                </a:solidFill>
              </a:rPr>
              <a:t>정보를 체크하면 파악 가능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C3C061B-7AD5-4D23-AEC2-05B106EADFF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927586" y="2380932"/>
            <a:ext cx="3879827" cy="2096136"/>
          </a:xfrm>
          <a:prstGeom prst="rect">
            <a:avLst/>
          </a:prstGeom>
          <a:ln>
            <a:solidFill>
              <a:srgbClr val="A4A3A4"/>
            </a:solidFill>
          </a:ln>
          <a:effectLst/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21CB41D-AA2A-4CA6-A26D-EA4BF78D88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954"/>
          <a:stretch/>
        </p:blipFill>
        <p:spPr>
          <a:xfrm>
            <a:off x="5879421" y="2380932"/>
            <a:ext cx="3364128" cy="2096136"/>
          </a:xfrm>
          <a:prstGeom prst="rect">
            <a:avLst/>
          </a:prstGeom>
          <a:ln>
            <a:solidFill>
              <a:srgbClr val="A4A3A4"/>
            </a:solidFill>
          </a:ln>
          <a:effectLst/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F6B3159-D0DA-474B-B2DA-CA7FF1779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182" y="4579103"/>
            <a:ext cx="4650535" cy="1178200"/>
          </a:xfrm>
          <a:prstGeom prst="rect">
            <a:avLst/>
          </a:prstGeom>
          <a:ln>
            <a:solidFill>
              <a:srgbClr val="A4A3A4"/>
            </a:solidFill>
          </a:ln>
          <a:effectLst/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752C725-CF86-418C-9F40-B7B038F7B0E4}"/>
              </a:ext>
            </a:extLst>
          </p:cNvPr>
          <p:cNvSpPr/>
          <p:nvPr/>
        </p:nvSpPr>
        <p:spPr>
          <a:xfrm>
            <a:off x="3493517" y="1716428"/>
            <a:ext cx="3879827" cy="340750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330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42F83CC0-4420-4E03-AC78-749853636B5C}"/>
              </a:ext>
            </a:extLst>
          </p:cNvPr>
          <p:cNvSpPr txBox="1">
            <a:spLocks/>
          </p:cNvSpPr>
          <p:nvPr/>
        </p:nvSpPr>
        <p:spPr>
          <a:xfrm>
            <a:off x="571990" y="944972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rgbClr val="202522"/>
                </a:solidFill>
              </a:rPr>
              <a:t>웹 페이지 인코딩 체크</a:t>
            </a:r>
            <a:r>
              <a:rPr lang="en-US" altLang="ko-KR" sz="2000" spc="0" dirty="0">
                <a:solidFill>
                  <a:srgbClr val="202522"/>
                </a:solidFill>
              </a:rPr>
              <a:t>(2)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A2E9E9ED-DA7D-4DB4-943C-590CC8FCAA0A}"/>
              </a:ext>
            </a:extLst>
          </p:cNvPr>
          <p:cNvSpPr txBox="1">
            <a:spLocks/>
          </p:cNvSpPr>
          <p:nvPr/>
        </p:nvSpPr>
        <p:spPr>
          <a:xfrm>
            <a:off x="710294" y="1512022"/>
            <a:ext cx="7596394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rgbClr val="202522"/>
                </a:solidFill>
              </a:rPr>
              <a:t>웹 페이지의 문자 셋 정보를 파이썬 프로그램으로도 파악할 수 있음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0E8DFCB5-ACF1-453D-B0C3-964969DC29C1}"/>
              </a:ext>
            </a:extLst>
          </p:cNvPr>
          <p:cNvSpPr txBox="1">
            <a:spLocks/>
          </p:cNvSpPr>
          <p:nvPr/>
        </p:nvSpPr>
        <p:spPr>
          <a:xfrm>
            <a:off x="710294" y="2048379"/>
            <a:ext cx="7524386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chemeClr val="tx1"/>
                </a:solidFill>
              </a:rPr>
              <a:t>http.client.HTTPMessage</a:t>
            </a:r>
            <a:r>
              <a:rPr lang="en-US" altLang="ko-KR" sz="1800" spc="0" dirty="0">
                <a:solidFill>
                  <a:schemeClr val="tx1"/>
                </a:solidFill>
              </a:rPr>
              <a:t> </a:t>
            </a:r>
            <a:r>
              <a:rPr lang="ko-KR" altLang="en-US" sz="1800" spc="0" dirty="0">
                <a:solidFill>
                  <a:schemeClr val="tx1"/>
                </a:solidFill>
              </a:rPr>
              <a:t>객체의 </a:t>
            </a:r>
            <a:r>
              <a:rPr lang="en-US" altLang="ko-KR" sz="1800" spc="0" dirty="0" err="1">
                <a:solidFill>
                  <a:srgbClr val="C00000"/>
                </a:solidFill>
              </a:rPr>
              <a:t>get_content_charset</a:t>
            </a:r>
            <a:r>
              <a:rPr lang="en-US" altLang="ko-KR" sz="1800" spc="0" dirty="0">
                <a:solidFill>
                  <a:srgbClr val="C00000"/>
                </a:solidFill>
              </a:rPr>
              <a:t>() </a:t>
            </a:r>
            <a:r>
              <a:rPr lang="ko-KR" altLang="en-US" sz="1800" spc="0" dirty="0">
                <a:solidFill>
                  <a:schemeClr val="tx1"/>
                </a:solidFill>
              </a:rPr>
              <a:t>메서드 사용</a:t>
            </a:r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9CA5602-F73D-4848-B55C-E7007B9F450E}"/>
              </a:ext>
            </a:extLst>
          </p:cNvPr>
          <p:cNvSpPr txBox="1">
            <a:spLocks/>
          </p:cNvSpPr>
          <p:nvPr/>
        </p:nvSpPr>
        <p:spPr>
          <a:xfrm>
            <a:off x="710294" y="2677079"/>
            <a:ext cx="10291689" cy="923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urllib.request.urlopen</a:t>
            </a:r>
            <a:r>
              <a:rPr lang="en-US" altLang="ko-KR" sz="1800" spc="0" dirty="0">
                <a:solidFill>
                  <a:srgbClr val="202522"/>
                </a:solidFill>
              </a:rPr>
              <a:t>() </a:t>
            </a:r>
            <a:r>
              <a:rPr lang="ko-KR" altLang="en-US" sz="1800" spc="0" dirty="0">
                <a:solidFill>
                  <a:srgbClr val="202522"/>
                </a:solidFill>
              </a:rPr>
              <a:t>함수의 리턴 값인 </a:t>
            </a:r>
            <a:r>
              <a:rPr lang="en-US" altLang="ko-KR" sz="1800" spc="0" dirty="0" err="1">
                <a:solidFill>
                  <a:srgbClr val="202522"/>
                </a:solidFill>
              </a:rPr>
              <a:t>http.client.HTTPResponse</a:t>
            </a:r>
            <a:r>
              <a:rPr lang="en-US" altLang="ko-KR" sz="1800" spc="0" dirty="0">
                <a:solidFill>
                  <a:srgbClr val="202522"/>
                </a:solidFill>
              </a:rPr>
              <a:t> </a:t>
            </a:r>
            <a:r>
              <a:rPr lang="ko-KR" altLang="en-US" sz="1800" spc="0" dirty="0">
                <a:solidFill>
                  <a:srgbClr val="202522"/>
                </a:solidFill>
              </a:rPr>
              <a:t>객체의 </a:t>
            </a:r>
            <a:r>
              <a:rPr lang="en-US" altLang="ko-KR" sz="1800" spc="0" dirty="0">
                <a:solidFill>
                  <a:srgbClr val="FF0000"/>
                </a:solidFill>
              </a:rPr>
              <a:t>info() </a:t>
            </a:r>
            <a:r>
              <a:rPr lang="ko-KR" altLang="en-US" sz="1800" spc="0" dirty="0">
                <a:solidFill>
                  <a:srgbClr val="202522"/>
                </a:solidFill>
              </a:rPr>
              <a:t>메서드 호출 </a:t>
            </a:r>
            <a:r>
              <a:rPr lang="en-US" altLang="ko-KR" sz="1800" spc="0" dirty="0" err="1">
                <a:solidFill>
                  <a:schemeClr val="tx1"/>
                </a:solidFill>
              </a:rPr>
              <a:t>http.client.HTTPMessage</a:t>
            </a:r>
            <a:r>
              <a:rPr lang="en-US" altLang="ko-KR" sz="1800" spc="0" dirty="0">
                <a:solidFill>
                  <a:schemeClr val="tx1"/>
                </a:solidFill>
              </a:rPr>
              <a:t> </a:t>
            </a:r>
            <a:r>
              <a:rPr lang="ko-KR" altLang="en-US" sz="1800" spc="0" dirty="0">
                <a:solidFill>
                  <a:schemeClr val="tx1"/>
                </a:solidFill>
              </a:rPr>
              <a:t>객체가 리턴 됨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endParaRPr lang="en-US" altLang="ko-KR" sz="1800" spc="0" dirty="0">
              <a:solidFill>
                <a:srgbClr val="202522"/>
              </a:solidFill>
            </a:endParaRPr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CD6CA9A1-CCA7-4B80-B7D9-910EC1019EB4}"/>
              </a:ext>
            </a:extLst>
          </p:cNvPr>
          <p:cNvSpPr txBox="1">
            <a:spLocks/>
          </p:cNvSpPr>
          <p:nvPr/>
        </p:nvSpPr>
        <p:spPr>
          <a:xfrm>
            <a:off x="2039752" y="5855721"/>
            <a:ext cx="7415643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chemeClr val="bg1"/>
                </a:solidFill>
              </a:rPr>
              <a:t>문자 셋 정보를 문자열로 리턴 받음</a:t>
            </a:r>
            <a:endParaRPr lang="en-US" altLang="ko-KR" sz="1800" spc="0" dirty="0">
              <a:solidFill>
                <a:schemeClr val="bg1"/>
              </a:solidFill>
            </a:endParaRPr>
          </a:p>
        </p:txBody>
      </p:sp>
      <p:sp>
        <p:nvSpPr>
          <p:cNvPr id="19" name="TextBox 81">
            <a:extLst>
              <a:ext uri="{FF2B5EF4-FFF2-40B4-BE49-F238E27FC236}">
                <a16:creationId xmlns:a16="http://schemas.microsoft.com/office/drawing/2014/main" id="{363E98E8-914F-49BE-BD6A-550D98E73861}"/>
              </a:ext>
            </a:extLst>
          </p:cNvPr>
          <p:cNvSpPr txBox="1"/>
          <p:nvPr/>
        </p:nvSpPr>
        <p:spPr>
          <a:xfrm>
            <a:off x="2303355" y="4689347"/>
            <a:ext cx="6187934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lvl="0" algn="l">
              <a:spcBef>
                <a:spcPts val="300"/>
              </a:spcBef>
            </a:pPr>
            <a:r>
              <a:rPr lang="en-US" altLang="ko-KR" sz="1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'http://www.python.org/'</a:t>
            </a:r>
          </a:p>
          <a:p>
            <a:pPr lvl="0" algn="l">
              <a:spcBef>
                <a:spcPts val="300"/>
              </a:spcBef>
            </a:pP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f = </a:t>
            </a:r>
            <a:r>
              <a:rPr lang="en-US" altLang="ko-KR" sz="1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urllib.request.urlopen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0" algn="l">
              <a:spcBef>
                <a:spcPts val="300"/>
              </a:spcBef>
            </a:pP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encoding = f.info().</a:t>
            </a:r>
            <a:r>
              <a:rPr lang="en-US" altLang="ko-KR" sz="1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get_content_charset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26DD77-D11F-47DE-85E8-76290C28D9CE}"/>
              </a:ext>
            </a:extLst>
          </p:cNvPr>
          <p:cNvSpPr txBox="1"/>
          <p:nvPr/>
        </p:nvSpPr>
        <p:spPr bwMode="auto">
          <a:xfrm>
            <a:off x="710293" y="3506649"/>
            <a:ext cx="976639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웹 서버로부터 응답될 때 전달되는 </a:t>
            </a:r>
            <a:r>
              <a:rPr kumimoji="0" lang="en-US" altLang="ko-KR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Content-Type</a:t>
            </a:r>
            <a:r>
              <a:rPr kumimoji="0" lang="ko-KR" altLang="en-US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이라는 응답 헤더 정보를 읽고 해당 페이지의 문자 셋 정보를 추출해 줌</a:t>
            </a:r>
            <a:endParaRPr kumimoji="0" lang="en-US" altLang="ko-KR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3137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>
            <a:extLst>
              <a:ext uri="{FF2B5EF4-FFF2-40B4-BE49-F238E27FC236}">
                <a16:creationId xmlns:a16="http://schemas.microsoft.com/office/drawing/2014/main" id="{3EEE5946-4BB8-4996-BDA2-39D498371BFF}"/>
              </a:ext>
            </a:extLst>
          </p:cNvPr>
          <p:cNvSpPr txBox="1">
            <a:spLocks/>
          </p:cNvSpPr>
          <p:nvPr/>
        </p:nvSpPr>
        <p:spPr>
          <a:xfrm>
            <a:off x="484442" y="445431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 err="1">
                <a:solidFill>
                  <a:srgbClr val="202522"/>
                </a:solidFill>
              </a:rPr>
              <a:t>urllib.parse</a:t>
            </a:r>
            <a:r>
              <a:rPr lang="en-US" altLang="ko-KR" sz="2000" spc="0" dirty="0">
                <a:solidFill>
                  <a:srgbClr val="202522"/>
                </a:solidFill>
              </a:rPr>
              <a:t> </a:t>
            </a:r>
            <a:r>
              <a:rPr lang="ko-KR" altLang="en-US" sz="2000" spc="0" dirty="0">
                <a:solidFill>
                  <a:srgbClr val="202522"/>
                </a:solidFill>
              </a:rPr>
              <a:t>모듈 </a:t>
            </a:r>
            <a:endParaRPr lang="en-US" altLang="ko-KR" sz="2000" spc="0" dirty="0">
              <a:solidFill>
                <a:srgbClr val="202522"/>
              </a:solidFill>
            </a:endParaRPr>
          </a:p>
        </p:txBody>
      </p:sp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20377D4C-9F9E-4655-ACA5-E2693EA2E564}"/>
              </a:ext>
            </a:extLst>
          </p:cNvPr>
          <p:cNvSpPr txBox="1">
            <a:spLocks/>
          </p:cNvSpPr>
          <p:nvPr/>
        </p:nvSpPr>
        <p:spPr>
          <a:xfrm>
            <a:off x="503283" y="1020580"/>
            <a:ext cx="7596394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rgbClr val="202522"/>
                </a:solidFill>
              </a:rPr>
              <a:t>웹 서버에 페이지 또는 정보를 요청할 때 함께 전달하는 데이터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18AF39CF-C4D5-4699-8D6F-48D139133F57}"/>
              </a:ext>
            </a:extLst>
          </p:cNvPr>
          <p:cNvSpPr txBox="1">
            <a:spLocks/>
          </p:cNvSpPr>
          <p:nvPr/>
        </p:nvSpPr>
        <p:spPr>
          <a:xfrm>
            <a:off x="622746" y="1488486"/>
            <a:ext cx="7106479" cy="73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202522"/>
                </a:solidFill>
              </a:rPr>
              <a:t>GET </a:t>
            </a:r>
            <a:r>
              <a:rPr lang="ko-KR" altLang="en-US" sz="1800" spc="0" dirty="0">
                <a:solidFill>
                  <a:srgbClr val="202522"/>
                </a:solidFill>
              </a:rPr>
              <a:t>방식 요청 </a:t>
            </a:r>
            <a:r>
              <a:rPr lang="en-US" altLang="ko-KR" sz="1800" spc="0" dirty="0">
                <a:solidFill>
                  <a:srgbClr val="202522"/>
                </a:solidFill>
              </a:rPr>
              <a:t>:</a:t>
            </a:r>
            <a:r>
              <a:rPr lang="ko-KR" altLang="en-US" sz="1800" spc="0" dirty="0">
                <a:solidFill>
                  <a:srgbClr val="202522"/>
                </a:solidFill>
              </a:rPr>
              <a:t> </a:t>
            </a:r>
            <a:r>
              <a:rPr lang="en-US" altLang="ko-KR" sz="1800" spc="0" dirty="0">
                <a:solidFill>
                  <a:srgbClr val="202522"/>
                </a:solidFill>
              </a:rPr>
              <a:t>Query </a:t>
            </a:r>
            <a:r>
              <a:rPr lang="ko-KR" altLang="en-US" sz="1800" spc="0" dirty="0">
                <a:solidFill>
                  <a:srgbClr val="202522"/>
                </a:solidFill>
              </a:rPr>
              <a:t>문자열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marL="285750" indent="-285750" algn="l"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202522"/>
                </a:solidFill>
              </a:rPr>
              <a:t>POST </a:t>
            </a:r>
            <a:r>
              <a:rPr lang="ko-KR" altLang="en-US" sz="1800" spc="0" dirty="0">
                <a:solidFill>
                  <a:srgbClr val="202522"/>
                </a:solidFill>
              </a:rPr>
              <a:t>방식 요청 </a:t>
            </a:r>
            <a:r>
              <a:rPr lang="en-US" altLang="ko-KR" sz="1800" spc="0" dirty="0">
                <a:solidFill>
                  <a:srgbClr val="202522"/>
                </a:solidFill>
              </a:rPr>
              <a:t>:</a:t>
            </a:r>
            <a:r>
              <a:rPr lang="ko-KR" altLang="en-US" sz="1800" spc="0" dirty="0">
                <a:solidFill>
                  <a:srgbClr val="202522"/>
                </a:solidFill>
              </a:rPr>
              <a:t> 요청 파라미터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63F6A32-DBBA-4D76-BA4F-92DA15D75F4C}"/>
              </a:ext>
            </a:extLst>
          </p:cNvPr>
          <p:cNvGrpSpPr/>
          <p:nvPr/>
        </p:nvGrpSpPr>
        <p:grpSpPr>
          <a:xfrm>
            <a:off x="586937" y="2356793"/>
            <a:ext cx="7848588" cy="509036"/>
            <a:chOff x="684213" y="2859782"/>
            <a:chExt cx="7704137" cy="509036"/>
          </a:xfrm>
        </p:grpSpPr>
        <p:sp>
          <p:nvSpPr>
            <p:cNvPr id="6" name="모서리가 둥근 직사각형 14">
              <a:extLst>
                <a:ext uri="{FF2B5EF4-FFF2-40B4-BE49-F238E27FC236}">
                  <a16:creationId xmlns:a16="http://schemas.microsoft.com/office/drawing/2014/main" id="{6AFD10D5-5797-42A4-8C8C-D2322883EF1F}"/>
                </a:ext>
              </a:extLst>
            </p:cNvPr>
            <p:cNvSpPr/>
            <p:nvPr/>
          </p:nvSpPr>
          <p:spPr bwMode="auto">
            <a:xfrm>
              <a:off x="684213" y="2859782"/>
              <a:ext cx="7704137" cy="509036"/>
            </a:xfrm>
            <a:prstGeom prst="roundRect">
              <a:avLst>
                <a:gd name="adj" fmla="val 51141"/>
              </a:avLst>
            </a:prstGeom>
            <a:solidFill>
              <a:srgbClr val="DADBE0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TextBox 81">
              <a:extLst>
                <a:ext uri="{FF2B5EF4-FFF2-40B4-BE49-F238E27FC236}">
                  <a16:creationId xmlns:a16="http://schemas.microsoft.com/office/drawing/2014/main" id="{08E3E897-2929-4C37-B5EF-693A78A93FC4}"/>
                </a:ext>
              </a:extLst>
            </p:cNvPr>
            <p:cNvSpPr txBox="1"/>
            <p:nvPr/>
          </p:nvSpPr>
          <p:spPr>
            <a:xfrm>
              <a:off x="977267" y="2929634"/>
              <a:ext cx="7118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lvl="0"/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name=</a:t>
              </a:r>
              <a:r>
                <a:rPr lang="en-US" altLang="ko-KR" sz="1800" b="1" dirty="0" err="1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value&amp;name</a:t>
              </a:r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=</a:t>
              </a:r>
              <a:r>
                <a:rPr lang="en-US" altLang="ko-KR" sz="1800" b="1" dirty="0" err="1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value&amp;name</a:t>
              </a:r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=value&amp;.....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3595EB2-CBFD-4543-9F63-E35F32DECFDA}"/>
              </a:ext>
            </a:extLst>
          </p:cNvPr>
          <p:cNvGrpSpPr/>
          <p:nvPr/>
        </p:nvGrpSpPr>
        <p:grpSpPr>
          <a:xfrm>
            <a:off x="719706" y="3303225"/>
            <a:ext cx="8794809" cy="1429602"/>
            <a:chOff x="683565" y="1574196"/>
            <a:chExt cx="7849247" cy="142960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EFFC2F3-0834-404E-B383-1B22B6C55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65" y="1574196"/>
              <a:ext cx="7849247" cy="142960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B6F8E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1" name="텍스트 개체 틀 7">
              <a:extLst>
                <a:ext uri="{FF2B5EF4-FFF2-40B4-BE49-F238E27FC236}">
                  <a16:creationId xmlns:a16="http://schemas.microsoft.com/office/drawing/2014/main" id="{4E31C146-1C11-486C-AC3A-1E8FFCF829B8}"/>
                </a:ext>
              </a:extLst>
            </p:cNvPr>
            <p:cNvSpPr txBox="1">
              <a:spLocks/>
            </p:cNvSpPr>
            <p:nvPr/>
          </p:nvSpPr>
          <p:spPr>
            <a:xfrm>
              <a:off x="720022" y="1638482"/>
              <a:ext cx="7596394" cy="1289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marL="285750" indent="-285750" algn="l">
                <a:buClr>
                  <a:schemeClr val="tx1">
                    <a:lumMod val="65000"/>
                    <a:lumOff val="3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ko-KR" altLang="en-US" sz="1800" spc="0" dirty="0">
                  <a:solidFill>
                    <a:srgbClr val="202522"/>
                  </a:solidFill>
                </a:rPr>
                <a:t>영문과 숫자는 그대로 전달되지만 </a:t>
              </a:r>
              <a:r>
                <a:rPr lang="ko-KR" altLang="en-US" sz="1800" spc="0" dirty="0">
                  <a:solidFill>
                    <a:srgbClr val="C00000"/>
                  </a:solidFill>
                </a:rPr>
                <a:t>한글은 </a:t>
              </a:r>
              <a:r>
                <a:rPr lang="en-US" altLang="ko-KR" sz="1800" spc="0" dirty="0">
                  <a:solidFill>
                    <a:srgbClr val="C00000"/>
                  </a:solidFill>
                </a:rPr>
                <a:t>%</a:t>
              </a:r>
              <a:r>
                <a:rPr lang="ko-KR" altLang="en-US" sz="1800" spc="0" dirty="0">
                  <a:solidFill>
                    <a:srgbClr val="C00000"/>
                  </a:solidFill>
                </a:rPr>
                <a:t>기호와 함께 </a:t>
              </a:r>
              <a:r>
                <a:rPr lang="en-US" altLang="ko-KR" sz="1800" spc="0" dirty="0">
                  <a:solidFill>
                    <a:srgbClr val="C00000"/>
                  </a:solidFill>
                </a:rPr>
                <a:t>16</a:t>
              </a:r>
              <a:r>
                <a:rPr lang="ko-KR" altLang="en-US" sz="1800" spc="0" dirty="0">
                  <a:solidFill>
                    <a:srgbClr val="C00000"/>
                  </a:solidFill>
                </a:rPr>
                <a:t>진수 </a:t>
              </a:r>
              <a:br>
                <a:rPr lang="en-US" altLang="ko-KR" sz="1800" spc="0" dirty="0">
                  <a:solidFill>
                    <a:srgbClr val="C00000"/>
                  </a:solidFill>
                </a:rPr>
              </a:br>
              <a:r>
                <a:rPr lang="ko-KR" altLang="en-US" sz="1800" spc="0" dirty="0">
                  <a:solidFill>
                    <a:srgbClr val="C00000"/>
                  </a:solidFill>
                </a:rPr>
                <a:t>코드 값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으로 전달되어야 함</a:t>
              </a:r>
            </a:p>
            <a:p>
              <a:pPr marL="285750" indent="-285750" algn="l">
                <a:buClr>
                  <a:schemeClr val="tx1">
                    <a:lumMod val="65000"/>
                    <a:lumOff val="3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ko-KR" altLang="en-US" sz="1800" spc="0" dirty="0">
                  <a:solidFill>
                    <a:srgbClr val="202522"/>
                  </a:solidFill>
                </a:rPr>
                <a:t>웹 </a:t>
              </a:r>
              <a:r>
                <a:rPr lang="ko-KR" altLang="en-US" sz="1800" spc="0" dirty="0" err="1">
                  <a:solidFill>
                    <a:srgbClr val="202522"/>
                  </a:solidFill>
                </a:rPr>
                <a:t>크롤링을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 할 때 요구되는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Query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문자열을 함께 전달해야 하는 경우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,</a:t>
              </a:r>
              <a:br>
                <a:rPr lang="en-US" altLang="ko-KR" sz="1800" spc="0" dirty="0">
                  <a:solidFill>
                    <a:srgbClr val="202522"/>
                  </a:solidFill>
                </a:rPr>
              </a:br>
              <a:r>
                <a:rPr lang="ko-KR" altLang="en-US" sz="1800" spc="0" dirty="0">
                  <a:solidFill>
                    <a:srgbClr val="202522"/>
                  </a:solidFill>
                </a:rPr>
                <a:t>직접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Query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문자열을 구성해서 전달해야 함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4E81015-DC50-4B3F-8947-288F4C9B2487}"/>
              </a:ext>
            </a:extLst>
          </p:cNvPr>
          <p:cNvGrpSpPr/>
          <p:nvPr/>
        </p:nvGrpSpPr>
        <p:grpSpPr>
          <a:xfrm>
            <a:off x="3600229" y="5123283"/>
            <a:ext cx="7841153" cy="1346780"/>
            <a:chOff x="691659" y="3097178"/>
            <a:chExt cx="7841153" cy="1346780"/>
          </a:xfrm>
        </p:grpSpPr>
        <p:sp>
          <p:nvSpPr>
            <p:cNvPr id="13" name="대각선 방향의 모서리가 둥근 사각형 42">
              <a:extLst>
                <a:ext uri="{FF2B5EF4-FFF2-40B4-BE49-F238E27FC236}">
                  <a16:creationId xmlns:a16="http://schemas.microsoft.com/office/drawing/2014/main" id="{8169A7D5-302C-432D-BDB5-F87108F0FBEE}"/>
                </a:ext>
              </a:extLst>
            </p:cNvPr>
            <p:cNvSpPr/>
            <p:nvPr/>
          </p:nvSpPr>
          <p:spPr bwMode="auto">
            <a:xfrm>
              <a:off x="691659" y="3322824"/>
              <a:ext cx="7811757" cy="1121134"/>
            </a:xfrm>
            <a:prstGeom prst="round2DiagRect">
              <a:avLst>
                <a:gd name="adj1" fmla="val 13455"/>
                <a:gd name="adj2" fmla="val 0"/>
              </a:avLst>
            </a:prstGeom>
            <a:solidFill>
              <a:schemeClr val="bg1"/>
            </a:solidFill>
            <a:ln w="28575">
              <a:solidFill>
                <a:srgbClr val="5B6F8E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양쪽 모서리가 둥근 사각형 43">
              <a:extLst>
                <a:ext uri="{FF2B5EF4-FFF2-40B4-BE49-F238E27FC236}">
                  <a16:creationId xmlns:a16="http://schemas.microsoft.com/office/drawing/2014/main" id="{C3AAD205-FCC6-43BB-BE3D-CEE398B9C0F2}"/>
                </a:ext>
              </a:extLst>
            </p:cNvPr>
            <p:cNvSpPr/>
            <p:nvPr/>
          </p:nvSpPr>
          <p:spPr bwMode="auto">
            <a:xfrm rot="16200000">
              <a:off x="4566918" y="-411743"/>
              <a:ext cx="456974" cy="74748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68DB7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rgbClr val="A4BFF4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C2429C-A75E-4A8F-89FB-D9BE246A0A83}"/>
                </a:ext>
              </a:extLst>
            </p:cNvPr>
            <p:cNvSpPr txBox="1"/>
            <p:nvPr/>
          </p:nvSpPr>
          <p:spPr>
            <a:xfrm>
              <a:off x="1392910" y="3125475"/>
              <a:ext cx="6995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prstClr val="black">
                    <a:lumMod val="75000"/>
                    <a:lumOff val="25000"/>
                  </a:prstClr>
                </a:buClr>
              </a:pPr>
              <a:r>
                <a:rPr lang="en-US" altLang="ko-KR" sz="2000" b="1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urllib.parse</a:t>
              </a:r>
              <a:r>
                <a:rPr lang="en-US" altLang="ko-KR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모듈 사용 </a:t>
              </a:r>
              <a:endPara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텍스트 개체 틀 7">
              <a:extLst>
                <a:ext uri="{FF2B5EF4-FFF2-40B4-BE49-F238E27FC236}">
                  <a16:creationId xmlns:a16="http://schemas.microsoft.com/office/drawing/2014/main" id="{7BEEB425-081C-49C8-9A46-BC75C14E6C59}"/>
                </a:ext>
              </a:extLst>
            </p:cNvPr>
            <p:cNvSpPr txBox="1">
              <a:spLocks/>
            </p:cNvSpPr>
            <p:nvPr/>
          </p:nvSpPr>
          <p:spPr>
            <a:xfrm>
              <a:off x="900310" y="3579862"/>
              <a:ext cx="7488040" cy="735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marL="285750" indent="-285750" algn="l"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pt-BR" altLang="ko-KR" sz="1800" spc="0" dirty="0">
                  <a:solidFill>
                    <a:srgbClr val="202522"/>
                  </a:solidFill>
                </a:rPr>
                <a:t>urllib.parse.urlparse()</a:t>
              </a:r>
            </a:p>
            <a:p>
              <a:pPr marL="285750" indent="-285750" algn="l"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pt-BR" altLang="ko-KR" sz="1800" spc="0" dirty="0">
                  <a:solidFill>
                    <a:srgbClr val="202522"/>
                  </a:solidFill>
                </a:rPr>
                <a:t>urllib.parse.urlencode()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E2B1A0-53A2-4AC3-A755-424D96D24454}"/>
              </a:ext>
            </a:extLst>
          </p:cNvPr>
          <p:cNvSpPr/>
          <p:nvPr/>
        </p:nvSpPr>
        <p:spPr>
          <a:xfrm>
            <a:off x="2692867" y="1522120"/>
            <a:ext cx="1608613" cy="305087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628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3366</TotalTime>
  <Words>4622</Words>
  <Application>Microsoft Office PowerPoint</Application>
  <PresentationFormat>와이드스크린</PresentationFormat>
  <Paragraphs>569</Paragraphs>
  <Slides>47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5" baseType="lpstr">
      <vt:lpstr>나눔고딕</vt:lpstr>
      <vt:lpstr>나눔고딕 ExtraBold</vt:lpstr>
      <vt:lpstr>나눔고딕코딩</vt:lpstr>
      <vt:lpstr>나눔바른고딕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UNICO</dc:creator>
  <cp:lastModifiedBy>A1538</cp:lastModifiedBy>
  <cp:revision>90</cp:revision>
  <dcterms:created xsi:type="dcterms:W3CDTF">2020-10-10T10:19:41Z</dcterms:created>
  <dcterms:modified xsi:type="dcterms:W3CDTF">2021-03-26T15:56:19Z</dcterms:modified>
</cp:coreProperties>
</file>