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4" r:id="rId2"/>
    <p:sldId id="400" r:id="rId3"/>
    <p:sldId id="370" r:id="rId4"/>
    <p:sldId id="371" r:id="rId5"/>
    <p:sldId id="413" r:id="rId6"/>
    <p:sldId id="414" r:id="rId7"/>
    <p:sldId id="372" r:id="rId8"/>
    <p:sldId id="415" r:id="rId9"/>
    <p:sldId id="420" r:id="rId10"/>
    <p:sldId id="416" r:id="rId11"/>
    <p:sldId id="417" r:id="rId12"/>
    <p:sldId id="375" r:id="rId13"/>
    <p:sldId id="379" r:id="rId14"/>
    <p:sldId id="382" r:id="rId15"/>
    <p:sldId id="418" r:id="rId16"/>
    <p:sldId id="419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170"/>
      </p:cViewPr>
      <p:guideLst>
        <p:guide orient="horz" pos="2160"/>
        <p:guide pos="3840"/>
        <p:guide orient="horz" pos="786"/>
        <p:guide orient="horz" pos="111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206" y="1236958"/>
            <a:ext cx="81768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패키지라는 것은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를 가지고 할 수 있는 통계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분석 그리고 시각화와 관련하여 기능을 정의한 함수들의 묶음이라 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을 설치할 때 함께 설치되는 기본 패키지가 있고 만약 찾는 기능이 없다면 원하는 기능을 처리해주는 패키지를 찾아서 추가로 설치 한 후 사용하면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CRAN(https://cran.r-project.org/) </a:t>
            </a:r>
            <a:r>
              <a:rPr lang="ko-KR" altLang="en-US" sz="1200" dirty="0">
                <a:latin typeface="+mn-ea"/>
              </a:rPr>
              <a:t>사이트에서 모두 검색 가능하고 다운로드 받을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</a:t>
            </a:r>
            <a:r>
              <a:rPr lang="ko-KR" altLang="en-US" sz="1200" dirty="0">
                <a:latin typeface="+mn-ea"/>
              </a:rPr>
              <a:t>은 무료라는 장점 외에 일정 규칙에 맞춰 누구나 제작하고 배포할 수 있는 </a:t>
            </a:r>
            <a:r>
              <a:rPr lang="en-US" altLang="ko-KR" sz="1200" dirty="0">
                <a:latin typeface="+mn-ea"/>
              </a:rPr>
              <a:t>Package</a:t>
            </a:r>
            <a:r>
              <a:rPr lang="ko-KR" altLang="en-US" sz="1200" dirty="0">
                <a:latin typeface="+mn-ea"/>
              </a:rPr>
              <a:t>를 통해 기능 확장을 유연하게 할 수 있는 큰 장점을 갖고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07026"/>
            <a:ext cx="8061883" cy="256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51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10" y="1702604"/>
            <a:ext cx="8016087" cy="471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804775" y="2789785"/>
            <a:ext cx="3002726" cy="1014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1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0" y="1653582"/>
            <a:ext cx="7957758" cy="468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292184" y="3445968"/>
            <a:ext cx="3354382" cy="950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4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66" y="1670185"/>
            <a:ext cx="8037975" cy="472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09434" y="2912816"/>
            <a:ext cx="2744184" cy="250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30283" y="2691993"/>
            <a:ext cx="3489357" cy="636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3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6" y="1701660"/>
            <a:ext cx="4845050" cy="89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16" y="3284905"/>
            <a:ext cx="6103089" cy="103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3" y="4416609"/>
            <a:ext cx="6188149" cy="159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70568" y="2775373"/>
            <a:ext cx="52205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https://developers.naver.com/docs/search/blog/ </a:t>
            </a:r>
            <a:r>
              <a:rPr lang="ko-KR" altLang="en-US" sz="1200" b="1" dirty="0">
                <a:latin typeface="+mn-ea"/>
              </a:rPr>
              <a:t>에서 내용 검토</a:t>
            </a:r>
          </a:p>
        </p:txBody>
      </p:sp>
    </p:spTree>
    <p:extLst>
      <p:ext uri="{BB962C8B-B14F-4D97-AF65-F5344CB8AC3E}">
        <p14:creationId xmlns:p14="http://schemas.microsoft.com/office/powerpoint/2010/main" val="252329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트위터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트위터에서는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rtweet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이라는 패키지를 제공하여 </a:t>
            </a:r>
            <a:r>
              <a:rPr lang="ko-KR" altLang="en-US" sz="1200" dirty="0" err="1">
                <a:latin typeface="+mn-ea"/>
              </a:rPr>
              <a:t>트위터에</a:t>
            </a:r>
            <a:r>
              <a:rPr lang="ko-KR" altLang="en-US" sz="1200" dirty="0">
                <a:latin typeface="+mn-ea"/>
              </a:rPr>
              <a:t> 올려진 글을 수집하는데 도움을 준다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install.packages</a:t>
            </a:r>
            <a:r>
              <a:rPr lang="en-US" altLang="ko-KR" sz="1200" b="1" dirty="0">
                <a:latin typeface="+mn-ea"/>
              </a:rPr>
              <a:t>("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library(</a:t>
            </a:r>
            <a:r>
              <a:rPr lang="en-US" altLang="ko-KR" sz="1200" b="1" dirty="0" err="1">
                <a:latin typeface="+mn-ea"/>
              </a:rPr>
              <a:t>rtweet</a:t>
            </a:r>
            <a:r>
              <a:rPr lang="en-US" altLang="ko-KR" sz="1200" b="1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appname</a:t>
            </a:r>
            <a:r>
              <a:rPr lang="en-US" altLang="ko-KR" sz="1200" b="1" dirty="0">
                <a:latin typeface="+mn-ea"/>
              </a:rPr>
              <a:t> &lt;- "</a:t>
            </a:r>
            <a:r>
              <a:rPr lang="en-US" altLang="ko-KR" sz="1200" b="1" dirty="0" err="1">
                <a:latin typeface="+mn-ea"/>
              </a:rPr>
              <a:t>edu_data_collection</a:t>
            </a:r>
            <a:r>
              <a:rPr lang="en-US" altLang="ko-KR" sz="1200" b="1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api_key</a:t>
            </a:r>
            <a:r>
              <a:rPr lang="en-US" altLang="ko-KR" sz="1200" b="1" dirty="0">
                <a:latin typeface="+mn-ea"/>
              </a:rPr>
              <a:t> &lt;- “…“; </a:t>
            </a:r>
            <a:r>
              <a:rPr lang="en-US" altLang="ko-KR" sz="1200" b="1" dirty="0" err="1">
                <a:latin typeface="+mn-ea"/>
              </a:rPr>
              <a:t>api_secret</a:t>
            </a:r>
            <a:r>
              <a:rPr lang="en-US" altLang="ko-KR" sz="1200" b="1" dirty="0">
                <a:latin typeface="+mn-ea"/>
              </a:rPr>
              <a:t> &lt;- “…“; </a:t>
            </a:r>
            <a:r>
              <a:rPr lang="en-US" altLang="ko-KR" sz="1200" b="1" dirty="0" err="1">
                <a:latin typeface="+mn-ea"/>
              </a:rPr>
              <a:t>access_token</a:t>
            </a:r>
            <a:r>
              <a:rPr lang="en-US" altLang="ko-KR" sz="1200" b="1" dirty="0">
                <a:latin typeface="+mn-ea"/>
              </a:rPr>
              <a:t> &lt;- “…“; </a:t>
            </a:r>
            <a:r>
              <a:rPr lang="en-US" altLang="ko-KR" sz="1200" b="1" dirty="0" err="1">
                <a:latin typeface="+mn-ea"/>
              </a:rPr>
              <a:t>access_token_secret</a:t>
            </a:r>
            <a:r>
              <a:rPr lang="en-US" altLang="ko-KR" sz="1200" b="1" dirty="0">
                <a:latin typeface="+mn-ea"/>
              </a:rPr>
              <a:t> &lt;- “…“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create_token</a:t>
            </a:r>
            <a:r>
              <a:rPr lang="en-US" altLang="ko-KR" sz="1200" dirty="0">
                <a:latin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app = </a:t>
            </a:r>
            <a:r>
              <a:rPr lang="en-US" altLang="ko-KR" sz="1200" dirty="0" err="1">
                <a:latin typeface="+mn-ea"/>
              </a:rPr>
              <a:t>appname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consumer_key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api_key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consumer_secret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api_secret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access_secret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access_token_secret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key &lt;- "</a:t>
            </a:r>
            <a:r>
              <a:rPr lang="ko-KR" altLang="en-US" sz="1200" dirty="0">
                <a:latin typeface="+mn-ea"/>
              </a:rPr>
              <a:t>취업</a:t>
            </a:r>
            <a:r>
              <a:rPr lang="en-US" altLang="ko-KR" sz="1200" dirty="0">
                <a:latin typeface="+mn-ea"/>
              </a:rPr>
              <a:t>“;  key &lt;- enc2utf8(key)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result &lt;- </a:t>
            </a:r>
            <a:r>
              <a:rPr lang="en-US" altLang="ko-KR" sz="1200" dirty="0" err="1">
                <a:latin typeface="+mn-ea"/>
              </a:rPr>
              <a:t>search_tweets</a:t>
            </a:r>
            <a:r>
              <a:rPr lang="en-US" altLang="ko-KR" sz="1200" dirty="0">
                <a:latin typeface="+mn-ea"/>
              </a:rPr>
              <a:t>(key, n=100, token = </a:t>
            </a:r>
            <a:r>
              <a:rPr lang="en-US" altLang="ko-KR" sz="1200" dirty="0" err="1">
                <a:latin typeface="+mn-ea"/>
              </a:rPr>
              <a:t>twitter_token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str</a:t>
            </a:r>
            <a:r>
              <a:rPr lang="en-US" altLang="ko-KR" sz="1200" dirty="0">
                <a:latin typeface="+mn-ea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result$retweet_text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("[[:lower:][:upper:][:digit:][: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:][:</a:t>
            </a:r>
            <a:r>
              <a:rPr lang="en-US" altLang="ko-KR" sz="1200" dirty="0" err="1">
                <a:latin typeface="+mn-ea"/>
              </a:rPr>
              <a:t>cntrl</a:t>
            </a:r>
            <a:r>
              <a:rPr lang="en-US" altLang="ko-KR" sz="1200" dirty="0">
                <a:latin typeface="+mn-ea"/>
              </a:rPr>
              <a:t>:]]", "", content)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65950"/>
              </p:ext>
            </p:extLst>
          </p:nvPr>
        </p:nvGraphicFramePr>
        <p:xfrm>
          <a:off x="3269896" y="3279336"/>
          <a:ext cx="6207798" cy="7068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0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3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err="1">
                          <a:effectLst/>
                          <a:latin typeface="+mj-ea"/>
                          <a:ea typeface="+mj-ea"/>
                        </a:rPr>
                        <a:t>create_token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appname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api_key,api_secret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access_token,access_token_secret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현재의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R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세션에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인증</a:t>
                      </a:r>
                      <a:r>
                        <a:rPr lang="ko-KR" altLang="en-US" sz="1200" kern="100" dirty="0" err="1">
                          <a:effectLst/>
                          <a:latin typeface="+mj-ea"/>
                          <a:ea typeface="+mj-ea"/>
                        </a:rPr>
                        <a:t>토큰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내려받는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기능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3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result&lt;-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search_tweets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(key, n=100, token)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key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에 해당되는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트위터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글 읽어 오기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8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공공</a:t>
            </a:r>
            <a:r>
              <a:rPr lang="en-US" altLang="ko-KR" b="1" dirty="0"/>
              <a:t>DB</a:t>
            </a:r>
            <a:r>
              <a:rPr lang="ko-KR" altLang="en-US" b="1" dirty="0"/>
              <a:t> 읽어오기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2" y="1697128"/>
            <a:ext cx="5485542" cy="321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33" y="3389851"/>
            <a:ext cx="5201335" cy="305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17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공공</a:t>
            </a:r>
            <a:r>
              <a:rPr lang="en-US" altLang="ko-KR" b="1" dirty="0"/>
              <a:t>DB</a:t>
            </a:r>
            <a:r>
              <a:rPr lang="ko-KR" altLang="en-US" b="1" dirty="0"/>
              <a:t> 읽어오기</a:t>
            </a:r>
            <a:endParaRPr lang="en-US" altLang="ko-K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2" y="1477178"/>
            <a:ext cx="6643888" cy="476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04" y="1989734"/>
            <a:ext cx="6344081" cy="443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456" y="1248578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- </a:t>
            </a:r>
            <a:r>
              <a:rPr lang="ko-KR" altLang="en-US" sz="1200" b="1" dirty="0">
                <a:latin typeface="+mj-ea"/>
                <a:ea typeface="+mj-ea"/>
              </a:rPr>
              <a:t>새로운 </a:t>
            </a:r>
            <a:r>
              <a:rPr lang="en-US" altLang="ko-KR" sz="1200" b="1" dirty="0">
                <a:latin typeface="+mj-ea"/>
                <a:ea typeface="+mj-ea"/>
              </a:rPr>
              <a:t>R </a:t>
            </a:r>
            <a:r>
              <a:rPr lang="ko-KR" altLang="en-US" sz="1200" b="1" dirty="0">
                <a:latin typeface="+mj-ea"/>
                <a:ea typeface="+mj-ea"/>
              </a:rPr>
              <a:t>패키지의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설치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   </a:t>
            </a:r>
            <a:r>
              <a:rPr lang="en-US" altLang="ko-KR" sz="1200" b="1" dirty="0">
                <a:latin typeface="+mj-ea"/>
                <a:ea typeface="+mj-ea"/>
              </a:rPr>
              <a:t>  </a:t>
            </a:r>
            <a:r>
              <a:rPr lang="en-US" altLang="ko-KR" sz="1200" b="1" dirty="0" err="1">
                <a:latin typeface="+mj-ea"/>
                <a:ea typeface="+mj-ea"/>
              </a:rPr>
              <a:t>install.packages</a:t>
            </a:r>
            <a:r>
              <a:rPr lang="en-US" altLang="ko-KR" sz="1200" b="1" dirty="0">
                <a:latin typeface="+mj-ea"/>
                <a:ea typeface="+mj-ea"/>
              </a:rPr>
              <a:t>("</a:t>
            </a:r>
            <a:r>
              <a:rPr lang="ko-KR" altLang="en-US" sz="1200" b="1" dirty="0" err="1">
                <a:latin typeface="+mj-ea"/>
                <a:ea typeface="+mj-ea"/>
              </a:rPr>
              <a:t>패키지명</a:t>
            </a:r>
            <a:r>
              <a:rPr lang="en-US" altLang="ko-KR" sz="1200" b="1" dirty="0">
                <a:latin typeface="+mj-ea"/>
                <a:ea typeface="+mj-ea"/>
              </a:rPr>
              <a:t>")</a:t>
            </a:r>
          </a:p>
          <a:p>
            <a:endParaRPr lang="en-US" altLang="ko-KR" sz="1200" b="1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이미 설치된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R </a:t>
            </a:r>
            <a:r>
              <a:rPr lang="ko-KR" altLang="en-US" sz="1200" b="1" dirty="0">
                <a:latin typeface="+mj-ea"/>
                <a:ea typeface="+mj-ea"/>
              </a:rPr>
              <a:t>패키지 확인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     </a:t>
            </a:r>
            <a:r>
              <a:rPr lang="en-US" altLang="ko-KR" sz="1200" b="1" dirty="0" err="1">
                <a:latin typeface="+mj-ea"/>
                <a:ea typeface="+mj-ea"/>
              </a:rPr>
              <a:t>installed.packages</a:t>
            </a:r>
            <a:r>
              <a:rPr lang="en-US" altLang="ko-KR" sz="1200" b="1" dirty="0">
                <a:latin typeface="+mj-ea"/>
                <a:ea typeface="+mj-ea"/>
              </a:rPr>
              <a:t>()</a:t>
            </a:r>
          </a:p>
          <a:p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- </a:t>
            </a:r>
            <a:r>
              <a:rPr lang="ko-KR" altLang="en-US" sz="1200" b="1" dirty="0">
                <a:latin typeface="+mj-ea"/>
                <a:ea typeface="+mj-ea"/>
              </a:rPr>
              <a:t>설치된 패키지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삭제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     </a:t>
            </a:r>
            <a:r>
              <a:rPr lang="en-US" altLang="ko-KR" sz="1200" b="1" dirty="0" err="1">
                <a:latin typeface="+mj-ea"/>
                <a:ea typeface="+mj-ea"/>
              </a:rPr>
              <a:t>remove.packages</a:t>
            </a:r>
            <a:r>
              <a:rPr lang="en-US" altLang="ko-KR" sz="1200" b="1" dirty="0">
                <a:latin typeface="+mj-ea"/>
                <a:ea typeface="+mj-ea"/>
              </a:rPr>
              <a:t>("</a:t>
            </a:r>
            <a:r>
              <a:rPr lang="ko-KR" altLang="en-US" sz="1200" b="1" dirty="0" err="1">
                <a:latin typeface="+mj-ea"/>
                <a:ea typeface="+mj-ea"/>
              </a:rPr>
              <a:t>패키지명</a:t>
            </a:r>
            <a:r>
              <a:rPr lang="en-US" altLang="ko-KR" sz="1200" b="1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패키지의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버전 확인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업데이트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update.packages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로드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library(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 require(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</a:t>
            </a:r>
            <a:r>
              <a:rPr lang="ko-KR" altLang="en-US" sz="1200" dirty="0" err="1">
                <a:latin typeface="+mj-ea"/>
                <a:ea typeface="+mj-ea"/>
              </a:rPr>
              <a:t>언로드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로드상태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해제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detach("package: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점검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search()</a:t>
            </a:r>
          </a:p>
        </p:txBody>
      </p:sp>
    </p:spTree>
    <p:extLst>
      <p:ext uri="{BB962C8B-B14F-4D97-AF65-F5344CB8AC3E}">
        <p14:creationId xmlns:p14="http://schemas.microsoft.com/office/powerpoint/2010/main" val="41334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567" y="1198378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 </a:t>
            </a:r>
            <a:r>
              <a:rPr lang="ko-KR" altLang="en-US" sz="1200" b="1" dirty="0" err="1">
                <a:latin typeface="+mn-ea"/>
              </a:rPr>
              <a:t>스크래핑</a:t>
            </a:r>
            <a:r>
              <a:rPr lang="en-US" altLang="ko-KR" sz="1200" b="1" dirty="0">
                <a:latin typeface="+mn-ea"/>
              </a:rPr>
              <a:t>(web scraping)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웹 사이트 상에서 원하는 부분에 위치한 정보를 컴퓨터로 하여금 자동으로 추출하여 수집하는 기술</a:t>
            </a: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</a:t>
            </a:r>
            <a:r>
              <a:rPr lang="ko-KR" altLang="en-US" sz="1200" b="1" dirty="0" err="1">
                <a:latin typeface="+mn-ea"/>
              </a:rPr>
              <a:t>크롤링</a:t>
            </a:r>
            <a:r>
              <a:rPr lang="en-US" altLang="ko-KR" sz="1200" b="1" dirty="0">
                <a:latin typeface="+mn-ea"/>
              </a:rPr>
              <a:t>(web crawling)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자동화 </a:t>
            </a:r>
            <a:r>
              <a:rPr lang="ko-KR" altLang="en-US" sz="1200" b="1" dirty="0" err="1">
                <a:latin typeface="+mn-ea"/>
              </a:rPr>
              <a:t>봇</a:t>
            </a:r>
            <a:r>
              <a:rPr lang="en-US" altLang="ko-KR" sz="1200" b="1" dirty="0">
                <a:latin typeface="+mn-ea"/>
              </a:rPr>
              <a:t>(bot)</a:t>
            </a:r>
            <a:r>
              <a:rPr lang="ko-KR" altLang="en-US" sz="1200" b="1" dirty="0">
                <a:latin typeface="+mn-ea"/>
              </a:rPr>
              <a:t>인 웹 </a:t>
            </a:r>
            <a:r>
              <a:rPr lang="ko-KR" altLang="en-US" sz="1200" b="1" dirty="0" err="1">
                <a:latin typeface="+mn-ea"/>
              </a:rPr>
              <a:t>크롤러가</a:t>
            </a:r>
            <a:r>
              <a:rPr lang="ko-KR" altLang="en-US" sz="1200" b="1" dirty="0">
                <a:latin typeface="+mn-ea"/>
              </a:rPr>
              <a:t> 정해진 규칙에 따라 복수 개의 웹 페이지를 </a:t>
            </a:r>
            <a:r>
              <a:rPr lang="ko-KR" altLang="en-US" sz="1200" b="1" dirty="0" err="1">
                <a:latin typeface="+mn-ea"/>
              </a:rPr>
              <a:t>브라우징</a:t>
            </a:r>
            <a:r>
              <a:rPr lang="ko-KR" altLang="en-US" sz="1200" b="1" dirty="0">
                <a:latin typeface="+mn-ea"/>
              </a:rPr>
              <a:t> 하는 행위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31" y="3316593"/>
            <a:ext cx="58293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13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스크래핑하려는</a:t>
            </a:r>
            <a:r>
              <a:rPr lang="ko-KR" altLang="en-US" b="1" dirty="0"/>
              <a:t> 페이지에서 원하는 태그 찾기 </a:t>
            </a:r>
            <a:r>
              <a:rPr lang="en-US" altLang="ko-KR" b="1" dirty="0"/>
              <a:t>– CSS Selector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79197"/>
            <a:ext cx="8724900" cy="46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0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스크래핑하려는</a:t>
            </a:r>
            <a:r>
              <a:rPr lang="ko-KR" altLang="en-US" b="1" dirty="0"/>
              <a:t> 페이지에서 원하는 태그 찾기 </a:t>
            </a:r>
            <a:r>
              <a:rPr lang="en-US" altLang="ko-KR" b="1" dirty="0"/>
              <a:t>- </a:t>
            </a:r>
            <a:r>
              <a:rPr lang="en-US" altLang="ko-KR" b="1" dirty="0" err="1"/>
              <a:t>XPath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2567" y="1600714"/>
            <a:ext cx="8176827" cy="6106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XPath</a:t>
            </a:r>
            <a:r>
              <a:rPr lang="en-US" altLang="ko-KR" sz="1200" b="1" dirty="0">
                <a:latin typeface="+mn-ea"/>
              </a:rPr>
              <a:t>(XML Path Language)</a:t>
            </a:r>
            <a:r>
              <a:rPr lang="ko-KR" altLang="en-US" sz="1200" b="1" dirty="0">
                <a:latin typeface="+mn-ea"/>
              </a:rPr>
              <a:t>는 </a:t>
            </a:r>
            <a:r>
              <a:rPr lang="en-US" altLang="ko-KR" sz="1200" b="1" dirty="0">
                <a:latin typeface="+mn-ea"/>
              </a:rPr>
              <a:t>W3C</a:t>
            </a:r>
            <a:r>
              <a:rPr lang="ko-KR" altLang="en-US" sz="1200" b="1" dirty="0">
                <a:latin typeface="+mn-ea"/>
              </a:rPr>
              <a:t>의 표준으로 확장 생성 언어 문서의 구조를 통해 경로 위에 지정한 구문을 사용하여 항목을 배치하고 처리하는 방법을 기술하는 언어이다</a:t>
            </a:r>
            <a:r>
              <a:rPr lang="en-US" altLang="ko-KR" sz="1200" b="1" dirty="0">
                <a:latin typeface="+mn-ea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8" y="2211330"/>
            <a:ext cx="7848600" cy="432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76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2567" y="1015498"/>
            <a:ext cx="8176827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정적 </a:t>
            </a:r>
            <a:r>
              <a:rPr lang="ko-KR" altLang="en-US" sz="1200" b="1">
                <a:latin typeface="+mn-ea"/>
              </a:rPr>
              <a:t>웹 페이지 </a:t>
            </a:r>
            <a:r>
              <a:rPr lang="ko-KR" altLang="en-US" sz="1200" b="1" dirty="0" err="1">
                <a:latin typeface="+mn-ea"/>
              </a:rPr>
              <a:t>스크래핑에</a:t>
            </a:r>
            <a:r>
              <a:rPr lang="ko-KR" altLang="en-US" sz="1200" b="1" dirty="0">
                <a:latin typeface="+mn-ea"/>
              </a:rPr>
              <a:t> 사용되는 주요 </a:t>
            </a:r>
            <a:r>
              <a:rPr lang="en-US" altLang="ko-KR" sz="1200" b="1" dirty="0">
                <a:latin typeface="+mn-ea"/>
              </a:rPr>
              <a:t>API ]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xml2 </a:t>
            </a:r>
            <a:r>
              <a:rPr lang="ko-KR" altLang="en-US" sz="1200" b="1" dirty="0">
                <a:latin typeface="+mn-ea"/>
              </a:rPr>
              <a:t>패키지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 : HTML </a:t>
            </a:r>
            <a:r>
              <a:rPr lang="ko-KR" altLang="en-US" sz="1200" dirty="0">
                <a:latin typeface="+mn-ea"/>
              </a:rPr>
              <a:t>웹 페이지를 요청해서 받아오기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 </a:t>
            </a:r>
            <a:r>
              <a:rPr lang="en-US" altLang="ko-KR" sz="1200" b="1" dirty="0" err="1">
                <a:latin typeface="+mn-ea"/>
              </a:rPr>
              <a:t>rvest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html_nodes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(x,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xpath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html_node</a:t>
            </a:r>
            <a:r>
              <a:rPr lang="en-US" altLang="ko-KR" sz="1200" dirty="0">
                <a:latin typeface="+mn-ea"/>
              </a:rPr>
              <a:t>(x, 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원하는 </a:t>
            </a:r>
            <a:r>
              <a:rPr lang="ko-KR" altLang="en-US" sz="1200" dirty="0" err="1">
                <a:latin typeface="+mn-ea"/>
              </a:rPr>
              <a:t>노드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태그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추출하기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html_text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(x, trim=FALSE) :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노드에서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컨텐트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추출하기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latin typeface="+mn-ea"/>
              </a:rPr>
              <a:t>html_attrs</a:t>
            </a:r>
            <a:r>
              <a:rPr lang="en-US" altLang="ko-KR" sz="1200" dirty="0">
                <a:latin typeface="+mn-ea"/>
              </a:rPr>
              <a:t>(x) : </a:t>
            </a:r>
            <a:r>
              <a:rPr lang="ko-KR" altLang="en-US" sz="1200" dirty="0" err="1">
                <a:latin typeface="+mn-ea"/>
              </a:rPr>
              <a:t>노드에서</a:t>
            </a:r>
            <a:r>
              <a:rPr lang="ko-KR" altLang="en-US" sz="1200" dirty="0">
                <a:latin typeface="+mn-ea"/>
              </a:rPr>
              <a:t> 속성들 추출하기</a:t>
            </a:r>
            <a:r>
              <a:rPr lang="en-US" altLang="ko-KR" sz="1200" dirty="0"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html_attr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(x, name, default = "") :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노드에서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주어진 명칭의 속성값 추출하기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b="1" dirty="0">
                <a:latin typeface="+mn-ea"/>
              </a:rPr>
              <a:t>XML </a:t>
            </a:r>
            <a:r>
              <a:rPr lang="ko-KR" altLang="en-US" sz="1200" b="1" dirty="0">
                <a:latin typeface="+mn-ea"/>
              </a:rPr>
              <a:t>패키지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 (file, encoding="…") :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() </a:t>
            </a:r>
            <a:r>
              <a:rPr lang="ko-KR" altLang="en-US" sz="1200" dirty="0">
                <a:latin typeface="+mn-ea"/>
              </a:rPr>
              <a:t>사용 가능한 객체로 변환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(doc, path,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fun</a:t>
            </a:r>
            <a:r>
              <a:rPr lang="en-US" altLang="ko-KR" sz="1200" dirty="0">
                <a:latin typeface="+mn-ea"/>
              </a:rPr>
              <a:t>) : </a:t>
            </a:r>
            <a:r>
              <a:rPr lang="ko-KR" altLang="en-US" sz="1200" dirty="0">
                <a:latin typeface="+mn-ea"/>
              </a:rPr>
              <a:t>원하는 </a:t>
            </a:r>
            <a:r>
              <a:rPr lang="ko-KR" altLang="en-US" sz="1200" dirty="0" err="1">
                <a:latin typeface="+mn-ea"/>
              </a:rPr>
              <a:t>노드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태그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추출하고 전달된 함수 수행하기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# fun :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,   </a:t>
            </a:r>
            <a:r>
              <a:rPr lang="en-US" altLang="ko-KR" sz="1200" dirty="0" err="1">
                <a:latin typeface="+mn-ea"/>
              </a:rPr>
              <a:t>xmlGetAttr</a:t>
            </a:r>
            <a:r>
              <a:rPr lang="en-US" altLang="ko-KR" sz="1200" dirty="0">
                <a:latin typeface="+mn-ea"/>
              </a:rPr>
              <a:t>,   </a:t>
            </a:r>
            <a:r>
              <a:rPr lang="en-US" altLang="ko-KR" sz="1200" dirty="0" err="1">
                <a:latin typeface="+mn-ea"/>
              </a:rPr>
              <a:t>xmlAttrs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err="1">
                <a:latin typeface="+mn-ea"/>
              </a:rPr>
              <a:t>httr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GET(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 : HTML </a:t>
            </a:r>
            <a:r>
              <a:rPr lang="ko-KR" altLang="en-US" sz="1200" dirty="0">
                <a:latin typeface="+mn-ea"/>
              </a:rPr>
              <a:t>웹 페이지를 요청해서 받아오기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  <a:r>
              <a:rPr lang="ko-KR" altLang="en-US" sz="1200" dirty="0">
                <a:latin typeface="+mn-ea"/>
              </a:rPr>
              <a:t>요청헤더에 계정 또는 패스워드 등의 정보 전달 가능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</a:t>
            </a:r>
            <a:r>
              <a:rPr lang="ko-KR" altLang="en-US" sz="1200" dirty="0">
                <a:latin typeface="+mn-ea"/>
              </a:rPr>
              <a:t>응답 내용이 바이너리인 경우에도 사용 가능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51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32" y="1657380"/>
            <a:ext cx="7554676" cy="461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61614" y="3214400"/>
            <a:ext cx="3244135" cy="42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1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1" y="1821483"/>
            <a:ext cx="7615881" cy="447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(chrome</a:t>
            </a:r>
            <a:r>
              <a:rPr lang="ko-KR" altLang="en-US" b="1" dirty="0"/>
              <a:t>의 개발자도구 활용</a:t>
            </a:r>
            <a:r>
              <a:rPr lang="en-US" altLang="ko-KR" b="1" dirty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327557" y="2286255"/>
            <a:ext cx="1041032" cy="296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87655" y="3974847"/>
            <a:ext cx="1700620" cy="1014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6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/>
              <a:t>스크래핑할</a:t>
            </a:r>
            <a:r>
              <a:rPr lang="ko-KR" altLang="en-US" b="1" dirty="0"/>
              <a:t> 태그 정보 얻기</a:t>
            </a:r>
            <a:r>
              <a:rPr lang="en-US" altLang="ko-KR" b="1" dirty="0"/>
              <a:t>(DOM </a:t>
            </a:r>
            <a:r>
              <a:rPr lang="ko-KR" altLang="en-US" b="1" dirty="0"/>
              <a:t>객체의 구조</a:t>
            </a:r>
            <a:r>
              <a:rPr lang="en-US" altLang="ko-KR" b="1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4" y="1715670"/>
            <a:ext cx="8333239" cy="419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03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8637</TotalTime>
  <Words>836</Words>
  <Application>Microsoft Office PowerPoint</Application>
  <PresentationFormat>A4 용지(210x297mm)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 ExtraBold</vt:lpstr>
      <vt:lpstr>맑은 고딕</vt:lpstr>
      <vt:lpstr>옥션고딕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A1538</cp:lastModifiedBy>
  <cp:revision>270</cp:revision>
  <cp:lastPrinted>2017-01-31T10:03:44Z</cp:lastPrinted>
  <dcterms:created xsi:type="dcterms:W3CDTF">2017-01-06T09:07:17Z</dcterms:created>
  <dcterms:modified xsi:type="dcterms:W3CDTF">2021-03-03T01:23:50Z</dcterms:modified>
</cp:coreProperties>
</file>