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9" r:id="rId3"/>
    <p:sldId id="270" r:id="rId4"/>
    <p:sldId id="272" r:id="rId5"/>
    <p:sldId id="275" r:id="rId6"/>
    <p:sldId id="276" r:id="rId7"/>
    <p:sldId id="277" r:id="rId8"/>
    <p:sldId id="271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58323D"/>
    <a:srgbClr val="665358"/>
    <a:srgbClr val="A13131"/>
    <a:srgbClr val="E7E7E7"/>
    <a:srgbClr val="BF3A3A"/>
    <a:srgbClr val="CCFFCC"/>
    <a:srgbClr val="BF1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9" autoAdjust="0"/>
  </p:normalViewPr>
  <p:slideViewPr>
    <p:cSldViewPr snapToGrid="0" showGuides="1">
      <p:cViewPr varScale="1">
        <p:scale>
          <a:sx n="73" d="100"/>
          <a:sy n="73" d="100"/>
        </p:scale>
        <p:origin x="-120" y="-4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3E95-476A-4D5C-A863-45CD396769C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D7DD-D1C5-43FE-B3E9-601FEE5A5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2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5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2561" y="1555618"/>
            <a:ext cx="99148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dirty="0">
                <a:solidFill>
                  <a:srgbClr val="58323D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3600" dirty="0">
                <a:solidFill>
                  <a:srgbClr val="58323D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대 프랜차이즈 커피 가격 비교를 위한 홈페이지 제작</a:t>
            </a:r>
            <a:endParaRPr lang="ko-KR" altLang="en-US" sz="8000" dirty="0">
              <a:solidFill>
                <a:srgbClr val="58323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16507" y="1349480"/>
            <a:ext cx="45720" cy="3656097"/>
            <a:chOff x="816507" y="1349480"/>
            <a:chExt cx="45720" cy="3656097"/>
          </a:xfrm>
        </p:grpSpPr>
        <p:cxnSp>
          <p:nvCxnSpPr>
            <p:cNvPr id="4" name="직선 연결선 3"/>
            <p:cNvCxnSpPr/>
            <p:nvPr/>
          </p:nvCxnSpPr>
          <p:spPr>
            <a:xfrm rot="5400000">
              <a:off x="-969788" y="3177529"/>
              <a:ext cx="3656097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816507" y="1349480"/>
              <a:ext cx="45720" cy="1040914"/>
            </a:xfrm>
            <a:prstGeom prst="rect">
              <a:avLst/>
            </a:prstGeom>
            <a:solidFill>
              <a:srgbClr val="58323D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78C55F5-1A36-45D7-A35B-541C67DD5FBD}"/>
              </a:ext>
            </a:extLst>
          </p:cNvPr>
          <p:cNvGrpSpPr/>
          <p:nvPr/>
        </p:nvGrpSpPr>
        <p:grpSpPr>
          <a:xfrm>
            <a:off x="7594333" y="2872390"/>
            <a:ext cx="3734598" cy="3680641"/>
            <a:chOff x="7892717" y="2631758"/>
            <a:chExt cx="3734598" cy="368064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40F59DB2-4ED8-47B8-8C04-5752B14F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83663" y="2631758"/>
              <a:ext cx="1342625" cy="823709"/>
            </a:xfrm>
            <a:prstGeom prst="rect">
              <a:avLst/>
            </a:prstGeom>
          </p:spPr>
        </p:pic>
        <p:pic>
          <p:nvPicPr>
            <p:cNvPr id="9" name="그래픽 8" descr="커피 콩">
              <a:extLst>
                <a:ext uri="{FF2B5EF4-FFF2-40B4-BE49-F238E27FC236}">
                  <a16:creationId xmlns:a16="http://schemas.microsoft.com/office/drawing/2014/main" xmlns="" id="{287E1608-CB07-44F8-BDE2-E421A1A26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892717" y="4948991"/>
              <a:ext cx="1051191" cy="1051191"/>
            </a:xfrm>
            <a:prstGeom prst="rect">
              <a:avLst/>
            </a:prstGeom>
          </p:spPr>
        </p:pic>
        <p:pic>
          <p:nvPicPr>
            <p:cNvPr id="13" name="그래픽 12" descr="라떼 컵">
              <a:extLst>
                <a:ext uri="{FF2B5EF4-FFF2-40B4-BE49-F238E27FC236}">
                  <a16:creationId xmlns:a16="http://schemas.microsoft.com/office/drawing/2014/main" xmlns="" id="{C48E1989-F61A-40A2-AD83-3CBCE231C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8314621" y="2999705"/>
              <a:ext cx="3312694" cy="3312694"/>
            </a:xfrm>
            <a:prstGeom prst="rect">
              <a:avLst/>
            </a:prstGeom>
          </p:spPr>
        </p:pic>
        <p:pic>
          <p:nvPicPr>
            <p:cNvPr id="2050" name="Picture 2" descr="post-phinf.pstatic.net/MjAxNzA1MjZfMjUg/MDAxNDk...">
              <a:extLst>
                <a:ext uri="{FF2B5EF4-FFF2-40B4-BE49-F238E27FC236}">
                  <a16:creationId xmlns:a16="http://schemas.microsoft.com/office/drawing/2014/main" xmlns="" id="{53BA726F-EC7B-4D78-8A1B-7D5536FA0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7123" y="4685830"/>
              <a:ext cx="767690" cy="63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54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0"/>
    </mc:Choice>
    <mc:Fallback xmlns="">
      <p:transition spd="slow" advTm="32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91561" y="5180382"/>
            <a:ext cx="2252540" cy="923330"/>
            <a:chOff x="572511" y="5180382"/>
            <a:chExt cx="2252540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572511" y="5180382"/>
              <a:ext cx="2252540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INDEX</a:t>
              </a:r>
              <a:endParaRPr lang="ko-KR" altLang="en-US" sz="5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91811" y="5583988"/>
              <a:ext cx="184731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endPara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01235" y="901406"/>
            <a:ext cx="6244398" cy="5100030"/>
            <a:chOff x="4972635" y="-59823"/>
            <a:chExt cx="6244398" cy="510003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5089767" y="2627556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089767" y="4192343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72635" y="1387413"/>
              <a:ext cx="2111475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02 </a:t>
              </a:r>
              <a:r>
                <a:rPr lang="ko-KR" altLang="en-US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주요 기능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635" y="2952200"/>
              <a:ext cx="2829621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03 </a:t>
              </a:r>
              <a:r>
                <a:rPr lang="ko-KR" altLang="en-US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웹페이지 구상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72635" y="4516987"/>
              <a:ext cx="2993127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04 </a:t>
              </a:r>
              <a:r>
                <a:rPr lang="ko-KR" altLang="en-US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역할 분담</a:t>
              </a:r>
              <a:r>
                <a:rPr lang="en-US" altLang="ko-KR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 </a:t>
              </a:r>
              <a:r>
                <a:rPr lang="ko-KR" altLang="en-US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일정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B877E3CD-2554-423A-9AED-8CA42E3CCF9C}"/>
                </a:ext>
              </a:extLst>
            </p:cNvPr>
            <p:cNvCxnSpPr/>
            <p:nvPr/>
          </p:nvCxnSpPr>
          <p:spPr>
            <a:xfrm>
              <a:off x="5089767" y="1180320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E22A72C-8721-416E-BE86-D3CBA774E499}"/>
                </a:ext>
              </a:extLst>
            </p:cNvPr>
            <p:cNvSpPr txBox="1"/>
            <p:nvPr/>
          </p:nvSpPr>
          <p:spPr>
            <a:xfrm>
              <a:off x="4972635" y="-59823"/>
              <a:ext cx="3270447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01 </a:t>
              </a:r>
              <a:r>
                <a:rPr lang="ko-KR" altLang="en-US" sz="28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서비스 기획 의도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80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2550BE34-C2B8-49B8-8519-67A8CAD51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xmlns="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4801F1-2826-4BCA-BA84-D8CDA3E38693}"/>
              </a:ext>
            </a:extLst>
          </p:cNvPr>
          <p:cNvSpPr txBox="1"/>
          <p:nvPr/>
        </p:nvSpPr>
        <p:spPr>
          <a:xfrm>
            <a:off x="1046746" y="586822"/>
            <a:ext cx="356025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kern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01. </a:t>
            </a:r>
            <a:r>
              <a:rPr lang="ko-KR" altLang="en-US" sz="2800" kern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서비스 기획 의도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F8C5EF-4E32-427E-91E2-CA7D662E4E87}"/>
              </a:ext>
            </a:extLst>
          </p:cNvPr>
          <p:cNvSpPr txBox="1"/>
          <p:nvPr/>
        </p:nvSpPr>
        <p:spPr>
          <a:xfrm>
            <a:off x="5765014" y="852154"/>
            <a:ext cx="5150505" cy="1298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66535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홈페이지 내 가격이 명시되어 있지 않음</a:t>
            </a:r>
            <a:endParaRPr lang="en-US" altLang="ko-KR" dirty="0">
              <a:solidFill>
                <a:srgbClr val="665358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66535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같은 메뉴에 대해 브랜드 별 가격비교가 어려움</a:t>
            </a:r>
            <a:endParaRPr lang="en-US" altLang="ko-KR" dirty="0">
              <a:solidFill>
                <a:srgbClr val="665358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665358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F61B4B6-1EEF-4D24-8EED-77382E11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22" y="3426542"/>
            <a:ext cx="5656557" cy="22944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511C6D-3B4A-47EB-BD81-163BDF5E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561" y="3371571"/>
            <a:ext cx="3496012" cy="23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9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8">
            <a:extLst>
              <a:ext uri="{FF2B5EF4-FFF2-40B4-BE49-F238E27FC236}">
                <a16:creationId xmlns:a16="http://schemas.microsoft.com/office/drawing/2014/main" xmlns="" id="{AFF8D2E5-2C4E-47B1-930B-6C82B7C31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C2AACC-E317-4412-8179-D1C0026DE673}"/>
              </a:ext>
            </a:extLst>
          </p:cNvPr>
          <p:cNvSpPr txBox="1"/>
          <p:nvPr/>
        </p:nvSpPr>
        <p:spPr>
          <a:xfrm>
            <a:off x="841248" y="312272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kern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02. </a:t>
            </a:r>
            <a:r>
              <a:rPr lang="ko-KR" altLang="en-US" sz="2800" kern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주요 기능</a:t>
            </a:r>
          </a:p>
        </p:txBody>
      </p:sp>
      <p:sp>
        <p:nvSpPr>
          <p:cNvPr id="1037" name="Rectangle 80">
            <a:extLst>
              <a:ext uri="{FF2B5EF4-FFF2-40B4-BE49-F238E27FC236}">
                <a16:creationId xmlns:a16="http://schemas.microsoft.com/office/drawing/2014/main" xmlns="" id="{801E4ADA-0EA9-4930-846E-3C11E8BED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Rectangle 82">
            <a:extLst>
              <a:ext uri="{FF2B5EF4-FFF2-40B4-BE49-F238E27FC236}">
                <a16:creationId xmlns:a16="http://schemas.microsoft.com/office/drawing/2014/main" xmlns="" id="{FB92FFCE-0C90-454E-AA25-D4EE9A6C3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BFF71BCD-F9CF-4BD8-9410-336EE61BF129}"/>
              </a:ext>
            </a:extLst>
          </p:cNvPr>
          <p:cNvGrpSpPr/>
          <p:nvPr/>
        </p:nvGrpSpPr>
        <p:grpSpPr>
          <a:xfrm>
            <a:off x="776935" y="2631380"/>
            <a:ext cx="10567720" cy="2531194"/>
            <a:chOff x="639812" y="2704697"/>
            <a:chExt cx="10795412" cy="2585729"/>
          </a:xfrm>
        </p:grpSpPr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xmlns="" id="{328BC489-FCE7-4B48-8DEF-589D039A75EC}"/>
                </a:ext>
              </a:extLst>
            </p:cNvPr>
            <p:cNvSpPr/>
            <p:nvPr/>
          </p:nvSpPr>
          <p:spPr>
            <a:xfrm>
              <a:off x="1075172" y="2704699"/>
              <a:ext cx="1361895" cy="1361895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796394A4-56CD-4ABE-9363-FB8627B30BE8}"/>
                </a:ext>
              </a:extLst>
            </p:cNvPr>
            <p:cNvSpPr/>
            <p:nvPr/>
          </p:nvSpPr>
          <p:spPr>
            <a:xfrm>
              <a:off x="639812" y="4335075"/>
              <a:ext cx="2232615" cy="893046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ko-KR" alt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회원가입 </a:t>
              </a:r>
              <a:r>
                <a:rPr lang="en-US" altLang="ko-KR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 </a:t>
              </a:r>
              <a:r>
                <a:rPr lang="ko-KR" alt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로그인</a:t>
              </a:r>
              <a:endParaRPr lang="en-US" altLang="ko-KR" sz="1600" b="1" kern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ko-KR" alt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기능 구현</a:t>
              </a:r>
              <a:endParaRPr lang="en-US" altLang="ko-KR" sz="1600" b="1" kern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xmlns="" id="{C7440CF7-ACBC-47A7-911D-80ACCE4A20F3}"/>
                </a:ext>
              </a:extLst>
            </p:cNvPr>
            <p:cNvSpPr/>
            <p:nvPr/>
          </p:nvSpPr>
          <p:spPr>
            <a:xfrm>
              <a:off x="3176590" y="2704699"/>
              <a:ext cx="1361895" cy="1361895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B228A3DB-FAF2-4A58-A75D-1FD1137B90CF}"/>
                </a:ext>
              </a:extLst>
            </p:cNvPr>
            <p:cNvSpPr/>
            <p:nvPr/>
          </p:nvSpPr>
          <p:spPr>
            <a:xfrm>
              <a:off x="2674450" y="4290309"/>
              <a:ext cx="2232615" cy="893046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ko-KR" alt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게시판</a:t>
              </a:r>
              <a:endParaRPr lang="en-US" altLang="ko-KR" sz="1600" b="1" kern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ko-KR" alt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구현</a:t>
              </a:r>
              <a:endParaRPr lang="en-US" sz="1600" b="1" kern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xmlns="" id="{E8FF43EA-AD99-4D48-A17E-955C7089C1BE}"/>
                </a:ext>
              </a:extLst>
            </p:cNvPr>
            <p:cNvSpPr/>
            <p:nvPr/>
          </p:nvSpPr>
          <p:spPr>
            <a:xfrm>
              <a:off x="5358220" y="2704699"/>
              <a:ext cx="1361895" cy="1361895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5697069F-FE63-42F8-89CE-6EBD1E873921}"/>
                </a:ext>
              </a:extLst>
            </p:cNvPr>
            <p:cNvSpPr/>
            <p:nvPr/>
          </p:nvSpPr>
          <p:spPr>
            <a:xfrm>
              <a:off x="4859066" y="4330688"/>
              <a:ext cx="2232615" cy="893046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ko-KR" alt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위치 관련 정보 제공</a:t>
              </a:r>
              <a:endParaRPr lang="en-US" altLang="ko-KR" sz="1600" b="1" kern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en-US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google map</a:t>
              </a:r>
              <a:r>
                <a:rPr lang="ko-KR" alt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API </a:t>
              </a:r>
              <a:r>
                <a:rPr lang="ko-KR" alt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활용</a:t>
              </a:r>
              <a:r>
                <a:rPr 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  <p:sp>
          <p:nvSpPr>
            <p:cNvPr id="17" name="사각형: 둥근 대각선 방향 모서리 16">
              <a:extLst>
                <a:ext uri="{FF2B5EF4-FFF2-40B4-BE49-F238E27FC236}">
                  <a16:creationId xmlns:a16="http://schemas.microsoft.com/office/drawing/2014/main" xmlns="" id="{5B1958EA-5B3E-47E4-8183-4B5B7462FC7A}"/>
                </a:ext>
              </a:extLst>
            </p:cNvPr>
            <p:cNvSpPr/>
            <p:nvPr/>
          </p:nvSpPr>
          <p:spPr>
            <a:xfrm>
              <a:off x="7500277" y="2704699"/>
              <a:ext cx="1361895" cy="1361895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E338EC90-8F7C-420E-AFBE-DB062795447D}"/>
                </a:ext>
              </a:extLst>
            </p:cNvPr>
            <p:cNvSpPr/>
            <p:nvPr/>
          </p:nvSpPr>
          <p:spPr>
            <a:xfrm>
              <a:off x="7032547" y="4394365"/>
              <a:ext cx="2232615" cy="893046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AJAX </a:t>
              </a:r>
              <a:r>
                <a:rPr lang="ko-KR" altLang="en-US" sz="1600" b="1" kern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기술</a:t>
              </a:r>
              <a:endParaRPr lang="en-US" sz="1600" b="1" kern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ACC8333E-FFA1-469D-835B-0935A7220E22}"/>
                </a:ext>
              </a:extLst>
            </p:cNvPr>
            <p:cNvSpPr/>
            <p:nvPr/>
          </p:nvSpPr>
          <p:spPr>
            <a:xfrm>
              <a:off x="9202609" y="4397380"/>
              <a:ext cx="2232615" cy="893046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Bootstrap</a:t>
              </a:r>
            </a:p>
          </p:txBody>
        </p:sp>
        <p:pic>
          <p:nvPicPr>
            <p:cNvPr id="1026" name="Picture 2" descr="공지사항-미즌하임 사이트 GRAND OPEN!!">
              <a:extLst>
                <a:ext uri="{FF2B5EF4-FFF2-40B4-BE49-F238E27FC236}">
                  <a16:creationId xmlns:a16="http://schemas.microsoft.com/office/drawing/2014/main" xmlns="" id="{40BC4698-E9C2-4745-B6A6-A1EAA6873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1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218" y="2994938"/>
              <a:ext cx="816975" cy="81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그래픽 23" descr="클립보드">
              <a:extLst>
                <a:ext uri="{FF2B5EF4-FFF2-40B4-BE49-F238E27FC236}">
                  <a16:creationId xmlns:a16="http://schemas.microsoft.com/office/drawing/2014/main" xmlns="" id="{58BE8FB5-FEBB-472B-8F08-62D80F2E2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435938" y="2877543"/>
              <a:ext cx="914400" cy="914400"/>
            </a:xfrm>
            <a:prstGeom prst="rect">
              <a:avLst/>
            </a:prstGeom>
          </p:spPr>
        </p:pic>
        <p:sp>
          <p:nvSpPr>
            <p:cNvPr id="26" name="AutoShape 6" descr="구글지도 - 무료 브랜드 및 로고개 아이콘">
              <a:extLst>
                <a:ext uri="{FF2B5EF4-FFF2-40B4-BE49-F238E27FC236}">
                  <a16:creationId xmlns:a16="http://schemas.microsoft.com/office/drawing/2014/main" xmlns="" id="{3A400BE8-6291-46FD-8BA6-3F15F84FD2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86913" y="493731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8" name="그래픽 27" descr="핀 있는 지도">
              <a:extLst>
                <a:ext uri="{FF2B5EF4-FFF2-40B4-BE49-F238E27FC236}">
                  <a16:creationId xmlns:a16="http://schemas.microsoft.com/office/drawing/2014/main" xmlns="" id="{2E5F9498-E52F-4BC0-B7DC-788F82228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581967" y="2877543"/>
              <a:ext cx="914400" cy="914400"/>
            </a:xfrm>
            <a:prstGeom prst="rect">
              <a:avLst/>
            </a:prstGeom>
          </p:spPr>
        </p:pic>
        <p:pic>
          <p:nvPicPr>
            <p:cNvPr id="1032" name="Picture 8" descr="Ajax - 위키백과, 우리 모두의 백과사전">
              <a:extLst>
                <a:ext uri="{FF2B5EF4-FFF2-40B4-BE49-F238E27FC236}">
                  <a16:creationId xmlns:a16="http://schemas.microsoft.com/office/drawing/2014/main" xmlns="" id="{F4A2AE9A-D630-4D7A-B1F8-E89337CDF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224" y="3108205"/>
              <a:ext cx="1156000" cy="554880"/>
            </a:xfrm>
            <a:prstGeom prst="rect">
              <a:avLst/>
            </a:prstGeom>
            <a:noFill/>
          </p:spPr>
        </p:pic>
        <p:pic>
          <p:nvPicPr>
            <p:cNvPr id="1034" name="Picture 10" descr="부트스트랩 (프론트엔드 프레임워크) - 위키백과, 우리 모두의 백과사전">
              <a:extLst>
                <a:ext uri="{FF2B5EF4-FFF2-40B4-BE49-F238E27FC236}">
                  <a16:creationId xmlns:a16="http://schemas.microsoft.com/office/drawing/2014/main" xmlns="" id="{6B344BA8-9625-4301-A663-B4D702FD6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4059" y="2704697"/>
              <a:ext cx="1361895" cy="1361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26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020C988C-FAAD-4B22-8BA7-6B5DEFD8D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4801F1-2826-4BCA-BA84-D8CDA3E38693}"/>
              </a:ext>
            </a:extLst>
          </p:cNvPr>
          <p:cNvSpPr txBox="1"/>
          <p:nvPr/>
        </p:nvSpPr>
        <p:spPr>
          <a:xfrm>
            <a:off x="970121" y="70543"/>
            <a:ext cx="5114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03. 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웹페이지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 구상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(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초기 화면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)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B4F2173-05A1-4C52-85D4-1350B0C13F1B}"/>
              </a:ext>
            </a:extLst>
          </p:cNvPr>
          <p:cNvSpPr/>
          <p:nvPr/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8952B26E-846F-461C-9848-ED1E8D5C2FAD}"/>
              </a:ext>
            </a:extLst>
          </p:cNvPr>
          <p:cNvCxnSpPr/>
          <p:nvPr/>
        </p:nvCxnSpPr>
        <p:spPr>
          <a:xfrm>
            <a:off x="598448" y="1328730"/>
            <a:ext cx="10691986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94691" y="1608993"/>
            <a:ext cx="8880231" cy="4765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4691" y="1608993"/>
            <a:ext cx="8880231" cy="10814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05709" y="1965080"/>
            <a:ext cx="1380392" cy="369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Café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Olleh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28539" y="1714500"/>
            <a:ext cx="1696916" cy="250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75385" y="2236176"/>
            <a:ext cx="1170217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소개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02669" y="2236176"/>
            <a:ext cx="1002323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974624" y="2236176"/>
            <a:ext cx="1002323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매장 찾기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23131" y="2236176"/>
            <a:ext cx="1002323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고객지원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1" y="2690446"/>
            <a:ext cx="8880231" cy="269923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494691" y="2690446"/>
            <a:ext cx="931983" cy="378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img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43551" y="3798275"/>
            <a:ext cx="4589586" cy="501161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창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11416" y="5495192"/>
            <a:ext cx="949568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Card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80439" y="5495192"/>
            <a:ext cx="949568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Card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4441" y="5495192"/>
            <a:ext cx="949568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Card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83313" y="5495192"/>
            <a:ext cx="949568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Card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40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020C988C-FAAD-4B22-8BA7-6B5DEFD8D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4801F1-2826-4BCA-BA84-D8CDA3E38693}"/>
              </a:ext>
            </a:extLst>
          </p:cNvPr>
          <p:cNvSpPr txBox="1"/>
          <p:nvPr/>
        </p:nvSpPr>
        <p:spPr>
          <a:xfrm>
            <a:off x="970121" y="70543"/>
            <a:ext cx="5114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03. 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웹페이지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 구상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(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검색 화면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)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B4F2173-05A1-4C52-85D4-1350B0C13F1B}"/>
              </a:ext>
            </a:extLst>
          </p:cNvPr>
          <p:cNvSpPr/>
          <p:nvPr/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8952B26E-846F-461C-9848-ED1E8D5C2FAD}"/>
              </a:ext>
            </a:extLst>
          </p:cNvPr>
          <p:cNvCxnSpPr/>
          <p:nvPr/>
        </p:nvCxnSpPr>
        <p:spPr>
          <a:xfrm>
            <a:off x="598448" y="1328730"/>
            <a:ext cx="10691986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94691" y="1608993"/>
            <a:ext cx="8880231" cy="4765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4691" y="1608993"/>
            <a:ext cx="8880231" cy="10814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05709" y="1965080"/>
            <a:ext cx="1380392" cy="369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Café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Olleh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28539" y="1714500"/>
            <a:ext cx="1696916" cy="250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75385" y="2236176"/>
            <a:ext cx="1170217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소개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02669" y="2236176"/>
            <a:ext cx="1002323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974624" y="2236176"/>
            <a:ext cx="1002323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매장 찾기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23131" y="2236176"/>
            <a:ext cx="1002323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고객지원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05708" y="2857501"/>
            <a:ext cx="8440615" cy="3358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16723" y="3015763"/>
            <a:ext cx="2338753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아메리카노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검색 결과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9284" y="3798278"/>
            <a:ext cx="1239716" cy="11957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76045" y="5020407"/>
            <a:ext cx="2066193" cy="545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4800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근처 매장 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자세히보기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57003" y="3798278"/>
            <a:ext cx="1239716" cy="11957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43764" y="5020407"/>
            <a:ext cx="2066193" cy="545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3800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근처 매장 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자세히보기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88732" y="3798278"/>
            <a:ext cx="1239716" cy="11957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75493" y="5020407"/>
            <a:ext cx="2066193" cy="545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3300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근처 매장 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자세히보기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28539" y="3798278"/>
            <a:ext cx="1239716" cy="11957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115300" y="5020407"/>
            <a:ext cx="2066193" cy="545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4200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근처 매장 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자세히보기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5275" y="5613895"/>
            <a:ext cx="738664" cy="342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98" y="3954095"/>
            <a:ext cx="932688" cy="88411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01" y="3954096"/>
            <a:ext cx="884119" cy="88411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9" y="3954096"/>
            <a:ext cx="884119" cy="8841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37" y="3954096"/>
            <a:ext cx="884119" cy="8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6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020C988C-FAAD-4B22-8BA7-6B5DEFD8D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4801F1-2826-4BCA-BA84-D8CDA3E38693}"/>
              </a:ext>
            </a:extLst>
          </p:cNvPr>
          <p:cNvSpPr txBox="1"/>
          <p:nvPr/>
        </p:nvSpPr>
        <p:spPr>
          <a:xfrm>
            <a:off x="970121" y="70543"/>
            <a:ext cx="77342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03. 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웹페이지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 구상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(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지도 정보 제공 화면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)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B4F2173-05A1-4C52-85D4-1350B0C13F1B}"/>
              </a:ext>
            </a:extLst>
          </p:cNvPr>
          <p:cNvSpPr/>
          <p:nvPr/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8952B26E-846F-461C-9848-ED1E8D5C2FAD}"/>
              </a:ext>
            </a:extLst>
          </p:cNvPr>
          <p:cNvCxnSpPr/>
          <p:nvPr/>
        </p:nvCxnSpPr>
        <p:spPr>
          <a:xfrm>
            <a:off x="598448" y="1328730"/>
            <a:ext cx="10691986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94691" y="1608993"/>
            <a:ext cx="8880231" cy="4765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4691" y="1608993"/>
            <a:ext cx="8880231" cy="10814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05709" y="1965080"/>
            <a:ext cx="1380392" cy="369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Café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Olleh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28539" y="1714500"/>
            <a:ext cx="1696916" cy="250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75385" y="2236176"/>
            <a:ext cx="1170217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소개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02669" y="2236176"/>
            <a:ext cx="1002323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974624" y="2236176"/>
            <a:ext cx="1002323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매장 찾기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23131" y="2236176"/>
            <a:ext cx="1002323" cy="31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고객지원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28799" y="2998176"/>
            <a:ext cx="1951891" cy="2655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28799" y="2998176"/>
            <a:ext cx="1951891" cy="4308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매장 찾기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34311" y="3569677"/>
            <a:ext cx="1415560" cy="3253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 검색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7" y="3569677"/>
            <a:ext cx="338504" cy="325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2" name="직선 연결선 21"/>
          <p:cNvCxnSpPr/>
          <p:nvPr/>
        </p:nvCxnSpPr>
        <p:spPr>
          <a:xfrm flipV="1">
            <a:off x="1943095" y="3991708"/>
            <a:ext cx="172183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934311" y="4114799"/>
            <a:ext cx="1730614" cy="13979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결과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0" y="2818121"/>
            <a:ext cx="6594232" cy="33887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15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47F42E3-3FCA-4859-AAF0-66B376AAF6EB}"/>
              </a:ext>
            </a:extLst>
          </p:cNvPr>
          <p:cNvSpPr/>
          <p:nvPr/>
        </p:nvSpPr>
        <p:spPr>
          <a:xfrm>
            <a:off x="5399151" y="3591903"/>
            <a:ext cx="321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STEP.</a:t>
            </a:r>
            <a:r>
              <a:rPr lang="ko-KR" altLang="en-US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 선정 및 계획</a:t>
            </a:r>
            <a:endParaRPr lang="en-US" altLang="ko-KR" sz="16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(8/5 ~ 8/8)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B9081BD-8689-4252-969C-FA9D44B2D637}"/>
              </a:ext>
            </a:extLst>
          </p:cNvPr>
          <p:cNvSpPr/>
          <p:nvPr/>
        </p:nvSpPr>
        <p:spPr>
          <a:xfrm>
            <a:off x="7142385" y="3594644"/>
            <a:ext cx="32185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STEP. 2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 및</a:t>
            </a:r>
            <a:endParaRPr lang="en-US" altLang="ko-KR" sz="16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16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(8/9 ~ 8/15)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0E4A624-BC8E-40EA-BCE7-B65E14620562}"/>
              </a:ext>
            </a:extLst>
          </p:cNvPr>
          <p:cNvSpPr/>
          <p:nvPr/>
        </p:nvSpPr>
        <p:spPr>
          <a:xfrm>
            <a:off x="8776351" y="5595597"/>
            <a:ext cx="32185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STEP. 3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 및</a:t>
            </a:r>
            <a:endParaRPr lang="en-US" altLang="ko-KR" sz="16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인터페이스 구현</a:t>
            </a:r>
            <a:endParaRPr lang="en-US" altLang="ko-KR" sz="16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(8/16 ~ 8/26)</a:t>
            </a:r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xmlns="" id="{752A6832-42D4-4FD4-8A3E-9EB79C2C622F}"/>
              </a:ext>
            </a:extLst>
          </p:cNvPr>
          <p:cNvSpPr/>
          <p:nvPr/>
        </p:nvSpPr>
        <p:spPr>
          <a:xfrm rot="16200000">
            <a:off x="9067656" y="3303304"/>
            <a:ext cx="2458768" cy="2067437"/>
          </a:xfrm>
          <a:custGeom>
            <a:avLst/>
            <a:gdLst/>
            <a:ahLst/>
            <a:cxnLst/>
            <a:rect l="l" t="t" r="r" b="b"/>
            <a:pathLst>
              <a:path w="3571032" h="2658567">
                <a:moveTo>
                  <a:pt x="0" y="0"/>
                </a:moveTo>
                <a:lnTo>
                  <a:pt x="380682" y="0"/>
                </a:lnTo>
                <a:lnTo>
                  <a:pt x="380682" y="1823113"/>
                </a:lnTo>
                <a:cubicBezTo>
                  <a:pt x="380682" y="2074277"/>
                  <a:pt x="584291" y="2277885"/>
                  <a:pt x="835455" y="2277885"/>
                </a:cubicBezTo>
                <a:lnTo>
                  <a:pt x="2735577" y="2277885"/>
                </a:lnTo>
                <a:cubicBezTo>
                  <a:pt x="2986742" y="2277885"/>
                  <a:pt x="3190350" y="2074277"/>
                  <a:pt x="3190350" y="1823113"/>
                </a:cubicBezTo>
                <a:lnTo>
                  <a:pt x="3190350" y="745758"/>
                </a:lnTo>
                <a:lnTo>
                  <a:pt x="3571032" y="745758"/>
                </a:lnTo>
                <a:lnTo>
                  <a:pt x="3571032" y="1952825"/>
                </a:lnTo>
                <a:cubicBezTo>
                  <a:pt x="3571032" y="2342596"/>
                  <a:pt x="3255061" y="2658567"/>
                  <a:pt x="2865289" y="2658567"/>
                </a:cubicBezTo>
                <a:lnTo>
                  <a:pt x="705743" y="2658567"/>
                </a:lnTo>
                <a:cubicBezTo>
                  <a:pt x="315972" y="2658567"/>
                  <a:pt x="0" y="2342596"/>
                  <a:pt x="0" y="1952825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289A0244-229A-4FFB-AF8B-094C07349FA6}"/>
              </a:ext>
            </a:extLst>
          </p:cNvPr>
          <p:cNvSpPr>
            <a:spLocks/>
          </p:cNvSpPr>
          <p:nvPr/>
        </p:nvSpPr>
        <p:spPr bwMode="auto">
          <a:xfrm rot="5400000">
            <a:off x="5517838" y="2605437"/>
            <a:ext cx="484266" cy="1044705"/>
          </a:xfrm>
          <a:custGeom>
            <a:avLst/>
            <a:gdLst/>
            <a:ahLst/>
            <a:cxnLst/>
            <a:rect l="l" t="t" r="r" b="b"/>
            <a:pathLst>
              <a:path w="717206" h="1796902">
                <a:moveTo>
                  <a:pt x="328828" y="0"/>
                </a:moveTo>
                <a:lnTo>
                  <a:pt x="717206" y="0"/>
                </a:lnTo>
                <a:lnTo>
                  <a:pt x="717206" y="1796902"/>
                </a:lnTo>
                <a:lnTo>
                  <a:pt x="691315" y="1794313"/>
                </a:lnTo>
                <a:lnTo>
                  <a:pt x="668012" y="1783956"/>
                </a:lnTo>
                <a:lnTo>
                  <a:pt x="649888" y="1771010"/>
                </a:lnTo>
                <a:lnTo>
                  <a:pt x="631764" y="1752886"/>
                </a:lnTo>
                <a:lnTo>
                  <a:pt x="18124" y="872559"/>
                </a:lnTo>
                <a:lnTo>
                  <a:pt x="12946" y="859613"/>
                </a:lnTo>
                <a:lnTo>
                  <a:pt x="5178" y="846667"/>
                </a:lnTo>
                <a:lnTo>
                  <a:pt x="2589" y="833721"/>
                </a:lnTo>
                <a:lnTo>
                  <a:pt x="0" y="820775"/>
                </a:lnTo>
                <a:lnTo>
                  <a:pt x="0" y="805240"/>
                </a:lnTo>
                <a:lnTo>
                  <a:pt x="2589" y="792294"/>
                </a:lnTo>
                <a:lnTo>
                  <a:pt x="5178" y="779348"/>
                </a:lnTo>
                <a:lnTo>
                  <a:pt x="12946" y="763813"/>
                </a:lnTo>
                <a:lnTo>
                  <a:pt x="20714" y="753456"/>
                </a:lnTo>
                <a:lnTo>
                  <a:pt x="28481" y="743099"/>
                </a:lnTo>
                <a:lnTo>
                  <a:pt x="38838" y="732743"/>
                </a:lnTo>
                <a:lnTo>
                  <a:pt x="49195" y="724975"/>
                </a:lnTo>
                <a:lnTo>
                  <a:pt x="62141" y="717207"/>
                </a:lnTo>
                <a:lnTo>
                  <a:pt x="75087" y="712029"/>
                </a:lnTo>
                <a:lnTo>
                  <a:pt x="90622" y="709440"/>
                </a:lnTo>
                <a:lnTo>
                  <a:pt x="103568" y="709440"/>
                </a:lnTo>
                <a:lnTo>
                  <a:pt x="328828" y="70944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C9FE916F-867A-4D20-BAA6-45C343046318}"/>
              </a:ext>
            </a:extLst>
          </p:cNvPr>
          <p:cNvSpPr>
            <a:spLocks/>
          </p:cNvSpPr>
          <p:nvPr/>
        </p:nvSpPr>
        <p:spPr bwMode="auto">
          <a:xfrm rot="5400000" flipH="1">
            <a:off x="4462336" y="5023904"/>
            <a:ext cx="484267" cy="1044705"/>
          </a:xfrm>
          <a:custGeom>
            <a:avLst/>
            <a:gdLst/>
            <a:ahLst/>
            <a:cxnLst/>
            <a:rect l="l" t="t" r="r" b="b"/>
            <a:pathLst>
              <a:path w="717206" h="1796902">
                <a:moveTo>
                  <a:pt x="328828" y="0"/>
                </a:moveTo>
                <a:lnTo>
                  <a:pt x="717206" y="0"/>
                </a:lnTo>
                <a:lnTo>
                  <a:pt x="717206" y="1796902"/>
                </a:lnTo>
                <a:lnTo>
                  <a:pt x="691315" y="1794313"/>
                </a:lnTo>
                <a:lnTo>
                  <a:pt x="668012" y="1783956"/>
                </a:lnTo>
                <a:lnTo>
                  <a:pt x="649888" y="1771010"/>
                </a:lnTo>
                <a:lnTo>
                  <a:pt x="631764" y="1752886"/>
                </a:lnTo>
                <a:lnTo>
                  <a:pt x="18124" y="872559"/>
                </a:lnTo>
                <a:lnTo>
                  <a:pt x="12946" y="859613"/>
                </a:lnTo>
                <a:lnTo>
                  <a:pt x="5178" y="846667"/>
                </a:lnTo>
                <a:lnTo>
                  <a:pt x="2589" y="833721"/>
                </a:lnTo>
                <a:lnTo>
                  <a:pt x="0" y="820775"/>
                </a:lnTo>
                <a:lnTo>
                  <a:pt x="0" y="805240"/>
                </a:lnTo>
                <a:lnTo>
                  <a:pt x="2589" y="792294"/>
                </a:lnTo>
                <a:lnTo>
                  <a:pt x="5178" y="779348"/>
                </a:lnTo>
                <a:lnTo>
                  <a:pt x="12946" y="763813"/>
                </a:lnTo>
                <a:lnTo>
                  <a:pt x="20714" y="753456"/>
                </a:lnTo>
                <a:lnTo>
                  <a:pt x="28481" y="743099"/>
                </a:lnTo>
                <a:lnTo>
                  <a:pt x="38838" y="732743"/>
                </a:lnTo>
                <a:lnTo>
                  <a:pt x="49195" y="724975"/>
                </a:lnTo>
                <a:lnTo>
                  <a:pt x="62141" y="717207"/>
                </a:lnTo>
                <a:lnTo>
                  <a:pt x="75087" y="712029"/>
                </a:lnTo>
                <a:lnTo>
                  <a:pt x="90622" y="709440"/>
                </a:lnTo>
                <a:lnTo>
                  <a:pt x="103568" y="709440"/>
                </a:lnTo>
                <a:lnTo>
                  <a:pt x="328828" y="70944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3C2ADFC-CFB1-4E7F-A0A5-93A5CF9D061C}"/>
              </a:ext>
            </a:extLst>
          </p:cNvPr>
          <p:cNvSpPr/>
          <p:nvPr/>
        </p:nvSpPr>
        <p:spPr>
          <a:xfrm>
            <a:off x="6268396" y="3107638"/>
            <a:ext cx="3638505" cy="2622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12EDE3D-EFE2-4827-B821-1E2EDAB41DF5}"/>
              </a:ext>
            </a:extLst>
          </p:cNvPr>
          <p:cNvSpPr/>
          <p:nvPr/>
        </p:nvSpPr>
        <p:spPr>
          <a:xfrm>
            <a:off x="4839641" y="5304123"/>
            <a:ext cx="4770008" cy="2622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F285D321-C445-40B8-9848-D738A6AE6A19}"/>
              </a:ext>
            </a:extLst>
          </p:cNvPr>
          <p:cNvSpPr/>
          <p:nvPr/>
        </p:nvSpPr>
        <p:spPr>
          <a:xfrm>
            <a:off x="6916379" y="3136828"/>
            <a:ext cx="184093" cy="1840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8A769E4-CDB2-4BC1-BA79-E1A49FD9013B}"/>
              </a:ext>
            </a:extLst>
          </p:cNvPr>
          <p:cNvSpPr/>
          <p:nvPr/>
        </p:nvSpPr>
        <p:spPr>
          <a:xfrm>
            <a:off x="8659613" y="3136828"/>
            <a:ext cx="184093" cy="1840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9580ECA-C0C3-4870-864C-85CAE5AAFC47}"/>
              </a:ext>
            </a:extLst>
          </p:cNvPr>
          <p:cNvSpPr/>
          <p:nvPr/>
        </p:nvSpPr>
        <p:spPr>
          <a:xfrm>
            <a:off x="10317091" y="5342309"/>
            <a:ext cx="184093" cy="1840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9C94D2-D5B7-4674-9BB6-0E9B6D87F6A7}"/>
              </a:ext>
            </a:extLst>
          </p:cNvPr>
          <p:cNvSpPr/>
          <p:nvPr/>
        </p:nvSpPr>
        <p:spPr>
          <a:xfrm>
            <a:off x="6612407" y="5583009"/>
            <a:ext cx="32185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STEP. 4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유지보수 및</a:t>
            </a:r>
            <a:endParaRPr lang="en-US" altLang="ko-KR" sz="16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추가</a:t>
            </a:r>
            <a:endParaRPr lang="en-US" altLang="ko-KR" sz="16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(8/27 ~ 8/31)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75E2455-6925-4185-8F53-64E1225FBC38}"/>
              </a:ext>
            </a:extLst>
          </p:cNvPr>
          <p:cNvSpPr/>
          <p:nvPr/>
        </p:nvSpPr>
        <p:spPr>
          <a:xfrm>
            <a:off x="4404182" y="5667200"/>
            <a:ext cx="321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STEP. 5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발표</a:t>
            </a:r>
            <a:endParaRPr lang="en-US" altLang="ko-KR" sz="16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(9/1)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9D036181-E447-41D6-9737-D3D1B719C853}"/>
              </a:ext>
            </a:extLst>
          </p:cNvPr>
          <p:cNvSpPr/>
          <p:nvPr/>
        </p:nvSpPr>
        <p:spPr>
          <a:xfrm>
            <a:off x="5890297" y="5342310"/>
            <a:ext cx="184093" cy="1840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804373D3-52E2-4458-985B-9119BD79DB8E}"/>
              </a:ext>
            </a:extLst>
          </p:cNvPr>
          <p:cNvSpPr/>
          <p:nvPr/>
        </p:nvSpPr>
        <p:spPr>
          <a:xfrm>
            <a:off x="8064119" y="5342310"/>
            <a:ext cx="184093" cy="1840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53">
            <a:extLst>
              <a:ext uri="{FF2B5EF4-FFF2-40B4-BE49-F238E27FC236}">
                <a16:creationId xmlns:a16="http://schemas.microsoft.com/office/drawing/2014/main" xmlns="" id="{E1A7BBC1-90A3-4839-97AD-EB97D3BD207E}"/>
              </a:ext>
            </a:extLst>
          </p:cNvPr>
          <p:cNvSpPr/>
          <p:nvPr/>
        </p:nvSpPr>
        <p:spPr>
          <a:xfrm>
            <a:off x="1133556" y="3429000"/>
            <a:ext cx="2606599" cy="1368925"/>
          </a:xfrm>
          <a:prstGeom prst="roundRect">
            <a:avLst>
              <a:gd name="adj" fmla="val 29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C0425F7-5C84-4ACE-A0AC-49289CFF9B1F}"/>
              </a:ext>
            </a:extLst>
          </p:cNvPr>
          <p:cNvSpPr/>
          <p:nvPr/>
        </p:nvSpPr>
        <p:spPr>
          <a:xfrm>
            <a:off x="1793633" y="2596331"/>
            <a:ext cx="1151126" cy="11511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4" name="그래픽 32">
            <a:extLst>
              <a:ext uri="{FF2B5EF4-FFF2-40B4-BE49-F238E27FC236}">
                <a16:creationId xmlns:a16="http://schemas.microsoft.com/office/drawing/2014/main" xmlns="" id="{13637B8E-2401-47C4-B658-180DD5726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02252" y="2987244"/>
            <a:ext cx="333885" cy="397208"/>
          </a:xfrm>
          <a:prstGeom prst="rect">
            <a:avLst/>
          </a:prstGeom>
        </p:spPr>
      </p:pic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5591D0FE-2C22-4D7A-9DC6-22E8BCC9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309" y="3729145"/>
            <a:ext cx="926536" cy="29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/>
          </a:bodyPr>
          <a:lstStyle>
            <a:defPPr>
              <a:defRPr lang="ko-KR"/>
            </a:defPPr>
            <a:lvl1pPr>
              <a:defRPr kumimoji="1" sz="1200">
                <a:solidFill>
                  <a:schemeClr val="bg1">
                    <a:alpha val="86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 kumimoji="1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C6234">
                    <a:alpha val="86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최현호 </a:t>
            </a:r>
            <a:r>
              <a:rPr lang="en-US" altLang="ko-KR" sz="1400" dirty="0">
                <a:solidFill>
                  <a:srgbClr val="FC6234">
                    <a:alpha val="86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C6234">
                    <a:alpha val="86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팀장</a:t>
            </a:r>
            <a:r>
              <a:rPr lang="en-US" altLang="ko-KR" sz="1400" dirty="0">
                <a:solidFill>
                  <a:srgbClr val="FC6234">
                    <a:alpha val="86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>
              <a:solidFill>
                <a:srgbClr val="FC6234">
                  <a:alpha val="86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xmlns="" id="{31EE12B9-8869-4CC4-9620-9F23004A3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309" y="4007401"/>
            <a:ext cx="1407437" cy="61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/>
          </a:bodyPr>
          <a:lstStyle>
            <a:defPPr>
              <a:defRPr lang="ko-KR"/>
            </a:defPPr>
            <a:lvl1pPr>
              <a:defRPr kumimoji="1" sz="1200">
                <a:solidFill>
                  <a:schemeClr val="bg1">
                    <a:alpha val="86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 kumimoji="1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</a:t>
            </a:r>
            <a:r>
              <a:rPr lang="en-US" altLang="ko-KR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Q&amp;A </a:t>
            </a:r>
            <a:r>
              <a:rPr lang="ko-KR" altLang="en-US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 구현</a:t>
            </a:r>
            <a:endParaRPr lang="en-US" altLang="ko-KR" sz="1400" dirty="0">
              <a:solidFill>
                <a:schemeClr val="tx1">
                  <a:alpha val="86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BBEDBFB-5485-4D4C-BEE7-83F596D15045}"/>
              </a:ext>
            </a:extLst>
          </p:cNvPr>
          <p:cNvSpPr txBox="1"/>
          <p:nvPr/>
        </p:nvSpPr>
        <p:spPr>
          <a:xfrm>
            <a:off x="970121" y="70543"/>
            <a:ext cx="5114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04.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역할 분담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/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일정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D6829C8-AC9F-4F87-9968-BD81C06FC440}"/>
              </a:ext>
            </a:extLst>
          </p:cNvPr>
          <p:cNvSpPr/>
          <p:nvPr/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A8FB7CF8-DDEE-4E59-A396-7C5997EB8443}"/>
              </a:ext>
            </a:extLst>
          </p:cNvPr>
          <p:cNvCxnSpPr>
            <a:cxnSpLocks/>
          </p:cNvCxnSpPr>
          <p:nvPr/>
        </p:nvCxnSpPr>
        <p:spPr>
          <a:xfrm>
            <a:off x="598448" y="1328730"/>
            <a:ext cx="4416314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53">
            <a:extLst>
              <a:ext uri="{FF2B5EF4-FFF2-40B4-BE49-F238E27FC236}">
                <a16:creationId xmlns:a16="http://schemas.microsoft.com/office/drawing/2014/main" xmlns="" id="{E79FC2E8-DA57-4691-B5D0-47D6D1468623}"/>
              </a:ext>
            </a:extLst>
          </p:cNvPr>
          <p:cNvSpPr/>
          <p:nvPr/>
        </p:nvSpPr>
        <p:spPr>
          <a:xfrm>
            <a:off x="5978790" y="1167330"/>
            <a:ext cx="2606599" cy="1368925"/>
          </a:xfrm>
          <a:prstGeom prst="roundRect">
            <a:avLst>
              <a:gd name="adj" fmla="val 29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30ED4FF9-2FFA-4844-B611-A87920DD5AC7}"/>
              </a:ext>
            </a:extLst>
          </p:cNvPr>
          <p:cNvSpPr/>
          <p:nvPr/>
        </p:nvSpPr>
        <p:spPr>
          <a:xfrm>
            <a:off x="6638867" y="334661"/>
            <a:ext cx="1151126" cy="11511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2" name="그래픽 32">
            <a:extLst>
              <a:ext uri="{FF2B5EF4-FFF2-40B4-BE49-F238E27FC236}">
                <a16:creationId xmlns:a16="http://schemas.microsoft.com/office/drawing/2014/main" xmlns="" id="{EA4782EE-1AFB-4B0B-A1C3-4CE03AA967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47486" y="725574"/>
            <a:ext cx="333885" cy="397208"/>
          </a:xfrm>
          <a:prstGeom prst="rect">
            <a:avLst/>
          </a:prstGeom>
        </p:spPr>
      </p:pic>
      <p:sp>
        <p:nvSpPr>
          <p:cNvPr id="53" name="Rectangle 3">
            <a:extLst>
              <a:ext uri="{FF2B5EF4-FFF2-40B4-BE49-F238E27FC236}">
                <a16:creationId xmlns:a16="http://schemas.microsoft.com/office/drawing/2014/main" xmlns="" id="{EF7ED71B-4107-40E9-8440-0E7DB6960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543" y="1467475"/>
            <a:ext cx="461665" cy="29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/>
          </a:bodyPr>
          <a:lstStyle>
            <a:defPPr>
              <a:defRPr lang="ko-KR"/>
            </a:defPPr>
            <a:lvl1pPr>
              <a:defRPr kumimoji="1" sz="1200">
                <a:solidFill>
                  <a:schemeClr val="bg1">
                    <a:alpha val="86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 kumimoji="1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C6234">
                    <a:alpha val="86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노원재</a:t>
            </a:r>
            <a:endParaRPr lang="ko-KR" altLang="en-US" sz="1400" dirty="0">
              <a:solidFill>
                <a:srgbClr val="FC6234">
                  <a:alpha val="86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xmlns="" id="{790B7553-E47C-4616-9F09-8B52215CA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543" y="1745731"/>
            <a:ext cx="1529265" cy="61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/>
          </a:bodyPr>
          <a:lstStyle>
            <a:defPPr>
              <a:defRPr lang="ko-KR"/>
            </a:defPPr>
            <a:lvl1pPr>
              <a:defRPr kumimoji="1" sz="1200">
                <a:solidFill>
                  <a:schemeClr val="bg1">
                    <a:alpha val="86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 kumimoji="1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</a:t>
            </a:r>
            <a:r>
              <a:rPr lang="en-US" altLang="ko-KR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DB </a:t>
            </a:r>
            <a:r>
              <a:rPr lang="ko-KR" altLang="en-US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구성</a:t>
            </a:r>
            <a:r>
              <a:rPr lang="en-US" altLang="ko-KR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지도 </a:t>
            </a:r>
            <a:r>
              <a:rPr lang="en-US" altLang="ko-KR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</a:t>
            </a:r>
            <a:r>
              <a:rPr lang="ko-KR" altLang="en-US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활용</a:t>
            </a:r>
            <a:endParaRPr lang="en-US" altLang="ko-KR" sz="1400" dirty="0">
              <a:solidFill>
                <a:schemeClr val="tx1">
                  <a:alpha val="86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53">
            <a:extLst>
              <a:ext uri="{FF2B5EF4-FFF2-40B4-BE49-F238E27FC236}">
                <a16:creationId xmlns:a16="http://schemas.microsoft.com/office/drawing/2014/main" xmlns="" id="{846580A7-C311-4722-B21B-10EDD7375955}"/>
              </a:ext>
            </a:extLst>
          </p:cNvPr>
          <p:cNvSpPr/>
          <p:nvPr/>
        </p:nvSpPr>
        <p:spPr>
          <a:xfrm>
            <a:off x="8750040" y="1167330"/>
            <a:ext cx="2606599" cy="1368925"/>
          </a:xfrm>
          <a:prstGeom prst="roundRect">
            <a:avLst>
              <a:gd name="adj" fmla="val 29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C5FD60A-5C9E-47CD-BCAA-B2B610DEF498}"/>
              </a:ext>
            </a:extLst>
          </p:cNvPr>
          <p:cNvSpPr/>
          <p:nvPr/>
        </p:nvSpPr>
        <p:spPr>
          <a:xfrm>
            <a:off x="9410117" y="334661"/>
            <a:ext cx="1151126" cy="11511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7" name="그래픽 32">
            <a:extLst>
              <a:ext uri="{FF2B5EF4-FFF2-40B4-BE49-F238E27FC236}">
                <a16:creationId xmlns:a16="http://schemas.microsoft.com/office/drawing/2014/main" xmlns="" id="{95AA7FF0-D64D-4B65-AAFD-5B41334CD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18736" y="725574"/>
            <a:ext cx="333885" cy="397208"/>
          </a:xfrm>
          <a:prstGeom prst="rect">
            <a:avLst/>
          </a:prstGeom>
        </p:spPr>
      </p:pic>
      <p:sp>
        <p:nvSpPr>
          <p:cNvPr id="58" name="Rectangle 3">
            <a:extLst>
              <a:ext uri="{FF2B5EF4-FFF2-40B4-BE49-F238E27FC236}">
                <a16:creationId xmlns:a16="http://schemas.microsoft.com/office/drawing/2014/main" xmlns="" id="{C620B3B0-466F-462A-8B4F-F3D5ABE1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5793" y="1467475"/>
            <a:ext cx="461665" cy="29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/>
          </a:bodyPr>
          <a:lstStyle>
            <a:defPPr>
              <a:defRPr lang="ko-KR"/>
            </a:defPPr>
            <a:lvl1pPr>
              <a:defRPr kumimoji="1" sz="1200">
                <a:solidFill>
                  <a:schemeClr val="bg1">
                    <a:alpha val="86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 kumimoji="1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C6234">
                    <a:alpha val="86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이지혜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xmlns="" id="{F679724C-4F54-42FF-9A15-4961A9881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5793" y="1745731"/>
            <a:ext cx="1545295" cy="61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/>
          </a:bodyPr>
          <a:lstStyle>
            <a:defPPr>
              <a:defRPr lang="ko-KR"/>
            </a:defPPr>
            <a:lvl1pPr>
              <a:defRPr kumimoji="1" sz="1200">
                <a:solidFill>
                  <a:schemeClr val="bg1">
                    <a:alpha val="86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 kumimoji="1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1400" dirty="0" smtClean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r>
              <a:rPr lang="en-US" altLang="ko-KR" sz="1400" dirty="0" smtClean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sz="1400" dirty="0" smtClean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endParaRPr lang="en-US" altLang="ko-KR" sz="1400" dirty="0">
              <a:solidFill>
                <a:schemeClr val="tx1">
                  <a:alpha val="86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r>
              <a:rPr lang="en-US" altLang="ko-KR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>
                    <a:alpha val="86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구현</a:t>
            </a:r>
            <a:endParaRPr lang="en-US" altLang="ko-KR" sz="1400" dirty="0">
              <a:solidFill>
                <a:schemeClr val="tx1">
                  <a:alpha val="86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29" y="2635729"/>
            <a:ext cx="1072329" cy="107232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57" y="374059"/>
            <a:ext cx="1054941" cy="107232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49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4D3C2D3-FDA1-40FD-8E6C-2DEAC5DC9B6A}"/>
              </a:ext>
            </a:extLst>
          </p:cNvPr>
          <p:cNvGrpSpPr/>
          <p:nvPr/>
        </p:nvGrpSpPr>
        <p:grpSpPr>
          <a:xfrm>
            <a:off x="4512874" y="2967335"/>
            <a:ext cx="3166251" cy="923330"/>
            <a:chOff x="572511" y="5180382"/>
            <a:chExt cx="3166251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9DC8B34-7B49-425D-813B-BC6A7755E6E0}"/>
                </a:ext>
              </a:extLst>
            </p:cNvPr>
            <p:cNvSpPr txBox="1"/>
            <p:nvPr/>
          </p:nvSpPr>
          <p:spPr>
            <a:xfrm>
              <a:off x="572511" y="5180382"/>
              <a:ext cx="3166251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감사합니다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34AAC93-4CDE-475F-B691-800066978EA6}"/>
                </a:ext>
              </a:extLst>
            </p:cNvPr>
            <p:cNvSpPr txBox="1"/>
            <p:nvPr/>
          </p:nvSpPr>
          <p:spPr>
            <a:xfrm>
              <a:off x="2591811" y="5583988"/>
              <a:ext cx="184731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endPara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66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271</Words>
  <Application>Microsoft Office PowerPoint</Application>
  <PresentationFormat>사용자 지정</PresentationFormat>
  <Paragraphs>87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이지혜</dc:creator>
  <cp:lastModifiedBy>campusseven05</cp:lastModifiedBy>
  <cp:revision>28</cp:revision>
  <dcterms:created xsi:type="dcterms:W3CDTF">2020-08-16T07:42:04Z</dcterms:created>
  <dcterms:modified xsi:type="dcterms:W3CDTF">2021-01-29T03:49:57Z</dcterms:modified>
</cp:coreProperties>
</file>