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53">
          <p15:clr>
            <a:srgbClr val="A4A3A4"/>
          </p15:clr>
        </p15:guide>
        <p15:guide id="2" orient="horz" pos="1706">
          <p15:clr>
            <a:srgbClr val="A4A3A4"/>
          </p15:clr>
        </p15:guide>
        <p15:guide id="3" pos="567">
          <p15:clr>
            <a:srgbClr val="A4A3A4"/>
          </p15:clr>
        </p15:guide>
        <p15:guide id="4" pos="51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2" d="100"/>
          <a:sy n="92" d="100"/>
        </p:scale>
        <p:origin x="-258" y="42"/>
      </p:cViewPr>
      <p:guideLst>
        <p:guide orient="horz" pos="1253"/>
        <p:guide orient="horz" pos="1706"/>
        <p:guide pos="567"/>
        <p:guide pos="51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936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27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0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6632"/>
            <a:ext cx="9144000" cy="600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6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4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21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3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6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48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3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95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F56FC-8B20-47CE-AE7A-E5C9EEED2DB7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77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71556" y="376112"/>
            <a:ext cx="772602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b="1" smtClean="0"/>
              <a:t>포트폴리오 작성요령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823603"/>
            <a:ext cx="8641200" cy="43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 smtClean="0">
                <a:latin typeface="+mn-ea"/>
              </a:rPr>
              <a:t>포트폴리오는 </a:t>
            </a:r>
            <a:r>
              <a:rPr lang="ko-KR" altLang="en-US" sz="2000" b="1" dirty="0" err="1" smtClean="0">
                <a:latin typeface="+mn-ea"/>
              </a:rPr>
              <a:t>팀별로</a:t>
            </a:r>
            <a:r>
              <a:rPr lang="ko-KR" altLang="en-US" sz="2000" b="1" dirty="0" smtClean="0">
                <a:latin typeface="+mn-ea"/>
              </a:rPr>
              <a:t> 작성하여 제출</a:t>
            </a:r>
            <a:r>
              <a:rPr lang="en-US" altLang="ko-KR" sz="2000" dirty="0">
                <a:latin typeface="+mn-ea"/>
              </a:rPr>
              <a:t/>
            </a:r>
            <a:br>
              <a:rPr lang="en-US" altLang="ko-KR" sz="2000" dirty="0">
                <a:latin typeface="+mn-ea"/>
              </a:rPr>
            </a:br>
            <a:r>
              <a:rPr lang="en-US" altLang="ko-KR" sz="2000" dirty="0" smtClean="0">
                <a:latin typeface="+mn-ea"/>
              </a:rPr>
              <a:t>(E-NCS </a:t>
            </a:r>
            <a:r>
              <a:rPr lang="ko-KR" altLang="en-US" sz="2000" dirty="0" smtClean="0">
                <a:latin typeface="+mn-ea"/>
              </a:rPr>
              <a:t>평가사이트에는 개별 업로드</a:t>
            </a:r>
            <a:r>
              <a:rPr lang="en-US" altLang="ko-KR" sz="2000" dirty="0" smtClean="0">
                <a:latin typeface="+mn-ea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 smtClean="0">
                <a:latin typeface="+mn-ea"/>
              </a:rPr>
              <a:t>제공된 목차 및 작성요령을 참조하여 작성하되</a:t>
            </a:r>
            <a:r>
              <a:rPr lang="en-US" altLang="ko-KR" sz="2000" dirty="0" smtClean="0">
                <a:latin typeface="+mn-ea"/>
              </a:rPr>
              <a:t>, </a:t>
            </a:r>
            <a:br>
              <a:rPr lang="en-US" altLang="ko-KR" sz="2000" dirty="0" smtClean="0">
                <a:latin typeface="+mn-ea"/>
              </a:rPr>
            </a:br>
            <a:r>
              <a:rPr lang="ko-KR" altLang="en-US" sz="2000" b="1" dirty="0" smtClean="0">
                <a:latin typeface="+mn-ea"/>
              </a:rPr>
              <a:t>템플릿</a:t>
            </a:r>
            <a:r>
              <a:rPr lang="en-US" altLang="ko-KR" sz="2000" b="1" dirty="0" smtClean="0">
                <a:latin typeface="+mn-ea"/>
              </a:rPr>
              <a:t>/</a:t>
            </a:r>
            <a:r>
              <a:rPr lang="ko-KR" altLang="en-US" sz="2000" b="1" dirty="0" smtClean="0">
                <a:latin typeface="+mn-ea"/>
              </a:rPr>
              <a:t>디자인</a:t>
            </a:r>
            <a:r>
              <a:rPr lang="en-US" altLang="ko-KR" sz="2000" b="1" dirty="0" smtClean="0">
                <a:latin typeface="+mn-ea"/>
              </a:rPr>
              <a:t>/</a:t>
            </a:r>
            <a:r>
              <a:rPr lang="ko-KR" altLang="en-US" sz="2000" b="1" dirty="0" smtClean="0">
                <a:latin typeface="+mn-ea"/>
              </a:rPr>
              <a:t>구성은 변경 및 추가 가능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 smtClean="0">
                <a:latin typeface="+mn-ea"/>
              </a:rPr>
              <a:t>포트폴리오를 바탕으로 프로젝트 발표 진행</a:t>
            </a:r>
            <a:r>
              <a:rPr lang="en-US" altLang="ko-KR" sz="2000" dirty="0" smtClean="0">
                <a:latin typeface="+mn-ea"/>
              </a:rPr>
              <a:t/>
            </a:r>
            <a:br>
              <a:rPr lang="en-US" altLang="ko-KR" sz="2000" dirty="0" smtClean="0">
                <a:latin typeface="+mn-ea"/>
              </a:rPr>
            </a:br>
            <a:r>
              <a:rPr lang="en-US" altLang="ko-KR" sz="2000" b="1" dirty="0" smtClean="0">
                <a:latin typeface="+mn-ea"/>
              </a:rPr>
              <a:t>- 10~15 </a:t>
            </a:r>
            <a:r>
              <a:rPr lang="ko-KR" altLang="en-US" sz="2000" b="1" dirty="0" smtClean="0">
                <a:latin typeface="+mn-ea"/>
              </a:rPr>
              <a:t>슬라이드</a:t>
            </a:r>
            <a:r>
              <a:rPr lang="en-US" altLang="ko-KR" sz="2000" b="1" dirty="0" smtClean="0">
                <a:latin typeface="+mn-ea"/>
              </a:rPr>
              <a:t/>
            </a:r>
            <a:br>
              <a:rPr lang="en-US" altLang="ko-KR" sz="2000" b="1" dirty="0" smtClean="0">
                <a:latin typeface="+mn-ea"/>
              </a:rPr>
            </a:br>
            <a:r>
              <a:rPr lang="en-US" altLang="ko-KR" sz="2000" b="1" dirty="0" smtClean="0">
                <a:latin typeface="+mn-ea"/>
              </a:rPr>
              <a:t>- </a:t>
            </a:r>
            <a:r>
              <a:rPr lang="ko-KR" altLang="en-US" sz="2000" b="1" dirty="0" smtClean="0">
                <a:latin typeface="+mn-ea"/>
              </a:rPr>
              <a:t>발표는 기능 시연 위주로</a:t>
            </a:r>
            <a:r>
              <a:rPr lang="en-US" altLang="ko-KR" sz="2000" b="1" dirty="0" smtClean="0">
                <a:latin typeface="+mn-ea"/>
              </a:rPr>
              <a:t/>
            </a:r>
            <a:br>
              <a:rPr lang="en-US" altLang="ko-KR" sz="2000" b="1" dirty="0" smtClean="0">
                <a:latin typeface="+mn-ea"/>
              </a:rPr>
            </a:br>
            <a:r>
              <a:rPr lang="en-US" altLang="ko-KR" sz="2000" b="1" dirty="0" smtClean="0">
                <a:latin typeface="+mn-ea"/>
              </a:rPr>
              <a:t>- Q&amp;A </a:t>
            </a:r>
            <a:r>
              <a:rPr lang="ko-KR" altLang="en-US" sz="2000" b="1" dirty="0" smtClean="0">
                <a:latin typeface="+mn-ea"/>
              </a:rPr>
              <a:t>포함 </a:t>
            </a:r>
            <a:r>
              <a:rPr lang="en-US" altLang="ko-KR" sz="2000" b="1" dirty="0" smtClean="0">
                <a:latin typeface="+mn-ea"/>
              </a:rPr>
              <a:t>20</a:t>
            </a:r>
            <a:r>
              <a:rPr lang="ko-KR" altLang="en-US" sz="2000" b="1" dirty="0" smtClean="0">
                <a:latin typeface="+mn-ea"/>
              </a:rPr>
              <a:t>분 이내</a:t>
            </a:r>
            <a:endParaRPr lang="ko-KR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6689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71556" y="376112"/>
            <a:ext cx="6895086" cy="553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 smtClean="0">
                <a:latin typeface="+mn-ea"/>
                <a:ea typeface="+mn-ea"/>
              </a:rPr>
              <a:t>04. </a:t>
            </a:r>
            <a:r>
              <a:rPr lang="ko-KR" altLang="en-US" sz="4000" b="1" smtClean="0">
                <a:latin typeface="+mn-ea"/>
                <a:ea typeface="+mn-ea"/>
              </a:rPr>
              <a:t>수행결과 및 시연</a:t>
            </a:r>
            <a:endParaRPr lang="ko-KR" altLang="en-US" sz="4000" b="1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1606" y="1484730"/>
            <a:ext cx="482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결과제시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2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: DB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구성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891" y="1988800"/>
            <a:ext cx="7807541" cy="405770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 rot="21120167">
            <a:off x="3070952" y="3688213"/>
            <a:ext cx="2935470" cy="539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SAMPLE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85395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71556" y="376112"/>
            <a:ext cx="772602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 smtClean="0">
                <a:latin typeface="+mn-ea"/>
                <a:ea typeface="+mn-ea"/>
              </a:rPr>
              <a:t>04. </a:t>
            </a:r>
            <a:r>
              <a:rPr lang="ko-KR" altLang="en-US" sz="4000" b="1" smtClean="0">
                <a:latin typeface="+mn-ea"/>
                <a:ea typeface="+mn-ea"/>
              </a:rPr>
              <a:t>수행결과 및 시연</a:t>
            </a:r>
            <a:endParaRPr lang="ko-KR" altLang="en-US" sz="4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606" y="1484730"/>
            <a:ext cx="482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결과제시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3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화면구성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43566" y="2196356"/>
            <a:ext cx="8404897" cy="3464892"/>
            <a:chOff x="343566" y="2196356"/>
            <a:chExt cx="9264377" cy="3095622"/>
          </a:xfrm>
        </p:grpSpPr>
        <p:pic>
          <p:nvPicPr>
            <p:cNvPr id="5" name="그림 4" descr="음식, 다른, 다양한, 많은이(가) 표시된 사진&#10;&#10;자동 생성된 설명">
              <a:extLst>
                <a:ext uri="{FF2B5EF4-FFF2-40B4-BE49-F238E27FC236}">
                  <a16:creationId xmlns="" xmlns:a16="http://schemas.microsoft.com/office/drawing/2014/main" id="{35D89A5C-282B-4FA8-9124-860DD6D67D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43566" y="2204830"/>
              <a:ext cx="5014908" cy="3087148"/>
            </a:xfrm>
            <a:prstGeom prst="rect">
              <a:avLst/>
            </a:prstGeom>
          </p:spPr>
        </p:pic>
        <p:pic>
          <p:nvPicPr>
            <p:cNvPr id="6" name="그림 5" descr="스크린샷이(가) 표시된 사진&#10;&#10;자동 생성된 설명">
              <a:extLst>
                <a:ext uri="{FF2B5EF4-FFF2-40B4-BE49-F238E27FC236}">
                  <a16:creationId xmlns="" xmlns:a16="http://schemas.microsoft.com/office/drawing/2014/main" id="{5A74619F-7536-45C2-8C59-EB1D7B6AB0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64166" y="2196356"/>
              <a:ext cx="4943777" cy="3095622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 rot="21120167">
            <a:off x="3070952" y="3688213"/>
            <a:ext cx="2935470" cy="539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SAMPLE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19452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 txBox="1">
            <a:spLocks/>
          </p:cNvSpPr>
          <p:nvPr/>
        </p:nvSpPr>
        <p:spPr>
          <a:xfrm>
            <a:off x="271556" y="376112"/>
            <a:ext cx="772602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 smtClean="0">
                <a:latin typeface="+mn-ea"/>
                <a:ea typeface="+mn-ea"/>
              </a:rPr>
              <a:t>05. </a:t>
            </a:r>
            <a:r>
              <a:rPr lang="ko-KR" altLang="en-US" sz="4000" b="1" smtClean="0">
                <a:latin typeface="+mn-ea"/>
                <a:ea typeface="+mn-ea"/>
              </a:rPr>
              <a:t>느낀점</a:t>
            </a:r>
            <a:endParaRPr lang="ko-KR" altLang="en-US" sz="4000" b="1" dirty="0">
              <a:latin typeface="+mn-ea"/>
              <a:ea typeface="+mn-ea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718633"/>
              </p:ext>
            </p:extLst>
          </p:nvPr>
        </p:nvGraphicFramePr>
        <p:xfrm>
          <a:off x="901009" y="1988800"/>
          <a:ext cx="7342879" cy="2088272"/>
        </p:xfrm>
        <a:graphic>
          <a:graphicData uri="http://schemas.openxmlformats.org/drawingml/2006/table">
            <a:tbl>
              <a:tblPr/>
              <a:tblGrid>
                <a:gridCol w="7342879">
                  <a:extLst>
                    <a:ext uri="{9D8B030D-6E8A-4147-A177-3AD203B41FA5}">
                      <a16:colId xmlns:a16="http://schemas.microsoft.com/office/drawing/2014/main" xmlns="" val="1053143411"/>
                    </a:ext>
                  </a:extLst>
                </a:gridCol>
              </a:tblGrid>
              <a:tr h="69609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0675285"/>
                  </a:ext>
                </a:extLst>
              </a:tr>
              <a:tr h="1392181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느낀 점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프로젝트 수행에서 개인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우리 팀이 잘한 부분과 아쉬운 점을 작성한다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또한 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프로젝트를 수행하면서 느낀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상 어려움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갈등요소 등을 작성하고 이를 해결한 방법을 작성한다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en-US" altLang="ko-KR" sz="1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814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12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318" y="2780928"/>
            <a:ext cx="8425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 smtClean="0">
                <a:solidFill>
                  <a:schemeClr val="bg1"/>
                </a:solidFill>
              </a:rPr>
              <a:t>인터페이스 개발 프로젝트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1606" y="4577396"/>
            <a:ext cx="496869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err="1" smtClean="0">
                <a:latin typeface="+mn-ea"/>
              </a:rPr>
              <a:t>과정명</a:t>
            </a:r>
            <a:r>
              <a:rPr lang="en-US" altLang="ko-KR" sz="2800" b="1" dirty="0" smtClean="0">
                <a:latin typeface="+mn-ea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 err="1" smtClean="0">
                <a:latin typeface="+mn-ea"/>
              </a:rPr>
              <a:t>팀명</a:t>
            </a:r>
            <a:r>
              <a:rPr lang="en-US" altLang="ko-KR" sz="2800" b="1" dirty="0" smtClean="0">
                <a:latin typeface="+mn-ea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 smtClean="0">
                <a:latin typeface="+mn-ea"/>
              </a:rPr>
              <a:t>팀원</a:t>
            </a:r>
            <a:r>
              <a:rPr lang="en-US" altLang="ko-KR" sz="2800" b="1" dirty="0" smtClean="0">
                <a:latin typeface="+mn-ea"/>
              </a:rPr>
              <a:t>:</a:t>
            </a:r>
            <a:endParaRPr lang="ko-KR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644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923928" y="1448287"/>
            <a:ext cx="4118042" cy="2916817"/>
            <a:chOff x="4156671" y="1654195"/>
            <a:chExt cx="4118042" cy="2916817"/>
          </a:xfrm>
        </p:grpSpPr>
        <p:grpSp>
          <p:nvGrpSpPr>
            <p:cNvPr id="3" name="그룹 2"/>
            <p:cNvGrpSpPr/>
            <p:nvPr/>
          </p:nvGrpSpPr>
          <p:grpSpPr>
            <a:xfrm>
              <a:off x="4156671" y="1654195"/>
              <a:ext cx="3729740" cy="461665"/>
              <a:chOff x="2964319" y="3564953"/>
              <a:chExt cx="3729740" cy="461665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964319" y="3580342"/>
                <a:ext cx="5940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ko-KR" sz="2800" b="1" u="sng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42427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01</a:t>
                </a:r>
                <a:endParaRPr lang="ko-KR" altLang="en-US" sz="2800" b="1" u="sng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2427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86355" y="3564953"/>
                <a:ext cx="3207704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ko-KR" altLang="en-US" sz="24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itchFamily="34" charset="0"/>
                  </a:rPr>
                  <a:t>프로젝트 배경</a:t>
                </a:r>
                <a:endParaRPr lang="ko-KR" altLang="en-US" sz="2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itchFamily="34" charset="0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4156671" y="2267983"/>
              <a:ext cx="3729740" cy="461665"/>
              <a:chOff x="2964319" y="3564953"/>
              <a:chExt cx="3729740" cy="461665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964319" y="3580342"/>
                <a:ext cx="5940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ko-KR" sz="2800" b="1" u="sng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42427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02</a:t>
                </a:r>
                <a:endParaRPr lang="ko-KR" altLang="en-US" sz="2800" b="1" u="sng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2427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486355" y="3564953"/>
                <a:ext cx="3207704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ko-KR" altLang="en-US" sz="24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itchFamily="34" charset="0"/>
                  </a:rPr>
                  <a:t>팀 구성 및 역할</a:t>
                </a:r>
                <a:endParaRPr lang="ko-KR" altLang="en-US" sz="2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itchFamily="34" charset="0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4156671" y="2881771"/>
              <a:ext cx="3729740" cy="461665"/>
              <a:chOff x="2964319" y="3564953"/>
              <a:chExt cx="3729740" cy="461665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964319" y="3580342"/>
                <a:ext cx="5940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ko-KR" sz="2800" b="1" u="sng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42427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03</a:t>
                </a:r>
                <a:endParaRPr lang="ko-KR" altLang="en-US" sz="2800" b="1" u="sng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2427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486355" y="3564953"/>
                <a:ext cx="3207704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ko-KR" altLang="en-US" sz="24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itchFamily="34" charset="0"/>
                  </a:rPr>
                  <a:t>수행절차 및 방법</a:t>
                </a:r>
                <a:endParaRPr lang="ko-KR" altLang="en-US" sz="2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itchFamily="34" charset="0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4156671" y="3495559"/>
              <a:ext cx="4118042" cy="461665"/>
              <a:chOff x="2964319" y="3564953"/>
              <a:chExt cx="4118042" cy="46166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964319" y="3580342"/>
                <a:ext cx="5940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ko-KR" sz="2800" b="1" u="sng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42427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04</a:t>
                </a:r>
                <a:endParaRPr lang="ko-KR" altLang="en-US" sz="2800" b="1" u="sng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2427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486354" y="3564953"/>
                <a:ext cx="3596007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ko-KR" altLang="en-US" sz="24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itchFamily="34" charset="0"/>
                  </a:rPr>
                  <a:t>수행결과 및 시연</a:t>
                </a:r>
                <a:endParaRPr lang="ko-KR" altLang="en-US" sz="2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itchFamily="34" charset="0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4156671" y="4109347"/>
              <a:ext cx="3729740" cy="461665"/>
              <a:chOff x="2964319" y="3564953"/>
              <a:chExt cx="3729740" cy="4616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964319" y="3580342"/>
                <a:ext cx="5940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ko-KR" sz="2800" b="1" u="sng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42427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05</a:t>
                </a:r>
                <a:endParaRPr lang="ko-KR" altLang="en-US" sz="2800" b="1" u="sng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2427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486355" y="3564953"/>
                <a:ext cx="3207704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ko-KR" altLang="en-US" sz="2400" b="1" dirty="0" err="1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itchFamily="34" charset="0"/>
                  </a:rPr>
                  <a:t>느낀점</a:t>
                </a:r>
                <a:endParaRPr lang="ko-KR" altLang="en-US" sz="2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697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71556" y="376112"/>
            <a:ext cx="7030808" cy="542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smtClean="0">
                <a:latin typeface="+mn-ea"/>
                <a:ea typeface="+mn-ea"/>
              </a:rPr>
              <a:t>01. </a:t>
            </a:r>
            <a:r>
              <a:rPr lang="ko-KR" altLang="en-US" b="1" smtClean="0">
                <a:latin typeface="+mn-ea"/>
                <a:ea typeface="+mn-ea"/>
              </a:rPr>
              <a:t>프로젝트 배경</a:t>
            </a:r>
            <a:endParaRPr lang="ko-KR" altLang="en-US" b="1" dirty="0"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834802"/>
              </p:ext>
            </p:extLst>
          </p:nvPr>
        </p:nvGraphicFramePr>
        <p:xfrm>
          <a:off x="901009" y="1988801"/>
          <a:ext cx="7342879" cy="3560006"/>
        </p:xfrm>
        <a:graphic>
          <a:graphicData uri="http://schemas.openxmlformats.org/drawingml/2006/table">
            <a:tbl>
              <a:tblPr/>
              <a:tblGrid>
                <a:gridCol w="7342879">
                  <a:extLst>
                    <a:ext uri="{9D8B030D-6E8A-4147-A177-3AD203B41FA5}">
                      <a16:colId xmlns:a16="http://schemas.microsoft.com/office/drawing/2014/main" xmlns="" val="1053143411"/>
                    </a:ext>
                  </a:extLst>
                </a:gridCol>
              </a:tblGrid>
              <a:tr h="72011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0675285"/>
                  </a:ext>
                </a:extLst>
              </a:tr>
              <a:tr h="2839887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배경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아래와 같은 내용 등으로 구성하여 작성한다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altLang="ko-KR" sz="1800" b="1" i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주제 </a:t>
                      </a:r>
                      <a:endParaRPr lang="en-US" altLang="ko-KR" sz="1800" b="1" i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개요 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800" b="1" i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컨셉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 내용과의 관련성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환경 등</a:t>
                      </a:r>
                      <a:endParaRPr lang="en-US" altLang="ko-KR" sz="1800" b="1" i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구조</a:t>
                      </a:r>
                      <a:endParaRPr lang="en-US" altLang="ko-KR" sz="1800" b="1" i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814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06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71556" y="376112"/>
            <a:ext cx="772602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 smtClean="0">
                <a:latin typeface="+mn-ea"/>
                <a:ea typeface="+mn-ea"/>
              </a:rPr>
              <a:t>02. </a:t>
            </a:r>
            <a:r>
              <a:rPr lang="ko-KR" altLang="en-US" sz="4000" b="1" smtClean="0">
                <a:latin typeface="+mn-ea"/>
                <a:ea typeface="+mn-ea"/>
              </a:rPr>
              <a:t>팀 구성 및 역할</a:t>
            </a:r>
            <a:endParaRPr lang="ko-KR" altLang="en-US" sz="4000" b="1" dirty="0"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205833"/>
              </p:ext>
            </p:extLst>
          </p:nvPr>
        </p:nvGraphicFramePr>
        <p:xfrm>
          <a:off x="901009" y="1988800"/>
          <a:ext cx="7342879" cy="2160280"/>
        </p:xfrm>
        <a:graphic>
          <a:graphicData uri="http://schemas.openxmlformats.org/drawingml/2006/table">
            <a:tbl>
              <a:tblPr/>
              <a:tblGrid>
                <a:gridCol w="7342879">
                  <a:extLst>
                    <a:ext uri="{9D8B030D-6E8A-4147-A177-3AD203B41FA5}">
                      <a16:colId xmlns:a16="http://schemas.microsoft.com/office/drawing/2014/main" xmlns="" val="1053143411"/>
                    </a:ext>
                  </a:extLst>
                </a:gridCol>
              </a:tblGrid>
              <a:tr h="72009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0675285"/>
                  </a:ext>
                </a:extLst>
              </a:tr>
              <a:tr h="1440187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구성 및 역할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훈련생 별로 해당 프로젝트를 진행하면서 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주도적으로 참여한 부분을 중심으로 작성한다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814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67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71556" y="376112"/>
            <a:ext cx="6895086" cy="553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 dirty="0" smtClean="0">
                <a:latin typeface="+mn-ea"/>
                <a:ea typeface="+mn-ea"/>
              </a:rPr>
              <a:t>03. </a:t>
            </a:r>
            <a:r>
              <a:rPr lang="ko-KR" altLang="en-US" sz="4000" b="1" dirty="0" smtClean="0">
                <a:latin typeface="+mn-ea"/>
                <a:ea typeface="+mn-ea"/>
              </a:rPr>
              <a:t>수행절차 및 방법</a:t>
            </a:r>
            <a:endParaRPr lang="ko-KR" altLang="en-US" sz="4000" b="1" dirty="0"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169973"/>
              </p:ext>
            </p:extLst>
          </p:nvPr>
        </p:nvGraphicFramePr>
        <p:xfrm>
          <a:off x="901009" y="1988800"/>
          <a:ext cx="7342879" cy="2160280"/>
        </p:xfrm>
        <a:graphic>
          <a:graphicData uri="http://schemas.openxmlformats.org/drawingml/2006/table">
            <a:tbl>
              <a:tblPr/>
              <a:tblGrid>
                <a:gridCol w="7342879">
                  <a:extLst>
                    <a:ext uri="{9D8B030D-6E8A-4147-A177-3AD203B41FA5}">
                      <a16:colId xmlns:a16="http://schemas.microsoft.com/office/drawing/2014/main" xmlns="" val="1053143411"/>
                    </a:ext>
                  </a:extLst>
                </a:gridCol>
              </a:tblGrid>
              <a:tr h="72009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0675285"/>
                  </a:ext>
                </a:extLst>
              </a:tr>
              <a:tr h="1440187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수행절차 및 방법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프로젝트 수행절차 및 방법을 제시한다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구성요소를 포함하여 예시 표와 다르게 수정하여 작성 가능함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814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001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71556" y="376112"/>
            <a:ext cx="6804226" cy="5356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 smtClean="0">
                <a:latin typeface="+mn-ea"/>
                <a:ea typeface="+mn-ea"/>
              </a:rPr>
              <a:t>03. </a:t>
            </a:r>
            <a:r>
              <a:rPr lang="ko-KR" altLang="en-US" sz="4000" b="1" smtClean="0">
                <a:latin typeface="+mn-ea"/>
                <a:ea typeface="+mn-ea"/>
              </a:rPr>
              <a:t>수행절차 및 방법</a:t>
            </a:r>
            <a:endParaRPr lang="ko-KR" altLang="en-US" sz="4000" b="1" dirty="0"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137751"/>
              </p:ext>
            </p:extLst>
          </p:nvPr>
        </p:nvGraphicFramePr>
        <p:xfrm>
          <a:off x="900113" y="1556739"/>
          <a:ext cx="7343775" cy="4752580"/>
        </p:xfrm>
        <a:graphic>
          <a:graphicData uri="http://schemas.openxmlformats.org/drawingml/2006/table">
            <a:tbl>
              <a:tblPr/>
              <a:tblGrid>
                <a:gridCol w="1259994">
                  <a:extLst>
                    <a:ext uri="{9D8B030D-6E8A-4147-A177-3AD203B41FA5}">
                      <a16:colId xmlns:a16="http://schemas.microsoft.com/office/drawing/2014/main" xmlns="" val="1053143411"/>
                    </a:ext>
                  </a:extLst>
                </a:gridCol>
                <a:gridCol w="1913951">
                  <a:extLst>
                    <a:ext uri="{9D8B030D-6E8A-4147-A177-3AD203B41FA5}">
                      <a16:colId xmlns:a16="http://schemas.microsoft.com/office/drawing/2014/main" xmlns="" val="1518255068"/>
                    </a:ext>
                  </a:extLst>
                </a:gridCol>
                <a:gridCol w="2514162">
                  <a:extLst>
                    <a:ext uri="{9D8B030D-6E8A-4147-A177-3AD203B41FA5}">
                      <a16:colId xmlns:a16="http://schemas.microsoft.com/office/drawing/2014/main" xmlns="" val="3319531251"/>
                    </a:ext>
                  </a:extLst>
                </a:gridCol>
                <a:gridCol w="1655668">
                  <a:extLst>
                    <a:ext uri="{9D8B030D-6E8A-4147-A177-3AD203B41FA5}">
                      <a16:colId xmlns:a16="http://schemas.microsoft.com/office/drawing/2014/main" xmlns="" val="584824119"/>
                    </a:ext>
                  </a:extLst>
                </a:gridCol>
              </a:tblGrid>
              <a:tr h="44879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marL="4215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활동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도구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0581919"/>
                  </a:ext>
                </a:extLst>
              </a:tr>
              <a:tr h="689859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사전 기획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O/O(</a:t>
                      </a:r>
                      <a:r>
                        <a:rPr lang="ko-KR" altLang="en-US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) ~ O/O</a:t>
                      </a:r>
                      <a:r>
                        <a:rPr lang="en-US" altLang="ko-KR" sz="1200" b="1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200" b="1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200" b="1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프로젝트 </a:t>
                      </a:r>
                      <a:r>
                        <a:rPr lang="ko-KR" altLang="en-US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기획 및 </a:t>
                      </a:r>
                      <a:r>
                        <a:rPr lang="ko-KR" altLang="en-US" sz="1200" b="1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주제 선정</a:t>
                      </a:r>
                      <a:endParaRPr lang="en-US" altLang="ko-KR" sz="1200" b="1" i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i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기획안</a:t>
                      </a:r>
                      <a:r>
                        <a:rPr lang="ko-KR" altLang="en-US" sz="1200" b="1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작성</a:t>
                      </a:r>
                      <a:endParaRPr lang="en-US" altLang="ko-KR" sz="1200" b="1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="1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0675285"/>
                  </a:ext>
                </a:extLst>
              </a:tr>
              <a:tr h="689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O/O(</a:t>
                      </a:r>
                      <a:r>
                        <a:rPr lang="ko-KR" altLang="en-US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프로젝트 </a:t>
                      </a:r>
                      <a:r>
                        <a:rPr lang="ko-KR" altLang="en-US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주제 </a:t>
                      </a: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아이디어 발표</a:t>
                      </a:r>
                      <a:endParaRPr lang="en-US" altLang="ko-KR" sz="1200" b="1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="1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37809387"/>
                  </a:ext>
                </a:extLst>
              </a:tr>
              <a:tr h="695740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O/O(</a:t>
                      </a:r>
                      <a:r>
                        <a:rPr lang="ko-KR" altLang="en-US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) ~ O/O</a:t>
                      </a:r>
                      <a:r>
                        <a:rPr lang="en-US" altLang="ko-KR" sz="1200" b="1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200" b="1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200" b="1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데이터 전처리</a:t>
                      </a:r>
                      <a:endParaRPr lang="en-US" altLang="ko-KR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모델 선정 및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프로젝트 </a:t>
                      </a:r>
                      <a:r>
                        <a:rPr lang="ko-KR" altLang="en-US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진행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67508895"/>
                  </a:ext>
                </a:extLst>
              </a:tr>
              <a:tr h="695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O/O(</a:t>
                      </a:r>
                      <a:r>
                        <a:rPr lang="ko-KR" altLang="en-US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팀 별 중간보고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06332610"/>
                  </a:ext>
                </a:extLst>
              </a:tr>
              <a:tr h="83684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보완</a:t>
                      </a:r>
                      <a:endParaRPr lang="ko-KR" alt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O/O(</a:t>
                      </a:r>
                      <a:r>
                        <a:rPr lang="ko-KR" altLang="en-US" sz="1200" b="1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200" b="1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) ~ O/O(</a:t>
                      </a:r>
                      <a:r>
                        <a:rPr lang="ko-KR" altLang="en-US" sz="1200" b="1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200" b="1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피드백 의견 반영하여 프로젝트 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2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2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고도화</a:t>
                      </a:r>
                      <a:endParaRPr lang="ko-KR" alt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70513718"/>
                  </a:ext>
                </a:extLst>
              </a:tr>
              <a:tr h="6957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프로젝트 발표</a:t>
                      </a:r>
                      <a:endParaRPr lang="ko-KR" alt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O/O(</a:t>
                      </a:r>
                      <a:r>
                        <a:rPr lang="ko-KR" altLang="en-US" sz="1200" b="1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200" b="1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30892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17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71556" y="376112"/>
            <a:ext cx="6895086" cy="553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 smtClean="0">
                <a:latin typeface="+mn-ea"/>
                <a:ea typeface="+mn-ea"/>
              </a:rPr>
              <a:t>04. </a:t>
            </a:r>
            <a:r>
              <a:rPr lang="ko-KR" altLang="en-US" sz="4000" b="1" smtClean="0">
                <a:latin typeface="+mn-ea"/>
                <a:ea typeface="+mn-ea"/>
              </a:rPr>
              <a:t>수행결과 및 시연</a:t>
            </a:r>
            <a:endParaRPr lang="ko-KR" altLang="en-US" sz="4000" b="1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697692"/>
              </p:ext>
            </p:extLst>
          </p:nvPr>
        </p:nvGraphicFramePr>
        <p:xfrm>
          <a:off x="901009" y="1988800"/>
          <a:ext cx="7342879" cy="2160280"/>
        </p:xfrm>
        <a:graphic>
          <a:graphicData uri="http://schemas.openxmlformats.org/drawingml/2006/table">
            <a:tbl>
              <a:tblPr/>
              <a:tblGrid>
                <a:gridCol w="7342879">
                  <a:extLst>
                    <a:ext uri="{9D8B030D-6E8A-4147-A177-3AD203B41FA5}">
                      <a16:colId xmlns:a16="http://schemas.microsoft.com/office/drawing/2014/main" xmlns="" val="1053143411"/>
                    </a:ext>
                  </a:extLst>
                </a:gridCol>
              </a:tblGrid>
              <a:tr h="72009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0675285"/>
                  </a:ext>
                </a:extLst>
              </a:tr>
              <a:tr h="1440187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수행결과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프로젝트 결과물이 도출된 과정을 단계별로 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세부적으로 기록한다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시연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실제 구축한 페이지에서 주요 기능 위주로 설명한다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814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34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71556" y="376112"/>
            <a:ext cx="6895086" cy="553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 smtClean="0">
                <a:latin typeface="+mn-ea"/>
                <a:ea typeface="+mn-ea"/>
              </a:rPr>
              <a:t>04. </a:t>
            </a:r>
            <a:r>
              <a:rPr lang="ko-KR" altLang="en-US" sz="4000" b="1" smtClean="0">
                <a:latin typeface="+mn-ea"/>
                <a:ea typeface="+mn-ea"/>
              </a:rPr>
              <a:t>수행결과 및 시연</a:t>
            </a:r>
            <a:endParaRPr lang="ko-KR" altLang="en-US" sz="40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1606" y="1484730"/>
            <a:ext cx="482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결과제시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1: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스토리보드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03616" y="2231477"/>
            <a:ext cx="7828823" cy="3453429"/>
            <a:chOff x="703616" y="2231477"/>
            <a:chExt cx="8441729" cy="3453429"/>
          </a:xfrm>
        </p:grpSpPr>
        <p:pic>
          <p:nvPicPr>
            <p:cNvPr id="8" name="그림 7" descr="텍스트이(가) 표시된 사진&#10;&#10;자동 생성된 설명">
              <a:extLst>
                <a:ext uri="{FF2B5EF4-FFF2-40B4-BE49-F238E27FC236}">
                  <a16:creationId xmlns="" xmlns:a16="http://schemas.microsoft.com/office/drawing/2014/main" id="{EFE0668C-4DC3-48B2-AEA7-792A01A1F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3616" y="2231477"/>
              <a:ext cx="2652554" cy="3425420"/>
            </a:xfrm>
            <a:prstGeom prst="rect">
              <a:avLst/>
            </a:prstGeom>
            <a:ln w="28575">
              <a:solidFill>
                <a:srgbClr val="6257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그림 8" descr="키보드이(가) 표시된 사진&#10;&#10;자동 생성된 설명">
              <a:extLst>
                <a:ext uri="{FF2B5EF4-FFF2-40B4-BE49-F238E27FC236}">
                  <a16:creationId xmlns="" xmlns:a16="http://schemas.microsoft.com/office/drawing/2014/main" id="{C5DDE98B-3518-4324-8613-E81FB6833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90702" y="2231477"/>
              <a:ext cx="2674243" cy="3453429"/>
            </a:xfrm>
            <a:prstGeom prst="rect">
              <a:avLst/>
            </a:prstGeom>
            <a:ln w="28575">
              <a:solidFill>
                <a:srgbClr val="625772"/>
              </a:solidFill>
            </a:ln>
          </p:spPr>
        </p:pic>
        <p:pic>
          <p:nvPicPr>
            <p:cNvPr id="10" name="그림 9" descr="텍스트이(가) 표시된 사진&#10;&#10;자동 생성된 설명">
              <a:extLst>
                <a:ext uri="{FF2B5EF4-FFF2-40B4-BE49-F238E27FC236}">
                  <a16:creationId xmlns="" xmlns:a16="http://schemas.microsoft.com/office/drawing/2014/main" id="{F8143F82-ECE1-4200-B301-969A0BF81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71102" y="2231477"/>
              <a:ext cx="2674243" cy="3453429"/>
            </a:xfrm>
            <a:prstGeom prst="rect">
              <a:avLst/>
            </a:prstGeom>
            <a:ln w="28575">
              <a:solidFill>
                <a:srgbClr val="625772"/>
              </a:solidFill>
            </a:ln>
          </p:spPr>
        </p:pic>
      </p:grpSp>
      <p:sp>
        <p:nvSpPr>
          <p:cNvPr id="12" name="직사각형 11"/>
          <p:cNvSpPr/>
          <p:nvPr/>
        </p:nvSpPr>
        <p:spPr>
          <a:xfrm rot="21120167">
            <a:off x="3070952" y="3688213"/>
            <a:ext cx="2935470" cy="539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SAMPLE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13732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281</Words>
  <Application>Microsoft Office PowerPoint</Application>
  <PresentationFormat>화면 슬라이드 쇼(4:3)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campusseven05</cp:lastModifiedBy>
  <cp:revision>1</cp:revision>
  <dcterms:created xsi:type="dcterms:W3CDTF">2020-08-06T07:24:31Z</dcterms:created>
  <dcterms:modified xsi:type="dcterms:W3CDTF">2021-02-01T22:30:11Z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C:\Users\multicampus\Desktop\유형2\8. 프로젝트\포트폴리오_인터페이스 개발_조이름3.pptx</vt:lpwstr>
  </property>
</Properties>
</file>