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7" r:id="rId2"/>
  </p:sldIdLst>
  <p:sldSz cx="36576000" cy="29260800"/>
  <p:notesSz cx="6858000" cy="9144000"/>
  <p:defaultTextStyle>
    <a:defPPr>
      <a:defRPr lang="en-US"/>
    </a:defPPr>
    <a:lvl1pPr marL="0" algn="l" defTabSz="3761621" rtl="0" eaLnBrk="1" latinLnBrk="0" hangingPunct="1">
      <a:defRPr sz="7399" kern="1200">
        <a:solidFill>
          <a:schemeClr val="tx1"/>
        </a:solidFill>
        <a:latin typeface="+mn-lt"/>
        <a:ea typeface="+mn-ea"/>
        <a:cs typeface="+mn-cs"/>
      </a:defRPr>
    </a:lvl1pPr>
    <a:lvl2pPr marL="1880811" algn="l" defTabSz="3761621" rtl="0" eaLnBrk="1" latinLnBrk="0" hangingPunct="1">
      <a:defRPr sz="7399" kern="1200">
        <a:solidFill>
          <a:schemeClr val="tx1"/>
        </a:solidFill>
        <a:latin typeface="+mn-lt"/>
        <a:ea typeface="+mn-ea"/>
        <a:cs typeface="+mn-cs"/>
      </a:defRPr>
    </a:lvl2pPr>
    <a:lvl3pPr marL="3761621" algn="l" defTabSz="3761621" rtl="0" eaLnBrk="1" latinLnBrk="0" hangingPunct="1">
      <a:defRPr sz="7399" kern="1200">
        <a:solidFill>
          <a:schemeClr val="tx1"/>
        </a:solidFill>
        <a:latin typeface="+mn-lt"/>
        <a:ea typeface="+mn-ea"/>
        <a:cs typeface="+mn-cs"/>
      </a:defRPr>
    </a:lvl3pPr>
    <a:lvl4pPr marL="5642432" algn="l" defTabSz="3761621" rtl="0" eaLnBrk="1" latinLnBrk="0" hangingPunct="1">
      <a:defRPr sz="7399" kern="1200">
        <a:solidFill>
          <a:schemeClr val="tx1"/>
        </a:solidFill>
        <a:latin typeface="+mn-lt"/>
        <a:ea typeface="+mn-ea"/>
        <a:cs typeface="+mn-cs"/>
      </a:defRPr>
    </a:lvl4pPr>
    <a:lvl5pPr marL="7523243" algn="l" defTabSz="3761621" rtl="0" eaLnBrk="1" latinLnBrk="0" hangingPunct="1">
      <a:defRPr sz="7399" kern="1200">
        <a:solidFill>
          <a:schemeClr val="tx1"/>
        </a:solidFill>
        <a:latin typeface="+mn-lt"/>
        <a:ea typeface="+mn-ea"/>
        <a:cs typeface="+mn-cs"/>
      </a:defRPr>
    </a:lvl5pPr>
    <a:lvl6pPr marL="9404053" algn="l" defTabSz="3761621" rtl="0" eaLnBrk="1" latinLnBrk="0" hangingPunct="1">
      <a:defRPr sz="7399" kern="1200">
        <a:solidFill>
          <a:schemeClr val="tx1"/>
        </a:solidFill>
        <a:latin typeface="+mn-lt"/>
        <a:ea typeface="+mn-ea"/>
        <a:cs typeface="+mn-cs"/>
      </a:defRPr>
    </a:lvl6pPr>
    <a:lvl7pPr marL="11284864" algn="l" defTabSz="3761621" rtl="0" eaLnBrk="1" latinLnBrk="0" hangingPunct="1">
      <a:defRPr sz="7399" kern="1200">
        <a:solidFill>
          <a:schemeClr val="tx1"/>
        </a:solidFill>
        <a:latin typeface="+mn-lt"/>
        <a:ea typeface="+mn-ea"/>
        <a:cs typeface="+mn-cs"/>
      </a:defRPr>
    </a:lvl7pPr>
    <a:lvl8pPr marL="13165676" algn="l" defTabSz="3761621" rtl="0" eaLnBrk="1" latinLnBrk="0" hangingPunct="1">
      <a:defRPr sz="7399" kern="1200">
        <a:solidFill>
          <a:schemeClr val="tx1"/>
        </a:solidFill>
        <a:latin typeface="+mn-lt"/>
        <a:ea typeface="+mn-ea"/>
        <a:cs typeface="+mn-cs"/>
      </a:defRPr>
    </a:lvl8pPr>
    <a:lvl9pPr marL="15046486" algn="l" defTabSz="3761621" rtl="0" eaLnBrk="1" latinLnBrk="0" hangingPunct="1">
      <a:defRPr sz="739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userDrawn="1">
          <p15:clr>
            <a:srgbClr val="A4A3A4"/>
          </p15:clr>
        </p15:guide>
        <p15:guide id="2" pos="1152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F2CF623-E00D-361C-1CCD-4BB3B001F39F}" name="Kayla K. Drifka" initials="KD" userId="S::kayla.drifka@baycollege.edu::d0902e7b-8333-4e48-bb6f-d1047b179e33" providerId="AD"/>
  <p188:author id="{B87C154F-9147-F72A-CBE7-D9864E9352B8}" name="Kohl, Haley" initials="HK" userId="S::hakohl@med.umich.edu::0a4af8d3-2c4d-453d-bd99-6ffad0f12a56"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69" autoAdjust="0"/>
  </p:normalViewPr>
  <p:slideViewPr>
    <p:cSldViewPr snapToGrid="0">
      <p:cViewPr>
        <p:scale>
          <a:sx n="42" d="100"/>
          <a:sy n="42" d="100"/>
        </p:scale>
        <p:origin x="-16" y="-296"/>
      </p:cViewPr>
      <p:guideLst>
        <p:guide orient="horz" pos="9216"/>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8/10/relationships/authors" Target="authors.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822AA0-0CE6-4C2A-8C29-A5976FF41D5E}" type="datetimeFigureOut">
              <a:rPr lang="en-US" smtClean="0"/>
              <a:t>7/26/25</a:t>
            </a:fld>
            <a:endParaRPr lang="en-US"/>
          </a:p>
        </p:txBody>
      </p:sp>
      <p:sp>
        <p:nvSpPr>
          <p:cNvPr id="4" name="Slide Image Placeholder 3"/>
          <p:cNvSpPr>
            <a:spLocks noGrp="1" noRot="1" noChangeAspect="1"/>
          </p:cNvSpPr>
          <p:nvPr>
            <p:ph type="sldImg" idx="2"/>
          </p:nvPr>
        </p:nvSpPr>
        <p:spPr>
          <a:xfrm>
            <a:off x="1500188" y="1143000"/>
            <a:ext cx="38576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F69023-8704-446F-978E-91D5F9B4EA5A}" type="slidenum">
              <a:rPr lang="en-US" smtClean="0"/>
              <a:t>‹#›</a:t>
            </a:fld>
            <a:endParaRPr lang="en-US"/>
          </a:p>
        </p:txBody>
      </p:sp>
    </p:spTree>
    <p:extLst>
      <p:ext uri="{BB962C8B-B14F-4D97-AF65-F5344CB8AC3E}">
        <p14:creationId xmlns:p14="http://schemas.microsoft.com/office/powerpoint/2010/main" val="1826932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F69023-8704-446F-978E-91D5F9B4EA5A}" type="slidenum">
              <a:rPr lang="en-US" smtClean="0"/>
              <a:t>1</a:t>
            </a:fld>
            <a:endParaRPr lang="en-US"/>
          </a:p>
        </p:txBody>
      </p:sp>
    </p:spTree>
    <p:extLst>
      <p:ext uri="{BB962C8B-B14F-4D97-AF65-F5344CB8AC3E}">
        <p14:creationId xmlns:p14="http://schemas.microsoft.com/office/powerpoint/2010/main" val="2960481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3200" y="9089816"/>
            <a:ext cx="31089600" cy="6272107"/>
          </a:xfrm>
        </p:spPr>
        <p:txBody>
          <a:bodyPr/>
          <a:lstStyle/>
          <a:p>
            <a:r>
              <a:rPr lang="en-US"/>
              <a:t>Click to edit Master title style</a:t>
            </a:r>
          </a:p>
        </p:txBody>
      </p:sp>
      <p:sp>
        <p:nvSpPr>
          <p:cNvPr id="3" name="Subtitle 2"/>
          <p:cNvSpPr>
            <a:spLocks noGrp="1"/>
          </p:cNvSpPr>
          <p:nvPr>
            <p:ph type="subTitle" idx="1"/>
          </p:nvPr>
        </p:nvSpPr>
        <p:spPr>
          <a:xfrm>
            <a:off x="5486400" y="16581120"/>
            <a:ext cx="25603200" cy="7477760"/>
          </a:xfrm>
        </p:spPr>
        <p:txBody>
          <a:bodyPr/>
          <a:lstStyle>
            <a:lvl1pPr marL="0" indent="0" algn="ctr">
              <a:buNone/>
              <a:defRPr>
                <a:solidFill>
                  <a:schemeClr val="tx1">
                    <a:tint val="75000"/>
                  </a:schemeClr>
                </a:solidFill>
              </a:defRPr>
            </a:lvl1pPr>
            <a:lvl2pPr marL="1763379" indent="0" algn="ctr">
              <a:buNone/>
              <a:defRPr>
                <a:solidFill>
                  <a:schemeClr val="tx1">
                    <a:tint val="75000"/>
                  </a:schemeClr>
                </a:solidFill>
              </a:defRPr>
            </a:lvl2pPr>
            <a:lvl3pPr marL="3526756" indent="0" algn="ctr">
              <a:buNone/>
              <a:defRPr>
                <a:solidFill>
                  <a:schemeClr val="tx1">
                    <a:tint val="75000"/>
                  </a:schemeClr>
                </a:solidFill>
              </a:defRPr>
            </a:lvl3pPr>
            <a:lvl4pPr marL="5290136" indent="0" algn="ctr">
              <a:buNone/>
              <a:defRPr>
                <a:solidFill>
                  <a:schemeClr val="tx1">
                    <a:tint val="75000"/>
                  </a:schemeClr>
                </a:solidFill>
              </a:defRPr>
            </a:lvl4pPr>
            <a:lvl5pPr marL="7053514" indent="0" algn="ctr">
              <a:buNone/>
              <a:defRPr>
                <a:solidFill>
                  <a:schemeClr val="tx1">
                    <a:tint val="75000"/>
                  </a:schemeClr>
                </a:solidFill>
              </a:defRPr>
            </a:lvl5pPr>
            <a:lvl6pPr marL="8816892" indent="0" algn="ctr">
              <a:buNone/>
              <a:defRPr>
                <a:solidFill>
                  <a:schemeClr val="tx1">
                    <a:tint val="75000"/>
                  </a:schemeClr>
                </a:solidFill>
              </a:defRPr>
            </a:lvl6pPr>
            <a:lvl7pPr marL="10580270" indent="0" algn="ctr">
              <a:buNone/>
              <a:defRPr>
                <a:solidFill>
                  <a:schemeClr val="tx1">
                    <a:tint val="75000"/>
                  </a:schemeClr>
                </a:solidFill>
              </a:defRPr>
            </a:lvl7pPr>
            <a:lvl8pPr marL="12343650" indent="0" algn="ctr">
              <a:buNone/>
              <a:defRPr>
                <a:solidFill>
                  <a:schemeClr val="tx1">
                    <a:tint val="75000"/>
                  </a:schemeClr>
                </a:solidFill>
              </a:defRPr>
            </a:lvl8pPr>
            <a:lvl9pPr marL="1410702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A153E32-853C-433B-BED2-766C5D3EFD70}" type="datetimeFigureOut">
              <a:rPr lang="en-US" smtClean="0"/>
              <a:t>7/26/25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1DFA9-3839-47E9-AB7D-25E7EFA2C165}" type="slidenum">
              <a:rPr lang="en-US" smtClean="0"/>
              <a:t>‹#›</a:t>
            </a:fld>
            <a:endParaRPr lang="en-US"/>
          </a:p>
        </p:txBody>
      </p:sp>
    </p:spTree>
    <p:extLst>
      <p:ext uri="{BB962C8B-B14F-4D97-AF65-F5344CB8AC3E}">
        <p14:creationId xmlns:p14="http://schemas.microsoft.com/office/powerpoint/2010/main" val="29553998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153E32-853C-433B-BED2-766C5D3EFD70}" type="datetimeFigureOut">
              <a:rPr lang="en-US" smtClean="0"/>
              <a:t>7/26/25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1DFA9-3839-47E9-AB7D-25E7EFA2C165}" type="slidenum">
              <a:rPr lang="en-US" smtClean="0"/>
              <a:t>‹#›</a:t>
            </a:fld>
            <a:endParaRPr lang="en-US"/>
          </a:p>
        </p:txBody>
      </p:sp>
    </p:spTree>
    <p:extLst>
      <p:ext uri="{BB962C8B-B14F-4D97-AF65-F5344CB8AC3E}">
        <p14:creationId xmlns:p14="http://schemas.microsoft.com/office/powerpoint/2010/main" val="1596859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517600" y="1171792"/>
            <a:ext cx="8229600" cy="2496650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828800" y="1171792"/>
            <a:ext cx="24079200" cy="249665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153E32-853C-433B-BED2-766C5D3EFD70}" type="datetimeFigureOut">
              <a:rPr lang="en-US" smtClean="0"/>
              <a:t>7/26/25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1DFA9-3839-47E9-AB7D-25E7EFA2C165}" type="slidenum">
              <a:rPr lang="en-US" smtClean="0"/>
              <a:t>‹#›</a:t>
            </a:fld>
            <a:endParaRPr lang="en-US"/>
          </a:p>
        </p:txBody>
      </p:sp>
    </p:spTree>
    <p:extLst>
      <p:ext uri="{BB962C8B-B14F-4D97-AF65-F5344CB8AC3E}">
        <p14:creationId xmlns:p14="http://schemas.microsoft.com/office/powerpoint/2010/main" val="1877745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153E32-853C-433B-BED2-766C5D3EFD70}" type="datetimeFigureOut">
              <a:rPr lang="en-US" smtClean="0"/>
              <a:t>7/26/25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1DFA9-3839-47E9-AB7D-25E7EFA2C165}" type="slidenum">
              <a:rPr lang="en-US" smtClean="0"/>
              <a:t>‹#›</a:t>
            </a:fld>
            <a:endParaRPr lang="en-US"/>
          </a:p>
        </p:txBody>
      </p:sp>
    </p:spTree>
    <p:extLst>
      <p:ext uri="{BB962C8B-B14F-4D97-AF65-F5344CB8AC3E}">
        <p14:creationId xmlns:p14="http://schemas.microsoft.com/office/powerpoint/2010/main" val="2947607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8802775"/>
            <a:ext cx="31089600" cy="5811520"/>
          </a:xfrm>
        </p:spPr>
        <p:txBody>
          <a:bodyPr anchor="t"/>
          <a:lstStyle>
            <a:lvl1pPr algn="l">
              <a:defRPr sz="15469" b="1" cap="all"/>
            </a:lvl1pPr>
          </a:lstStyle>
          <a:p>
            <a:r>
              <a:rPr lang="en-US"/>
              <a:t>Click to edit Master title style</a:t>
            </a:r>
          </a:p>
        </p:txBody>
      </p:sp>
      <p:sp>
        <p:nvSpPr>
          <p:cNvPr id="3" name="Text Placeholder 2"/>
          <p:cNvSpPr>
            <a:spLocks noGrp="1"/>
          </p:cNvSpPr>
          <p:nvPr>
            <p:ph type="body" idx="1"/>
          </p:nvPr>
        </p:nvSpPr>
        <p:spPr>
          <a:xfrm>
            <a:off x="2889252" y="12401978"/>
            <a:ext cx="31089600" cy="6400798"/>
          </a:xfrm>
        </p:spPr>
        <p:txBody>
          <a:bodyPr anchor="b"/>
          <a:lstStyle>
            <a:lvl1pPr marL="0" indent="0">
              <a:buNone/>
              <a:defRPr sz="7687">
                <a:solidFill>
                  <a:schemeClr val="tx1">
                    <a:tint val="75000"/>
                  </a:schemeClr>
                </a:solidFill>
              </a:defRPr>
            </a:lvl1pPr>
            <a:lvl2pPr marL="1763379" indent="0">
              <a:buNone/>
              <a:defRPr sz="6937">
                <a:solidFill>
                  <a:schemeClr val="tx1">
                    <a:tint val="75000"/>
                  </a:schemeClr>
                </a:solidFill>
              </a:defRPr>
            </a:lvl2pPr>
            <a:lvl3pPr marL="3526756" indent="0">
              <a:buNone/>
              <a:defRPr sz="6187">
                <a:solidFill>
                  <a:schemeClr val="tx1">
                    <a:tint val="75000"/>
                  </a:schemeClr>
                </a:solidFill>
              </a:defRPr>
            </a:lvl3pPr>
            <a:lvl4pPr marL="5290136" indent="0">
              <a:buNone/>
              <a:defRPr sz="5437">
                <a:solidFill>
                  <a:schemeClr val="tx1">
                    <a:tint val="75000"/>
                  </a:schemeClr>
                </a:solidFill>
              </a:defRPr>
            </a:lvl4pPr>
            <a:lvl5pPr marL="7053514" indent="0">
              <a:buNone/>
              <a:defRPr sz="5437">
                <a:solidFill>
                  <a:schemeClr val="tx1">
                    <a:tint val="75000"/>
                  </a:schemeClr>
                </a:solidFill>
              </a:defRPr>
            </a:lvl5pPr>
            <a:lvl6pPr marL="8816892" indent="0">
              <a:buNone/>
              <a:defRPr sz="5437">
                <a:solidFill>
                  <a:schemeClr val="tx1">
                    <a:tint val="75000"/>
                  </a:schemeClr>
                </a:solidFill>
              </a:defRPr>
            </a:lvl6pPr>
            <a:lvl7pPr marL="10580270" indent="0">
              <a:buNone/>
              <a:defRPr sz="5437">
                <a:solidFill>
                  <a:schemeClr val="tx1">
                    <a:tint val="75000"/>
                  </a:schemeClr>
                </a:solidFill>
              </a:defRPr>
            </a:lvl7pPr>
            <a:lvl8pPr marL="12343650" indent="0">
              <a:buNone/>
              <a:defRPr sz="5437">
                <a:solidFill>
                  <a:schemeClr val="tx1">
                    <a:tint val="75000"/>
                  </a:schemeClr>
                </a:solidFill>
              </a:defRPr>
            </a:lvl8pPr>
            <a:lvl9pPr marL="14107027" indent="0">
              <a:buNone/>
              <a:defRPr sz="543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153E32-853C-433B-BED2-766C5D3EFD70}" type="datetimeFigureOut">
              <a:rPr lang="en-US" smtClean="0"/>
              <a:t>7/26/25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21DFA9-3839-47E9-AB7D-25E7EFA2C165}" type="slidenum">
              <a:rPr lang="en-US" smtClean="0"/>
              <a:t>‹#›</a:t>
            </a:fld>
            <a:endParaRPr lang="en-US"/>
          </a:p>
        </p:txBody>
      </p:sp>
    </p:spTree>
    <p:extLst>
      <p:ext uri="{BB962C8B-B14F-4D97-AF65-F5344CB8AC3E}">
        <p14:creationId xmlns:p14="http://schemas.microsoft.com/office/powerpoint/2010/main" val="948273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828800" y="6827523"/>
            <a:ext cx="16154400" cy="19310775"/>
          </a:xfrm>
        </p:spPr>
        <p:txBody>
          <a:bodyPr/>
          <a:lstStyle>
            <a:lvl1pPr>
              <a:defRPr sz="10781"/>
            </a:lvl1pPr>
            <a:lvl2pPr>
              <a:defRPr sz="9281"/>
            </a:lvl2pPr>
            <a:lvl3pPr>
              <a:defRPr sz="7687"/>
            </a:lvl3pPr>
            <a:lvl4pPr>
              <a:defRPr sz="6937"/>
            </a:lvl4pPr>
            <a:lvl5pPr>
              <a:defRPr sz="6937"/>
            </a:lvl5pPr>
            <a:lvl6pPr>
              <a:defRPr sz="6937"/>
            </a:lvl6pPr>
            <a:lvl7pPr>
              <a:defRPr sz="6937"/>
            </a:lvl7pPr>
            <a:lvl8pPr>
              <a:defRPr sz="6937"/>
            </a:lvl8pPr>
            <a:lvl9pPr>
              <a:defRPr sz="693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592800" y="6827523"/>
            <a:ext cx="16154400" cy="19310775"/>
          </a:xfrm>
        </p:spPr>
        <p:txBody>
          <a:bodyPr/>
          <a:lstStyle>
            <a:lvl1pPr>
              <a:defRPr sz="10781"/>
            </a:lvl1pPr>
            <a:lvl2pPr>
              <a:defRPr sz="9281"/>
            </a:lvl2pPr>
            <a:lvl3pPr>
              <a:defRPr sz="7687"/>
            </a:lvl3pPr>
            <a:lvl4pPr>
              <a:defRPr sz="6937"/>
            </a:lvl4pPr>
            <a:lvl5pPr>
              <a:defRPr sz="6937"/>
            </a:lvl5pPr>
            <a:lvl6pPr>
              <a:defRPr sz="6937"/>
            </a:lvl6pPr>
            <a:lvl7pPr>
              <a:defRPr sz="6937"/>
            </a:lvl7pPr>
            <a:lvl8pPr>
              <a:defRPr sz="6937"/>
            </a:lvl8pPr>
            <a:lvl9pPr>
              <a:defRPr sz="693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153E32-853C-433B-BED2-766C5D3EFD70}" type="datetimeFigureOut">
              <a:rPr lang="en-US" smtClean="0"/>
              <a:t>7/26/25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1DFA9-3839-47E9-AB7D-25E7EFA2C165}" type="slidenum">
              <a:rPr lang="en-US" smtClean="0"/>
              <a:t>‹#›</a:t>
            </a:fld>
            <a:endParaRPr lang="en-US"/>
          </a:p>
        </p:txBody>
      </p:sp>
    </p:spTree>
    <p:extLst>
      <p:ext uri="{BB962C8B-B14F-4D97-AF65-F5344CB8AC3E}">
        <p14:creationId xmlns:p14="http://schemas.microsoft.com/office/powerpoint/2010/main" val="3564473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8800" y="6549817"/>
            <a:ext cx="16160752" cy="2729651"/>
          </a:xfrm>
        </p:spPr>
        <p:txBody>
          <a:bodyPr anchor="b"/>
          <a:lstStyle>
            <a:lvl1pPr marL="0" indent="0">
              <a:buNone/>
              <a:defRPr sz="9281" b="1"/>
            </a:lvl1pPr>
            <a:lvl2pPr marL="1763379" indent="0">
              <a:buNone/>
              <a:defRPr sz="7687" b="1"/>
            </a:lvl2pPr>
            <a:lvl3pPr marL="3526756" indent="0">
              <a:buNone/>
              <a:defRPr sz="6937" b="1"/>
            </a:lvl3pPr>
            <a:lvl4pPr marL="5290136" indent="0">
              <a:buNone/>
              <a:defRPr sz="6187" b="1"/>
            </a:lvl4pPr>
            <a:lvl5pPr marL="7053514" indent="0">
              <a:buNone/>
              <a:defRPr sz="6187" b="1"/>
            </a:lvl5pPr>
            <a:lvl6pPr marL="8816892" indent="0">
              <a:buNone/>
              <a:defRPr sz="6187" b="1"/>
            </a:lvl6pPr>
            <a:lvl7pPr marL="10580270" indent="0">
              <a:buNone/>
              <a:defRPr sz="6187" b="1"/>
            </a:lvl7pPr>
            <a:lvl8pPr marL="12343650" indent="0">
              <a:buNone/>
              <a:defRPr sz="6187" b="1"/>
            </a:lvl8pPr>
            <a:lvl9pPr marL="14107027" indent="0">
              <a:buNone/>
              <a:defRPr sz="6187" b="1"/>
            </a:lvl9pPr>
          </a:lstStyle>
          <a:p>
            <a:pPr lvl="0"/>
            <a:r>
              <a:rPr lang="en-US"/>
              <a:t>Click to edit Master text styles</a:t>
            </a:r>
          </a:p>
        </p:txBody>
      </p:sp>
      <p:sp>
        <p:nvSpPr>
          <p:cNvPr id="4" name="Content Placeholder 3"/>
          <p:cNvSpPr>
            <a:spLocks noGrp="1"/>
          </p:cNvSpPr>
          <p:nvPr>
            <p:ph sz="half" idx="2"/>
          </p:nvPr>
        </p:nvSpPr>
        <p:spPr>
          <a:xfrm>
            <a:off x="1828800" y="9279468"/>
            <a:ext cx="16160752" cy="16858829"/>
          </a:xfrm>
        </p:spPr>
        <p:txBody>
          <a:bodyPr/>
          <a:lstStyle>
            <a:lvl1pPr>
              <a:defRPr sz="9281"/>
            </a:lvl1pPr>
            <a:lvl2pPr>
              <a:defRPr sz="7687"/>
            </a:lvl2pPr>
            <a:lvl3pPr>
              <a:defRPr sz="6937"/>
            </a:lvl3pPr>
            <a:lvl4pPr>
              <a:defRPr sz="6187"/>
            </a:lvl4pPr>
            <a:lvl5pPr>
              <a:defRPr sz="6187"/>
            </a:lvl5pPr>
            <a:lvl6pPr>
              <a:defRPr sz="6187"/>
            </a:lvl6pPr>
            <a:lvl7pPr>
              <a:defRPr sz="6187"/>
            </a:lvl7pPr>
            <a:lvl8pPr>
              <a:defRPr sz="6187"/>
            </a:lvl8pPr>
            <a:lvl9pPr>
              <a:defRPr sz="61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102" y="6549817"/>
            <a:ext cx="16167100" cy="2729651"/>
          </a:xfrm>
        </p:spPr>
        <p:txBody>
          <a:bodyPr anchor="b"/>
          <a:lstStyle>
            <a:lvl1pPr marL="0" indent="0">
              <a:buNone/>
              <a:defRPr sz="9281" b="1"/>
            </a:lvl1pPr>
            <a:lvl2pPr marL="1763379" indent="0">
              <a:buNone/>
              <a:defRPr sz="7687" b="1"/>
            </a:lvl2pPr>
            <a:lvl3pPr marL="3526756" indent="0">
              <a:buNone/>
              <a:defRPr sz="6937" b="1"/>
            </a:lvl3pPr>
            <a:lvl4pPr marL="5290136" indent="0">
              <a:buNone/>
              <a:defRPr sz="6187" b="1"/>
            </a:lvl4pPr>
            <a:lvl5pPr marL="7053514" indent="0">
              <a:buNone/>
              <a:defRPr sz="6187" b="1"/>
            </a:lvl5pPr>
            <a:lvl6pPr marL="8816892" indent="0">
              <a:buNone/>
              <a:defRPr sz="6187" b="1"/>
            </a:lvl6pPr>
            <a:lvl7pPr marL="10580270" indent="0">
              <a:buNone/>
              <a:defRPr sz="6187" b="1"/>
            </a:lvl7pPr>
            <a:lvl8pPr marL="12343650" indent="0">
              <a:buNone/>
              <a:defRPr sz="6187" b="1"/>
            </a:lvl8pPr>
            <a:lvl9pPr marL="14107027" indent="0">
              <a:buNone/>
              <a:defRPr sz="6187" b="1"/>
            </a:lvl9pPr>
          </a:lstStyle>
          <a:p>
            <a:pPr lvl="0"/>
            <a:r>
              <a:rPr lang="en-US"/>
              <a:t>Click to edit Master text styles</a:t>
            </a:r>
          </a:p>
        </p:txBody>
      </p:sp>
      <p:sp>
        <p:nvSpPr>
          <p:cNvPr id="6" name="Content Placeholder 5"/>
          <p:cNvSpPr>
            <a:spLocks noGrp="1"/>
          </p:cNvSpPr>
          <p:nvPr>
            <p:ph sz="quarter" idx="4"/>
          </p:nvPr>
        </p:nvSpPr>
        <p:spPr>
          <a:xfrm>
            <a:off x="18580102" y="9279468"/>
            <a:ext cx="16167100" cy="16858829"/>
          </a:xfrm>
        </p:spPr>
        <p:txBody>
          <a:bodyPr/>
          <a:lstStyle>
            <a:lvl1pPr>
              <a:defRPr sz="9281"/>
            </a:lvl1pPr>
            <a:lvl2pPr>
              <a:defRPr sz="7687"/>
            </a:lvl2pPr>
            <a:lvl3pPr>
              <a:defRPr sz="6937"/>
            </a:lvl3pPr>
            <a:lvl4pPr>
              <a:defRPr sz="6187"/>
            </a:lvl4pPr>
            <a:lvl5pPr>
              <a:defRPr sz="6187"/>
            </a:lvl5pPr>
            <a:lvl6pPr>
              <a:defRPr sz="6187"/>
            </a:lvl6pPr>
            <a:lvl7pPr>
              <a:defRPr sz="6187"/>
            </a:lvl7pPr>
            <a:lvl8pPr>
              <a:defRPr sz="6187"/>
            </a:lvl8pPr>
            <a:lvl9pPr>
              <a:defRPr sz="61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A153E32-853C-433B-BED2-766C5D3EFD70}" type="datetimeFigureOut">
              <a:rPr lang="en-US" smtClean="0"/>
              <a:t>7/26/25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21DFA9-3839-47E9-AB7D-25E7EFA2C165}" type="slidenum">
              <a:rPr lang="en-US" smtClean="0"/>
              <a:t>‹#›</a:t>
            </a:fld>
            <a:endParaRPr lang="en-US"/>
          </a:p>
        </p:txBody>
      </p:sp>
    </p:spTree>
    <p:extLst>
      <p:ext uri="{BB962C8B-B14F-4D97-AF65-F5344CB8AC3E}">
        <p14:creationId xmlns:p14="http://schemas.microsoft.com/office/powerpoint/2010/main" val="821141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153E32-853C-433B-BED2-766C5D3EFD70}" type="datetimeFigureOut">
              <a:rPr lang="en-US" smtClean="0"/>
              <a:t>7/26/25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21DFA9-3839-47E9-AB7D-25E7EFA2C165}" type="slidenum">
              <a:rPr lang="en-US" smtClean="0"/>
              <a:t>‹#›</a:t>
            </a:fld>
            <a:endParaRPr lang="en-US"/>
          </a:p>
        </p:txBody>
      </p:sp>
    </p:spTree>
    <p:extLst>
      <p:ext uri="{BB962C8B-B14F-4D97-AF65-F5344CB8AC3E}">
        <p14:creationId xmlns:p14="http://schemas.microsoft.com/office/powerpoint/2010/main" val="2424433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153E32-853C-433B-BED2-766C5D3EFD70}" type="datetimeFigureOut">
              <a:rPr lang="en-US" smtClean="0"/>
              <a:t>7/26/25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21DFA9-3839-47E9-AB7D-25E7EFA2C165}" type="slidenum">
              <a:rPr lang="en-US" smtClean="0"/>
              <a:t>‹#›</a:t>
            </a:fld>
            <a:endParaRPr lang="en-US"/>
          </a:p>
        </p:txBody>
      </p:sp>
    </p:spTree>
    <p:extLst>
      <p:ext uri="{BB962C8B-B14F-4D97-AF65-F5344CB8AC3E}">
        <p14:creationId xmlns:p14="http://schemas.microsoft.com/office/powerpoint/2010/main" val="4216149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2" y="1165013"/>
            <a:ext cx="12033252" cy="4958080"/>
          </a:xfrm>
        </p:spPr>
        <p:txBody>
          <a:bodyPr anchor="b"/>
          <a:lstStyle>
            <a:lvl1pPr algn="l">
              <a:defRPr sz="7687" b="1"/>
            </a:lvl1pPr>
          </a:lstStyle>
          <a:p>
            <a:r>
              <a:rPr lang="en-US"/>
              <a:t>Click to edit Master title style</a:t>
            </a:r>
          </a:p>
        </p:txBody>
      </p:sp>
      <p:sp>
        <p:nvSpPr>
          <p:cNvPr id="3" name="Content Placeholder 2"/>
          <p:cNvSpPr>
            <a:spLocks noGrp="1"/>
          </p:cNvSpPr>
          <p:nvPr>
            <p:ph idx="1"/>
          </p:nvPr>
        </p:nvSpPr>
        <p:spPr>
          <a:xfrm>
            <a:off x="14300200" y="1165016"/>
            <a:ext cx="20447000" cy="24973282"/>
          </a:xfrm>
        </p:spPr>
        <p:txBody>
          <a:bodyPr/>
          <a:lstStyle>
            <a:lvl1pPr>
              <a:defRPr sz="12375"/>
            </a:lvl1pPr>
            <a:lvl2pPr>
              <a:defRPr sz="10781"/>
            </a:lvl2pPr>
            <a:lvl3pPr>
              <a:defRPr sz="9281"/>
            </a:lvl3pPr>
            <a:lvl4pPr>
              <a:defRPr sz="7687"/>
            </a:lvl4pPr>
            <a:lvl5pPr>
              <a:defRPr sz="7687"/>
            </a:lvl5pPr>
            <a:lvl6pPr>
              <a:defRPr sz="7687"/>
            </a:lvl6pPr>
            <a:lvl7pPr>
              <a:defRPr sz="7687"/>
            </a:lvl7pPr>
            <a:lvl8pPr>
              <a:defRPr sz="7687"/>
            </a:lvl8pPr>
            <a:lvl9pPr>
              <a:defRPr sz="7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8802" y="6123096"/>
            <a:ext cx="12033252" cy="20015202"/>
          </a:xfrm>
        </p:spPr>
        <p:txBody>
          <a:bodyPr/>
          <a:lstStyle>
            <a:lvl1pPr marL="0" indent="0">
              <a:buNone/>
              <a:defRPr sz="5437"/>
            </a:lvl1pPr>
            <a:lvl2pPr marL="1763379" indent="0">
              <a:buNone/>
              <a:defRPr sz="4594"/>
            </a:lvl2pPr>
            <a:lvl3pPr marL="3526756" indent="0">
              <a:buNone/>
              <a:defRPr sz="3844"/>
            </a:lvl3pPr>
            <a:lvl4pPr marL="5290136" indent="0">
              <a:buNone/>
              <a:defRPr sz="3469"/>
            </a:lvl4pPr>
            <a:lvl5pPr marL="7053514" indent="0">
              <a:buNone/>
              <a:defRPr sz="3469"/>
            </a:lvl5pPr>
            <a:lvl6pPr marL="8816892" indent="0">
              <a:buNone/>
              <a:defRPr sz="3469"/>
            </a:lvl6pPr>
            <a:lvl7pPr marL="10580270" indent="0">
              <a:buNone/>
              <a:defRPr sz="3469"/>
            </a:lvl7pPr>
            <a:lvl8pPr marL="12343650" indent="0">
              <a:buNone/>
              <a:defRPr sz="3469"/>
            </a:lvl8pPr>
            <a:lvl9pPr marL="14107027" indent="0">
              <a:buNone/>
              <a:defRPr sz="3469"/>
            </a:lvl9pPr>
          </a:lstStyle>
          <a:p>
            <a:pPr lvl="0"/>
            <a:r>
              <a:rPr lang="en-US"/>
              <a:t>Click to edit Master text styles</a:t>
            </a:r>
          </a:p>
        </p:txBody>
      </p:sp>
      <p:sp>
        <p:nvSpPr>
          <p:cNvPr id="5" name="Date Placeholder 4"/>
          <p:cNvSpPr>
            <a:spLocks noGrp="1"/>
          </p:cNvSpPr>
          <p:nvPr>
            <p:ph type="dt" sz="half" idx="10"/>
          </p:nvPr>
        </p:nvSpPr>
        <p:spPr/>
        <p:txBody>
          <a:bodyPr/>
          <a:lstStyle/>
          <a:p>
            <a:fld id="{9A153E32-853C-433B-BED2-766C5D3EFD70}" type="datetimeFigureOut">
              <a:rPr lang="en-US" smtClean="0"/>
              <a:t>7/26/25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1DFA9-3839-47E9-AB7D-25E7EFA2C165}" type="slidenum">
              <a:rPr lang="en-US" smtClean="0"/>
              <a:t>‹#›</a:t>
            </a:fld>
            <a:endParaRPr lang="en-US"/>
          </a:p>
        </p:txBody>
      </p:sp>
    </p:spTree>
    <p:extLst>
      <p:ext uri="{BB962C8B-B14F-4D97-AF65-F5344CB8AC3E}">
        <p14:creationId xmlns:p14="http://schemas.microsoft.com/office/powerpoint/2010/main" val="2470575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9152" y="20482560"/>
            <a:ext cx="21945600" cy="2418082"/>
          </a:xfrm>
        </p:spPr>
        <p:txBody>
          <a:bodyPr anchor="b"/>
          <a:lstStyle>
            <a:lvl1pPr algn="l">
              <a:defRPr sz="7687" b="1"/>
            </a:lvl1pPr>
          </a:lstStyle>
          <a:p>
            <a:r>
              <a:rPr lang="en-US"/>
              <a:t>Click to edit Master title style</a:t>
            </a:r>
          </a:p>
        </p:txBody>
      </p:sp>
      <p:sp>
        <p:nvSpPr>
          <p:cNvPr id="3" name="Picture Placeholder 2"/>
          <p:cNvSpPr>
            <a:spLocks noGrp="1"/>
          </p:cNvSpPr>
          <p:nvPr>
            <p:ph type="pic" idx="1"/>
          </p:nvPr>
        </p:nvSpPr>
        <p:spPr>
          <a:xfrm>
            <a:off x="7169152" y="2614507"/>
            <a:ext cx="21945600" cy="17556480"/>
          </a:xfrm>
        </p:spPr>
        <p:txBody>
          <a:bodyPr/>
          <a:lstStyle>
            <a:lvl1pPr marL="0" indent="0">
              <a:buNone/>
              <a:defRPr sz="12375"/>
            </a:lvl1pPr>
            <a:lvl2pPr marL="1763379" indent="0">
              <a:buNone/>
              <a:defRPr sz="10781"/>
            </a:lvl2pPr>
            <a:lvl3pPr marL="3526756" indent="0">
              <a:buNone/>
              <a:defRPr sz="9281"/>
            </a:lvl3pPr>
            <a:lvl4pPr marL="5290136" indent="0">
              <a:buNone/>
              <a:defRPr sz="7687"/>
            </a:lvl4pPr>
            <a:lvl5pPr marL="7053514" indent="0">
              <a:buNone/>
              <a:defRPr sz="7687"/>
            </a:lvl5pPr>
            <a:lvl6pPr marL="8816892" indent="0">
              <a:buNone/>
              <a:defRPr sz="7687"/>
            </a:lvl6pPr>
            <a:lvl7pPr marL="10580270" indent="0">
              <a:buNone/>
              <a:defRPr sz="7687"/>
            </a:lvl7pPr>
            <a:lvl8pPr marL="12343650" indent="0">
              <a:buNone/>
              <a:defRPr sz="7687"/>
            </a:lvl8pPr>
            <a:lvl9pPr marL="14107027" indent="0">
              <a:buNone/>
              <a:defRPr sz="7687"/>
            </a:lvl9pPr>
          </a:lstStyle>
          <a:p>
            <a:endParaRPr lang="en-US"/>
          </a:p>
        </p:txBody>
      </p:sp>
      <p:sp>
        <p:nvSpPr>
          <p:cNvPr id="4" name="Text Placeholder 3"/>
          <p:cNvSpPr>
            <a:spLocks noGrp="1"/>
          </p:cNvSpPr>
          <p:nvPr>
            <p:ph type="body" sz="half" idx="2"/>
          </p:nvPr>
        </p:nvSpPr>
        <p:spPr>
          <a:xfrm>
            <a:off x="7169152" y="22900642"/>
            <a:ext cx="21945600" cy="3434078"/>
          </a:xfrm>
        </p:spPr>
        <p:txBody>
          <a:bodyPr/>
          <a:lstStyle>
            <a:lvl1pPr marL="0" indent="0">
              <a:buNone/>
              <a:defRPr sz="5437"/>
            </a:lvl1pPr>
            <a:lvl2pPr marL="1763379" indent="0">
              <a:buNone/>
              <a:defRPr sz="4594"/>
            </a:lvl2pPr>
            <a:lvl3pPr marL="3526756" indent="0">
              <a:buNone/>
              <a:defRPr sz="3844"/>
            </a:lvl3pPr>
            <a:lvl4pPr marL="5290136" indent="0">
              <a:buNone/>
              <a:defRPr sz="3469"/>
            </a:lvl4pPr>
            <a:lvl5pPr marL="7053514" indent="0">
              <a:buNone/>
              <a:defRPr sz="3469"/>
            </a:lvl5pPr>
            <a:lvl6pPr marL="8816892" indent="0">
              <a:buNone/>
              <a:defRPr sz="3469"/>
            </a:lvl6pPr>
            <a:lvl7pPr marL="10580270" indent="0">
              <a:buNone/>
              <a:defRPr sz="3469"/>
            </a:lvl7pPr>
            <a:lvl8pPr marL="12343650" indent="0">
              <a:buNone/>
              <a:defRPr sz="3469"/>
            </a:lvl8pPr>
            <a:lvl9pPr marL="14107027" indent="0">
              <a:buNone/>
              <a:defRPr sz="3469"/>
            </a:lvl9pPr>
          </a:lstStyle>
          <a:p>
            <a:pPr lvl="0"/>
            <a:r>
              <a:rPr lang="en-US"/>
              <a:t>Click to edit Master text styles</a:t>
            </a:r>
          </a:p>
        </p:txBody>
      </p:sp>
      <p:sp>
        <p:nvSpPr>
          <p:cNvPr id="5" name="Date Placeholder 4"/>
          <p:cNvSpPr>
            <a:spLocks noGrp="1"/>
          </p:cNvSpPr>
          <p:nvPr>
            <p:ph type="dt" sz="half" idx="10"/>
          </p:nvPr>
        </p:nvSpPr>
        <p:spPr/>
        <p:txBody>
          <a:bodyPr/>
          <a:lstStyle/>
          <a:p>
            <a:fld id="{9A153E32-853C-433B-BED2-766C5D3EFD70}" type="datetimeFigureOut">
              <a:rPr lang="en-US" smtClean="0"/>
              <a:t>7/26/25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21DFA9-3839-47E9-AB7D-25E7EFA2C165}" type="slidenum">
              <a:rPr lang="en-US" smtClean="0"/>
              <a:t>‹#›</a:t>
            </a:fld>
            <a:endParaRPr lang="en-US"/>
          </a:p>
        </p:txBody>
      </p:sp>
    </p:spTree>
    <p:extLst>
      <p:ext uri="{BB962C8B-B14F-4D97-AF65-F5344CB8AC3E}">
        <p14:creationId xmlns:p14="http://schemas.microsoft.com/office/powerpoint/2010/main" val="2111909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28800" y="1171789"/>
            <a:ext cx="32918400" cy="4876800"/>
          </a:xfrm>
          <a:prstGeom prst="rect">
            <a:avLst/>
          </a:prstGeom>
        </p:spPr>
        <p:txBody>
          <a:bodyPr vert="horz" lIns="376202" tIns="188101" rIns="376202" bIns="188101" rtlCol="0" anchor="ctr">
            <a:normAutofit/>
          </a:bodyPr>
          <a:lstStyle/>
          <a:p>
            <a:r>
              <a:rPr lang="en-US"/>
              <a:t>Click to edit Master title style</a:t>
            </a:r>
          </a:p>
        </p:txBody>
      </p:sp>
      <p:sp>
        <p:nvSpPr>
          <p:cNvPr id="3" name="Text Placeholder 2"/>
          <p:cNvSpPr>
            <a:spLocks noGrp="1"/>
          </p:cNvSpPr>
          <p:nvPr>
            <p:ph type="body" idx="1"/>
          </p:nvPr>
        </p:nvSpPr>
        <p:spPr>
          <a:xfrm>
            <a:off x="1828800" y="6827523"/>
            <a:ext cx="32918400" cy="19310775"/>
          </a:xfrm>
          <a:prstGeom prst="rect">
            <a:avLst/>
          </a:prstGeom>
        </p:spPr>
        <p:txBody>
          <a:bodyPr vert="horz" lIns="376202" tIns="188101" rIns="376202" bIns="18810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828800" y="27120429"/>
            <a:ext cx="8534400" cy="1557867"/>
          </a:xfrm>
          <a:prstGeom prst="rect">
            <a:avLst/>
          </a:prstGeom>
        </p:spPr>
        <p:txBody>
          <a:bodyPr vert="horz" lIns="376202" tIns="188101" rIns="376202" bIns="188101" rtlCol="0" anchor="ctr"/>
          <a:lstStyle>
            <a:lvl1pPr algn="l">
              <a:defRPr sz="4594">
                <a:solidFill>
                  <a:schemeClr val="tx1">
                    <a:tint val="75000"/>
                  </a:schemeClr>
                </a:solidFill>
              </a:defRPr>
            </a:lvl1pPr>
          </a:lstStyle>
          <a:p>
            <a:fld id="{9A153E32-853C-433B-BED2-766C5D3EFD70}" type="datetimeFigureOut">
              <a:rPr lang="en-US" smtClean="0"/>
              <a:t>7/26/25</a:t>
            </a:fld>
            <a:endParaRPr lang="en-US"/>
          </a:p>
        </p:txBody>
      </p:sp>
      <p:sp>
        <p:nvSpPr>
          <p:cNvPr id="5" name="Footer Placeholder 4"/>
          <p:cNvSpPr>
            <a:spLocks noGrp="1"/>
          </p:cNvSpPr>
          <p:nvPr>
            <p:ph type="ftr" sz="quarter" idx="3"/>
          </p:nvPr>
        </p:nvSpPr>
        <p:spPr>
          <a:xfrm>
            <a:off x="12496800" y="27120429"/>
            <a:ext cx="11582400" cy="1557867"/>
          </a:xfrm>
          <a:prstGeom prst="rect">
            <a:avLst/>
          </a:prstGeom>
        </p:spPr>
        <p:txBody>
          <a:bodyPr vert="horz" lIns="376202" tIns="188101" rIns="376202" bIns="188101" rtlCol="0" anchor="ctr"/>
          <a:lstStyle>
            <a:lvl1pPr algn="ctr">
              <a:defRPr sz="4594">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6212800" y="27120429"/>
            <a:ext cx="8534400" cy="1557867"/>
          </a:xfrm>
          <a:prstGeom prst="rect">
            <a:avLst/>
          </a:prstGeom>
        </p:spPr>
        <p:txBody>
          <a:bodyPr vert="horz" lIns="376202" tIns="188101" rIns="376202" bIns="188101" rtlCol="0" anchor="ctr"/>
          <a:lstStyle>
            <a:lvl1pPr algn="r">
              <a:defRPr sz="4594">
                <a:solidFill>
                  <a:schemeClr val="tx1">
                    <a:tint val="75000"/>
                  </a:schemeClr>
                </a:solidFill>
              </a:defRPr>
            </a:lvl1pPr>
          </a:lstStyle>
          <a:p>
            <a:fld id="{3521DFA9-3839-47E9-AB7D-25E7EFA2C165}" type="slidenum">
              <a:rPr lang="en-US" smtClean="0"/>
              <a:t>‹#›</a:t>
            </a:fld>
            <a:endParaRPr lang="en-US"/>
          </a:p>
        </p:txBody>
      </p:sp>
    </p:spTree>
    <p:extLst>
      <p:ext uri="{BB962C8B-B14F-4D97-AF65-F5344CB8AC3E}">
        <p14:creationId xmlns:p14="http://schemas.microsoft.com/office/powerpoint/2010/main" val="27702196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526756" rtl="0" eaLnBrk="1" latinLnBrk="0" hangingPunct="1">
        <a:spcBef>
          <a:spcPct val="0"/>
        </a:spcBef>
        <a:buNone/>
        <a:defRPr sz="16968" kern="1200">
          <a:solidFill>
            <a:schemeClr val="tx1"/>
          </a:solidFill>
          <a:latin typeface="+mj-lt"/>
          <a:ea typeface="+mj-ea"/>
          <a:cs typeface="+mj-cs"/>
        </a:defRPr>
      </a:lvl1pPr>
    </p:titleStyle>
    <p:bodyStyle>
      <a:lvl1pPr marL="1322534" indent="-1322534" algn="l" defTabSz="3526756" rtl="0" eaLnBrk="1" latinLnBrk="0" hangingPunct="1">
        <a:spcBef>
          <a:spcPct val="20000"/>
        </a:spcBef>
        <a:buFont typeface="Arial" panose="020B0604020202020204" pitchFamily="34" charset="0"/>
        <a:buChar char="•"/>
        <a:defRPr sz="12375" kern="1200">
          <a:solidFill>
            <a:schemeClr val="tx1"/>
          </a:solidFill>
          <a:latin typeface="+mn-lt"/>
          <a:ea typeface="+mn-ea"/>
          <a:cs typeface="+mn-cs"/>
        </a:defRPr>
      </a:lvl1pPr>
      <a:lvl2pPr marL="2865490" indent="-1102112" algn="l" defTabSz="3526756" rtl="0" eaLnBrk="1" latinLnBrk="0" hangingPunct="1">
        <a:spcBef>
          <a:spcPct val="20000"/>
        </a:spcBef>
        <a:buFont typeface="Arial" panose="020B0604020202020204" pitchFamily="34" charset="0"/>
        <a:buChar char="–"/>
        <a:defRPr sz="10781" kern="1200">
          <a:solidFill>
            <a:schemeClr val="tx1"/>
          </a:solidFill>
          <a:latin typeface="+mn-lt"/>
          <a:ea typeface="+mn-ea"/>
          <a:cs typeface="+mn-cs"/>
        </a:defRPr>
      </a:lvl2pPr>
      <a:lvl3pPr marL="4408446" indent="-881689" algn="l" defTabSz="3526756" rtl="0" eaLnBrk="1" latinLnBrk="0" hangingPunct="1">
        <a:spcBef>
          <a:spcPct val="20000"/>
        </a:spcBef>
        <a:buFont typeface="Arial" panose="020B0604020202020204" pitchFamily="34" charset="0"/>
        <a:buChar char="•"/>
        <a:defRPr sz="9281" kern="1200">
          <a:solidFill>
            <a:schemeClr val="tx1"/>
          </a:solidFill>
          <a:latin typeface="+mn-lt"/>
          <a:ea typeface="+mn-ea"/>
          <a:cs typeface="+mn-cs"/>
        </a:defRPr>
      </a:lvl3pPr>
      <a:lvl4pPr marL="6171825" indent="-881689" algn="l" defTabSz="3526756" rtl="0" eaLnBrk="1" latinLnBrk="0" hangingPunct="1">
        <a:spcBef>
          <a:spcPct val="20000"/>
        </a:spcBef>
        <a:buFont typeface="Arial" panose="020B0604020202020204" pitchFamily="34" charset="0"/>
        <a:buChar char="–"/>
        <a:defRPr sz="7687" kern="1200">
          <a:solidFill>
            <a:schemeClr val="tx1"/>
          </a:solidFill>
          <a:latin typeface="+mn-lt"/>
          <a:ea typeface="+mn-ea"/>
          <a:cs typeface="+mn-cs"/>
        </a:defRPr>
      </a:lvl4pPr>
      <a:lvl5pPr marL="7935203" indent="-881689" algn="l" defTabSz="3526756" rtl="0" eaLnBrk="1" latinLnBrk="0" hangingPunct="1">
        <a:spcBef>
          <a:spcPct val="20000"/>
        </a:spcBef>
        <a:buFont typeface="Arial" panose="020B0604020202020204" pitchFamily="34" charset="0"/>
        <a:buChar char="»"/>
        <a:defRPr sz="7687" kern="1200">
          <a:solidFill>
            <a:schemeClr val="tx1"/>
          </a:solidFill>
          <a:latin typeface="+mn-lt"/>
          <a:ea typeface="+mn-ea"/>
          <a:cs typeface="+mn-cs"/>
        </a:defRPr>
      </a:lvl5pPr>
      <a:lvl6pPr marL="9698581" indent="-881689" algn="l" defTabSz="3526756" rtl="0" eaLnBrk="1" latinLnBrk="0" hangingPunct="1">
        <a:spcBef>
          <a:spcPct val="20000"/>
        </a:spcBef>
        <a:buFont typeface="Arial" panose="020B0604020202020204" pitchFamily="34" charset="0"/>
        <a:buChar char="•"/>
        <a:defRPr sz="7687" kern="1200">
          <a:solidFill>
            <a:schemeClr val="tx1"/>
          </a:solidFill>
          <a:latin typeface="+mn-lt"/>
          <a:ea typeface="+mn-ea"/>
          <a:cs typeface="+mn-cs"/>
        </a:defRPr>
      </a:lvl6pPr>
      <a:lvl7pPr marL="11461961" indent="-881689" algn="l" defTabSz="3526756" rtl="0" eaLnBrk="1" latinLnBrk="0" hangingPunct="1">
        <a:spcBef>
          <a:spcPct val="20000"/>
        </a:spcBef>
        <a:buFont typeface="Arial" panose="020B0604020202020204" pitchFamily="34" charset="0"/>
        <a:buChar char="•"/>
        <a:defRPr sz="7687" kern="1200">
          <a:solidFill>
            <a:schemeClr val="tx1"/>
          </a:solidFill>
          <a:latin typeface="+mn-lt"/>
          <a:ea typeface="+mn-ea"/>
          <a:cs typeface="+mn-cs"/>
        </a:defRPr>
      </a:lvl7pPr>
      <a:lvl8pPr marL="13225338" indent="-881689" algn="l" defTabSz="3526756" rtl="0" eaLnBrk="1" latinLnBrk="0" hangingPunct="1">
        <a:spcBef>
          <a:spcPct val="20000"/>
        </a:spcBef>
        <a:buFont typeface="Arial" panose="020B0604020202020204" pitchFamily="34" charset="0"/>
        <a:buChar char="•"/>
        <a:defRPr sz="7687" kern="1200">
          <a:solidFill>
            <a:schemeClr val="tx1"/>
          </a:solidFill>
          <a:latin typeface="+mn-lt"/>
          <a:ea typeface="+mn-ea"/>
          <a:cs typeface="+mn-cs"/>
        </a:defRPr>
      </a:lvl8pPr>
      <a:lvl9pPr marL="14988717" indent="-881689" algn="l" defTabSz="3526756" rtl="0" eaLnBrk="1" latinLnBrk="0" hangingPunct="1">
        <a:spcBef>
          <a:spcPct val="20000"/>
        </a:spcBef>
        <a:buFont typeface="Arial" panose="020B0604020202020204" pitchFamily="34" charset="0"/>
        <a:buChar char="•"/>
        <a:defRPr sz="7687" kern="1200">
          <a:solidFill>
            <a:schemeClr val="tx1"/>
          </a:solidFill>
          <a:latin typeface="+mn-lt"/>
          <a:ea typeface="+mn-ea"/>
          <a:cs typeface="+mn-cs"/>
        </a:defRPr>
      </a:lvl9pPr>
    </p:bodyStyle>
    <p:otherStyle>
      <a:defPPr>
        <a:defRPr lang="en-US"/>
      </a:defPPr>
      <a:lvl1pPr marL="0" algn="l" defTabSz="3526756" rtl="0" eaLnBrk="1" latinLnBrk="0" hangingPunct="1">
        <a:defRPr sz="6937" kern="1200">
          <a:solidFill>
            <a:schemeClr val="tx1"/>
          </a:solidFill>
          <a:latin typeface="+mn-lt"/>
          <a:ea typeface="+mn-ea"/>
          <a:cs typeface="+mn-cs"/>
        </a:defRPr>
      </a:lvl1pPr>
      <a:lvl2pPr marL="1763379" algn="l" defTabSz="3526756" rtl="0" eaLnBrk="1" latinLnBrk="0" hangingPunct="1">
        <a:defRPr sz="6937" kern="1200">
          <a:solidFill>
            <a:schemeClr val="tx1"/>
          </a:solidFill>
          <a:latin typeface="+mn-lt"/>
          <a:ea typeface="+mn-ea"/>
          <a:cs typeface="+mn-cs"/>
        </a:defRPr>
      </a:lvl2pPr>
      <a:lvl3pPr marL="3526756" algn="l" defTabSz="3526756" rtl="0" eaLnBrk="1" latinLnBrk="0" hangingPunct="1">
        <a:defRPr sz="6937" kern="1200">
          <a:solidFill>
            <a:schemeClr val="tx1"/>
          </a:solidFill>
          <a:latin typeface="+mn-lt"/>
          <a:ea typeface="+mn-ea"/>
          <a:cs typeface="+mn-cs"/>
        </a:defRPr>
      </a:lvl3pPr>
      <a:lvl4pPr marL="5290136" algn="l" defTabSz="3526756" rtl="0" eaLnBrk="1" latinLnBrk="0" hangingPunct="1">
        <a:defRPr sz="6937" kern="1200">
          <a:solidFill>
            <a:schemeClr val="tx1"/>
          </a:solidFill>
          <a:latin typeface="+mn-lt"/>
          <a:ea typeface="+mn-ea"/>
          <a:cs typeface="+mn-cs"/>
        </a:defRPr>
      </a:lvl4pPr>
      <a:lvl5pPr marL="7053514" algn="l" defTabSz="3526756" rtl="0" eaLnBrk="1" latinLnBrk="0" hangingPunct="1">
        <a:defRPr sz="6937" kern="1200">
          <a:solidFill>
            <a:schemeClr val="tx1"/>
          </a:solidFill>
          <a:latin typeface="+mn-lt"/>
          <a:ea typeface="+mn-ea"/>
          <a:cs typeface="+mn-cs"/>
        </a:defRPr>
      </a:lvl5pPr>
      <a:lvl6pPr marL="8816892" algn="l" defTabSz="3526756" rtl="0" eaLnBrk="1" latinLnBrk="0" hangingPunct="1">
        <a:defRPr sz="6937" kern="1200">
          <a:solidFill>
            <a:schemeClr val="tx1"/>
          </a:solidFill>
          <a:latin typeface="+mn-lt"/>
          <a:ea typeface="+mn-ea"/>
          <a:cs typeface="+mn-cs"/>
        </a:defRPr>
      </a:lvl6pPr>
      <a:lvl7pPr marL="10580270" algn="l" defTabSz="3526756" rtl="0" eaLnBrk="1" latinLnBrk="0" hangingPunct="1">
        <a:defRPr sz="6937" kern="1200">
          <a:solidFill>
            <a:schemeClr val="tx1"/>
          </a:solidFill>
          <a:latin typeface="+mn-lt"/>
          <a:ea typeface="+mn-ea"/>
          <a:cs typeface="+mn-cs"/>
        </a:defRPr>
      </a:lvl7pPr>
      <a:lvl8pPr marL="12343650" algn="l" defTabSz="3526756" rtl="0" eaLnBrk="1" latinLnBrk="0" hangingPunct="1">
        <a:defRPr sz="6937" kern="1200">
          <a:solidFill>
            <a:schemeClr val="tx1"/>
          </a:solidFill>
          <a:latin typeface="+mn-lt"/>
          <a:ea typeface="+mn-ea"/>
          <a:cs typeface="+mn-cs"/>
        </a:defRPr>
      </a:lvl8pPr>
      <a:lvl9pPr marL="14107027" algn="l" defTabSz="3526756" rtl="0" eaLnBrk="1" latinLnBrk="0" hangingPunct="1">
        <a:defRPr sz="693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hyperlink" Target="https://doi.org/10.1016/j.jalz.2015.09.005" TargetMode="External"/><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doiorg.proxy.lib.umich.edu/10.1097/wad.0b013e318188429e" TargetMode="External"/><Relationship Id="rId11" Type="http://schemas.openxmlformats.org/officeDocument/2006/relationships/image" Target="../media/image6.png"/><Relationship Id="rId5" Type="http://schemas.openxmlformats.org/officeDocument/2006/relationships/hyperlink" Target="https://doi.org/10.1002/dad2.12339" TargetMode="External"/><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EB034E0-F495-42CF-91F2-9C742CD68E03}"/>
              </a:ext>
            </a:extLst>
          </p:cNvPr>
          <p:cNvPicPr>
            <a:picLocks noChangeAspect="1"/>
          </p:cNvPicPr>
          <p:nvPr/>
        </p:nvPicPr>
        <p:blipFill rotWithShape="1">
          <a:blip r:embed="rId3">
            <a:alphaModFix amt="30000"/>
          </a:blip>
          <a:srcRect l="-1" t="1" r="11538" b="-4401"/>
          <a:stretch/>
        </p:blipFill>
        <p:spPr>
          <a:xfrm>
            <a:off x="0" y="432599"/>
            <a:ext cx="36576000" cy="30449520"/>
          </a:xfrm>
          <a:prstGeom prst="rect">
            <a:avLst/>
          </a:prstGeom>
        </p:spPr>
      </p:pic>
      <p:grpSp>
        <p:nvGrpSpPr>
          <p:cNvPr id="7" name="Group 6">
            <a:extLst>
              <a:ext uri="{FF2B5EF4-FFF2-40B4-BE49-F238E27FC236}">
                <a16:creationId xmlns:a16="http://schemas.microsoft.com/office/drawing/2014/main" id="{C7B7F9BE-1BDA-4B42-970D-DFE67798610D}"/>
              </a:ext>
            </a:extLst>
          </p:cNvPr>
          <p:cNvGrpSpPr/>
          <p:nvPr/>
        </p:nvGrpSpPr>
        <p:grpSpPr>
          <a:xfrm>
            <a:off x="439980" y="351980"/>
            <a:ext cx="35610548" cy="3274544"/>
            <a:chOff x="5936440" y="215122"/>
            <a:chExt cx="37253419" cy="3687504"/>
          </a:xfrm>
        </p:grpSpPr>
        <p:sp>
          <p:nvSpPr>
            <p:cNvPr id="4" name="Rectangle 3">
              <a:extLst>
                <a:ext uri="{FF2B5EF4-FFF2-40B4-BE49-F238E27FC236}">
                  <a16:creationId xmlns:a16="http://schemas.microsoft.com/office/drawing/2014/main" id="{7F37337E-0B5F-4728-AB77-8172530A5B44}"/>
                </a:ext>
              </a:extLst>
            </p:cNvPr>
            <p:cNvSpPr/>
            <p:nvPr/>
          </p:nvSpPr>
          <p:spPr>
            <a:xfrm>
              <a:off x="12601575" y="220192"/>
              <a:ext cx="30588284" cy="36183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166"/>
            </a:p>
          </p:txBody>
        </p:sp>
        <p:grpSp>
          <p:nvGrpSpPr>
            <p:cNvPr id="6" name="Group 5">
              <a:extLst>
                <a:ext uri="{FF2B5EF4-FFF2-40B4-BE49-F238E27FC236}">
                  <a16:creationId xmlns:a16="http://schemas.microsoft.com/office/drawing/2014/main" id="{9F41C990-5F2E-4A78-989D-ECD2E1585F24}"/>
                </a:ext>
              </a:extLst>
            </p:cNvPr>
            <p:cNvGrpSpPr/>
            <p:nvPr/>
          </p:nvGrpSpPr>
          <p:grpSpPr>
            <a:xfrm>
              <a:off x="5936440" y="215122"/>
              <a:ext cx="33190616" cy="3687504"/>
              <a:chOff x="5936440" y="215123"/>
              <a:chExt cx="33190616" cy="3687504"/>
            </a:xfrm>
          </p:grpSpPr>
          <p:pic>
            <p:nvPicPr>
              <p:cNvPr id="3" name="Picture 2">
                <a:extLst>
                  <a:ext uri="{FF2B5EF4-FFF2-40B4-BE49-F238E27FC236}">
                    <a16:creationId xmlns:a16="http://schemas.microsoft.com/office/drawing/2014/main" id="{6B0BC534-3718-456F-BD6F-A8BA736BCC7A}"/>
                  </a:ext>
                </a:extLst>
              </p:cNvPr>
              <p:cNvPicPr>
                <a:picLocks noChangeAspect="1"/>
              </p:cNvPicPr>
              <p:nvPr/>
            </p:nvPicPr>
            <p:blipFill>
              <a:blip r:embed="rId4"/>
              <a:stretch>
                <a:fillRect/>
              </a:stretch>
            </p:blipFill>
            <p:spPr>
              <a:xfrm>
                <a:off x="5936440" y="215123"/>
                <a:ext cx="10009481" cy="3618385"/>
              </a:xfrm>
              <a:prstGeom prst="rect">
                <a:avLst/>
              </a:prstGeom>
            </p:spPr>
          </p:pic>
          <p:sp>
            <p:nvSpPr>
              <p:cNvPr id="5" name="TextBox 4">
                <a:extLst>
                  <a:ext uri="{FF2B5EF4-FFF2-40B4-BE49-F238E27FC236}">
                    <a16:creationId xmlns:a16="http://schemas.microsoft.com/office/drawing/2014/main" id="{A67A497A-E7A7-4487-8FF3-D4A87F9F72AD}"/>
                  </a:ext>
                </a:extLst>
              </p:cNvPr>
              <p:cNvSpPr txBox="1"/>
              <p:nvPr/>
            </p:nvSpPr>
            <p:spPr>
              <a:xfrm>
                <a:off x="12601575" y="361911"/>
                <a:ext cx="26525481" cy="3540716"/>
              </a:xfrm>
              <a:prstGeom prst="rect">
                <a:avLst/>
              </a:prstGeom>
              <a:noFill/>
            </p:spPr>
            <p:txBody>
              <a:bodyPr wrap="square" rtlCol="0">
                <a:spAutoFit/>
              </a:bodyPr>
              <a:lstStyle/>
              <a:p>
                <a:pPr algn="ctr"/>
                <a:r>
                  <a:rPr lang="en-US" sz="6166" i="1" dirty="0"/>
                  <a:t>Age Effects on Emotional Reactions Following </a:t>
                </a:r>
              </a:p>
              <a:p>
                <a:pPr algn="ctr"/>
                <a:r>
                  <a:rPr lang="en-US" sz="6166" i="1" dirty="0"/>
                  <a:t>Alzheimer’s Disease Biomarker Disclosure </a:t>
                </a:r>
              </a:p>
              <a:p>
                <a:pPr algn="ctr"/>
                <a:r>
                  <a:rPr lang="en-US" sz="4500" dirty="0">
                    <a:solidFill>
                      <a:srgbClr val="002060"/>
                    </a:solidFill>
                  </a:rPr>
                  <a:t>Kayla Drifka, Annalise Rahman-Filipiak, Haley Kohl, Gloria Whitaker</a:t>
                </a:r>
              </a:p>
              <a:p>
                <a:pPr algn="ctr"/>
                <a:r>
                  <a:rPr lang="en-US" sz="3000" dirty="0">
                    <a:solidFill>
                      <a:srgbClr val="002060"/>
                    </a:solidFill>
                  </a:rPr>
                  <a:t>University of Michigan, Michigan Medicine, Department of Psychiatry</a:t>
                </a:r>
              </a:p>
            </p:txBody>
          </p:sp>
        </p:grpSp>
      </p:grpSp>
      <p:sp>
        <p:nvSpPr>
          <p:cNvPr id="8" name="Rectangle 7">
            <a:extLst>
              <a:ext uri="{FF2B5EF4-FFF2-40B4-BE49-F238E27FC236}">
                <a16:creationId xmlns:a16="http://schemas.microsoft.com/office/drawing/2014/main" id="{1BF8AB2A-993C-4B65-8297-88D0376CEDDE}"/>
              </a:ext>
            </a:extLst>
          </p:cNvPr>
          <p:cNvSpPr/>
          <p:nvPr/>
        </p:nvSpPr>
        <p:spPr>
          <a:xfrm>
            <a:off x="444499" y="3926129"/>
            <a:ext cx="11638643" cy="24852342"/>
          </a:xfrm>
          <a:prstGeom prst="rect">
            <a:avLst/>
          </a:prstGeom>
          <a:solidFill>
            <a:schemeClr val="bg1">
              <a:alpha val="7900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166"/>
          </a:p>
        </p:txBody>
      </p:sp>
      <p:sp>
        <p:nvSpPr>
          <p:cNvPr id="12" name="Rectangle 11">
            <a:extLst>
              <a:ext uri="{FF2B5EF4-FFF2-40B4-BE49-F238E27FC236}">
                <a16:creationId xmlns:a16="http://schemas.microsoft.com/office/drawing/2014/main" id="{D4D87C26-0CF0-4076-AD4A-6F98809F2B1B}"/>
              </a:ext>
            </a:extLst>
          </p:cNvPr>
          <p:cNvSpPr/>
          <p:nvPr/>
        </p:nvSpPr>
        <p:spPr>
          <a:xfrm>
            <a:off x="12458092" y="3926128"/>
            <a:ext cx="11638643" cy="24852343"/>
          </a:xfrm>
          <a:prstGeom prst="rect">
            <a:avLst/>
          </a:prstGeom>
          <a:solidFill>
            <a:schemeClr val="bg1">
              <a:alpha val="7900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166" dirty="0"/>
          </a:p>
        </p:txBody>
      </p:sp>
      <p:sp>
        <p:nvSpPr>
          <p:cNvPr id="13" name="Rectangle 12">
            <a:extLst>
              <a:ext uri="{FF2B5EF4-FFF2-40B4-BE49-F238E27FC236}">
                <a16:creationId xmlns:a16="http://schemas.microsoft.com/office/drawing/2014/main" id="{8220EA80-DF3A-4B44-8590-142EAAE48457}"/>
              </a:ext>
            </a:extLst>
          </p:cNvPr>
          <p:cNvSpPr/>
          <p:nvPr/>
        </p:nvSpPr>
        <p:spPr>
          <a:xfrm>
            <a:off x="24454632" y="3937022"/>
            <a:ext cx="11638643" cy="21786106"/>
          </a:xfrm>
          <a:prstGeom prst="rect">
            <a:avLst/>
          </a:prstGeom>
          <a:solidFill>
            <a:schemeClr val="bg1">
              <a:alpha val="79000"/>
            </a:schemeClr>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166" dirty="0"/>
          </a:p>
        </p:txBody>
      </p:sp>
      <p:grpSp>
        <p:nvGrpSpPr>
          <p:cNvPr id="16" name="Group 15">
            <a:extLst>
              <a:ext uri="{FF2B5EF4-FFF2-40B4-BE49-F238E27FC236}">
                <a16:creationId xmlns:a16="http://schemas.microsoft.com/office/drawing/2014/main" id="{60E2DB3C-67F3-49F9-9605-9C8B35C86B2B}"/>
              </a:ext>
            </a:extLst>
          </p:cNvPr>
          <p:cNvGrpSpPr/>
          <p:nvPr/>
        </p:nvGrpSpPr>
        <p:grpSpPr>
          <a:xfrm>
            <a:off x="449017" y="3921628"/>
            <a:ext cx="11638643" cy="1333501"/>
            <a:chOff x="533399" y="4419599"/>
            <a:chExt cx="13966371" cy="1600201"/>
          </a:xfrm>
        </p:grpSpPr>
        <p:sp>
          <p:nvSpPr>
            <p:cNvPr id="14" name="Rectangle 13">
              <a:extLst>
                <a:ext uri="{FF2B5EF4-FFF2-40B4-BE49-F238E27FC236}">
                  <a16:creationId xmlns:a16="http://schemas.microsoft.com/office/drawing/2014/main" id="{5BBB47DC-9D65-4FDC-919C-B18AC893B704}"/>
                </a:ext>
              </a:extLst>
            </p:cNvPr>
            <p:cNvSpPr/>
            <p:nvPr/>
          </p:nvSpPr>
          <p:spPr>
            <a:xfrm>
              <a:off x="533399" y="4419599"/>
              <a:ext cx="13966371" cy="1600201"/>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166"/>
            </a:p>
          </p:txBody>
        </p:sp>
        <p:sp>
          <p:nvSpPr>
            <p:cNvPr id="15" name="TextBox 14">
              <a:extLst>
                <a:ext uri="{FF2B5EF4-FFF2-40B4-BE49-F238E27FC236}">
                  <a16:creationId xmlns:a16="http://schemas.microsoft.com/office/drawing/2014/main" id="{357186AD-F109-4E44-B5BF-D97C81BC8F93}"/>
                </a:ext>
              </a:extLst>
            </p:cNvPr>
            <p:cNvSpPr txBox="1"/>
            <p:nvPr/>
          </p:nvSpPr>
          <p:spPr>
            <a:xfrm>
              <a:off x="1240971" y="4565783"/>
              <a:ext cx="12572999" cy="1341752"/>
            </a:xfrm>
            <a:prstGeom prst="rect">
              <a:avLst/>
            </a:prstGeom>
            <a:noFill/>
          </p:spPr>
          <p:txBody>
            <a:bodyPr wrap="square" rtlCol="0">
              <a:spAutoFit/>
            </a:bodyPr>
            <a:lstStyle/>
            <a:p>
              <a:pPr algn="ctr"/>
              <a:r>
                <a:rPr lang="en-US" sz="6666" dirty="0">
                  <a:solidFill>
                    <a:schemeClr val="bg1"/>
                  </a:solidFill>
                  <a:latin typeface="+mj-lt"/>
                  <a:cs typeface="Arial" panose="020B0604020202020204" pitchFamily="34" charset="0"/>
                </a:rPr>
                <a:t>Abstract</a:t>
              </a:r>
            </a:p>
          </p:txBody>
        </p:sp>
      </p:grpSp>
      <p:grpSp>
        <p:nvGrpSpPr>
          <p:cNvPr id="17" name="Group 16">
            <a:extLst>
              <a:ext uri="{FF2B5EF4-FFF2-40B4-BE49-F238E27FC236}">
                <a16:creationId xmlns:a16="http://schemas.microsoft.com/office/drawing/2014/main" id="{8B51B04B-DC7B-4527-81BD-04DB54CC2395}"/>
              </a:ext>
            </a:extLst>
          </p:cNvPr>
          <p:cNvGrpSpPr/>
          <p:nvPr/>
        </p:nvGrpSpPr>
        <p:grpSpPr>
          <a:xfrm>
            <a:off x="461552" y="11218963"/>
            <a:ext cx="11638643" cy="1333501"/>
            <a:chOff x="533399" y="4419599"/>
            <a:chExt cx="13966371" cy="1600201"/>
          </a:xfrm>
        </p:grpSpPr>
        <p:sp>
          <p:nvSpPr>
            <p:cNvPr id="18" name="Rectangle 17">
              <a:extLst>
                <a:ext uri="{FF2B5EF4-FFF2-40B4-BE49-F238E27FC236}">
                  <a16:creationId xmlns:a16="http://schemas.microsoft.com/office/drawing/2014/main" id="{63BC62F0-BBAF-482B-9331-337D028B1A80}"/>
                </a:ext>
              </a:extLst>
            </p:cNvPr>
            <p:cNvSpPr/>
            <p:nvPr/>
          </p:nvSpPr>
          <p:spPr>
            <a:xfrm>
              <a:off x="533399" y="4419599"/>
              <a:ext cx="13966371" cy="1600201"/>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166"/>
            </a:p>
          </p:txBody>
        </p:sp>
        <p:sp>
          <p:nvSpPr>
            <p:cNvPr id="19" name="TextBox 18">
              <a:extLst>
                <a:ext uri="{FF2B5EF4-FFF2-40B4-BE49-F238E27FC236}">
                  <a16:creationId xmlns:a16="http://schemas.microsoft.com/office/drawing/2014/main" id="{DAED65AB-0202-454A-9520-5A8B32A6DA23}"/>
                </a:ext>
              </a:extLst>
            </p:cNvPr>
            <p:cNvSpPr txBox="1"/>
            <p:nvPr/>
          </p:nvSpPr>
          <p:spPr>
            <a:xfrm>
              <a:off x="1175947" y="4482213"/>
              <a:ext cx="12572999" cy="1341752"/>
            </a:xfrm>
            <a:prstGeom prst="rect">
              <a:avLst/>
            </a:prstGeom>
            <a:noFill/>
          </p:spPr>
          <p:txBody>
            <a:bodyPr wrap="square" rtlCol="0">
              <a:spAutoFit/>
            </a:bodyPr>
            <a:lstStyle/>
            <a:p>
              <a:pPr algn="ctr"/>
              <a:r>
                <a:rPr lang="en-US" sz="6666" dirty="0">
                  <a:solidFill>
                    <a:schemeClr val="bg1"/>
                  </a:solidFill>
                  <a:latin typeface="+mj-lt"/>
                  <a:cs typeface="Arial" panose="020B0604020202020204" pitchFamily="34" charset="0"/>
                </a:rPr>
                <a:t>Background</a:t>
              </a:r>
            </a:p>
          </p:txBody>
        </p:sp>
      </p:grpSp>
      <p:sp>
        <p:nvSpPr>
          <p:cNvPr id="50" name="Rectangle 49">
            <a:extLst>
              <a:ext uri="{FF2B5EF4-FFF2-40B4-BE49-F238E27FC236}">
                <a16:creationId xmlns:a16="http://schemas.microsoft.com/office/drawing/2014/main" id="{B65838B8-23C3-4F0F-8AD0-F0E429F57182}"/>
              </a:ext>
            </a:extLst>
          </p:cNvPr>
          <p:cNvSpPr/>
          <p:nvPr/>
        </p:nvSpPr>
        <p:spPr>
          <a:xfrm>
            <a:off x="470415" y="22014758"/>
            <a:ext cx="11638643" cy="1046078"/>
          </a:xfrm>
          <a:prstGeom prst="rect">
            <a:avLst/>
          </a:prstGeom>
          <a:solidFill>
            <a:schemeClr val="accent1">
              <a:lumMod val="7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166"/>
          </a:p>
        </p:txBody>
      </p:sp>
      <p:sp>
        <p:nvSpPr>
          <p:cNvPr id="54" name="Rectangle 53">
            <a:extLst>
              <a:ext uri="{FF2B5EF4-FFF2-40B4-BE49-F238E27FC236}">
                <a16:creationId xmlns:a16="http://schemas.microsoft.com/office/drawing/2014/main" id="{CFB1A4EF-282B-4DE4-80E0-222E9799ED4F}"/>
              </a:ext>
            </a:extLst>
          </p:cNvPr>
          <p:cNvSpPr/>
          <p:nvPr/>
        </p:nvSpPr>
        <p:spPr>
          <a:xfrm>
            <a:off x="12482611" y="3939009"/>
            <a:ext cx="11638643" cy="1046078"/>
          </a:xfrm>
          <a:prstGeom prst="rect">
            <a:avLst/>
          </a:prstGeom>
          <a:solidFill>
            <a:schemeClr val="accent1">
              <a:lumMod val="7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166" dirty="0"/>
          </a:p>
        </p:txBody>
      </p:sp>
      <p:grpSp>
        <p:nvGrpSpPr>
          <p:cNvPr id="34" name="Group 33">
            <a:extLst>
              <a:ext uri="{FF2B5EF4-FFF2-40B4-BE49-F238E27FC236}">
                <a16:creationId xmlns:a16="http://schemas.microsoft.com/office/drawing/2014/main" id="{293EA0D9-EB7C-4AA2-BF40-F997511BF07E}"/>
              </a:ext>
            </a:extLst>
          </p:cNvPr>
          <p:cNvGrpSpPr/>
          <p:nvPr/>
        </p:nvGrpSpPr>
        <p:grpSpPr>
          <a:xfrm>
            <a:off x="449017" y="20693195"/>
            <a:ext cx="11638643" cy="1333501"/>
            <a:chOff x="533399" y="4419599"/>
            <a:chExt cx="13966371" cy="1600201"/>
          </a:xfrm>
        </p:grpSpPr>
        <p:sp>
          <p:nvSpPr>
            <p:cNvPr id="35" name="Rectangle 34">
              <a:extLst>
                <a:ext uri="{FF2B5EF4-FFF2-40B4-BE49-F238E27FC236}">
                  <a16:creationId xmlns:a16="http://schemas.microsoft.com/office/drawing/2014/main" id="{72EDB803-A1CF-40D8-8A7A-726300F9F6C0}"/>
                </a:ext>
              </a:extLst>
            </p:cNvPr>
            <p:cNvSpPr/>
            <p:nvPr/>
          </p:nvSpPr>
          <p:spPr>
            <a:xfrm>
              <a:off x="533399" y="4419599"/>
              <a:ext cx="13966371" cy="1600201"/>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166"/>
            </a:p>
          </p:txBody>
        </p:sp>
        <p:sp>
          <p:nvSpPr>
            <p:cNvPr id="36" name="TextBox 35">
              <a:extLst>
                <a:ext uri="{FF2B5EF4-FFF2-40B4-BE49-F238E27FC236}">
                  <a16:creationId xmlns:a16="http://schemas.microsoft.com/office/drawing/2014/main" id="{FB5783DD-A09B-4C2C-8BE6-E3DD3C289136}"/>
                </a:ext>
              </a:extLst>
            </p:cNvPr>
            <p:cNvSpPr txBox="1"/>
            <p:nvPr/>
          </p:nvSpPr>
          <p:spPr>
            <a:xfrm>
              <a:off x="1166586" y="4479229"/>
              <a:ext cx="12572999" cy="1341752"/>
            </a:xfrm>
            <a:prstGeom prst="rect">
              <a:avLst/>
            </a:prstGeom>
            <a:noFill/>
          </p:spPr>
          <p:txBody>
            <a:bodyPr wrap="square" rtlCol="0">
              <a:spAutoFit/>
            </a:bodyPr>
            <a:lstStyle/>
            <a:p>
              <a:pPr algn="ctr"/>
              <a:r>
                <a:rPr lang="en-US" sz="6666" dirty="0">
                  <a:solidFill>
                    <a:schemeClr val="bg1"/>
                  </a:solidFill>
                  <a:latin typeface="+mj-lt"/>
                  <a:cs typeface="Arial" panose="020B0604020202020204" pitchFamily="34" charset="0"/>
                </a:rPr>
                <a:t>Methods</a:t>
              </a:r>
            </a:p>
          </p:txBody>
        </p:sp>
      </p:grpSp>
      <p:grpSp>
        <p:nvGrpSpPr>
          <p:cNvPr id="37" name="Group 36">
            <a:extLst>
              <a:ext uri="{FF2B5EF4-FFF2-40B4-BE49-F238E27FC236}">
                <a16:creationId xmlns:a16="http://schemas.microsoft.com/office/drawing/2014/main" id="{741780DD-7639-4F6B-AC25-EE37D528ED35}"/>
              </a:ext>
            </a:extLst>
          </p:cNvPr>
          <p:cNvGrpSpPr/>
          <p:nvPr/>
        </p:nvGrpSpPr>
        <p:grpSpPr>
          <a:xfrm>
            <a:off x="24444046" y="16313099"/>
            <a:ext cx="11638643" cy="1333501"/>
            <a:chOff x="533399" y="4419599"/>
            <a:chExt cx="13966371" cy="1600201"/>
          </a:xfrm>
        </p:grpSpPr>
        <p:sp>
          <p:nvSpPr>
            <p:cNvPr id="38" name="Rectangle 37">
              <a:extLst>
                <a:ext uri="{FF2B5EF4-FFF2-40B4-BE49-F238E27FC236}">
                  <a16:creationId xmlns:a16="http://schemas.microsoft.com/office/drawing/2014/main" id="{79A8A3DE-FD5D-419E-B8A4-1BE596BC7564}"/>
                </a:ext>
              </a:extLst>
            </p:cNvPr>
            <p:cNvSpPr/>
            <p:nvPr/>
          </p:nvSpPr>
          <p:spPr>
            <a:xfrm>
              <a:off x="533399" y="4419599"/>
              <a:ext cx="13966371" cy="1600201"/>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166"/>
            </a:p>
          </p:txBody>
        </p:sp>
        <p:sp>
          <p:nvSpPr>
            <p:cNvPr id="39" name="TextBox 38">
              <a:extLst>
                <a:ext uri="{FF2B5EF4-FFF2-40B4-BE49-F238E27FC236}">
                  <a16:creationId xmlns:a16="http://schemas.microsoft.com/office/drawing/2014/main" id="{DEE12457-8177-4B6D-B059-043EA4C4A912}"/>
                </a:ext>
              </a:extLst>
            </p:cNvPr>
            <p:cNvSpPr txBox="1"/>
            <p:nvPr/>
          </p:nvSpPr>
          <p:spPr>
            <a:xfrm>
              <a:off x="1485250" y="4431337"/>
              <a:ext cx="12572999" cy="1341752"/>
            </a:xfrm>
            <a:prstGeom prst="rect">
              <a:avLst/>
            </a:prstGeom>
            <a:noFill/>
          </p:spPr>
          <p:txBody>
            <a:bodyPr wrap="square" rtlCol="0">
              <a:spAutoFit/>
            </a:bodyPr>
            <a:lstStyle/>
            <a:p>
              <a:pPr algn="ctr"/>
              <a:r>
                <a:rPr lang="en-US" sz="6666" dirty="0">
                  <a:solidFill>
                    <a:schemeClr val="bg1"/>
                  </a:solidFill>
                  <a:latin typeface="+mj-lt"/>
                  <a:cs typeface="Arial" panose="020B0604020202020204" pitchFamily="34" charset="0"/>
                </a:rPr>
                <a:t>Conclusions</a:t>
              </a:r>
            </a:p>
          </p:txBody>
        </p:sp>
      </p:grpSp>
      <p:sp>
        <p:nvSpPr>
          <p:cNvPr id="40" name="Rectangle 39">
            <a:extLst>
              <a:ext uri="{FF2B5EF4-FFF2-40B4-BE49-F238E27FC236}">
                <a16:creationId xmlns:a16="http://schemas.microsoft.com/office/drawing/2014/main" id="{F3FCD5D0-E91D-4353-A192-77CFD9F7CB70}"/>
              </a:ext>
            </a:extLst>
          </p:cNvPr>
          <p:cNvSpPr/>
          <p:nvPr/>
        </p:nvSpPr>
        <p:spPr>
          <a:xfrm>
            <a:off x="24445559" y="26080342"/>
            <a:ext cx="9275535" cy="2486423"/>
          </a:xfrm>
          <a:prstGeom prst="rect">
            <a:avLst/>
          </a:prstGeom>
          <a:solidFill>
            <a:srgbClr val="FFC000"/>
          </a:solid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166"/>
          </a:p>
        </p:txBody>
      </p:sp>
      <p:sp>
        <p:nvSpPr>
          <p:cNvPr id="41" name="TextBox 40">
            <a:extLst>
              <a:ext uri="{FF2B5EF4-FFF2-40B4-BE49-F238E27FC236}">
                <a16:creationId xmlns:a16="http://schemas.microsoft.com/office/drawing/2014/main" id="{AD746F84-D545-48A0-8ACF-8BFE38276748}"/>
              </a:ext>
            </a:extLst>
          </p:cNvPr>
          <p:cNvSpPr txBox="1"/>
          <p:nvPr/>
        </p:nvSpPr>
        <p:spPr>
          <a:xfrm>
            <a:off x="806274" y="12847568"/>
            <a:ext cx="10985500"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effectLst/>
              </a:rPr>
              <a:t>Understanding emotional reactions to biomarker disclosure is crucial for ensuring patient well-being, safeguarding against potential adverse emotional responses, and  recognizing the diversity of emotional responses in Alzheimer's disease patients.</a:t>
            </a:r>
          </a:p>
          <a:p>
            <a:pPr marL="342900" indent="-342900">
              <a:buFont typeface="Arial" panose="020B0604020202020204" pitchFamily="34" charset="0"/>
              <a:buChar char="•"/>
            </a:pPr>
            <a:r>
              <a:rPr lang="en-US" sz="2400" dirty="0">
                <a:effectLst/>
              </a:rPr>
              <a:t>Examining the role of participant age at the time of disclosure can provide insights into predicting emotional reactions to positive PET amyloid biomarker status.</a:t>
            </a:r>
          </a:p>
          <a:p>
            <a:pPr marL="342900" indent="-342900">
              <a:buFont typeface="Arial" panose="020B0604020202020204" pitchFamily="34" charset="0"/>
              <a:buChar char="•"/>
            </a:pPr>
            <a:r>
              <a:rPr lang="en-US" sz="2400" b="1" i="1" dirty="0"/>
              <a:t>Hypothesis: </a:t>
            </a:r>
            <a:r>
              <a:rPr lang="en-US" sz="2400" b="0" i="0" u="none" strike="noStrike" dirty="0">
                <a:effectLst/>
              </a:rPr>
              <a:t>participants within the ages of 55-70 will display a more negative affect than their older counterparts of 71+.</a:t>
            </a:r>
            <a:endParaRPr lang="en-US" sz="2400" dirty="0"/>
          </a:p>
        </p:txBody>
      </p:sp>
      <p:sp>
        <p:nvSpPr>
          <p:cNvPr id="42" name="TextBox 41">
            <a:extLst>
              <a:ext uri="{FF2B5EF4-FFF2-40B4-BE49-F238E27FC236}">
                <a16:creationId xmlns:a16="http://schemas.microsoft.com/office/drawing/2014/main" id="{8704B07A-38AF-4A49-90A4-8DB8C49EAE12}"/>
              </a:ext>
            </a:extLst>
          </p:cNvPr>
          <p:cNvSpPr txBox="1"/>
          <p:nvPr/>
        </p:nvSpPr>
        <p:spPr>
          <a:xfrm>
            <a:off x="806274" y="23449074"/>
            <a:ext cx="6875315" cy="7171194"/>
          </a:xfrm>
          <a:prstGeom prst="rect">
            <a:avLst/>
          </a:prstGeom>
          <a:noFill/>
        </p:spPr>
        <p:txBody>
          <a:bodyPr wrap="square" rtlCol="0">
            <a:spAutoFit/>
          </a:bodyPr>
          <a:lstStyle/>
          <a:p>
            <a:pPr marL="476231" indent="-476231">
              <a:buFont typeface="Arial" panose="020B0604020202020204" pitchFamily="34" charset="0"/>
              <a:buChar char="•"/>
            </a:pPr>
            <a:r>
              <a:rPr lang="en-US" sz="2400" b="0" i="0" u="none" strike="noStrike" dirty="0">
                <a:effectLst/>
              </a:rPr>
              <a:t>Participants were recruited from an ongoing </a:t>
            </a:r>
            <a:r>
              <a:rPr kumimoji="0" lang="en-US" sz="2400" b="0" i="0" u="none" strike="noStrike" kern="1200" cap="none" spc="0" normalizeH="0" baseline="0" noProof="0" dirty="0">
                <a:ln>
                  <a:noFill/>
                </a:ln>
                <a:effectLst/>
                <a:uLnTx/>
                <a:uFillTx/>
                <a:latin typeface="Calibri"/>
                <a:ea typeface="+mn-ea"/>
                <a:cs typeface="+mn-cs"/>
              </a:rPr>
              <a:t>neuromodulation clinical trial</a:t>
            </a:r>
            <a:r>
              <a:rPr lang="en-US" sz="2400" b="0" i="0" u="none" strike="noStrike" dirty="0">
                <a:effectLst/>
              </a:rPr>
              <a:t> aged 55</a:t>
            </a:r>
            <a:r>
              <a:rPr lang="en-US" sz="2400" dirty="0"/>
              <a:t>+ years</a:t>
            </a:r>
            <a:r>
              <a:rPr lang="en-US" sz="2400" b="0" i="0" u="none" strike="noStrike" dirty="0">
                <a:effectLst/>
              </a:rPr>
              <a:t> with Amnestic Mild Cognitive Impairment (MCI; </a:t>
            </a:r>
            <a:r>
              <a:rPr lang="en-US" sz="2400" b="0" i="1" u="none" strike="noStrike" dirty="0">
                <a:effectLst/>
              </a:rPr>
              <a:t>n</a:t>
            </a:r>
            <a:r>
              <a:rPr lang="en-US" sz="2400" b="0" i="0" u="none" strike="noStrike" dirty="0">
                <a:effectLst/>
              </a:rPr>
              <a:t>=33) or Dementia Alzheimer’s Type (DAT; </a:t>
            </a:r>
            <a:r>
              <a:rPr lang="en-US" sz="2400" b="0" i="1" u="none" strike="noStrike" dirty="0">
                <a:effectLst/>
              </a:rPr>
              <a:t>n</a:t>
            </a:r>
            <a:r>
              <a:rPr lang="en-US" sz="2400" b="0" i="0" u="none" strike="noStrike" dirty="0">
                <a:effectLst/>
              </a:rPr>
              <a:t>=32)</a:t>
            </a:r>
          </a:p>
          <a:p>
            <a:pPr marL="476231" indent="-476231">
              <a:buFont typeface="Arial" panose="020B0604020202020204" pitchFamily="34" charset="0"/>
              <a:buChar char="•"/>
            </a:pPr>
            <a:r>
              <a:rPr lang="en-US" sz="2400" dirty="0"/>
              <a:t>We selected only amyloid elevated participants </a:t>
            </a:r>
            <a:r>
              <a:rPr lang="en-US" sz="2400" b="0" i="0" u="none" strike="noStrike" dirty="0">
                <a:effectLst/>
              </a:rPr>
              <a:t>(</a:t>
            </a:r>
            <a:r>
              <a:rPr lang="en-US" sz="2400" b="0" i="1" u="none" strike="noStrike" dirty="0">
                <a:effectLst/>
              </a:rPr>
              <a:t>n</a:t>
            </a:r>
            <a:r>
              <a:rPr lang="en-US" sz="2400" b="0" i="0" u="none" strike="noStrike" dirty="0">
                <a:effectLst/>
              </a:rPr>
              <a:t>=49)</a:t>
            </a:r>
          </a:p>
          <a:p>
            <a:pPr marL="476231" indent="-476231">
              <a:buFont typeface="Arial" panose="020B0604020202020204" pitchFamily="34" charset="0"/>
              <a:buChar char="•"/>
            </a:pPr>
            <a:r>
              <a:rPr lang="en-US" sz="2400" b="0" i="0" u="none" strike="noStrike" dirty="0">
                <a:effectLst/>
              </a:rPr>
              <a:t>Excluded participants with moderate or severe depression or anxiety, or significant neurological conditions.</a:t>
            </a:r>
          </a:p>
          <a:p>
            <a:pPr marL="476231" indent="-476231">
              <a:buFont typeface="Arial" panose="020B0604020202020204" pitchFamily="34" charset="0"/>
              <a:buChar char="•"/>
            </a:pPr>
            <a:r>
              <a:rPr lang="en-US" sz="2400" dirty="0"/>
              <a:t>Created </a:t>
            </a:r>
            <a:r>
              <a:rPr lang="en-US" sz="2400" b="0" i="0" dirty="0">
                <a:effectLst/>
              </a:rPr>
              <a:t>two age strata: 55 to 70 years and 71 years and above.</a:t>
            </a:r>
          </a:p>
          <a:p>
            <a:endParaRPr lang="en-US" sz="2300" b="0" i="0" u="none" strike="noStrike" dirty="0">
              <a:effectLst/>
            </a:endParaRPr>
          </a:p>
          <a:p>
            <a:endParaRPr lang="en-US" sz="2300" dirty="0"/>
          </a:p>
          <a:p>
            <a:endParaRPr lang="en-US" sz="3000" dirty="0"/>
          </a:p>
          <a:p>
            <a:endParaRPr lang="en-US" sz="3000" dirty="0"/>
          </a:p>
          <a:p>
            <a:endParaRPr lang="en-US" sz="3000" dirty="0"/>
          </a:p>
          <a:p>
            <a:endParaRPr lang="en-US" sz="3000" dirty="0"/>
          </a:p>
          <a:p>
            <a:endParaRPr lang="en-US" sz="3000" dirty="0"/>
          </a:p>
        </p:txBody>
      </p:sp>
      <p:sp>
        <p:nvSpPr>
          <p:cNvPr id="43" name="TextBox 42">
            <a:extLst>
              <a:ext uri="{FF2B5EF4-FFF2-40B4-BE49-F238E27FC236}">
                <a16:creationId xmlns:a16="http://schemas.microsoft.com/office/drawing/2014/main" id="{95C1276F-F263-4CCC-80B1-26B47F7ECA8B}"/>
              </a:ext>
            </a:extLst>
          </p:cNvPr>
          <p:cNvSpPr txBox="1"/>
          <p:nvPr/>
        </p:nvSpPr>
        <p:spPr>
          <a:xfrm>
            <a:off x="12946438" y="9203719"/>
            <a:ext cx="11171192" cy="3046988"/>
          </a:xfrm>
          <a:prstGeom prst="rect">
            <a:avLst/>
          </a:prstGeom>
          <a:noFill/>
        </p:spPr>
        <p:txBody>
          <a:bodyPr wrap="square" rtlCol="0">
            <a:spAutoFit/>
          </a:bodyPr>
          <a:lstStyle/>
          <a:p>
            <a:r>
              <a:rPr lang="en-US" sz="2400" b="1" i="0" u="none" strike="noStrike" dirty="0">
                <a:effectLst/>
              </a:rPr>
              <a:t>Positive and Negative Affect Scale Short Form (PANAS-SF</a:t>
            </a:r>
            <a:r>
              <a:rPr lang="en-US" sz="2400" b="1" i="0" u="none" strike="noStrike" baseline="30000" dirty="0">
                <a:effectLst/>
              </a:rPr>
              <a:t>)2</a:t>
            </a:r>
            <a:r>
              <a:rPr lang="en-US" sz="2400" i="0" u="none" strike="noStrike" baseline="30000" dirty="0">
                <a:effectLst/>
              </a:rPr>
              <a:t>:</a:t>
            </a:r>
            <a:r>
              <a:rPr lang="en-US" sz="2400" b="1" i="0" u="none" strike="noStrike" dirty="0">
                <a:effectLst/>
              </a:rPr>
              <a:t> </a:t>
            </a:r>
          </a:p>
          <a:p>
            <a:pPr marL="342900" indent="-342900">
              <a:buFont typeface="Arial" panose="020B0604020202020204" pitchFamily="34" charset="0"/>
              <a:buChar char="•"/>
            </a:pPr>
            <a:r>
              <a:rPr lang="en-US" sz="2400" dirty="0"/>
              <a:t>M</a:t>
            </a:r>
            <a:r>
              <a:rPr lang="en-US" sz="2400" b="0" i="0" u="none" strike="noStrike" dirty="0">
                <a:effectLst/>
              </a:rPr>
              <a:t>easures positive and negative affect using a 20-item subscale on a 5-point Likert-style scale </a:t>
            </a:r>
          </a:p>
          <a:p>
            <a:pPr marL="2223711" lvl="1" indent="-342900">
              <a:buFont typeface="Arial" panose="020B0604020202020204" pitchFamily="34" charset="0"/>
              <a:buChar char="•"/>
            </a:pPr>
            <a:r>
              <a:rPr lang="en-US" sz="2400" dirty="0"/>
              <a:t>R</a:t>
            </a:r>
            <a:r>
              <a:rPr lang="en-US" sz="2400" b="0" i="0" u="none" strike="noStrike" dirty="0">
                <a:effectLst/>
              </a:rPr>
              <a:t>ange 10</a:t>
            </a:r>
            <a:r>
              <a:rPr lang="en-US" sz="2400" dirty="0"/>
              <a:t>-</a:t>
            </a:r>
            <a:r>
              <a:rPr lang="en-US" sz="2400" b="0" i="0" u="none" strike="noStrike" dirty="0">
                <a:effectLst/>
              </a:rPr>
              <a:t>50 </a:t>
            </a:r>
            <a:endParaRPr lang="en-US" sz="2400" dirty="0"/>
          </a:p>
          <a:p>
            <a:r>
              <a:rPr lang="en-US" sz="2400" b="1" i="0" u="none" strike="noStrike" dirty="0">
                <a:effectLst/>
              </a:rPr>
              <a:t>Impact of Neuroimaging in Alzheimer's Disease (INI-AD</a:t>
            </a:r>
            <a:r>
              <a:rPr lang="en-US" sz="2400" b="1" i="0" u="none" strike="noStrike" baseline="30000" dirty="0">
                <a:effectLst/>
              </a:rPr>
              <a:t>)3:</a:t>
            </a:r>
            <a:r>
              <a:rPr lang="en-US" sz="2400" b="1" i="0" u="none" strike="noStrike" dirty="0">
                <a:effectLst/>
              </a:rPr>
              <a:t> </a:t>
            </a:r>
          </a:p>
          <a:p>
            <a:pPr marL="342900" indent="-342900">
              <a:buFont typeface="Arial" panose="020B0604020202020204" pitchFamily="34" charset="0"/>
              <a:buChar char="•"/>
            </a:pPr>
            <a:r>
              <a:rPr lang="en-US" sz="2400" b="0" i="0" u="none" strike="noStrike" dirty="0">
                <a:effectLst/>
              </a:rPr>
              <a:t>Measures </a:t>
            </a:r>
            <a:r>
              <a:rPr lang="en-US" sz="2400" dirty="0"/>
              <a:t>reactions </a:t>
            </a:r>
            <a:r>
              <a:rPr lang="en-US" sz="2400" b="0" i="0" u="none" strike="noStrike" dirty="0">
                <a:effectLst/>
              </a:rPr>
              <a:t>related to receiving AD-specific neuroimaging results </a:t>
            </a:r>
          </a:p>
          <a:p>
            <a:pPr marL="2223711" lvl="1" indent="-342900">
              <a:buFont typeface="Arial" panose="020B0604020202020204" pitchFamily="34" charset="0"/>
              <a:buChar char="•"/>
            </a:pPr>
            <a:r>
              <a:rPr lang="en-US" sz="2400" b="0" i="0" u="none" strike="noStrike" dirty="0">
                <a:effectLst/>
              </a:rPr>
              <a:t>distress (range 0-55)</a:t>
            </a:r>
          </a:p>
          <a:p>
            <a:pPr marL="2223711" lvl="1" indent="-342900">
              <a:buFont typeface="Arial" panose="020B0604020202020204" pitchFamily="34" charset="0"/>
              <a:buChar char="•"/>
            </a:pPr>
            <a:r>
              <a:rPr lang="en-US" sz="2400" b="0" i="0" u="none" strike="noStrike" dirty="0">
                <a:effectLst/>
              </a:rPr>
              <a:t>positive emotions (range 0-20</a:t>
            </a:r>
            <a:r>
              <a:rPr lang="en-US" sz="2400" dirty="0"/>
              <a:t>)</a:t>
            </a:r>
          </a:p>
        </p:txBody>
      </p:sp>
      <p:sp>
        <p:nvSpPr>
          <p:cNvPr id="44" name="TextBox 43">
            <a:extLst>
              <a:ext uri="{FF2B5EF4-FFF2-40B4-BE49-F238E27FC236}">
                <a16:creationId xmlns:a16="http://schemas.microsoft.com/office/drawing/2014/main" id="{9E030AB3-E0F2-4DC8-A281-CD80B0C99C74}"/>
              </a:ext>
            </a:extLst>
          </p:cNvPr>
          <p:cNvSpPr txBox="1"/>
          <p:nvPr/>
        </p:nvSpPr>
        <p:spPr>
          <a:xfrm>
            <a:off x="12946438" y="5161992"/>
            <a:ext cx="10985500" cy="3954929"/>
          </a:xfrm>
          <a:prstGeom prst="rect">
            <a:avLst/>
          </a:prstGeom>
          <a:noFill/>
        </p:spPr>
        <p:txBody>
          <a:bodyPr wrap="square" rtlCol="0">
            <a:spAutoFit/>
          </a:bodyPr>
          <a:lstStyle/>
          <a:p>
            <a:pPr marL="476231" indent="-476231">
              <a:buFont typeface="Arial" panose="020B0604020202020204" pitchFamily="34" charset="0"/>
              <a:buChar char="•"/>
            </a:pPr>
            <a:r>
              <a:rPr lang="en-US" sz="2400" b="0" i="0" u="none" strike="noStrike" dirty="0">
                <a:effectLst/>
              </a:rPr>
              <a:t>Participants had previously completed an amyloid (PiB) PET</a:t>
            </a:r>
          </a:p>
          <a:p>
            <a:pPr marL="2357042" lvl="1" indent="-476231">
              <a:buFont typeface="Arial" panose="020B0604020202020204" pitchFamily="34" charset="0"/>
              <a:buChar char="•"/>
            </a:pPr>
            <a:r>
              <a:rPr lang="en-US" sz="2400" b="0" i="0" u="none" strike="noStrike" dirty="0">
                <a:effectLst/>
              </a:rPr>
              <a:t>An elevated (positive) scan was defined as 20 centiloids or higher.</a:t>
            </a:r>
          </a:p>
          <a:p>
            <a:pPr marL="476231" indent="-476231">
              <a:buFont typeface="Arial" panose="020B0604020202020204" pitchFamily="34" charset="0"/>
              <a:buChar char="•"/>
            </a:pPr>
            <a:r>
              <a:rPr lang="en-US" sz="2400" b="0" i="0" u="none" strike="noStrike" dirty="0">
                <a:effectLst/>
              </a:rPr>
              <a:t>Disclosure Session: Led by trained study team clinician, session included participant and loved ones, sharing PET scan results, meaning, and relevant resources.</a:t>
            </a:r>
          </a:p>
          <a:p>
            <a:pPr marL="476231" indent="-476231">
              <a:buFont typeface="Arial" panose="020B0604020202020204" pitchFamily="34" charset="0"/>
              <a:buChar char="•"/>
            </a:pPr>
            <a:r>
              <a:rPr lang="en-US" sz="2400" b="0" i="0" u="none" strike="noStrike" dirty="0">
                <a:effectLst/>
              </a:rPr>
              <a:t>Immediately following disclosure and at 1- and 6-week follow-up, participants completed brief measures of psychological reactions to disclosure.</a:t>
            </a:r>
          </a:p>
          <a:p>
            <a:pPr marL="476231" indent="-476231">
              <a:buFont typeface="Arial" panose="020B0604020202020204" pitchFamily="34" charset="0"/>
              <a:buChar char="•"/>
            </a:pPr>
            <a:r>
              <a:rPr lang="en-US" sz="2400" b="0" i="0" dirty="0">
                <a:effectLst/>
              </a:rPr>
              <a:t>Analysis focused on data immediately following and at 1-week post-disclosure.</a:t>
            </a:r>
            <a:endParaRPr lang="en-US" sz="2400" b="0" dirty="0">
              <a:effectLst/>
            </a:endParaRPr>
          </a:p>
          <a:p>
            <a:endParaRPr lang="en-US" sz="2300" dirty="0"/>
          </a:p>
          <a:p>
            <a:endParaRPr lang="en-US" sz="3000" dirty="0"/>
          </a:p>
          <a:p>
            <a:endParaRPr lang="en-US" sz="3000" dirty="0"/>
          </a:p>
        </p:txBody>
      </p:sp>
      <p:sp>
        <p:nvSpPr>
          <p:cNvPr id="45" name="TextBox 44">
            <a:extLst>
              <a:ext uri="{FF2B5EF4-FFF2-40B4-BE49-F238E27FC236}">
                <a16:creationId xmlns:a16="http://schemas.microsoft.com/office/drawing/2014/main" id="{600A810C-1860-479B-95BD-C2D91442B8A9}"/>
              </a:ext>
            </a:extLst>
          </p:cNvPr>
          <p:cNvSpPr txBox="1"/>
          <p:nvPr/>
        </p:nvSpPr>
        <p:spPr>
          <a:xfrm>
            <a:off x="12676266" y="11715600"/>
            <a:ext cx="12151476" cy="8479244"/>
          </a:xfrm>
          <a:prstGeom prst="rect">
            <a:avLst/>
          </a:prstGeom>
          <a:noFill/>
        </p:spPr>
        <p:txBody>
          <a:bodyPr wrap="square" rtlCol="0">
            <a:spAutoFit/>
          </a:bodyPr>
          <a:lstStyle/>
          <a:p>
            <a:endParaRPr lang="en-US" sz="2300" dirty="0"/>
          </a:p>
          <a:p>
            <a:endParaRPr lang="en-US" sz="2300" dirty="0"/>
          </a:p>
          <a:p>
            <a:endParaRPr lang="en-US" sz="2300" dirty="0"/>
          </a:p>
          <a:p>
            <a:endParaRPr lang="en-US" sz="2300" dirty="0"/>
          </a:p>
          <a:p>
            <a:endParaRPr lang="en-US" sz="2300" dirty="0"/>
          </a:p>
          <a:p>
            <a:endParaRPr lang="en-US" sz="2300" dirty="0"/>
          </a:p>
          <a:p>
            <a:endParaRPr lang="en-US" sz="2300" dirty="0"/>
          </a:p>
          <a:p>
            <a:endParaRPr lang="en-US" sz="2300" dirty="0"/>
          </a:p>
          <a:p>
            <a:endParaRPr lang="en-US" sz="2300" dirty="0"/>
          </a:p>
          <a:p>
            <a:r>
              <a:rPr lang="en-US" sz="2600" b="1" dirty="0"/>
              <a:t>Table 1. </a:t>
            </a:r>
            <a:r>
              <a:rPr lang="en-US" sz="2600" dirty="0"/>
              <a:t>Group </a:t>
            </a:r>
            <a:r>
              <a:rPr lang="en-US" sz="2600" b="0" i="0" u="none" dirty="0">
                <a:effectLst/>
              </a:rPr>
              <a:t>differences by measure immediately following disclosure.</a:t>
            </a:r>
          </a:p>
          <a:p>
            <a:endParaRPr lang="en-US" sz="2600" b="0" i="0" u="none" dirty="0">
              <a:effectLst/>
            </a:endParaRPr>
          </a:p>
          <a:p>
            <a:endParaRPr lang="en-US" sz="2600" dirty="0"/>
          </a:p>
          <a:p>
            <a:endParaRPr lang="en-US" sz="2600" b="0" i="0" u="none" dirty="0">
              <a:effectLst/>
            </a:endParaRPr>
          </a:p>
          <a:p>
            <a:endParaRPr lang="en-US" sz="2600" dirty="0"/>
          </a:p>
          <a:p>
            <a:endParaRPr lang="en-US" sz="2600" b="0" i="0" u="none" dirty="0">
              <a:effectLst/>
            </a:endParaRPr>
          </a:p>
          <a:p>
            <a:endParaRPr lang="en-US" sz="2600" dirty="0"/>
          </a:p>
          <a:p>
            <a:endParaRPr lang="en-US" sz="2600" b="0" i="0" u="none" dirty="0">
              <a:effectLst/>
            </a:endParaRPr>
          </a:p>
          <a:p>
            <a:endParaRPr lang="en-US" sz="2600" dirty="0"/>
          </a:p>
          <a:p>
            <a:endParaRPr lang="en-US" sz="2600" b="0" i="0" u="none" dirty="0">
              <a:effectLst/>
            </a:endParaRPr>
          </a:p>
          <a:p>
            <a:pPr marL="342900" indent="-342900">
              <a:buFont typeface="Arial" panose="020B0604020202020204" pitchFamily="34" charset="0"/>
              <a:buChar char="•"/>
            </a:pPr>
            <a:r>
              <a:rPr lang="en-US" sz="2600" b="0" i="0" u="none" strike="noStrike" dirty="0">
                <a:effectLst/>
              </a:rPr>
              <a:t>Overall Result: No significant differences in psychological reactions by age.</a:t>
            </a:r>
            <a:endParaRPr lang="en-US" sz="2600" dirty="0"/>
          </a:p>
          <a:p>
            <a:endParaRPr lang="en-US" sz="2600" dirty="0"/>
          </a:p>
          <a:p>
            <a:r>
              <a:rPr lang="en-US" sz="2600" b="1" dirty="0"/>
              <a:t>Figure 1. </a:t>
            </a:r>
            <a:r>
              <a:rPr lang="en-US" sz="2600" dirty="0"/>
              <a:t>Average </a:t>
            </a:r>
            <a:r>
              <a:rPr lang="en-US" sz="2600" dirty="0">
                <a:solidFill>
                  <a:srgbClr val="3F3F3F"/>
                </a:solidFill>
                <a:effectLst/>
              </a:rPr>
              <a:t>Psychological Outcomes by Age Immediately Following Disclosure </a:t>
            </a:r>
            <a:endParaRPr lang="en-US" sz="2600" dirty="0"/>
          </a:p>
        </p:txBody>
      </p:sp>
      <p:sp>
        <p:nvSpPr>
          <p:cNvPr id="62" name="TextBox 61">
            <a:extLst>
              <a:ext uri="{FF2B5EF4-FFF2-40B4-BE49-F238E27FC236}">
                <a16:creationId xmlns:a16="http://schemas.microsoft.com/office/drawing/2014/main" id="{2EC820C8-0CCD-C887-E6AE-989FCB3A0F84}"/>
              </a:ext>
            </a:extLst>
          </p:cNvPr>
          <p:cNvSpPr txBox="1"/>
          <p:nvPr/>
        </p:nvSpPr>
        <p:spPr>
          <a:xfrm>
            <a:off x="13068284" y="4001161"/>
            <a:ext cx="10477500" cy="861774"/>
          </a:xfrm>
          <a:prstGeom prst="rect">
            <a:avLst/>
          </a:prstGeom>
          <a:solidFill>
            <a:schemeClr val="accent1">
              <a:lumMod val="75000"/>
            </a:schemeClr>
          </a:solidFill>
        </p:spPr>
        <p:txBody>
          <a:bodyPr wrap="square" rtlCol="0">
            <a:spAutoFit/>
          </a:bodyPr>
          <a:lstStyle/>
          <a:p>
            <a:pPr algn="ctr"/>
            <a:r>
              <a:rPr lang="en-US" sz="5000" dirty="0">
                <a:solidFill>
                  <a:schemeClr val="bg1"/>
                </a:solidFill>
                <a:latin typeface="+mj-lt"/>
                <a:cs typeface="Arial" panose="020B0604020202020204" pitchFamily="34" charset="0"/>
              </a:rPr>
              <a:t>Methods</a:t>
            </a:r>
          </a:p>
        </p:txBody>
      </p:sp>
      <p:sp>
        <p:nvSpPr>
          <p:cNvPr id="47" name="TextBox 46">
            <a:extLst>
              <a:ext uri="{FF2B5EF4-FFF2-40B4-BE49-F238E27FC236}">
                <a16:creationId xmlns:a16="http://schemas.microsoft.com/office/drawing/2014/main" id="{7DEFF67D-41E8-4D7A-A8EF-6A90EA409ECF}"/>
              </a:ext>
            </a:extLst>
          </p:cNvPr>
          <p:cNvSpPr txBox="1"/>
          <p:nvPr/>
        </p:nvSpPr>
        <p:spPr>
          <a:xfrm>
            <a:off x="24724034" y="17808384"/>
            <a:ext cx="11326494" cy="3939540"/>
          </a:xfrm>
          <a:prstGeom prst="rect">
            <a:avLst/>
          </a:prstGeom>
          <a:noFill/>
        </p:spPr>
        <p:txBody>
          <a:bodyPr wrap="square" rtlCol="0">
            <a:spAutoFit/>
          </a:bodyPr>
          <a:lstStyle/>
          <a:p>
            <a:pPr marL="457200" indent="-457200" algn="l">
              <a:buFont typeface="Arial" panose="020B0604020202020204" pitchFamily="34" charset="0"/>
              <a:buChar char="•"/>
            </a:pPr>
            <a:r>
              <a:rPr lang="en-US" sz="2600" b="0" i="0" u="none" strike="noStrike" dirty="0">
                <a:effectLst/>
              </a:rPr>
              <a:t>Contrary to our hypothesis, younger participants did not exhibit higher distress levels post-disclosure.</a:t>
            </a:r>
          </a:p>
          <a:p>
            <a:pPr marL="457200" indent="-457200" algn="l">
              <a:buFont typeface="Arial" panose="020B0604020202020204" pitchFamily="34" charset="0"/>
              <a:buChar char="•"/>
            </a:pPr>
            <a:r>
              <a:rPr lang="en-US" sz="2600" b="0" i="0" u="none" strike="noStrike" dirty="0">
                <a:effectLst/>
              </a:rPr>
              <a:t>Overall, there were no significant differences in psychological outcomes among participants by age, aligning with previous research</a:t>
            </a:r>
            <a:r>
              <a:rPr lang="en-US" sz="2600" b="0" i="0" u="none" strike="noStrike" baseline="30000" dirty="0">
                <a:effectLst/>
              </a:rPr>
              <a:t>4</a:t>
            </a:r>
            <a:r>
              <a:rPr lang="en-US" sz="2600" b="0" i="0" u="none" strike="noStrike" dirty="0">
                <a:effectLst/>
              </a:rPr>
              <a:t>.</a:t>
            </a:r>
          </a:p>
          <a:p>
            <a:pPr marL="457200" indent="-457200" algn="l">
              <a:buFont typeface="Arial" panose="020B0604020202020204" pitchFamily="34" charset="0"/>
              <a:buChar char="•"/>
            </a:pPr>
            <a:r>
              <a:rPr lang="en-US" sz="2600" dirty="0"/>
              <a:t>The medium e</a:t>
            </a:r>
            <a:r>
              <a:rPr lang="en-US" sz="2600" b="0" i="0" u="none" strike="noStrike" dirty="0">
                <a:effectLst/>
              </a:rPr>
              <a:t>ffect size difference in both measures and time points by age suggests that our small sample size may have limited our ability to detect differences. This study is ongoing and recruitment will continue into 2024.</a:t>
            </a:r>
          </a:p>
          <a:p>
            <a:pPr marL="457200" indent="-457200" algn="l">
              <a:buFont typeface="Arial" panose="020B0604020202020204" pitchFamily="34" charset="0"/>
              <a:buChar char="•"/>
            </a:pPr>
            <a:r>
              <a:rPr lang="en-US" sz="2600" b="0" i="0" u="none" strike="noStrike" dirty="0">
                <a:effectLst/>
              </a:rPr>
              <a:t>Limitations: </a:t>
            </a:r>
            <a:r>
              <a:rPr lang="en-US" sz="2600" dirty="0"/>
              <a:t>s</a:t>
            </a:r>
            <a:r>
              <a:rPr lang="en-US" sz="2600" b="0" i="0" u="none" strike="noStrike" dirty="0">
                <a:effectLst/>
              </a:rPr>
              <a:t>mall sample size may limit generalizability of findings.</a:t>
            </a:r>
          </a:p>
          <a:p>
            <a:pPr marL="457200" indent="-457200" algn="l">
              <a:buFont typeface="Arial" panose="020B0604020202020204" pitchFamily="34" charset="0"/>
              <a:buChar char="•"/>
            </a:pPr>
            <a:r>
              <a:rPr lang="en-US" sz="2600" b="0" i="0" u="none" strike="noStrike" dirty="0">
                <a:effectLst/>
              </a:rPr>
              <a:t>Future studies should replicate findings with larger and more diverse samples.</a:t>
            </a:r>
          </a:p>
          <a:p>
            <a:pPr>
              <a:buFont typeface="Arial" panose="020B0604020202020204" pitchFamily="34" charset="0"/>
              <a:buChar char="•"/>
            </a:pPr>
            <a:endParaRPr lang="en-US" sz="800" b="0" i="0" u="none" strike="noStrike" dirty="0">
              <a:solidFill>
                <a:srgbClr val="0D0D0D"/>
              </a:solidFill>
              <a:effectLst/>
              <a:latin typeface="Söhne"/>
            </a:endParaRPr>
          </a:p>
          <a:p>
            <a:pPr algn="l">
              <a:buFont typeface="Arial" panose="020B0604020202020204" pitchFamily="34" charset="0"/>
              <a:buChar char="•"/>
            </a:pPr>
            <a:endParaRPr lang="en-US" sz="800" b="0" i="0" u="none" strike="noStrike" dirty="0">
              <a:solidFill>
                <a:srgbClr val="0D0D0D"/>
              </a:solidFill>
              <a:effectLst/>
              <a:latin typeface="Söhne"/>
            </a:endParaRPr>
          </a:p>
        </p:txBody>
      </p:sp>
      <p:sp>
        <p:nvSpPr>
          <p:cNvPr id="48" name="TextBox 47">
            <a:extLst>
              <a:ext uri="{FF2B5EF4-FFF2-40B4-BE49-F238E27FC236}">
                <a16:creationId xmlns:a16="http://schemas.microsoft.com/office/drawing/2014/main" id="{2DAE4B75-818B-4BE1-9ED9-68F938B78C3F}"/>
              </a:ext>
            </a:extLst>
          </p:cNvPr>
          <p:cNvSpPr txBox="1"/>
          <p:nvPr/>
        </p:nvSpPr>
        <p:spPr>
          <a:xfrm>
            <a:off x="24605727" y="26175919"/>
            <a:ext cx="8809929" cy="2677656"/>
          </a:xfrm>
          <a:prstGeom prst="rect">
            <a:avLst/>
          </a:prstGeom>
          <a:noFill/>
        </p:spPr>
        <p:txBody>
          <a:bodyPr wrap="square" rtlCol="0">
            <a:spAutoFit/>
          </a:bodyPr>
          <a:lstStyle/>
          <a:p>
            <a:r>
              <a:rPr lang="en-US" sz="2300" dirty="0"/>
              <a:t>This study was funded by R01AG058724 (PI: Hampstead), R35AG072262 (PI: Hampstead) &amp; 1K23AG07004401-A1 (PI: </a:t>
            </a:r>
            <a:r>
              <a:rPr lang="en-US" sz="2300" dirty="0" err="1"/>
              <a:t>RahmanFilipiak</a:t>
            </a:r>
            <a:r>
              <a:rPr lang="en-US" sz="2300" dirty="0"/>
              <a:t>) from the National Institute on Aging</a:t>
            </a:r>
          </a:p>
          <a:p>
            <a:endParaRPr lang="en-US" sz="2300" dirty="0"/>
          </a:p>
          <a:p>
            <a:r>
              <a:rPr lang="en-US" sz="2300" dirty="0"/>
              <a:t>The RP-CNBI would like to thank our participants and their families for their time and trust in volunteering for this study.</a:t>
            </a:r>
          </a:p>
          <a:p>
            <a:endParaRPr lang="en-US" sz="3000" dirty="0"/>
          </a:p>
        </p:txBody>
      </p:sp>
      <p:grpSp>
        <p:nvGrpSpPr>
          <p:cNvPr id="64" name="Group 63">
            <a:extLst>
              <a:ext uri="{FF2B5EF4-FFF2-40B4-BE49-F238E27FC236}">
                <a16:creationId xmlns:a16="http://schemas.microsoft.com/office/drawing/2014/main" id="{ACA9224E-68A8-1DFB-47AD-A27A08527ABA}"/>
              </a:ext>
            </a:extLst>
          </p:cNvPr>
          <p:cNvGrpSpPr/>
          <p:nvPr/>
        </p:nvGrpSpPr>
        <p:grpSpPr>
          <a:xfrm>
            <a:off x="12458092" y="12388469"/>
            <a:ext cx="11638643" cy="1333501"/>
            <a:chOff x="533399" y="4419599"/>
            <a:chExt cx="13966371" cy="1600201"/>
          </a:xfrm>
        </p:grpSpPr>
        <p:sp>
          <p:nvSpPr>
            <p:cNvPr id="65" name="Rectangle 64">
              <a:extLst>
                <a:ext uri="{FF2B5EF4-FFF2-40B4-BE49-F238E27FC236}">
                  <a16:creationId xmlns:a16="http://schemas.microsoft.com/office/drawing/2014/main" id="{178E3F72-A4AD-764F-C3EE-B7E4C6B7A2E2}"/>
                </a:ext>
              </a:extLst>
            </p:cNvPr>
            <p:cNvSpPr/>
            <p:nvPr/>
          </p:nvSpPr>
          <p:spPr>
            <a:xfrm>
              <a:off x="533399" y="4419599"/>
              <a:ext cx="13966371" cy="1600201"/>
            </a:xfrm>
            <a:prstGeom prst="rect">
              <a:avLst/>
            </a:prstGeom>
            <a:solidFill>
              <a:schemeClr val="tx2">
                <a:lumMod val="50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166"/>
            </a:p>
          </p:txBody>
        </p:sp>
        <p:sp>
          <p:nvSpPr>
            <p:cNvPr id="66" name="TextBox 65">
              <a:extLst>
                <a:ext uri="{FF2B5EF4-FFF2-40B4-BE49-F238E27FC236}">
                  <a16:creationId xmlns:a16="http://schemas.microsoft.com/office/drawing/2014/main" id="{ABBCF001-6581-2E9F-1AFA-9510F2DF5660}"/>
                </a:ext>
              </a:extLst>
            </p:cNvPr>
            <p:cNvSpPr txBox="1"/>
            <p:nvPr/>
          </p:nvSpPr>
          <p:spPr>
            <a:xfrm>
              <a:off x="1327287" y="4522114"/>
              <a:ext cx="12572999" cy="1341752"/>
            </a:xfrm>
            <a:prstGeom prst="rect">
              <a:avLst/>
            </a:prstGeom>
            <a:noFill/>
          </p:spPr>
          <p:txBody>
            <a:bodyPr wrap="square" rtlCol="0">
              <a:spAutoFit/>
            </a:bodyPr>
            <a:lstStyle/>
            <a:p>
              <a:pPr algn="ctr"/>
              <a:r>
                <a:rPr lang="en-US" sz="6666" dirty="0">
                  <a:solidFill>
                    <a:schemeClr val="bg1"/>
                  </a:solidFill>
                  <a:latin typeface="+mj-lt"/>
                  <a:cs typeface="Arial" panose="020B0604020202020204" pitchFamily="34" charset="0"/>
                </a:rPr>
                <a:t>Results</a:t>
              </a:r>
            </a:p>
          </p:txBody>
        </p:sp>
      </p:grpSp>
      <p:sp>
        <p:nvSpPr>
          <p:cNvPr id="67" name="Rectangle 66">
            <a:extLst>
              <a:ext uri="{FF2B5EF4-FFF2-40B4-BE49-F238E27FC236}">
                <a16:creationId xmlns:a16="http://schemas.microsoft.com/office/drawing/2014/main" id="{1BA1813F-3325-9271-D44C-472C98739918}"/>
              </a:ext>
            </a:extLst>
          </p:cNvPr>
          <p:cNvSpPr/>
          <p:nvPr/>
        </p:nvSpPr>
        <p:spPr>
          <a:xfrm>
            <a:off x="12468678" y="8019879"/>
            <a:ext cx="11638643" cy="1046078"/>
          </a:xfrm>
          <a:prstGeom prst="rect">
            <a:avLst/>
          </a:prstGeom>
          <a:solidFill>
            <a:schemeClr val="accent1">
              <a:lumMod val="7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166"/>
          </a:p>
        </p:txBody>
      </p:sp>
      <p:sp>
        <p:nvSpPr>
          <p:cNvPr id="69" name="TextBox 68">
            <a:extLst>
              <a:ext uri="{FF2B5EF4-FFF2-40B4-BE49-F238E27FC236}">
                <a16:creationId xmlns:a16="http://schemas.microsoft.com/office/drawing/2014/main" id="{8EF3F7C1-A3C4-6060-FE5B-D68D3A09EB28}"/>
              </a:ext>
            </a:extLst>
          </p:cNvPr>
          <p:cNvSpPr txBox="1"/>
          <p:nvPr/>
        </p:nvSpPr>
        <p:spPr>
          <a:xfrm>
            <a:off x="1060274" y="22057780"/>
            <a:ext cx="10477499" cy="861774"/>
          </a:xfrm>
          <a:prstGeom prst="rect">
            <a:avLst/>
          </a:prstGeom>
          <a:solidFill>
            <a:schemeClr val="accent1">
              <a:lumMod val="75000"/>
            </a:schemeClr>
          </a:solidFill>
        </p:spPr>
        <p:txBody>
          <a:bodyPr wrap="square" rtlCol="0">
            <a:spAutoFit/>
          </a:bodyPr>
          <a:lstStyle/>
          <a:p>
            <a:pPr algn="ctr"/>
            <a:r>
              <a:rPr lang="en-US" sz="5000" dirty="0">
                <a:solidFill>
                  <a:schemeClr val="bg1"/>
                </a:solidFill>
                <a:latin typeface="+mj-lt"/>
                <a:cs typeface="Arial" panose="020B0604020202020204" pitchFamily="34" charset="0"/>
              </a:rPr>
              <a:t>Participants</a:t>
            </a:r>
          </a:p>
        </p:txBody>
      </p:sp>
      <p:sp>
        <p:nvSpPr>
          <p:cNvPr id="71" name="TextBox 70">
            <a:extLst>
              <a:ext uri="{FF2B5EF4-FFF2-40B4-BE49-F238E27FC236}">
                <a16:creationId xmlns:a16="http://schemas.microsoft.com/office/drawing/2014/main" id="{6B6E0EEA-B5B5-E923-DFF1-133CAEECD553}"/>
              </a:ext>
            </a:extLst>
          </p:cNvPr>
          <p:cNvSpPr txBox="1"/>
          <p:nvPr/>
        </p:nvSpPr>
        <p:spPr>
          <a:xfrm>
            <a:off x="13104186" y="8140535"/>
            <a:ext cx="10477499" cy="861774"/>
          </a:xfrm>
          <a:prstGeom prst="rect">
            <a:avLst/>
          </a:prstGeom>
          <a:solidFill>
            <a:schemeClr val="accent1">
              <a:lumMod val="75000"/>
            </a:schemeClr>
          </a:solidFill>
        </p:spPr>
        <p:txBody>
          <a:bodyPr wrap="square" rtlCol="0">
            <a:spAutoFit/>
          </a:bodyPr>
          <a:lstStyle/>
          <a:p>
            <a:pPr algn="ctr"/>
            <a:r>
              <a:rPr lang="en-US" sz="5000" dirty="0">
                <a:solidFill>
                  <a:schemeClr val="bg1"/>
                </a:solidFill>
                <a:latin typeface="+mj-lt"/>
                <a:cs typeface="Arial" panose="020B0604020202020204" pitchFamily="34" charset="0"/>
              </a:rPr>
              <a:t>Measures</a:t>
            </a:r>
          </a:p>
        </p:txBody>
      </p:sp>
      <p:sp>
        <p:nvSpPr>
          <p:cNvPr id="73" name="Rectangle 72">
            <a:extLst>
              <a:ext uri="{FF2B5EF4-FFF2-40B4-BE49-F238E27FC236}">
                <a16:creationId xmlns:a16="http://schemas.microsoft.com/office/drawing/2014/main" id="{0C98B661-3E78-2E09-21FE-5BB2A6C72169}"/>
              </a:ext>
            </a:extLst>
          </p:cNvPr>
          <p:cNvSpPr/>
          <p:nvPr/>
        </p:nvSpPr>
        <p:spPr>
          <a:xfrm>
            <a:off x="12437197" y="13692764"/>
            <a:ext cx="11638643" cy="1046078"/>
          </a:xfrm>
          <a:prstGeom prst="rect">
            <a:avLst/>
          </a:prstGeom>
          <a:solidFill>
            <a:schemeClr val="accent1">
              <a:lumMod val="7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166"/>
          </a:p>
        </p:txBody>
      </p:sp>
      <p:grpSp>
        <p:nvGrpSpPr>
          <p:cNvPr id="11" name="Group 10">
            <a:extLst>
              <a:ext uri="{FF2B5EF4-FFF2-40B4-BE49-F238E27FC236}">
                <a16:creationId xmlns:a16="http://schemas.microsoft.com/office/drawing/2014/main" id="{B946F92D-1DA1-D85B-762E-B426B95A94B1}"/>
              </a:ext>
            </a:extLst>
          </p:cNvPr>
          <p:cNvGrpSpPr/>
          <p:nvPr/>
        </p:nvGrpSpPr>
        <p:grpSpPr>
          <a:xfrm>
            <a:off x="24444046" y="21473486"/>
            <a:ext cx="11638643" cy="1046078"/>
            <a:chOff x="533399" y="4419599"/>
            <a:chExt cx="13966371" cy="1600201"/>
          </a:xfrm>
          <a:solidFill>
            <a:schemeClr val="accent1">
              <a:lumMod val="75000"/>
            </a:schemeClr>
          </a:solidFill>
        </p:grpSpPr>
        <p:sp>
          <p:nvSpPr>
            <p:cNvPr id="20" name="Rectangle 19">
              <a:extLst>
                <a:ext uri="{FF2B5EF4-FFF2-40B4-BE49-F238E27FC236}">
                  <a16:creationId xmlns:a16="http://schemas.microsoft.com/office/drawing/2014/main" id="{278D6DD4-6DC4-5B18-10E3-74F2751256BF}"/>
                </a:ext>
              </a:extLst>
            </p:cNvPr>
            <p:cNvSpPr/>
            <p:nvPr/>
          </p:nvSpPr>
          <p:spPr>
            <a:xfrm>
              <a:off x="533399" y="4419599"/>
              <a:ext cx="13966371" cy="1600201"/>
            </a:xfrm>
            <a:prstGeom prst="rect">
              <a:avLst/>
            </a:prstGeom>
            <a:grp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166"/>
            </a:p>
          </p:txBody>
        </p:sp>
        <p:sp>
          <p:nvSpPr>
            <p:cNvPr id="21" name="TextBox 20">
              <a:extLst>
                <a:ext uri="{FF2B5EF4-FFF2-40B4-BE49-F238E27FC236}">
                  <a16:creationId xmlns:a16="http://schemas.microsoft.com/office/drawing/2014/main" id="{F4DE2411-6BEE-E702-143F-25A41854AAD2}"/>
                </a:ext>
              </a:extLst>
            </p:cNvPr>
            <p:cNvSpPr txBox="1"/>
            <p:nvPr/>
          </p:nvSpPr>
          <p:spPr>
            <a:xfrm>
              <a:off x="1485251" y="4515067"/>
              <a:ext cx="12572999" cy="1318268"/>
            </a:xfrm>
            <a:prstGeom prst="rect">
              <a:avLst/>
            </a:prstGeom>
            <a:grpFill/>
          </p:spPr>
          <p:txBody>
            <a:bodyPr wrap="square" rtlCol="0">
              <a:spAutoFit/>
            </a:bodyPr>
            <a:lstStyle/>
            <a:p>
              <a:pPr algn="ctr"/>
              <a:r>
                <a:rPr lang="en-US" sz="5000" dirty="0">
                  <a:solidFill>
                    <a:schemeClr val="bg1"/>
                  </a:solidFill>
                  <a:latin typeface="+mj-lt"/>
                  <a:cs typeface="Arial" panose="020B0604020202020204" pitchFamily="34" charset="0"/>
                </a:rPr>
                <a:t>References</a:t>
              </a:r>
            </a:p>
          </p:txBody>
        </p:sp>
      </p:grpSp>
      <p:sp>
        <p:nvSpPr>
          <p:cNvPr id="22" name="TextBox 21">
            <a:extLst>
              <a:ext uri="{FF2B5EF4-FFF2-40B4-BE49-F238E27FC236}">
                <a16:creationId xmlns:a16="http://schemas.microsoft.com/office/drawing/2014/main" id="{F81AE8F2-8B04-8909-2D2D-B05779CB2F7E}"/>
              </a:ext>
            </a:extLst>
          </p:cNvPr>
          <p:cNvSpPr txBox="1"/>
          <p:nvPr/>
        </p:nvSpPr>
        <p:spPr>
          <a:xfrm>
            <a:off x="24724034" y="22559031"/>
            <a:ext cx="10985500" cy="4421660"/>
          </a:xfrm>
          <a:prstGeom prst="rect">
            <a:avLst/>
          </a:prstGeom>
          <a:noFill/>
        </p:spPr>
        <p:txBody>
          <a:bodyPr wrap="square" rtlCol="0">
            <a:spAutoFit/>
          </a:bodyPr>
          <a:lstStyle/>
          <a:p>
            <a:pPr marL="342900" indent="-342900">
              <a:buAutoNum type="arabicPeriod"/>
            </a:pPr>
            <a:r>
              <a:rPr lang="en-US" sz="1800" b="0" i="0" u="none" strike="noStrike" dirty="0">
                <a:solidFill>
                  <a:srgbClr val="1C1D1E"/>
                </a:solidFill>
                <a:effectLst/>
              </a:rPr>
              <a:t>Erickson CM, Clark LR, Ketchum FB, Chin NA, Gleason CE, Largent EA. Implications of preclinical Alzheimer's disease </a:t>
            </a:r>
            <a:r>
              <a:rPr lang="en-US" sz="1800" b="0" i="0" u="none" strike="noStrike" dirty="0">
                <a:effectLst/>
              </a:rPr>
              <a:t>biomarker disclosure for US policy and society. </a:t>
            </a:r>
            <a:r>
              <a:rPr lang="en-US" sz="1800" b="0" i="1" u="none" strike="noStrike" dirty="0">
                <a:effectLst/>
              </a:rPr>
              <a:t>Alzheimer's Dement</a:t>
            </a:r>
            <a:r>
              <a:rPr lang="en-US" sz="1800" b="0" i="0" u="none" strike="noStrike" dirty="0">
                <a:effectLst/>
              </a:rPr>
              <a:t>. 2022; 14:e12339. </a:t>
            </a:r>
            <a:r>
              <a:rPr lang="en-US" sz="1800" b="0" i="0" u="none" strike="noStrike" dirty="0">
                <a:effectLst/>
                <a:hlinkClick r:id="rId5">
                  <a:extLst>
                    <a:ext uri="{A12FA001-AC4F-418D-AE19-62706E023703}">
                      <ahyp:hlinkClr xmlns:ahyp="http://schemas.microsoft.com/office/drawing/2018/hyperlinkcolor" val="tx"/>
                    </a:ext>
                  </a:extLst>
                </a:hlinkClick>
              </a:rPr>
              <a:t>https://doi.org/10.1002/dad2.12339</a:t>
            </a:r>
            <a:endParaRPr lang="en-US" sz="1800" dirty="0"/>
          </a:p>
          <a:p>
            <a:pPr marL="342900" indent="-342900">
              <a:buAutoNum type="arabicPeriod"/>
            </a:pPr>
            <a:r>
              <a:rPr lang="en-US" sz="1800" b="0" i="0" u="none" strike="noStrike" dirty="0">
                <a:effectLst/>
              </a:rPr>
              <a:t>Watson, D., Clark, L. A., &amp; </a:t>
            </a:r>
            <a:r>
              <a:rPr lang="en-US" sz="1800" b="0" i="0" u="none" strike="noStrike" dirty="0" err="1">
                <a:effectLst/>
              </a:rPr>
              <a:t>Tellegen</a:t>
            </a:r>
            <a:r>
              <a:rPr lang="en-US" sz="1800" b="0" i="0" u="none" strike="noStrike" dirty="0">
                <a:effectLst/>
              </a:rPr>
              <a:t>, A. (1988). Development and validation of brief measures of positive and negative affect: the PANAS </a:t>
            </a:r>
            <a:r>
              <a:rPr lang="en-US" sz="1800" b="0" i="0" u="none" strike="noStrike" dirty="0" err="1">
                <a:effectLst/>
              </a:rPr>
              <a:t>scales.Journal</a:t>
            </a:r>
            <a:r>
              <a:rPr lang="en-US" sz="1800" b="0" i="0" u="none" strike="noStrike" dirty="0">
                <a:effectLst/>
              </a:rPr>
              <a:t> of personality and social psychology,54(6), 1063</a:t>
            </a:r>
          </a:p>
          <a:p>
            <a:pPr marL="342900" indent="-342900">
              <a:buAutoNum type="arabicPeriod"/>
            </a:pPr>
            <a:r>
              <a:rPr lang="en-US" sz="1800" b="0" i="0" u="none" strike="noStrike" dirty="0">
                <a:effectLst/>
              </a:rPr>
              <a:t>Chung, W. W., Chen, C. A., </a:t>
            </a:r>
            <a:r>
              <a:rPr lang="en-US" sz="1800" b="0" i="0" u="none" strike="noStrike" dirty="0" err="1">
                <a:effectLst/>
              </a:rPr>
              <a:t>Cupples</a:t>
            </a:r>
            <a:r>
              <a:rPr lang="en-US" sz="1800" b="0" i="0" u="none" strike="noStrike" dirty="0">
                <a:effectLst/>
              </a:rPr>
              <a:t>, L. A., Roberts, J. S., </a:t>
            </a:r>
            <a:r>
              <a:rPr lang="en-US" sz="1800" b="0" i="0" u="none" strike="noStrike" dirty="0" err="1">
                <a:effectLst/>
              </a:rPr>
              <a:t>Hiraki</a:t>
            </a:r>
            <a:r>
              <a:rPr lang="en-US" sz="1800" b="0" i="0" u="none" strike="noStrike" dirty="0">
                <a:effectLst/>
              </a:rPr>
              <a:t>, S. C., Nair, A. K., Green, R. C., &amp; Stern, R. A. (2009). A new scale measuring psychologic impact of genetic susceptibility testing for Alzheimer disease. Alzheimer disease and associated disorders, 23(1), 50–56. </a:t>
            </a:r>
            <a:r>
              <a:rPr lang="en-US" sz="1800" b="0" i="0" u="sng" strike="noStrike" dirty="0">
                <a:effectLst/>
                <a:hlinkClick r:id="rId6">
                  <a:extLst>
                    <a:ext uri="{A12FA001-AC4F-418D-AE19-62706E023703}">
                      <ahyp:hlinkClr xmlns:ahyp="http://schemas.microsoft.com/office/drawing/2018/hyperlinkcolor" val="tx"/>
                    </a:ext>
                  </a:extLst>
                </a:hlinkClick>
              </a:rPr>
              <a:t>https://doiorg.proxy.lib.umich.edu/10.1097/wad.0b013e318188429e</a:t>
            </a:r>
            <a:endParaRPr lang="en-US" sz="1800" b="0" i="0" u="sng" strike="noStrike" dirty="0">
              <a:effectLst/>
            </a:endParaRPr>
          </a:p>
          <a:p>
            <a:pPr marL="342900" indent="-342900">
              <a:buAutoNum type="arabicPeriod"/>
            </a:pPr>
            <a:r>
              <a:rPr lang="en-US" sz="1800" b="0" i="0" u="none" strike="noStrike" dirty="0">
                <a:effectLst/>
              </a:rPr>
              <a:t> Masters, M. C., &amp; Morris, J. C. (2015). Abstract thinking and memory in aging: The relationship with education. </a:t>
            </a:r>
            <a:r>
              <a:rPr lang="en-US" sz="1800" b="0" i="1" u="none" strike="noStrike" dirty="0">
                <a:effectLst/>
              </a:rPr>
              <a:t>Alzheimer's &amp; Dementia</a:t>
            </a:r>
            <a:r>
              <a:rPr lang="en-US" sz="1800" b="0" i="0" u="none" strike="noStrike" dirty="0">
                <a:effectLst/>
              </a:rPr>
              <a:t>, 11(4), 370-377. </a:t>
            </a:r>
            <a:r>
              <a:rPr lang="en-US" sz="1800" b="0" i="0" u="none" strike="noStrike" dirty="0">
                <a:effectLst/>
                <a:hlinkClick r:id="rId7">
                  <a:extLst>
                    <a:ext uri="{A12FA001-AC4F-418D-AE19-62706E023703}">
                      <ahyp:hlinkClr xmlns:ahyp="http://schemas.microsoft.com/office/drawing/2018/hyperlinkcolor" val="tx"/>
                    </a:ext>
                  </a:extLst>
                </a:hlinkClick>
              </a:rPr>
              <a:t>https://doi.org/10.1016/j.jalz.2015.09.005</a:t>
            </a:r>
            <a:endParaRPr lang="en-US" sz="1800" b="0" i="0" u="none" strike="noStrike" dirty="0">
              <a:effectLst/>
            </a:endParaRPr>
          </a:p>
          <a:p>
            <a:pPr marL="342900" indent="-342900">
              <a:buAutoNum type="arabicPeriod"/>
            </a:pPr>
            <a:endParaRPr lang="en-US" sz="1800" b="0" i="0" u="sng" strike="noStrike" dirty="0">
              <a:solidFill>
                <a:srgbClr val="1155CC"/>
              </a:solidFill>
              <a:effectLst/>
            </a:endParaRPr>
          </a:p>
          <a:p>
            <a:pPr marL="342900" indent="-342900">
              <a:buAutoNum type="arabicPeriod"/>
            </a:pPr>
            <a:endParaRPr lang="en-US" sz="1800" b="0" dirty="0">
              <a:effectLst/>
            </a:endParaRPr>
          </a:p>
          <a:p>
            <a:br>
              <a:rPr lang="en-US" sz="800" dirty="0"/>
            </a:br>
            <a:endParaRPr lang="en-US" sz="800" b="0" dirty="0">
              <a:effectLst/>
            </a:endParaRPr>
          </a:p>
          <a:p>
            <a:br>
              <a:rPr lang="en-US" sz="800" dirty="0"/>
            </a:br>
            <a:endParaRPr lang="en-US" sz="2333" dirty="0"/>
          </a:p>
        </p:txBody>
      </p:sp>
      <p:pic>
        <p:nvPicPr>
          <p:cNvPr id="29" name="Picture 28">
            <a:extLst>
              <a:ext uri="{FF2B5EF4-FFF2-40B4-BE49-F238E27FC236}">
                <a16:creationId xmlns:a16="http://schemas.microsoft.com/office/drawing/2014/main" id="{17CE7052-0720-7A95-EA3F-F29D18D5FA7F}"/>
              </a:ext>
            </a:extLst>
          </p:cNvPr>
          <p:cNvPicPr>
            <a:picLocks noChangeAspect="1"/>
          </p:cNvPicPr>
          <p:nvPr/>
        </p:nvPicPr>
        <p:blipFill rotWithShape="1">
          <a:blip r:embed="rId8"/>
          <a:srcRect l="11377" r="11171"/>
          <a:stretch/>
        </p:blipFill>
        <p:spPr>
          <a:xfrm>
            <a:off x="33931343" y="26059648"/>
            <a:ext cx="2189933" cy="2827511"/>
          </a:xfrm>
          <a:prstGeom prst="rect">
            <a:avLst/>
          </a:prstGeom>
        </p:spPr>
      </p:pic>
      <p:sp>
        <p:nvSpPr>
          <p:cNvPr id="74" name="Rectangle 73">
            <a:extLst>
              <a:ext uri="{FF2B5EF4-FFF2-40B4-BE49-F238E27FC236}">
                <a16:creationId xmlns:a16="http://schemas.microsoft.com/office/drawing/2014/main" id="{08415B08-D48A-D1D4-5BCD-7CFD4EDF572F}"/>
              </a:ext>
            </a:extLst>
          </p:cNvPr>
          <p:cNvSpPr/>
          <p:nvPr/>
        </p:nvSpPr>
        <p:spPr>
          <a:xfrm>
            <a:off x="24479151" y="3951854"/>
            <a:ext cx="11638643" cy="1046078"/>
          </a:xfrm>
          <a:prstGeom prst="rect">
            <a:avLst/>
          </a:prstGeom>
          <a:solidFill>
            <a:schemeClr val="accent1">
              <a:lumMod val="75000"/>
            </a:schemeClr>
          </a:solidFill>
          <a:ln>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166"/>
          </a:p>
        </p:txBody>
      </p:sp>
      <p:sp>
        <p:nvSpPr>
          <p:cNvPr id="76" name="TextBox 75">
            <a:extLst>
              <a:ext uri="{FF2B5EF4-FFF2-40B4-BE49-F238E27FC236}">
                <a16:creationId xmlns:a16="http://schemas.microsoft.com/office/drawing/2014/main" id="{D970B5C5-427C-7444-01C8-6BEB15B84207}"/>
              </a:ext>
            </a:extLst>
          </p:cNvPr>
          <p:cNvSpPr txBox="1"/>
          <p:nvPr/>
        </p:nvSpPr>
        <p:spPr>
          <a:xfrm>
            <a:off x="13200438" y="13789783"/>
            <a:ext cx="10477499" cy="861774"/>
          </a:xfrm>
          <a:prstGeom prst="rect">
            <a:avLst/>
          </a:prstGeom>
          <a:solidFill>
            <a:schemeClr val="accent1">
              <a:lumMod val="75000"/>
            </a:schemeClr>
          </a:solidFill>
        </p:spPr>
        <p:txBody>
          <a:bodyPr wrap="square" rtlCol="0">
            <a:spAutoFit/>
          </a:bodyPr>
          <a:lstStyle/>
          <a:p>
            <a:pPr algn="ctr"/>
            <a:r>
              <a:rPr lang="en-US" sz="5000" dirty="0">
                <a:solidFill>
                  <a:schemeClr val="bg1"/>
                </a:solidFill>
                <a:latin typeface="+mj-lt"/>
                <a:cs typeface="Arial" panose="020B0604020202020204" pitchFamily="34" charset="0"/>
              </a:rPr>
              <a:t>Immediate Post-Disclosure</a:t>
            </a:r>
          </a:p>
        </p:txBody>
      </p:sp>
      <p:sp>
        <p:nvSpPr>
          <p:cNvPr id="77" name="TextBox 76">
            <a:extLst>
              <a:ext uri="{FF2B5EF4-FFF2-40B4-BE49-F238E27FC236}">
                <a16:creationId xmlns:a16="http://schemas.microsoft.com/office/drawing/2014/main" id="{50F6B770-D963-D0B0-B2FB-2B940C3F004A}"/>
              </a:ext>
            </a:extLst>
          </p:cNvPr>
          <p:cNvSpPr txBox="1"/>
          <p:nvPr/>
        </p:nvSpPr>
        <p:spPr>
          <a:xfrm>
            <a:off x="25052048" y="4037016"/>
            <a:ext cx="10477499" cy="861774"/>
          </a:xfrm>
          <a:prstGeom prst="rect">
            <a:avLst/>
          </a:prstGeom>
          <a:solidFill>
            <a:schemeClr val="accent1">
              <a:lumMod val="75000"/>
            </a:schemeClr>
          </a:solidFill>
        </p:spPr>
        <p:txBody>
          <a:bodyPr wrap="square" rtlCol="0">
            <a:spAutoFit/>
          </a:bodyPr>
          <a:lstStyle/>
          <a:p>
            <a:pPr algn="ctr"/>
            <a:r>
              <a:rPr lang="en-US" sz="5000" dirty="0">
                <a:solidFill>
                  <a:schemeClr val="bg1"/>
                </a:solidFill>
                <a:latin typeface="+mj-lt"/>
                <a:cs typeface="Arial" panose="020B0604020202020204" pitchFamily="34" charset="0"/>
              </a:rPr>
              <a:t>1 Week Post-Disclosure</a:t>
            </a:r>
          </a:p>
        </p:txBody>
      </p:sp>
      <p:sp>
        <p:nvSpPr>
          <p:cNvPr id="80" name="TextBox 79">
            <a:extLst>
              <a:ext uri="{FF2B5EF4-FFF2-40B4-BE49-F238E27FC236}">
                <a16:creationId xmlns:a16="http://schemas.microsoft.com/office/drawing/2014/main" id="{CB84F7E3-4E9D-C929-98D0-403E4592A6C6}"/>
              </a:ext>
            </a:extLst>
          </p:cNvPr>
          <p:cNvSpPr txBox="1"/>
          <p:nvPr/>
        </p:nvSpPr>
        <p:spPr>
          <a:xfrm>
            <a:off x="810024" y="5476625"/>
            <a:ext cx="10981748" cy="5863144"/>
          </a:xfrm>
          <a:prstGeom prst="rect">
            <a:avLst/>
          </a:prstGeom>
          <a:noFill/>
        </p:spPr>
        <p:txBody>
          <a:bodyPr wrap="square" rtlCol="0">
            <a:spAutoFit/>
          </a:bodyPr>
          <a:lstStyle/>
          <a:p>
            <a:r>
              <a:rPr lang="en-US" sz="2300" b="0" i="0" u="none" strike="noStrike" dirty="0">
                <a:effectLst/>
              </a:rPr>
              <a:t>Alzheimer's disease (AD), the primary cause of dementia, involves abnormal amyloid and tau protein accumulation detectable through positron emission tomography (PET) scans. Elevated amyloid indicates AD brain changes, while both amyloid and tau confirm diagnosis. Research suggests minimal mood or anxiety disorder changes post-biomarker disclosure; however, factors predicting emotional responses, including age, remain understudied. This study aims to investigate emotional reactions after learning positive PET amyloid biomarker status among 49 participants 55 years of age and older with Mild Cognitive Impairment (MCI) or Dementia Alzheimer’s Type (DAT) ​​as a function of age. Emotional reactions were assessed using the Positive and Negative Affect Scale - Short Form (PANAS-SF) and and Impact of Neuroimaging in Alzheimer's Disease (INI-AD). We compare reactions between two age groups (55-70 and 71+), hypothesizing a more negative affect in the younger group. Overall, </a:t>
            </a:r>
            <a:r>
              <a:rPr lang="en-US" sz="2300" b="0" i="0" u="none" strike="noStrike" dirty="0">
                <a:solidFill>
                  <a:srgbClr val="000000"/>
                </a:solidFill>
                <a:effectLst/>
              </a:rPr>
              <a:t>there were non-significant effects of age for both measures. </a:t>
            </a:r>
            <a:r>
              <a:rPr lang="en-US" sz="2300" b="0" i="0" u="none" strike="noStrike" dirty="0">
                <a:solidFill>
                  <a:srgbClr val="0D0D0D"/>
                </a:solidFill>
                <a:effectLst/>
              </a:rPr>
              <a:t>Despite this, these findings emphasize the importance of further research replication with larger sample sizes and diverse study populations. </a:t>
            </a:r>
            <a:r>
              <a:rPr lang="en-US" sz="2300" b="0" i="0" u="none" strike="noStrike" dirty="0">
                <a:effectLst/>
              </a:rPr>
              <a:t>Understanding reactions and disclosure age contributes to broader biomarker impact understanding.</a:t>
            </a:r>
            <a:endParaRPr lang="en-US" sz="2300" dirty="0"/>
          </a:p>
          <a:p>
            <a:endParaRPr lang="en-US" sz="3000" dirty="0"/>
          </a:p>
        </p:txBody>
      </p:sp>
      <p:sp>
        <p:nvSpPr>
          <p:cNvPr id="82" name="TextBox 81">
            <a:extLst>
              <a:ext uri="{FF2B5EF4-FFF2-40B4-BE49-F238E27FC236}">
                <a16:creationId xmlns:a16="http://schemas.microsoft.com/office/drawing/2014/main" id="{19A95FF3-4531-120A-6B98-6CEFC60962D1}"/>
              </a:ext>
            </a:extLst>
          </p:cNvPr>
          <p:cNvSpPr txBox="1"/>
          <p:nvPr/>
        </p:nvSpPr>
        <p:spPr>
          <a:xfrm>
            <a:off x="24827742" y="5161575"/>
            <a:ext cx="10626536" cy="5498685"/>
          </a:xfrm>
          <a:prstGeom prst="rect">
            <a:avLst/>
          </a:prstGeom>
          <a:noFill/>
        </p:spPr>
        <p:txBody>
          <a:bodyPr wrap="square" rtlCol="0">
            <a:spAutoFit/>
          </a:bodyPr>
          <a:lstStyle/>
          <a:p>
            <a:r>
              <a:rPr lang="en-US" sz="2600" dirty="0"/>
              <a:t>Table 2. Group </a:t>
            </a:r>
            <a:r>
              <a:rPr lang="en-US" sz="2600" b="0" i="0" u="none" dirty="0">
                <a:effectLst/>
              </a:rPr>
              <a:t>differences by measure at </a:t>
            </a:r>
            <a:r>
              <a:rPr lang="en-US" sz="2600" b="0" i="0" u="none" strike="noStrike" dirty="0">
                <a:solidFill>
                  <a:srgbClr val="0D0D0D"/>
                </a:solidFill>
                <a:effectLst/>
              </a:rPr>
              <a:t>1-week post-disclosure.</a:t>
            </a:r>
          </a:p>
          <a:p>
            <a:endParaRPr lang="en-US" sz="2600" b="0" i="0" u="none" strike="noStrike" dirty="0">
              <a:solidFill>
                <a:srgbClr val="0D0D0D"/>
              </a:solidFill>
              <a:effectLst/>
            </a:endParaRPr>
          </a:p>
          <a:p>
            <a:endParaRPr lang="en-US" sz="2600" dirty="0">
              <a:solidFill>
                <a:srgbClr val="0D0D0D"/>
              </a:solidFill>
            </a:endParaRPr>
          </a:p>
          <a:p>
            <a:endParaRPr lang="en-US" sz="2600" b="0" i="0" u="none" strike="noStrike" dirty="0">
              <a:solidFill>
                <a:srgbClr val="0D0D0D"/>
              </a:solidFill>
              <a:effectLst/>
            </a:endParaRPr>
          </a:p>
          <a:p>
            <a:endParaRPr lang="en-US" sz="2600" dirty="0">
              <a:solidFill>
                <a:srgbClr val="0D0D0D"/>
              </a:solidFill>
            </a:endParaRPr>
          </a:p>
          <a:p>
            <a:endParaRPr lang="en-US" sz="2600" b="0" i="0" u="none" strike="noStrike" dirty="0">
              <a:solidFill>
                <a:srgbClr val="0D0D0D"/>
              </a:solidFill>
              <a:effectLst/>
            </a:endParaRPr>
          </a:p>
          <a:p>
            <a:endParaRPr lang="en-US" sz="2600" b="0" i="0" u="none" strike="noStrike" dirty="0">
              <a:solidFill>
                <a:srgbClr val="0D0D0D"/>
              </a:solidFill>
              <a:effectLst/>
            </a:endParaRPr>
          </a:p>
          <a:p>
            <a:pPr algn="l"/>
            <a:endParaRPr lang="en-US" sz="2600" b="0" i="0" u="none" strike="noStrike" dirty="0">
              <a:solidFill>
                <a:srgbClr val="0D0D0D"/>
              </a:solidFill>
              <a:effectLst/>
            </a:endParaRPr>
          </a:p>
          <a:p>
            <a:pPr marL="342900" indent="-342900">
              <a:buFont typeface="Arial" panose="020B0604020202020204" pitchFamily="34" charset="0"/>
              <a:buChar char="•"/>
            </a:pPr>
            <a:r>
              <a:rPr lang="en-US" sz="2600" b="0" i="0" u="none" strike="noStrike" dirty="0">
                <a:solidFill>
                  <a:srgbClr val="0D0D0D"/>
                </a:solidFill>
                <a:effectLst/>
              </a:rPr>
              <a:t>Overall Result: No significant differences in psychological reactions </a:t>
            </a:r>
            <a:r>
              <a:rPr lang="en-US" sz="2600" dirty="0">
                <a:solidFill>
                  <a:srgbClr val="0D0D0D"/>
                </a:solidFill>
              </a:rPr>
              <a:t>by age.</a:t>
            </a:r>
            <a:endParaRPr lang="en-US" sz="2600" dirty="0"/>
          </a:p>
          <a:p>
            <a:endParaRPr lang="en-US" sz="2333" dirty="0"/>
          </a:p>
          <a:p>
            <a:r>
              <a:rPr lang="en-US" sz="2333" b="1" dirty="0"/>
              <a:t>Figure 2. </a:t>
            </a:r>
            <a:r>
              <a:rPr lang="en-US" sz="2400" dirty="0"/>
              <a:t>Average </a:t>
            </a:r>
            <a:r>
              <a:rPr lang="en-US" sz="2400" dirty="0">
                <a:solidFill>
                  <a:srgbClr val="3F3F3F"/>
                </a:solidFill>
                <a:effectLst/>
              </a:rPr>
              <a:t>Psychological Outcomes by Age 1 Week Following Disclosure</a:t>
            </a:r>
            <a:endParaRPr lang="en-US" sz="2333" dirty="0"/>
          </a:p>
          <a:p>
            <a:endParaRPr lang="en-US" sz="2333" dirty="0"/>
          </a:p>
          <a:p>
            <a:endParaRPr lang="en-US" sz="2333" dirty="0"/>
          </a:p>
          <a:p>
            <a:endParaRPr lang="en-US" sz="2333" dirty="0"/>
          </a:p>
        </p:txBody>
      </p:sp>
      <p:pic>
        <p:nvPicPr>
          <p:cNvPr id="9" name="Picture 3">
            <a:extLst>
              <a:ext uri="{FF2B5EF4-FFF2-40B4-BE49-F238E27FC236}">
                <a16:creationId xmlns:a16="http://schemas.microsoft.com/office/drawing/2014/main" id="{78828871-52A3-3F7C-97E9-B06004021E4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64817" y="432599"/>
            <a:ext cx="4380788" cy="316204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3" name="Table 22">
            <a:extLst>
              <a:ext uri="{FF2B5EF4-FFF2-40B4-BE49-F238E27FC236}">
                <a16:creationId xmlns:a16="http://schemas.microsoft.com/office/drawing/2014/main" id="{2FD5783E-D448-F81A-4EFF-B1BBC3A188D0}"/>
              </a:ext>
            </a:extLst>
          </p:cNvPr>
          <p:cNvGraphicFramePr>
            <a:graphicFrameLocks noGrp="1"/>
          </p:cNvGraphicFramePr>
          <p:nvPr>
            <p:extLst>
              <p:ext uri="{D42A27DB-BD31-4B8C-83A1-F6EECF244321}">
                <p14:modId xmlns:p14="http://schemas.microsoft.com/office/powerpoint/2010/main" val="378037754"/>
              </p:ext>
            </p:extLst>
          </p:nvPr>
        </p:nvGraphicFramePr>
        <p:xfrm>
          <a:off x="7891838" y="23485713"/>
          <a:ext cx="3792684" cy="4504817"/>
        </p:xfrm>
        <a:graphic>
          <a:graphicData uri="http://schemas.openxmlformats.org/drawingml/2006/table">
            <a:tbl>
              <a:tblPr>
                <a:tableStyleId>{5C22544A-7EE6-4342-B048-85BDC9FD1C3A}</a:tableStyleId>
              </a:tblPr>
              <a:tblGrid>
                <a:gridCol w="1896342">
                  <a:extLst>
                    <a:ext uri="{9D8B030D-6E8A-4147-A177-3AD203B41FA5}">
                      <a16:colId xmlns:a16="http://schemas.microsoft.com/office/drawing/2014/main" val="987832671"/>
                    </a:ext>
                  </a:extLst>
                </a:gridCol>
                <a:gridCol w="1896342">
                  <a:extLst>
                    <a:ext uri="{9D8B030D-6E8A-4147-A177-3AD203B41FA5}">
                      <a16:colId xmlns:a16="http://schemas.microsoft.com/office/drawing/2014/main" val="3492574241"/>
                    </a:ext>
                  </a:extLst>
                </a:gridCol>
              </a:tblGrid>
              <a:tr h="1212675">
                <a:tc>
                  <a:txBody>
                    <a:bodyPr/>
                    <a:lstStyle/>
                    <a:p>
                      <a:pPr algn="ctr" fontAlgn="b"/>
                      <a:r>
                        <a:rPr lang="en-US" sz="2000" b="1" u="none" strike="noStrike" dirty="0">
                          <a:effectLst/>
                        </a:rPr>
                        <a:t>Sex</a:t>
                      </a:r>
                      <a:endParaRPr lang="en-US" sz="2000" b="1" i="0" u="none" strike="noStrike" dirty="0">
                        <a:solidFill>
                          <a:srgbClr val="000000"/>
                        </a:solidFill>
                        <a:effectLs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1">
                        <a:lumMod val="40000"/>
                        <a:lumOff val="60000"/>
                      </a:schemeClr>
                    </a:solidFill>
                  </a:tcPr>
                </a:tc>
                <a:tc>
                  <a:txBody>
                    <a:bodyPr/>
                    <a:lstStyle/>
                    <a:p>
                      <a:pPr algn="ctr" fontAlgn="b"/>
                      <a:r>
                        <a:rPr lang="en-US" sz="2000" u="none" strike="noStrike" dirty="0">
                          <a:effectLst/>
                        </a:rPr>
                        <a:t>53.1% Female</a:t>
                      </a:r>
                      <a:endParaRPr lang="en-US" sz="2000" b="0" i="0" u="none" strike="noStrike" dirty="0">
                        <a:solidFill>
                          <a:srgbClr val="000000"/>
                        </a:solidFill>
                        <a:effectLst/>
                        <a:latin typeface="Aptos Narrow" panose="020B0004020202020204" pitchFamily="34" charset="0"/>
                      </a:endParaRPr>
                    </a:p>
                  </a:txBody>
                  <a:tcPr marL="9525" marR="9525" marT="9525"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52889009"/>
                  </a:ext>
                </a:extLst>
              </a:tr>
              <a:tr h="866792">
                <a:tc>
                  <a:txBody>
                    <a:bodyPr/>
                    <a:lstStyle/>
                    <a:p>
                      <a:pPr algn="ctr" fontAlgn="b"/>
                      <a:r>
                        <a:rPr lang="en-US" sz="2000" b="1" u="none" strike="noStrike" dirty="0">
                          <a:effectLst/>
                        </a:rPr>
                        <a:t>Race</a:t>
                      </a:r>
                      <a:endParaRPr lang="en-US" sz="2000" b="1" i="0" u="none" strike="noStrike" dirty="0">
                        <a:solidFill>
                          <a:srgbClr val="000000"/>
                        </a:solidFill>
                        <a:effectLs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solidFill>
                      <a:schemeClr val="accent1">
                        <a:lumMod val="40000"/>
                        <a:lumOff val="60000"/>
                      </a:schemeClr>
                    </a:solidFill>
                  </a:tcPr>
                </a:tc>
                <a:tc>
                  <a:txBody>
                    <a:bodyPr/>
                    <a:lstStyle/>
                    <a:p>
                      <a:pPr algn="ctr" fontAlgn="b"/>
                      <a:r>
                        <a:rPr lang="en-US" sz="2000" u="none" strike="noStrike" dirty="0">
                          <a:effectLst/>
                        </a:rPr>
                        <a:t>95.9% White</a:t>
                      </a:r>
                      <a:endParaRPr lang="en-US" sz="2000" b="0" i="0" u="none" strike="noStrike" dirty="0">
                        <a:solidFill>
                          <a:srgbClr val="000000"/>
                        </a:solidFill>
                        <a:effectLst/>
                        <a:latin typeface="Aptos Narrow" panose="020B000402020202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54680051"/>
                  </a:ext>
                </a:extLst>
              </a:tr>
              <a:tr h="1212675">
                <a:tc>
                  <a:txBody>
                    <a:bodyPr/>
                    <a:lstStyle/>
                    <a:p>
                      <a:pPr algn="ctr" fontAlgn="b"/>
                      <a:r>
                        <a:rPr lang="en-US" sz="2000" b="1" u="none" strike="noStrike" dirty="0">
                          <a:effectLst/>
                        </a:rPr>
                        <a:t> Age</a:t>
                      </a:r>
                      <a:endParaRPr lang="en-US" sz="2000" b="1" i="0" u="none" strike="noStrike" dirty="0">
                        <a:solidFill>
                          <a:srgbClr val="000000"/>
                        </a:solidFill>
                        <a:effectLs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solidFill>
                      <a:schemeClr val="accent1">
                        <a:lumMod val="40000"/>
                        <a:lumOff val="60000"/>
                      </a:schemeClr>
                    </a:solidFill>
                  </a:tcPr>
                </a:tc>
                <a:tc>
                  <a:txBody>
                    <a:bodyPr/>
                    <a:lstStyle/>
                    <a:p>
                      <a:pPr algn="ctr" fontAlgn="b"/>
                      <a:r>
                        <a:rPr lang="en-US" sz="2000" u="none" strike="noStrike" dirty="0">
                          <a:effectLst/>
                        </a:rPr>
                        <a:t>71.06 ± </a:t>
                      </a:r>
                    </a:p>
                    <a:p>
                      <a:pPr algn="ctr" fontAlgn="b"/>
                      <a:r>
                        <a:rPr lang="en-US" sz="2000" u="none" strike="noStrike" dirty="0">
                          <a:effectLst/>
                        </a:rPr>
                        <a:t>6.88 years</a:t>
                      </a:r>
                      <a:endParaRPr lang="en-US" sz="2000" b="0" i="0" u="none" strike="noStrike" dirty="0">
                        <a:solidFill>
                          <a:srgbClr val="000000"/>
                        </a:solidFill>
                        <a:effectLst/>
                        <a:latin typeface="Aptos Narrow" panose="020B0004020202020204" pitchFamily="34" charset="0"/>
                      </a:endParaRPr>
                    </a:p>
                  </a:txBody>
                  <a:tcPr marL="9525" marR="9525" marT="9525" marB="0"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2470340"/>
                  </a:ext>
                </a:extLst>
              </a:tr>
              <a:tr h="1212675">
                <a:tc>
                  <a:txBody>
                    <a:bodyPr/>
                    <a:lstStyle/>
                    <a:p>
                      <a:pPr algn="ctr" fontAlgn="b"/>
                      <a:r>
                        <a:rPr lang="en-US" sz="2000" b="1" u="none" strike="noStrike" dirty="0">
                          <a:effectLst/>
                        </a:rPr>
                        <a:t> Education</a:t>
                      </a:r>
                      <a:endParaRPr lang="en-US" sz="2000" b="1" i="0" u="none" strike="noStrike" dirty="0">
                        <a:solidFill>
                          <a:srgbClr val="000000"/>
                        </a:solidFill>
                        <a:effectLst/>
                        <a:latin typeface="Aptos Narrow" panose="020B00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fontAlgn="b"/>
                      <a:r>
                        <a:rPr lang="en-US" sz="2000" u="none" strike="noStrike" dirty="0">
                          <a:effectLst/>
                        </a:rPr>
                        <a:t>16.16 ± </a:t>
                      </a:r>
                    </a:p>
                    <a:p>
                      <a:pPr algn="ctr" fontAlgn="b"/>
                      <a:r>
                        <a:rPr lang="en-US" sz="2000" u="none" strike="noStrike" dirty="0">
                          <a:effectLst/>
                        </a:rPr>
                        <a:t>2.37 years</a:t>
                      </a:r>
                      <a:endParaRPr lang="en-US" sz="2000" b="0" i="0" u="none" strike="noStrike" dirty="0">
                        <a:solidFill>
                          <a:srgbClr val="000000"/>
                        </a:solidFill>
                        <a:effectLst/>
                        <a:latin typeface="Aptos Narrow" panose="020B0004020202020204" pitchFamily="34" charset="0"/>
                      </a:endParaRPr>
                    </a:p>
                  </a:txBody>
                  <a:tcPr marL="9525" marR="9525" marT="9525"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39586183"/>
                  </a:ext>
                </a:extLst>
              </a:tr>
            </a:tbl>
          </a:graphicData>
        </a:graphic>
      </p:graphicFrame>
      <p:pic>
        <p:nvPicPr>
          <p:cNvPr id="33" name="Picture 32">
            <a:extLst>
              <a:ext uri="{FF2B5EF4-FFF2-40B4-BE49-F238E27FC236}">
                <a16:creationId xmlns:a16="http://schemas.microsoft.com/office/drawing/2014/main" id="{79B9CDEB-98F3-5AE2-9C57-06F75F4AA4C9}"/>
              </a:ext>
            </a:extLst>
          </p:cNvPr>
          <p:cNvPicPr>
            <a:picLocks noChangeAspect="1"/>
          </p:cNvPicPr>
          <p:nvPr/>
        </p:nvPicPr>
        <p:blipFill>
          <a:blip r:embed="rId10"/>
          <a:stretch>
            <a:fillRect/>
          </a:stretch>
        </p:blipFill>
        <p:spPr>
          <a:xfrm>
            <a:off x="31927008" y="6494735"/>
            <a:ext cx="716924" cy="504502"/>
          </a:xfrm>
          <a:prstGeom prst="rect">
            <a:avLst/>
          </a:prstGeom>
        </p:spPr>
      </p:pic>
      <p:pic>
        <p:nvPicPr>
          <p:cNvPr id="1026" name="Picture 2" descr="image">
            <a:extLst>
              <a:ext uri="{FF2B5EF4-FFF2-40B4-BE49-F238E27FC236}">
                <a16:creationId xmlns:a16="http://schemas.microsoft.com/office/drawing/2014/main" id="{867D5B0F-3334-7491-5539-382C48180BD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01823" y="15743408"/>
            <a:ext cx="6323993" cy="47050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Table 9">
            <a:extLst>
              <a:ext uri="{FF2B5EF4-FFF2-40B4-BE49-F238E27FC236}">
                <a16:creationId xmlns:a16="http://schemas.microsoft.com/office/drawing/2014/main" id="{B51A2269-C0AF-0CF1-AFEF-F01FDD8CC7C0}"/>
              </a:ext>
            </a:extLst>
          </p:cNvPr>
          <p:cNvGraphicFramePr>
            <a:graphicFrameLocks noGrp="1"/>
          </p:cNvGraphicFramePr>
          <p:nvPr>
            <p:extLst>
              <p:ext uri="{D42A27DB-BD31-4B8C-83A1-F6EECF244321}">
                <p14:modId xmlns:p14="http://schemas.microsoft.com/office/powerpoint/2010/main" val="3088913055"/>
              </p:ext>
            </p:extLst>
          </p:nvPr>
        </p:nvGraphicFramePr>
        <p:xfrm>
          <a:off x="12946438" y="15502357"/>
          <a:ext cx="10441600" cy="3330236"/>
        </p:xfrm>
        <a:graphic>
          <a:graphicData uri="http://schemas.openxmlformats.org/drawingml/2006/table">
            <a:tbl>
              <a:tblPr>
                <a:tableStyleId>{125E5076-3810-47DD-B79F-674D7AD40C01}</a:tableStyleId>
              </a:tblPr>
              <a:tblGrid>
                <a:gridCol w="2610400">
                  <a:extLst>
                    <a:ext uri="{9D8B030D-6E8A-4147-A177-3AD203B41FA5}">
                      <a16:colId xmlns:a16="http://schemas.microsoft.com/office/drawing/2014/main" val="3866352762"/>
                    </a:ext>
                  </a:extLst>
                </a:gridCol>
                <a:gridCol w="2610400">
                  <a:extLst>
                    <a:ext uri="{9D8B030D-6E8A-4147-A177-3AD203B41FA5}">
                      <a16:colId xmlns:a16="http://schemas.microsoft.com/office/drawing/2014/main" val="2248459372"/>
                    </a:ext>
                  </a:extLst>
                </a:gridCol>
                <a:gridCol w="2610400">
                  <a:extLst>
                    <a:ext uri="{9D8B030D-6E8A-4147-A177-3AD203B41FA5}">
                      <a16:colId xmlns:a16="http://schemas.microsoft.com/office/drawing/2014/main" val="71161291"/>
                    </a:ext>
                  </a:extLst>
                </a:gridCol>
                <a:gridCol w="2610400">
                  <a:extLst>
                    <a:ext uri="{9D8B030D-6E8A-4147-A177-3AD203B41FA5}">
                      <a16:colId xmlns:a16="http://schemas.microsoft.com/office/drawing/2014/main" val="2966839653"/>
                    </a:ext>
                  </a:extLst>
                </a:gridCol>
              </a:tblGrid>
              <a:tr h="475748">
                <a:tc rowSpan="2">
                  <a:txBody>
                    <a:bodyPr/>
                    <a:lstStyle/>
                    <a:p>
                      <a:pPr algn="ctr" fontAlgn="b"/>
                      <a:endParaRPr lang="en-US" sz="2000" b="0"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fontAlgn="b"/>
                      <a:r>
                        <a:rPr lang="en-US" sz="2000" b="1" u="none" strike="noStrike" dirty="0">
                          <a:effectLst/>
                        </a:rPr>
                        <a:t>Immediate Post-Disclosure</a:t>
                      </a:r>
                      <a:endParaRPr lang="en-US" sz="20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hMerge="1">
                  <a:txBody>
                    <a:bodyPr/>
                    <a:lstStyle/>
                    <a:p>
                      <a:endParaRPr lang="en-US"/>
                    </a:p>
                  </a:txBody>
                  <a:tcPr/>
                </a:tc>
                <a:tc hMerge="1">
                  <a:txBody>
                    <a:bodyPr/>
                    <a:lstStyle/>
                    <a:p>
                      <a:pPr algn="ctr" fontAlgn="b"/>
                      <a:endParaRPr lang="en-US" sz="20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3964151677"/>
                  </a:ext>
                </a:extLst>
              </a:tr>
              <a:tr h="475748">
                <a:tc vMerge="1">
                  <a:txBody>
                    <a:bodyPr/>
                    <a:lstStyle/>
                    <a:p>
                      <a:pPr algn="ctr" fontAlgn="b"/>
                      <a:endParaRPr lang="en-US" sz="2000" b="0" i="0" u="none" strike="noStrike" dirty="0">
                        <a:solidFill>
                          <a:srgbClr val="000000"/>
                        </a:solidFill>
                        <a:effectLst/>
                        <a:latin typeface="+mn-lt"/>
                      </a:endParaRPr>
                    </a:p>
                  </a:txBody>
                  <a:tcPr marL="9525" marR="9525" marT="9525" marB="0" anchor="ctr"/>
                </a:tc>
                <a:tc>
                  <a:txBody>
                    <a:bodyPr/>
                    <a:lstStyle/>
                    <a:p>
                      <a:pPr algn="ctr" fontAlgn="b"/>
                      <a:r>
                        <a:rPr lang="en-US" sz="2000" b="1" u="none" strike="noStrike" dirty="0">
                          <a:effectLst/>
                        </a:rPr>
                        <a:t>F</a:t>
                      </a:r>
                      <a:r>
                        <a:rPr lang="en-US" sz="2000" b="1" u="none" strike="noStrike" baseline="-25000" dirty="0">
                          <a:effectLst/>
                        </a:rPr>
                        <a:t>1</a:t>
                      </a:r>
                      <a:r>
                        <a:rPr lang="en-US" sz="2000" b="1" u="none" strike="noStrike" dirty="0">
                          <a:effectLst/>
                        </a:rPr>
                        <a:t> </a:t>
                      </a:r>
                      <a:endParaRPr lang="en-US" sz="2000" b="1" i="1"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US" sz="2000" b="1" u="none" strike="noStrike" dirty="0">
                          <a:effectLst/>
                        </a:rPr>
                        <a:t>p</a:t>
                      </a:r>
                      <a:endParaRPr lang="en-US" sz="2000" b="1" i="1"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l-GR" sz="2000" b="1" u="none" strike="noStrike" dirty="0">
                          <a:effectLst/>
                        </a:rPr>
                        <a:t>η</a:t>
                      </a:r>
                      <a:r>
                        <a:rPr lang="en-US" sz="2000" b="1" u="none" strike="noStrike" baseline="-25000" dirty="0">
                          <a:effectLst/>
                        </a:rPr>
                        <a:t>p</a:t>
                      </a:r>
                      <a:r>
                        <a:rPr lang="en-US" sz="2000" b="1" u="none" strike="noStrike" baseline="30000" dirty="0">
                          <a:effectLst/>
                        </a:rPr>
                        <a:t>2</a:t>
                      </a:r>
                      <a:endParaRPr lang="en-US" sz="2000" b="1" i="0" u="none" strike="noStrike" dirty="0">
                        <a:solidFill>
                          <a:srgbClr val="000000"/>
                        </a:solidFill>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1556490262"/>
                  </a:ext>
                </a:extLst>
              </a:tr>
              <a:tr h="475748">
                <a:tc>
                  <a:txBody>
                    <a:bodyPr/>
                    <a:lstStyle/>
                    <a:p>
                      <a:pPr algn="ctr" rtl="0" fontAlgn="b"/>
                      <a:r>
                        <a:rPr lang="en-US" sz="2000" b="1" u="none" strike="noStrike" dirty="0">
                          <a:effectLst/>
                        </a:rPr>
                        <a:t>PANAS Positive</a:t>
                      </a:r>
                      <a:endParaRPr lang="en-US" sz="2000" b="1" u="none" strike="noStrike" dirty="0">
                        <a:effectLst/>
                        <a:latin typeface="+mn-lt"/>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a:r>
                        <a:rPr lang="en-US" sz="2000" u="none" strike="noStrike" dirty="0">
                          <a:effectLst/>
                        </a:rPr>
                        <a:t>0.205 </a:t>
                      </a:r>
                      <a:endParaRPr lang="en-US" sz="2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u="none" strike="noStrike" dirty="0">
                          <a:effectLst/>
                        </a:rPr>
                        <a:t>0.653</a:t>
                      </a:r>
                      <a:endParaRPr lang="en-US" sz="2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3526756" rtl="0" eaLnBrk="1" fontAlgn="auto" latinLnBrk="0" hangingPunct="1">
                        <a:lnSpc>
                          <a:spcPct val="100000"/>
                        </a:lnSpc>
                        <a:spcBef>
                          <a:spcPts val="0"/>
                        </a:spcBef>
                        <a:spcAft>
                          <a:spcPts val="0"/>
                        </a:spcAft>
                        <a:buClrTx/>
                        <a:buSzTx/>
                        <a:buFontTx/>
                        <a:buNone/>
                        <a:tabLst/>
                        <a:defRPr/>
                      </a:pPr>
                      <a:r>
                        <a:rPr lang="en-US" sz="2000" u="none" strike="noStrike" dirty="0">
                          <a:effectLst/>
                        </a:rPr>
                        <a:t>0.005 </a:t>
                      </a:r>
                      <a:endParaRPr lang="en-US" sz="2000" dirty="0">
                        <a:latin typeface="+mn-l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406416"/>
                  </a:ext>
                </a:extLst>
              </a:tr>
              <a:tr h="475748">
                <a:tc>
                  <a:txBody>
                    <a:bodyPr/>
                    <a:lstStyle/>
                    <a:p>
                      <a:pPr algn="ctr" fontAlgn="b"/>
                      <a:r>
                        <a:rPr lang="en-US" sz="2000" b="1" u="none" strike="noStrike" dirty="0">
                          <a:effectLst/>
                        </a:rPr>
                        <a:t>PANAS Negative</a:t>
                      </a:r>
                      <a:endParaRPr lang="en-US" sz="2000" b="1" i="0" u="none" strike="noStrike" dirty="0">
                        <a:solidFill>
                          <a:srgbClr val="000000"/>
                        </a:solidFill>
                        <a:effectLst/>
                        <a:latin typeface="+mn-lt"/>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US" sz="2000" u="none" strike="noStrike">
                          <a:effectLst/>
                        </a:rPr>
                        <a:t>0.222</a:t>
                      </a:r>
                      <a:endParaRPr lang="en-US" sz="2000" b="0" i="0" u="none" strike="noStrike">
                        <a:solidFill>
                          <a:srgbClr val="000000"/>
                        </a:solidFill>
                        <a:effectLst/>
                        <a:latin typeface="+mn-lt"/>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0.640</a:t>
                      </a:r>
                      <a:endParaRPr lang="en-US" sz="2000" b="0" i="0" u="none" strike="noStrike" dirty="0">
                        <a:solidFill>
                          <a:srgbClr val="000000"/>
                        </a:solidFill>
                        <a:effectLst/>
                        <a:latin typeface="+mn-lt"/>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0.006</a:t>
                      </a:r>
                      <a:endParaRPr lang="en-US" sz="2000" b="0" i="0" u="none" strike="noStrike" dirty="0">
                        <a:solidFill>
                          <a:srgbClr val="000000"/>
                        </a:solidFill>
                        <a:effectLst/>
                        <a:latin typeface="+mn-lt"/>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3003662"/>
                  </a:ext>
                </a:extLst>
              </a:tr>
              <a:tr h="475748">
                <a:tc>
                  <a:txBody>
                    <a:bodyPr/>
                    <a:lstStyle/>
                    <a:p>
                      <a:pPr algn="ctr" fontAlgn="b"/>
                      <a:r>
                        <a:rPr lang="en-US" sz="2000" b="1" u="none" strike="noStrike" dirty="0">
                          <a:effectLst/>
                        </a:rPr>
                        <a:t>INI-AD Positive</a:t>
                      </a:r>
                      <a:endParaRPr lang="en-US" sz="2000" b="1" i="0" u="none" strike="noStrike" dirty="0">
                        <a:solidFill>
                          <a:srgbClr val="000000"/>
                        </a:solidFill>
                        <a:effectLst/>
                        <a:latin typeface="+mn-lt"/>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US" sz="2000" u="none" strike="noStrike">
                          <a:effectLst/>
                        </a:rPr>
                        <a:t>0.029</a:t>
                      </a:r>
                      <a:endParaRPr lang="en-US" sz="2000" b="0" i="0" u="none" strike="noStrike">
                        <a:solidFill>
                          <a:srgbClr val="000000"/>
                        </a:solidFill>
                        <a:effectLst/>
                        <a:latin typeface="+mn-lt"/>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0.866</a:t>
                      </a:r>
                      <a:endParaRPr lang="en-US" sz="2000" b="0" i="0" u="none" strike="noStrike" dirty="0">
                        <a:solidFill>
                          <a:srgbClr val="000000"/>
                        </a:solidFill>
                        <a:effectLst/>
                        <a:latin typeface="+mn-lt"/>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0.001</a:t>
                      </a:r>
                      <a:endParaRPr lang="en-US" sz="2000" b="0" i="0" u="none" strike="noStrike" dirty="0">
                        <a:solidFill>
                          <a:srgbClr val="000000"/>
                        </a:solidFill>
                        <a:effectLst/>
                        <a:latin typeface="+mn-lt"/>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3310647"/>
                  </a:ext>
                </a:extLst>
              </a:tr>
              <a:tr h="475748">
                <a:tc>
                  <a:txBody>
                    <a:bodyPr/>
                    <a:lstStyle/>
                    <a:p>
                      <a:pPr algn="ctr" fontAlgn="b"/>
                      <a:r>
                        <a:rPr lang="en-US" sz="2000" b="1" u="none" strike="noStrike" dirty="0">
                          <a:effectLst/>
                        </a:rPr>
                        <a:t>INI-AD Distress </a:t>
                      </a:r>
                      <a:endParaRPr lang="en-US" sz="2000" b="1" i="0" u="none" strike="noStrike" dirty="0">
                        <a:solidFill>
                          <a:srgbClr val="000000"/>
                        </a:solidFill>
                        <a:effectLst/>
                        <a:latin typeface="+mn-lt"/>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US" sz="2000" u="none" strike="noStrike">
                          <a:effectLst/>
                        </a:rPr>
                        <a:t>2.341</a:t>
                      </a:r>
                      <a:endParaRPr lang="en-US" sz="2000" b="0" i="0" u="none" strike="noStrike">
                        <a:solidFill>
                          <a:srgbClr val="000000"/>
                        </a:solidFill>
                        <a:effectLst/>
                        <a:latin typeface="+mn-lt"/>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0.134</a:t>
                      </a:r>
                      <a:endParaRPr lang="en-US" sz="2000" b="0" i="0" u="none" strike="noStrike" dirty="0">
                        <a:solidFill>
                          <a:srgbClr val="000000"/>
                        </a:solidFill>
                        <a:effectLst/>
                        <a:latin typeface="+mn-lt"/>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u="none" strike="noStrike" dirty="0">
                          <a:effectLst/>
                        </a:rPr>
                        <a:t>0.057</a:t>
                      </a:r>
                      <a:endParaRPr lang="en-US" sz="2000" b="0" i="0" u="none" strike="noStrike" dirty="0">
                        <a:solidFill>
                          <a:srgbClr val="000000"/>
                        </a:solidFill>
                        <a:effectLst/>
                        <a:latin typeface="+mn-lt"/>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0675411"/>
                  </a:ext>
                </a:extLst>
              </a:tr>
              <a:tr h="475748">
                <a:tc>
                  <a:txBody>
                    <a:bodyPr/>
                    <a:lstStyle/>
                    <a:p>
                      <a:pPr algn="ctr" fontAlgn="b"/>
                      <a:r>
                        <a:rPr lang="en-US" sz="2000" b="1" u="none" strike="noStrike" dirty="0">
                          <a:solidFill>
                            <a:schemeClr val="bg1"/>
                          </a:solidFill>
                          <a:effectLst/>
                        </a:rPr>
                        <a:t>Overall Result</a:t>
                      </a:r>
                      <a:endParaRPr lang="en-US" sz="2000" b="1" i="0" u="none" strike="noStrike" dirty="0">
                        <a:solidFill>
                          <a:schemeClr val="bg1"/>
                        </a:solidFill>
                        <a:effectLst/>
                        <a:latin typeface="+mn-lt"/>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b"/>
                      <a:r>
                        <a:rPr lang="en-US" sz="2000" b="0" u="none" strike="noStrike" dirty="0">
                          <a:effectLst/>
                        </a:rPr>
                        <a:t>F4,36 = 0.622</a:t>
                      </a:r>
                      <a:endParaRPr lang="en-US" sz="2000" b="0" i="0" u="none" strike="noStrike" dirty="0">
                        <a:solidFill>
                          <a:srgbClr val="000000"/>
                        </a:solidFill>
                        <a:effectLst/>
                        <a:latin typeface="+mn-lt"/>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u="none" strike="noStrike" dirty="0">
                          <a:solidFill>
                            <a:schemeClr val="bg1"/>
                          </a:solidFill>
                          <a:effectLst/>
                        </a:rPr>
                        <a:t>0.650</a:t>
                      </a:r>
                      <a:endParaRPr lang="en-US" sz="2000" b="0" i="0" u="none" strike="noStrike" dirty="0">
                        <a:solidFill>
                          <a:schemeClr val="bg1"/>
                        </a:solidFill>
                        <a:effectLst/>
                        <a:latin typeface="+mn-lt"/>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000" b="0" u="none" strike="noStrike" dirty="0">
                          <a:solidFill>
                            <a:schemeClr val="bg1"/>
                          </a:solidFill>
                          <a:effectLst/>
                        </a:rPr>
                        <a:t>0.065</a:t>
                      </a:r>
                      <a:endParaRPr lang="en-US" sz="2000" b="0" i="0" u="none" strike="noStrike" dirty="0">
                        <a:solidFill>
                          <a:schemeClr val="bg1"/>
                        </a:solidFill>
                        <a:effectLst/>
                        <a:latin typeface="+mn-lt"/>
                      </a:endParaRPr>
                    </a:p>
                  </a:txBody>
                  <a:tcPr marL="9525" marR="9525" marT="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18039867"/>
                  </a:ext>
                </a:extLst>
              </a:tr>
            </a:tbl>
          </a:graphicData>
        </a:graphic>
      </p:graphicFrame>
      <p:graphicFrame>
        <p:nvGraphicFramePr>
          <p:cNvPr id="24" name="Table 23">
            <a:extLst>
              <a:ext uri="{FF2B5EF4-FFF2-40B4-BE49-F238E27FC236}">
                <a16:creationId xmlns:a16="http://schemas.microsoft.com/office/drawing/2014/main" id="{43C98D7C-0969-201D-969A-E862E6BE0CAB}"/>
              </a:ext>
            </a:extLst>
          </p:cNvPr>
          <p:cNvGraphicFramePr>
            <a:graphicFrameLocks noGrp="1"/>
          </p:cNvGraphicFramePr>
          <p:nvPr>
            <p:extLst>
              <p:ext uri="{D42A27DB-BD31-4B8C-83A1-F6EECF244321}">
                <p14:modId xmlns:p14="http://schemas.microsoft.com/office/powerpoint/2010/main" val="3379876783"/>
              </p:ext>
            </p:extLst>
          </p:nvPr>
        </p:nvGraphicFramePr>
        <p:xfrm>
          <a:off x="24979290" y="5624387"/>
          <a:ext cx="10474988" cy="2794635"/>
        </p:xfrm>
        <a:graphic>
          <a:graphicData uri="http://schemas.openxmlformats.org/drawingml/2006/table">
            <a:tbl>
              <a:tblPr>
                <a:tableStyleId>{125E5076-3810-47DD-B79F-674D7AD40C01}</a:tableStyleId>
              </a:tblPr>
              <a:tblGrid>
                <a:gridCol w="2618747">
                  <a:extLst>
                    <a:ext uri="{9D8B030D-6E8A-4147-A177-3AD203B41FA5}">
                      <a16:colId xmlns:a16="http://schemas.microsoft.com/office/drawing/2014/main" val="3758573696"/>
                    </a:ext>
                  </a:extLst>
                </a:gridCol>
                <a:gridCol w="2618747">
                  <a:extLst>
                    <a:ext uri="{9D8B030D-6E8A-4147-A177-3AD203B41FA5}">
                      <a16:colId xmlns:a16="http://schemas.microsoft.com/office/drawing/2014/main" val="2302997728"/>
                    </a:ext>
                  </a:extLst>
                </a:gridCol>
                <a:gridCol w="2618747">
                  <a:extLst>
                    <a:ext uri="{9D8B030D-6E8A-4147-A177-3AD203B41FA5}">
                      <a16:colId xmlns:a16="http://schemas.microsoft.com/office/drawing/2014/main" val="169834669"/>
                    </a:ext>
                  </a:extLst>
                </a:gridCol>
                <a:gridCol w="2618747">
                  <a:extLst>
                    <a:ext uri="{9D8B030D-6E8A-4147-A177-3AD203B41FA5}">
                      <a16:colId xmlns:a16="http://schemas.microsoft.com/office/drawing/2014/main" val="1861771060"/>
                    </a:ext>
                  </a:extLst>
                </a:gridCol>
              </a:tblGrid>
              <a:tr h="347375">
                <a:tc rowSpan="2">
                  <a:txBody>
                    <a:bodyPr/>
                    <a:lstStyle/>
                    <a:p>
                      <a:pPr algn="ctr" fontAlgn="b"/>
                      <a:endParaRPr lang="en-US" sz="2300" b="0" i="0" u="none" strike="noStrike" dirty="0">
                        <a:solidFill>
                          <a:srgbClr val="000000"/>
                        </a:solidFill>
                        <a:effectLst/>
                        <a:latin typeface="+mn-lt"/>
                      </a:endParaRPr>
                    </a:p>
                  </a:txBody>
                  <a:tcPr marL="9525" marR="9525" marT="9525" marB="0" anchor="ctr"/>
                </a:tc>
                <a:tc gridSpan="3">
                  <a:txBody>
                    <a:bodyPr/>
                    <a:lstStyle/>
                    <a:p>
                      <a:pPr algn="ctr" rtl="0" fontAlgn="b"/>
                      <a:r>
                        <a:rPr lang="en-US" sz="2300" b="1" u="none" strike="noStrike" dirty="0">
                          <a:effectLst/>
                        </a:rPr>
                        <a:t>1-Week Post-Disclosure</a:t>
                      </a:r>
                      <a:endParaRPr lang="en-US" sz="2300" b="1" i="0" u="none" strike="noStrike" dirty="0">
                        <a:solidFill>
                          <a:srgbClr val="000000"/>
                        </a:solidFill>
                        <a:effectLst/>
                        <a:latin typeface="+mn-lt"/>
                      </a:endParaRPr>
                    </a:p>
                  </a:txBody>
                  <a:tcPr marL="9525" marR="9525" marT="9525" marB="0" anchor="ctr">
                    <a:solidFill>
                      <a:schemeClr val="tx2"/>
                    </a:solidFill>
                  </a:tcPr>
                </a:tc>
                <a:tc hMerge="1">
                  <a:txBody>
                    <a:bodyPr/>
                    <a:lstStyle/>
                    <a:p>
                      <a:endParaRPr lang="en-US"/>
                    </a:p>
                  </a:txBody>
                  <a:tcPr/>
                </a:tc>
                <a:tc hMerge="1">
                  <a:txBody>
                    <a:bodyPr/>
                    <a:lstStyle/>
                    <a:p>
                      <a:pPr algn="ctr"/>
                      <a:endParaRPr lang="en-US" sz="2300" dirty="0">
                        <a:latin typeface="+mn-lt"/>
                      </a:endParaRPr>
                    </a:p>
                  </a:txBody>
                  <a:tcPr anchor="ctr"/>
                </a:tc>
                <a:extLst>
                  <a:ext uri="{0D108BD9-81ED-4DB2-BD59-A6C34878D82A}">
                    <a16:rowId xmlns:a16="http://schemas.microsoft.com/office/drawing/2014/main" val="815084635"/>
                  </a:ext>
                </a:extLst>
              </a:tr>
              <a:tr h="391486">
                <a:tc vMerge="1">
                  <a:txBody>
                    <a:bodyPr/>
                    <a:lstStyle/>
                    <a:p>
                      <a:pPr algn="ctr" fontAlgn="b"/>
                      <a:endParaRPr lang="en-US" sz="2300" b="0" i="0" u="none" strike="noStrike" dirty="0">
                        <a:solidFill>
                          <a:srgbClr val="000000"/>
                        </a:solidFill>
                        <a:effectLst/>
                        <a:latin typeface="+mn-lt"/>
                      </a:endParaRPr>
                    </a:p>
                  </a:txBody>
                  <a:tcPr marL="9525" marR="9525" marT="9525" anchor="ctr"/>
                </a:tc>
                <a:tc>
                  <a:txBody>
                    <a:bodyPr/>
                    <a:lstStyle/>
                    <a:p>
                      <a:pPr algn="ctr" fontAlgn="b"/>
                      <a:r>
                        <a:rPr lang="en-US" sz="2300" b="1" u="none" strike="noStrike" dirty="0">
                          <a:effectLst/>
                        </a:rPr>
                        <a:t>F</a:t>
                      </a:r>
                      <a:r>
                        <a:rPr lang="en-US" sz="2300" b="1" u="none" strike="noStrike" baseline="-25000" dirty="0">
                          <a:effectLst/>
                        </a:rPr>
                        <a:t>1</a:t>
                      </a:r>
                      <a:r>
                        <a:rPr lang="en-US" sz="2300" b="1" u="none" strike="noStrike" dirty="0">
                          <a:effectLst/>
                        </a:rPr>
                        <a:t> </a:t>
                      </a:r>
                      <a:endParaRPr lang="en-US" sz="2300" b="1" i="1" u="none" strike="noStrike" dirty="0">
                        <a:solidFill>
                          <a:srgbClr val="000000"/>
                        </a:solidFill>
                        <a:effectLst/>
                        <a:latin typeface="+mn-lt"/>
                      </a:endParaRPr>
                    </a:p>
                  </a:txBody>
                  <a:tcPr marL="9525" marR="9525" marT="9525" anchor="ctr">
                    <a:solidFill>
                      <a:schemeClr val="tx2"/>
                    </a:solidFill>
                  </a:tcPr>
                </a:tc>
                <a:tc>
                  <a:txBody>
                    <a:bodyPr/>
                    <a:lstStyle/>
                    <a:p>
                      <a:pPr algn="ctr" fontAlgn="b"/>
                      <a:r>
                        <a:rPr lang="en-US" sz="2300" b="1" u="none" strike="noStrike" dirty="0">
                          <a:effectLst/>
                        </a:rPr>
                        <a:t>p</a:t>
                      </a:r>
                      <a:endParaRPr lang="en-US" sz="2300" b="1" i="1" u="none" strike="noStrike" dirty="0">
                        <a:solidFill>
                          <a:srgbClr val="000000"/>
                        </a:solidFill>
                        <a:effectLst/>
                        <a:latin typeface="+mn-lt"/>
                      </a:endParaRPr>
                    </a:p>
                  </a:txBody>
                  <a:tcPr marL="9525" marR="9525" marT="9525" anchor="ctr">
                    <a:solidFill>
                      <a:schemeClr val="tx2"/>
                    </a:solidFill>
                  </a:tcPr>
                </a:tc>
                <a:tc>
                  <a:txBody>
                    <a:bodyPr/>
                    <a:lstStyle/>
                    <a:p>
                      <a:pPr algn="ctr" fontAlgn="b"/>
                      <a:r>
                        <a:rPr lang="el-GR" sz="2300" b="1" u="none" strike="noStrike" dirty="0">
                          <a:effectLst/>
                        </a:rPr>
                        <a:t>η</a:t>
                      </a:r>
                      <a:r>
                        <a:rPr lang="en-US" sz="2300" b="1" u="none" strike="noStrike" baseline="-25000" dirty="0">
                          <a:effectLst/>
                        </a:rPr>
                        <a:t>p</a:t>
                      </a:r>
                      <a:r>
                        <a:rPr lang="en-US" sz="2300" b="1" u="none" strike="noStrike" baseline="30000" dirty="0">
                          <a:effectLst/>
                        </a:rPr>
                        <a:t>2</a:t>
                      </a:r>
                      <a:endParaRPr lang="en-US" sz="2300" b="1" i="0" u="none" strike="noStrike" dirty="0">
                        <a:solidFill>
                          <a:srgbClr val="000000"/>
                        </a:solidFill>
                        <a:effectLst/>
                        <a:latin typeface="+mn-lt"/>
                      </a:endParaRPr>
                    </a:p>
                  </a:txBody>
                  <a:tcPr marL="9525" marR="9525" marT="9525" anchor="ctr">
                    <a:solidFill>
                      <a:schemeClr val="tx2"/>
                    </a:solidFill>
                  </a:tcPr>
                </a:tc>
                <a:extLst>
                  <a:ext uri="{0D108BD9-81ED-4DB2-BD59-A6C34878D82A}">
                    <a16:rowId xmlns:a16="http://schemas.microsoft.com/office/drawing/2014/main" val="1343093877"/>
                  </a:ext>
                </a:extLst>
              </a:tr>
              <a:tr h="391486">
                <a:tc>
                  <a:txBody>
                    <a:bodyPr/>
                    <a:lstStyle/>
                    <a:p>
                      <a:pPr algn="ctr" rtl="0" fontAlgn="b"/>
                      <a:r>
                        <a:rPr lang="en-US" sz="2300" b="1" u="none" strike="noStrike" dirty="0">
                          <a:effectLst/>
                        </a:rPr>
                        <a:t>PANAS Positive</a:t>
                      </a:r>
                      <a:endParaRPr lang="en-US" sz="2300" b="1" i="0" u="none" strike="noStrike" dirty="0">
                        <a:solidFill>
                          <a:srgbClr val="000000"/>
                        </a:solidFill>
                        <a:effectLst/>
                        <a:latin typeface="+mn-lt"/>
                      </a:endParaRPr>
                    </a:p>
                  </a:txBody>
                  <a:tcPr marL="9525" marR="9525" marT="9525" anchor="ctr">
                    <a:solidFill>
                      <a:schemeClr val="tx2"/>
                    </a:solidFill>
                  </a:tcPr>
                </a:tc>
                <a:tc>
                  <a:txBody>
                    <a:bodyPr/>
                    <a:lstStyle/>
                    <a:p>
                      <a:pPr algn="ctr" fontAlgn="b"/>
                      <a:r>
                        <a:rPr lang="en-US" sz="2300" u="none" strike="noStrike" dirty="0">
                          <a:effectLst/>
                        </a:rPr>
                        <a:t>0.992</a:t>
                      </a:r>
                      <a:endParaRPr lang="en-US" sz="2300" b="0" i="0" u="none" strike="noStrike" dirty="0">
                        <a:solidFill>
                          <a:srgbClr val="000000"/>
                        </a:solidFill>
                        <a:effectLst/>
                        <a:latin typeface="+mn-lt"/>
                      </a:endParaRPr>
                    </a:p>
                  </a:txBody>
                  <a:tcPr marL="9525" marR="9525" marT="9525" anchor="ctr"/>
                </a:tc>
                <a:tc>
                  <a:txBody>
                    <a:bodyPr/>
                    <a:lstStyle/>
                    <a:p>
                      <a:pPr algn="ctr" fontAlgn="b"/>
                      <a:r>
                        <a:rPr lang="en-US" sz="2300" u="none" strike="noStrike" dirty="0">
                          <a:effectLst/>
                        </a:rPr>
                        <a:t>0.325</a:t>
                      </a:r>
                      <a:endParaRPr lang="en-US" sz="2300" b="0" i="0" u="none" strike="noStrike" dirty="0">
                        <a:solidFill>
                          <a:srgbClr val="000000"/>
                        </a:solidFill>
                        <a:effectLst/>
                        <a:latin typeface="+mn-lt"/>
                      </a:endParaRPr>
                    </a:p>
                  </a:txBody>
                  <a:tcPr marL="9525" marR="9525" marT="9525" anchor="ctr"/>
                </a:tc>
                <a:tc>
                  <a:txBody>
                    <a:bodyPr/>
                    <a:lstStyle/>
                    <a:p>
                      <a:pPr algn="ctr" fontAlgn="b"/>
                      <a:r>
                        <a:rPr lang="en-US" sz="2300" u="none" strike="noStrike" dirty="0">
                          <a:effectLst/>
                        </a:rPr>
                        <a:t>0.025</a:t>
                      </a:r>
                      <a:endParaRPr lang="en-US" sz="2300" b="0" i="0" u="none" strike="noStrike" dirty="0">
                        <a:solidFill>
                          <a:srgbClr val="000000"/>
                        </a:solidFill>
                        <a:effectLst/>
                        <a:latin typeface="+mn-lt"/>
                      </a:endParaRPr>
                    </a:p>
                  </a:txBody>
                  <a:tcPr marL="9525" marR="9525" marT="9525" anchor="ctr"/>
                </a:tc>
                <a:extLst>
                  <a:ext uri="{0D108BD9-81ED-4DB2-BD59-A6C34878D82A}">
                    <a16:rowId xmlns:a16="http://schemas.microsoft.com/office/drawing/2014/main" val="1104793554"/>
                  </a:ext>
                </a:extLst>
              </a:tr>
              <a:tr h="391486">
                <a:tc>
                  <a:txBody>
                    <a:bodyPr/>
                    <a:lstStyle/>
                    <a:p>
                      <a:pPr algn="ctr" fontAlgn="b"/>
                      <a:r>
                        <a:rPr lang="en-US" sz="2300" b="1" u="none" strike="noStrike" dirty="0">
                          <a:effectLst/>
                        </a:rPr>
                        <a:t>PANAS Negative</a:t>
                      </a:r>
                      <a:endParaRPr lang="en-US" sz="2300" b="1" i="0" u="none" strike="noStrike" dirty="0">
                        <a:solidFill>
                          <a:srgbClr val="000000"/>
                        </a:solidFill>
                        <a:effectLst/>
                        <a:latin typeface="+mn-lt"/>
                      </a:endParaRPr>
                    </a:p>
                  </a:txBody>
                  <a:tcPr marL="9525" marR="9525" marT="9525" anchor="ctr">
                    <a:solidFill>
                      <a:schemeClr val="tx2"/>
                    </a:solidFill>
                  </a:tcPr>
                </a:tc>
                <a:tc>
                  <a:txBody>
                    <a:bodyPr/>
                    <a:lstStyle/>
                    <a:p>
                      <a:pPr algn="ctr" fontAlgn="b"/>
                      <a:r>
                        <a:rPr lang="en-US" sz="2300" u="none" strike="noStrike">
                          <a:effectLst/>
                        </a:rPr>
                        <a:t>0.039</a:t>
                      </a:r>
                      <a:endParaRPr lang="en-US" sz="2300" b="0" i="0" u="none" strike="noStrike">
                        <a:solidFill>
                          <a:srgbClr val="000000"/>
                        </a:solidFill>
                        <a:effectLst/>
                        <a:latin typeface="+mn-lt"/>
                      </a:endParaRPr>
                    </a:p>
                  </a:txBody>
                  <a:tcPr marL="9525" marR="9525" marT="9525" anchor="ctr"/>
                </a:tc>
                <a:tc>
                  <a:txBody>
                    <a:bodyPr/>
                    <a:lstStyle/>
                    <a:p>
                      <a:pPr algn="ctr" fontAlgn="b"/>
                      <a:r>
                        <a:rPr lang="en-US" sz="2300" u="none" strike="noStrike" dirty="0">
                          <a:effectLst/>
                        </a:rPr>
                        <a:t>0.845</a:t>
                      </a:r>
                      <a:endParaRPr lang="en-US" sz="2300" b="0" i="0" u="none" strike="noStrike" dirty="0">
                        <a:solidFill>
                          <a:srgbClr val="000000"/>
                        </a:solidFill>
                        <a:effectLst/>
                        <a:latin typeface="+mn-lt"/>
                      </a:endParaRPr>
                    </a:p>
                  </a:txBody>
                  <a:tcPr marL="9525" marR="9525" marT="9525" anchor="ctr"/>
                </a:tc>
                <a:tc>
                  <a:txBody>
                    <a:bodyPr/>
                    <a:lstStyle/>
                    <a:p>
                      <a:pPr algn="ctr" fontAlgn="b"/>
                      <a:r>
                        <a:rPr lang="en-US" sz="2300" u="none" strike="noStrike" dirty="0">
                          <a:effectLst/>
                        </a:rPr>
                        <a:t>0.001</a:t>
                      </a:r>
                      <a:endParaRPr lang="en-US" sz="2300" b="0" i="0" u="none" strike="noStrike" dirty="0">
                        <a:solidFill>
                          <a:srgbClr val="000000"/>
                        </a:solidFill>
                        <a:effectLst/>
                        <a:latin typeface="+mn-lt"/>
                      </a:endParaRPr>
                    </a:p>
                  </a:txBody>
                  <a:tcPr marL="9525" marR="9525" marT="9525" anchor="ctr"/>
                </a:tc>
                <a:extLst>
                  <a:ext uri="{0D108BD9-81ED-4DB2-BD59-A6C34878D82A}">
                    <a16:rowId xmlns:a16="http://schemas.microsoft.com/office/drawing/2014/main" val="661682851"/>
                  </a:ext>
                </a:extLst>
              </a:tr>
              <a:tr h="391486">
                <a:tc>
                  <a:txBody>
                    <a:bodyPr/>
                    <a:lstStyle/>
                    <a:p>
                      <a:pPr algn="ctr" fontAlgn="b"/>
                      <a:r>
                        <a:rPr lang="en-US" sz="2300" b="1" u="none" strike="noStrike" dirty="0">
                          <a:effectLst/>
                        </a:rPr>
                        <a:t>INI-AD Positive</a:t>
                      </a:r>
                      <a:endParaRPr lang="en-US" sz="2300" b="1" i="0" u="none" strike="noStrike" dirty="0">
                        <a:solidFill>
                          <a:srgbClr val="000000"/>
                        </a:solidFill>
                        <a:effectLst/>
                        <a:latin typeface="+mn-lt"/>
                      </a:endParaRPr>
                    </a:p>
                  </a:txBody>
                  <a:tcPr marL="9525" marR="9525" marT="9525" anchor="ctr">
                    <a:solidFill>
                      <a:schemeClr val="tx2"/>
                    </a:solidFill>
                  </a:tcPr>
                </a:tc>
                <a:tc>
                  <a:txBody>
                    <a:bodyPr/>
                    <a:lstStyle/>
                    <a:p>
                      <a:pPr algn="ctr" fontAlgn="b"/>
                      <a:r>
                        <a:rPr lang="en-US" sz="2300" u="none" strike="noStrike">
                          <a:effectLst/>
                        </a:rPr>
                        <a:t>0.798</a:t>
                      </a:r>
                      <a:endParaRPr lang="en-US" sz="2300" b="0" i="0" u="none" strike="noStrike">
                        <a:solidFill>
                          <a:srgbClr val="000000"/>
                        </a:solidFill>
                        <a:effectLst/>
                        <a:latin typeface="+mn-lt"/>
                      </a:endParaRPr>
                    </a:p>
                  </a:txBody>
                  <a:tcPr marL="9525" marR="9525" marT="9525" anchor="ctr"/>
                </a:tc>
                <a:tc>
                  <a:txBody>
                    <a:bodyPr/>
                    <a:lstStyle/>
                    <a:p>
                      <a:pPr algn="ctr" fontAlgn="b"/>
                      <a:r>
                        <a:rPr lang="en-US" sz="2300" u="none" strike="noStrike" dirty="0">
                          <a:effectLst/>
                        </a:rPr>
                        <a:t>0.377</a:t>
                      </a:r>
                      <a:endParaRPr lang="en-US" sz="2300" b="0" i="0" u="none" strike="noStrike" dirty="0">
                        <a:solidFill>
                          <a:srgbClr val="000000"/>
                        </a:solidFill>
                        <a:effectLst/>
                        <a:latin typeface="+mn-lt"/>
                      </a:endParaRPr>
                    </a:p>
                  </a:txBody>
                  <a:tcPr marL="9525" marR="9525" marT="9525" anchor="ctr"/>
                </a:tc>
                <a:tc>
                  <a:txBody>
                    <a:bodyPr/>
                    <a:lstStyle/>
                    <a:p>
                      <a:pPr algn="ctr" fontAlgn="b"/>
                      <a:r>
                        <a:rPr lang="en-US" sz="2300" u="none" strike="noStrike" dirty="0">
                          <a:effectLst/>
                        </a:rPr>
                        <a:t>0.021</a:t>
                      </a:r>
                      <a:endParaRPr lang="en-US" sz="2300" b="0" i="0" u="none" strike="noStrike" dirty="0">
                        <a:solidFill>
                          <a:srgbClr val="000000"/>
                        </a:solidFill>
                        <a:effectLst/>
                        <a:latin typeface="+mn-lt"/>
                      </a:endParaRPr>
                    </a:p>
                  </a:txBody>
                  <a:tcPr marL="9525" marR="9525" marT="9525" anchor="ctr"/>
                </a:tc>
                <a:extLst>
                  <a:ext uri="{0D108BD9-81ED-4DB2-BD59-A6C34878D82A}">
                    <a16:rowId xmlns:a16="http://schemas.microsoft.com/office/drawing/2014/main" val="1811133746"/>
                  </a:ext>
                </a:extLst>
              </a:tr>
              <a:tr h="391486">
                <a:tc>
                  <a:txBody>
                    <a:bodyPr/>
                    <a:lstStyle/>
                    <a:p>
                      <a:pPr algn="ctr" fontAlgn="b"/>
                      <a:r>
                        <a:rPr lang="en-US" sz="2300" b="1" u="none" strike="noStrike" dirty="0">
                          <a:effectLst/>
                        </a:rPr>
                        <a:t>INI-AD Distress </a:t>
                      </a:r>
                      <a:endParaRPr lang="en-US" sz="2300" b="1" i="0" u="none" strike="noStrike" dirty="0">
                        <a:solidFill>
                          <a:srgbClr val="000000"/>
                        </a:solidFill>
                        <a:effectLst/>
                        <a:latin typeface="+mn-lt"/>
                      </a:endParaRPr>
                    </a:p>
                  </a:txBody>
                  <a:tcPr marL="9525" marR="9525" marT="9525" anchor="ctr">
                    <a:solidFill>
                      <a:schemeClr val="tx2"/>
                    </a:solidFill>
                  </a:tcPr>
                </a:tc>
                <a:tc>
                  <a:txBody>
                    <a:bodyPr/>
                    <a:lstStyle/>
                    <a:p>
                      <a:pPr algn="ctr" fontAlgn="b"/>
                      <a:r>
                        <a:rPr lang="en-US" sz="2300" u="none" strike="noStrike" dirty="0">
                          <a:effectLst/>
                        </a:rPr>
                        <a:t>0.125</a:t>
                      </a:r>
                      <a:endParaRPr lang="en-US" sz="2300" b="0" i="0" u="none" strike="noStrike" dirty="0">
                        <a:solidFill>
                          <a:srgbClr val="000000"/>
                        </a:solidFill>
                        <a:effectLst/>
                        <a:latin typeface="+mn-lt"/>
                      </a:endParaRPr>
                    </a:p>
                  </a:txBody>
                  <a:tcPr marL="9525" marR="9525" marT="9525" anchor="ctr"/>
                </a:tc>
                <a:tc>
                  <a:txBody>
                    <a:bodyPr/>
                    <a:lstStyle/>
                    <a:p>
                      <a:pPr algn="ctr" fontAlgn="b"/>
                      <a:r>
                        <a:rPr lang="en-US" sz="2300" u="none" strike="noStrike" dirty="0">
                          <a:effectLst/>
                        </a:rPr>
                        <a:t>0.736</a:t>
                      </a:r>
                      <a:endParaRPr lang="en-US" sz="2300" b="0" i="0" u="none" strike="noStrike" dirty="0">
                        <a:solidFill>
                          <a:srgbClr val="000000"/>
                        </a:solidFill>
                        <a:effectLst/>
                        <a:latin typeface="+mn-lt"/>
                      </a:endParaRPr>
                    </a:p>
                  </a:txBody>
                  <a:tcPr marL="9525" marR="9525" marT="9525" anchor="ctr"/>
                </a:tc>
                <a:tc>
                  <a:txBody>
                    <a:bodyPr/>
                    <a:lstStyle/>
                    <a:p>
                      <a:pPr algn="ctr" fontAlgn="b"/>
                      <a:r>
                        <a:rPr lang="en-US" sz="2300" u="none" strike="noStrike" dirty="0">
                          <a:effectLst/>
                        </a:rPr>
                        <a:t>0.003</a:t>
                      </a:r>
                      <a:endParaRPr lang="en-US" sz="2300" b="0" i="0" u="none" strike="noStrike" dirty="0">
                        <a:solidFill>
                          <a:srgbClr val="000000"/>
                        </a:solidFill>
                        <a:effectLst/>
                        <a:latin typeface="+mn-lt"/>
                      </a:endParaRPr>
                    </a:p>
                  </a:txBody>
                  <a:tcPr marL="9525" marR="9525" marT="9525" anchor="ctr"/>
                </a:tc>
                <a:extLst>
                  <a:ext uri="{0D108BD9-81ED-4DB2-BD59-A6C34878D82A}">
                    <a16:rowId xmlns:a16="http://schemas.microsoft.com/office/drawing/2014/main" val="2013858955"/>
                  </a:ext>
                </a:extLst>
              </a:tr>
              <a:tr h="391486">
                <a:tc>
                  <a:txBody>
                    <a:bodyPr/>
                    <a:lstStyle/>
                    <a:p>
                      <a:pPr algn="ctr" fontAlgn="b"/>
                      <a:r>
                        <a:rPr lang="en-US" sz="2300" b="1" u="none" strike="noStrike" dirty="0">
                          <a:solidFill>
                            <a:schemeClr val="bg1"/>
                          </a:solidFill>
                          <a:effectLst/>
                        </a:rPr>
                        <a:t>Overall Result</a:t>
                      </a:r>
                      <a:endParaRPr lang="en-US" sz="2300" b="1" i="0" u="none" strike="noStrike" dirty="0">
                        <a:solidFill>
                          <a:schemeClr val="bg1"/>
                        </a:solidFill>
                        <a:effectLst/>
                        <a:latin typeface="+mn-lt"/>
                      </a:endParaRPr>
                    </a:p>
                  </a:txBody>
                  <a:tcPr marL="9525" marR="9525" marT="9525" anchor="ctr">
                    <a:solidFill>
                      <a:schemeClr val="tx2"/>
                    </a:solidFill>
                  </a:tcPr>
                </a:tc>
                <a:tc>
                  <a:txBody>
                    <a:bodyPr/>
                    <a:lstStyle/>
                    <a:p>
                      <a:pPr algn="ctr" fontAlgn="b"/>
                      <a:r>
                        <a:rPr lang="en-US" sz="2300" b="0" u="none" strike="noStrike" dirty="0">
                          <a:solidFill>
                            <a:schemeClr val="bg1"/>
                          </a:solidFill>
                          <a:effectLst/>
                        </a:rPr>
                        <a:t>F4,35 = 1.050</a:t>
                      </a:r>
                      <a:endParaRPr lang="en-US" sz="2300" b="0" i="0" u="none" strike="noStrike" dirty="0">
                        <a:solidFill>
                          <a:schemeClr val="bg1"/>
                        </a:solidFill>
                        <a:effectLst/>
                        <a:latin typeface="+mn-lt"/>
                      </a:endParaRPr>
                    </a:p>
                  </a:txBody>
                  <a:tcPr marL="9525" marR="9525" marT="9525" anchor="ctr"/>
                </a:tc>
                <a:tc>
                  <a:txBody>
                    <a:bodyPr/>
                    <a:lstStyle/>
                    <a:p>
                      <a:pPr algn="ctr" fontAlgn="b"/>
                      <a:r>
                        <a:rPr lang="en-US" sz="2300" b="0" u="none" strike="noStrike" dirty="0">
                          <a:solidFill>
                            <a:schemeClr val="bg1"/>
                          </a:solidFill>
                          <a:effectLst/>
                        </a:rPr>
                        <a:t>0.396</a:t>
                      </a:r>
                      <a:endParaRPr lang="en-US" sz="2300" b="0" i="0" u="none" strike="noStrike" dirty="0">
                        <a:solidFill>
                          <a:schemeClr val="bg1"/>
                        </a:solidFill>
                        <a:effectLst/>
                        <a:latin typeface="+mn-lt"/>
                      </a:endParaRPr>
                    </a:p>
                  </a:txBody>
                  <a:tcPr marL="9525" marR="9525" marT="9525" anchor="ctr"/>
                </a:tc>
                <a:tc>
                  <a:txBody>
                    <a:bodyPr/>
                    <a:lstStyle/>
                    <a:p>
                      <a:pPr algn="ctr" fontAlgn="b"/>
                      <a:r>
                        <a:rPr lang="en-US" sz="2300" b="0" u="none" strike="noStrike" dirty="0">
                          <a:solidFill>
                            <a:schemeClr val="bg1"/>
                          </a:solidFill>
                          <a:effectLst/>
                        </a:rPr>
                        <a:t>0.107</a:t>
                      </a:r>
                      <a:endParaRPr lang="en-US" sz="2300" b="0" i="0" u="none" strike="noStrike" dirty="0">
                        <a:solidFill>
                          <a:schemeClr val="bg1"/>
                        </a:solidFill>
                        <a:effectLst/>
                        <a:latin typeface="+mn-lt"/>
                      </a:endParaRPr>
                    </a:p>
                  </a:txBody>
                  <a:tcPr marL="9525" marR="9525" marT="9525" anchor="ctr"/>
                </a:tc>
                <a:extLst>
                  <a:ext uri="{0D108BD9-81ED-4DB2-BD59-A6C34878D82A}">
                    <a16:rowId xmlns:a16="http://schemas.microsoft.com/office/drawing/2014/main" val="4122872662"/>
                  </a:ext>
                </a:extLst>
              </a:tr>
            </a:tbl>
          </a:graphicData>
        </a:graphic>
      </p:graphicFrame>
      <p:pic>
        <p:nvPicPr>
          <p:cNvPr id="31" name="Picture 30">
            <a:extLst>
              <a:ext uri="{FF2B5EF4-FFF2-40B4-BE49-F238E27FC236}">
                <a16:creationId xmlns:a16="http://schemas.microsoft.com/office/drawing/2014/main" id="{F7318F91-ED16-B013-C1A5-ED82FCD7E6C4}"/>
              </a:ext>
            </a:extLst>
          </p:cNvPr>
          <p:cNvPicPr>
            <a:picLocks noChangeAspect="1"/>
          </p:cNvPicPr>
          <p:nvPr/>
        </p:nvPicPr>
        <p:blipFill rotWithShape="1">
          <a:blip r:embed="rId12"/>
          <a:srcRect l="1023"/>
          <a:stretch/>
        </p:blipFill>
        <p:spPr>
          <a:xfrm>
            <a:off x="14931036" y="20194844"/>
            <a:ext cx="7182018" cy="8392788"/>
          </a:xfrm>
          <a:prstGeom prst="rect">
            <a:avLst/>
          </a:prstGeom>
        </p:spPr>
      </p:pic>
      <p:pic>
        <p:nvPicPr>
          <p:cNvPr id="79" name="Picture 78">
            <a:extLst>
              <a:ext uri="{FF2B5EF4-FFF2-40B4-BE49-F238E27FC236}">
                <a16:creationId xmlns:a16="http://schemas.microsoft.com/office/drawing/2014/main" id="{1A028BAB-948F-6DF9-5378-4E0F20949B38}"/>
              </a:ext>
            </a:extLst>
          </p:cNvPr>
          <p:cNvPicPr>
            <a:picLocks noChangeAspect="1"/>
          </p:cNvPicPr>
          <p:nvPr/>
        </p:nvPicPr>
        <p:blipFill>
          <a:blip r:embed="rId13"/>
          <a:stretch>
            <a:fillRect/>
          </a:stretch>
        </p:blipFill>
        <p:spPr>
          <a:xfrm>
            <a:off x="26985896" y="9588479"/>
            <a:ext cx="6310227" cy="6602725"/>
          </a:xfrm>
          <a:prstGeom prst="rect">
            <a:avLst/>
          </a:prstGeom>
        </p:spPr>
      </p:pic>
    </p:spTree>
    <p:extLst>
      <p:ext uri="{BB962C8B-B14F-4D97-AF65-F5344CB8AC3E}">
        <p14:creationId xmlns:p14="http://schemas.microsoft.com/office/powerpoint/2010/main" val="428720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35485</TotalTime>
  <Words>1089</Words>
  <Application>Microsoft Macintosh PowerPoint</Application>
  <PresentationFormat>Custom</PresentationFormat>
  <Paragraphs>150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 Narrow</vt:lpstr>
      <vt:lpstr>Arial</vt:lpstr>
      <vt:lpstr>Calibri</vt:lpstr>
      <vt:lpstr>Söhne</vt:lpstr>
      <vt:lpstr>Office Theme</vt:lpstr>
      <vt:lpstr>PowerPoint Presentation</vt:lpstr>
    </vt:vector>
  </TitlesOfParts>
  <Company>University of Michigan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Steiner, Jenna</dc:creator>
  <cp:lastModifiedBy>Kayla Drifka</cp:lastModifiedBy>
  <cp:revision>11</cp:revision>
  <dcterms:created xsi:type="dcterms:W3CDTF">2015-02-19T16:05:57Z</dcterms:created>
  <dcterms:modified xsi:type="dcterms:W3CDTF">2025-07-27T04:17:33Z</dcterms:modified>
</cp:coreProperties>
</file>