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单击编辑备注格式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&lt;页眉&gt;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&lt;日期/时间&gt;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&lt;页脚&gt;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D600A85-EB7E-42E8-9BFA-A85A875745E5}" type="slidenum">
              <a:rPr lang="en-US" sz="1400">
                <a:latin typeface="Times New Roman"/>
              </a:rPr>
              <a:t>&lt;编号&gt;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7C1A73B-6C1E-4CE6-A16F-34BF176B6BF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008EAEB-C80A-4021-8F28-A30DB21DFCC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87B7DC1-49FE-4E29-9FFD-E65E3C6B6DF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3734373-5336-4535-8B90-BA0102522D2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7206FB2-5DB6-4A1C-B657-3CCA1D900FF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FBC8569-3604-4916-B5B3-D739D2B469D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F3F2156-4CE5-40BE-A543-E33D2181822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DC862E7-51B5-4612-91FE-DF5F5E7AE95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D34E8B4-7A38-45A1-B42B-9CBD5670E79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单击鼠标编辑标题文字格式单击此处编辑母版标题样式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12/11/17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D93AC75-AA39-4703-BAFE-4A72284FD2D7}" type="slidenum">
              <a:rPr lang="en-US" sz="1200">
                <a:solidFill>
                  <a:srgbClr val="8b8b8b"/>
                </a:solidFill>
                <a:latin typeface="Calibri"/>
              </a:rPr>
              <a:t>&lt;编号&gt;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3200">
                <a:latin typeface="Calibri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Calibri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Calibri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单击鼠标编辑标题文字格式单击此处编辑母版标题样式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第六大纲级别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第七大纲级别单击此处编辑母版文本样式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12/11/17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AD86E91-95B2-48CB-B016-4F1BD0BE050C}" type="slidenum">
              <a:rPr lang="en-US" sz="1200">
                <a:solidFill>
                  <a:srgbClr val="8b8b8b"/>
                </a:solidFill>
                <a:latin typeface="Calibri"/>
              </a:rPr>
              <a:t>&lt;编号&gt;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3640" y="1627560"/>
            <a:ext cx="8155440" cy="446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"/>
            </a:pPr>
            <a:r>
              <a:rPr lang="en-US" sz="2000">
                <a:solidFill>
                  <a:srgbClr val="000000"/>
                </a:solidFill>
                <a:latin typeface="黑体"/>
              </a:rPr>
              <a:t>学习了</a:t>
            </a:r>
            <a:r>
              <a:rPr lang="en-US" sz="2000">
                <a:solidFill>
                  <a:srgbClr val="000000"/>
                </a:solidFill>
                <a:latin typeface="黑体"/>
              </a:rPr>
              <a:t>epoll</a:t>
            </a:r>
            <a:r>
              <a:rPr lang="en-US" sz="2000">
                <a:solidFill>
                  <a:srgbClr val="000000"/>
                </a:solidFill>
                <a:latin typeface="黑体"/>
              </a:rPr>
              <a:t>服务器模型和原理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华文新魏"/>
                <a:ea typeface="华文新魏"/>
              </a:rPr>
              <a:t>内容回顾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83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3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使用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数据库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查询表中的数据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select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语句常用来根据一定的查询规则到数据库中获取数据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其基本的用法为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ff0000"/>
                </a:solidFill>
                <a:latin typeface="Calibri"/>
              </a:rPr>
              <a:t>   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select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列名称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from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表名称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[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查询条件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];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例如要查询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students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表中所有学生的名字和年龄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输入语句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select name, age from students;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也可以使用通配符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*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查询表中所有的内容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select * from students;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使用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数据库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按特定条件查询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where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关键词用于指定查询条件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用法形式为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ff0000"/>
                </a:solidFill>
                <a:latin typeface="Calibri"/>
              </a:rPr>
              <a:t>      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select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列名称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from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表名称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where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条件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以查询所有性别为女的信息为例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输入查询语句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select * from students where sex="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女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";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where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子句不仅仅支持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"where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列名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=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值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"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这种名等于值的查询形式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对一般的比较运算的运算符都是支持的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例如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=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、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&gt;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、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&lt;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、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&gt;=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、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&lt;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、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!=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以及一些扩展运算符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is [not] null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、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in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、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like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等等。 还可以对查询条件使用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or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和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and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进行组合查询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以后还会学到更加高级的条件查询方式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这里不再多做介绍。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示例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查询年龄在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21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岁以上的所有人信息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select * from students where age &gt; 21;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查询名字中带有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"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王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"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字的所有人信息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select * from students where name like "%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王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%";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查询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id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小于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5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且年龄大于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20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的所有人信息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select * from students where id&lt;5 and age&gt;20;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使用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数据库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更新表中的数据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update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语句可用来修改表中的数据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基本的使用形式为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update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表名称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set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列名称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=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新值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where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更新条件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使用示例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将所有人的年龄增加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1: update students set age=age+1;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将手机号为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13288097888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的姓名改为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"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张伟鹏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",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年龄改为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19: update students set name="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张伟鹏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", age=19 where tel="13288097888";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使用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数据库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删除表中的数据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delete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语句用于删除表中的数据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基本用法为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ff0000"/>
                </a:solidFill>
                <a:latin typeface="Calibri"/>
              </a:rPr>
              <a:t>   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delete from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表名称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where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删除条件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使用示例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删除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id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为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2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的行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delete from students where id=2;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删除所有年龄小于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21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岁的数据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delete from students where age&lt;21;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删除表中的所有数据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delete from students;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多表查询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556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表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1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student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表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2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course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一、外 连接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外连接可分为：左连接、右连接、完全外连接。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1.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左连接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left join 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SQL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select * from student  left join course on student.ID=course.ID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执行结果：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左外连接包含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left join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左表所有行，如果左表中某行在右表没有匹配，则结果中对应行右表的部分全部为空（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NULL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）。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注：</a:t>
            </a:r>
            <a:endParaRPr/>
          </a:p>
        </p:txBody>
      </p:sp>
      <p:graphicFrame>
        <p:nvGraphicFramePr>
          <p:cNvPr id="111" name="Table 3"/>
          <p:cNvGraphicFramePr/>
          <p:nvPr/>
        </p:nvGraphicFramePr>
        <p:xfrm>
          <a:off x="2339640" y="1107720"/>
          <a:ext cx="1656000" cy="1096920"/>
        </p:xfrm>
        <a:graphic>
          <a:graphicData uri="http://schemas.openxmlformats.org/drawingml/2006/table">
            <a:tbl>
              <a:tblPr/>
              <a:tblGrid>
                <a:gridCol w="828000"/>
                <a:gridCol w="828000"/>
              </a:tblGrid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张三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李四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王二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4"/>
          <p:cNvGraphicFramePr/>
          <p:nvPr/>
        </p:nvGraphicFramePr>
        <p:xfrm>
          <a:off x="4932000" y="1124640"/>
          <a:ext cx="1511640" cy="1096920"/>
        </p:xfrm>
        <a:graphic>
          <a:graphicData uri="http://schemas.openxmlformats.org/drawingml/2006/table">
            <a:tbl>
              <a:tblPr/>
              <a:tblGrid>
                <a:gridCol w="756000"/>
                <a:gridCol w="756000"/>
              </a:tblGrid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足球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音乐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美术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5"/>
          <p:cNvGraphicFramePr/>
          <p:nvPr/>
        </p:nvGraphicFramePr>
        <p:xfrm>
          <a:off x="2411640" y="2493000"/>
          <a:ext cx="4176000" cy="1151640"/>
        </p:xfrm>
        <a:graphic>
          <a:graphicData uri="http://schemas.openxmlformats.org/drawingml/2006/table">
            <a:tbl>
              <a:tblPr/>
              <a:tblGrid>
                <a:gridCol w="1044000"/>
                <a:gridCol w="1044000"/>
                <a:gridCol w="1044000"/>
                <a:gridCol w="1044000"/>
              </a:tblGrid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张三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足球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李四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音乐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王二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多表查询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10760" y="16560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表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1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student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表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2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course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2.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右连接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right join 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SQL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select * from student  right join course on student.ID=course.ID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执行结果：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右外连接包含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right join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右表所有行，如果左表中某行在右表没有匹配，则结果中对应行左表的部分全部为空（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NULL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）。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注：</a:t>
            </a:r>
            <a:endParaRPr/>
          </a:p>
        </p:txBody>
      </p:sp>
      <p:graphicFrame>
        <p:nvGraphicFramePr>
          <p:cNvPr id="116" name="Table 3"/>
          <p:cNvGraphicFramePr/>
          <p:nvPr/>
        </p:nvGraphicFramePr>
        <p:xfrm>
          <a:off x="2339640" y="1107720"/>
          <a:ext cx="1656000" cy="1096920"/>
        </p:xfrm>
        <a:graphic>
          <a:graphicData uri="http://schemas.openxmlformats.org/drawingml/2006/table">
            <a:tbl>
              <a:tblPr/>
              <a:tblGrid>
                <a:gridCol w="828000"/>
                <a:gridCol w="828000"/>
              </a:tblGrid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张三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李四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王二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Table 4"/>
          <p:cNvGraphicFramePr/>
          <p:nvPr/>
        </p:nvGraphicFramePr>
        <p:xfrm>
          <a:off x="4932000" y="1124640"/>
          <a:ext cx="1511640" cy="1096920"/>
        </p:xfrm>
        <a:graphic>
          <a:graphicData uri="http://schemas.openxmlformats.org/drawingml/2006/table">
            <a:tbl>
              <a:tblPr/>
              <a:tblGrid>
                <a:gridCol w="756000"/>
                <a:gridCol w="756000"/>
              </a:tblGrid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足球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音乐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美术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" name="Table 5"/>
          <p:cNvGraphicFramePr/>
          <p:nvPr/>
        </p:nvGraphicFramePr>
        <p:xfrm>
          <a:off x="2411640" y="2493000"/>
          <a:ext cx="4176000" cy="1151640"/>
        </p:xfrm>
        <a:graphic>
          <a:graphicData uri="http://schemas.openxmlformats.org/drawingml/2006/table">
            <a:tbl>
              <a:tblPr/>
              <a:tblGrid>
                <a:gridCol w="1044000"/>
                <a:gridCol w="1044000"/>
                <a:gridCol w="1044000"/>
                <a:gridCol w="1044000"/>
              </a:tblGrid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张三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足球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李四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音乐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美术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多表查询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556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表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1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student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表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2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course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2.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全外连接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full join 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SQL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select * from student  full join course on student.ID=course.ID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执行结果：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当某行在另外一个表中没有匹配，则另一个表的选择列表包含空值。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注：</a:t>
            </a:r>
            <a:endParaRPr/>
          </a:p>
        </p:txBody>
      </p:sp>
      <p:graphicFrame>
        <p:nvGraphicFramePr>
          <p:cNvPr id="121" name="Table 3"/>
          <p:cNvGraphicFramePr/>
          <p:nvPr/>
        </p:nvGraphicFramePr>
        <p:xfrm>
          <a:off x="2339640" y="1107720"/>
          <a:ext cx="1656000" cy="1096920"/>
        </p:xfrm>
        <a:graphic>
          <a:graphicData uri="http://schemas.openxmlformats.org/drawingml/2006/table">
            <a:tbl>
              <a:tblPr/>
              <a:tblGrid>
                <a:gridCol w="828000"/>
                <a:gridCol w="828000"/>
              </a:tblGrid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张三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李四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王二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" name="Table 4"/>
          <p:cNvGraphicFramePr/>
          <p:nvPr/>
        </p:nvGraphicFramePr>
        <p:xfrm>
          <a:off x="4932000" y="1124640"/>
          <a:ext cx="1511640" cy="1096920"/>
        </p:xfrm>
        <a:graphic>
          <a:graphicData uri="http://schemas.openxmlformats.org/drawingml/2006/table">
            <a:tbl>
              <a:tblPr/>
              <a:tblGrid>
                <a:gridCol w="756000"/>
                <a:gridCol w="756000"/>
              </a:tblGrid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足球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音乐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美术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3" name="Table 5"/>
          <p:cNvGraphicFramePr/>
          <p:nvPr/>
        </p:nvGraphicFramePr>
        <p:xfrm>
          <a:off x="2411640" y="2493000"/>
          <a:ext cx="4176000" cy="1439640"/>
        </p:xfrm>
        <a:graphic>
          <a:graphicData uri="http://schemas.openxmlformats.org/drawingml/2006/table">
            <a:tbl>
              <a:tblPr/>
              <a:tblGrid>
                <a:gridCol w="1044000"/>
                <a:gridCol w="1044000"/>
                <a:gridCol w="1044000"/>
                <a:gridCol w="1044000"/>
              </a:tblGrid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张三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足球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李四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音乐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王二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美术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多表查询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556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表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1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student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表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2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course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2.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隐式内连接 （没有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inner join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）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SQL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select * from student ,course where student.ID=course.ID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执行结果：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当某行在另外一个表中没有匹配，则另一个表的选择列表包含空值。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注：</a:t>
            </a:r>
            <a:endParaRPr/>
          </a:p>
        </p:txBody>
      </p:sp>
      <p:graphicFrame>
        <p:nvGraphicFramePr>
          <p:cNvPr id="126" name="Table 3"/>
          <p:cNvGraphicFramePr/>
          <p:nvPr/>
        </p:nvGraphicFramePr>
        <p:xfrm>
          <a:off x="2339640" y="1107720"/>
          <a:ext cx="1656000" cy="1096920"/>
        </p:xfrm>
        <a:graphic>
          <a:graphicData uri="http://schemas.openxmlformats.org/drawingml/2006/table">
            <a:tbl>
              <a:tblPr/>
              <a:tblGrid>
                <a:gridCol w="828000"/>
                <a:gridCol w="828000"/>
              </a:tblGrid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张三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李四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王二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7" name="Table 4"/>
          <p:cNvGraphicFramePr/>
          <p:nvPr/>
        </p:nvGraphicFramePr>
        <p:xfrm>
          <a:off x="4932000" y="1124640"/>
          <a:ext cx="1511640" cy="1096920"/>
        </p:xfrm>
        <a:graphic>
          <a:graphicData uri="http://schemas.openxmlformats.org/drawingml/2006/table">
            <a:tbl>
              <a:tblPr/>
              <a:tblGrid>
                <a:gridCol w="756000"/>
                <a:gridCol w="756000"/>
              </a:tblGrid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足球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音乐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美术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8" name="Table 5"/>
          <p:cNvGraphicFramePr/>
          <p:nvPr/>
        </p:nvGraphicFramePr>
        <p:xfrm>
          <a:off x="2411640" y="2493000"/>
          <a:ext cx="4176000" cy="863640"/>
        </p:xfrm>
        <a:graphic>
          <a:graphicData uri="http://schemas.openxmlformats.org/drawingml/2006/table">
            <a:tbl>
              <a:tblPr/>
              <a:tblGrid>
                <a:gridCol w="1044000"/>
                <a:gridCol w="1044000"/>
                <a:gridCol w="1044000"/>
                <a:gridCol w="1044000"/>
              </a:tblGrid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张三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足球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李四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音乐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多表查询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556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表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1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student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表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2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course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2.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显式内连接 （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inner join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）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SQL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select * from student inner join course on student.ID=course.ID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执行结果：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当某行在另外一个表中没有匹配，则另一个表的选择列表包含空值。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注：</a:t>
            </a:r>
            <a:endParaRPr/>
          </a:p>
        </p:txBody>
      </p:sp>
      <p:graphicFrame>
        <p:nvGraphicFramePr>
          <p:cNvPr id="131" name="Table 3"/>
          <p:cNvGraphicFramePr/>
          <p:nvPr/>
        </p:nvGraphicFramePr>
        <p:xfrm>
          <a:off x="2339640" y="1107720"/>
          <a:ext cx="1656000" cy="1096920"/>
        </p:xfrm>
        <a:graphic>
          <a:graphicData uri="http://schemas.openxmlformats.org/drawingml/2006/table">
            <a:tbl>
              <a:tblPr/>
              <a:tblGrid>
                <a:gridCol w="828000"/>
                <a:gridCol w="828000"/>
              </a:tblGrid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张三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李四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王二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2" name="Table 4"/>
          <p:cNvGraphicFramePr/>
          <p:nvPr/>
        </p:nvGraphicFramePr>
        <p:xfrm>
          <a:off x="4932000" y="1124640"/>
          <a:ext cx="1511640" cy="1096920"/>
        </p:xfrm>
        <a:graphic>
          <a:graphicData uri="http://schemas.openxmlformats.org/drawingml/2006/table">
            <a:tbl>
              <a:tblPr/>
              <a:tblGrid>
                <a:gridCol w="756000"/>
                <a:gridCol w="756000"/>
              </a:tblGrid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足球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音乐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美术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3" name="Table 5"/>
          <p:cNvGraphicFramePr/>
          <p:nvPr/>
        </p:nvGraphicFramePr>
        <p:xfrm>
          <a:off x="2411640" y="2493000"/>
          <a:ext cx="4176000" cy="863640"/>
        </p:xfrm>
        <a:graphic>
          <a:graphicData uri="http://schemas.openxmlformats.org/drawingml/2006/table">
            <a:tbl>
              <a:tblPr/>
              <a:tblGrid>
                <a:gridCol w="1044000"/>
                <a:gridCol w="1044000"/>
                <a:gridCol w="1044000"/>
                <a:gridCol w="1044000"/>
              </a:tblGrid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张三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足球</a:t>
                      </a:r>
                      <a:endParaRPr/>
                    </a:p>
                  </a:txBody>
                  <a:tcPr/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李四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音乐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索引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556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1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、创建索引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索引的创建可以在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CREATE TABLE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语句中进行，也可以单独用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CREATE INDEX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或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ALTER TABLE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来给表增加索引。以下命令语句分别展示了如何创建主键索引（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PRIMARY KEY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），联合索引（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UNIQUE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）和普通索引（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INDEX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）的方法。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mysql&gt;ALTER TABLE `table_name` ADD INDEX|UNIQUE|PRIMARY KEY| `index_name` (column list);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mysql&gt;CREATE [UNIQUE] INDEX `index_name` ON `table_name` (column_list);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2400">
                <a:solidFill>
                  <a:srgbClr val="000000"/>
                </a:solidFill>
                <a:latin typeface="Calibri"/>
              </a:rPr>
              <a:t>MySQL</a:t>
            </a:r>
            <a:r>
              <a:rPr b="1" lang="zh-CN" sz="2400">
                <a:solidFill>
                  <a:srgbClr val="000000"/>
                </a:solidFill>
                <a:latin typeface="Calibri"/>
              </a:rPr>
              <a:t>的相关概念介绍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MySQL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为关系型数据库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(Relational Database Management System),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这种所谓的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"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关系型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"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可以理解为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"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表格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"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的概念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一个关系型数据库由一个或数个表格组成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如图所示的一个表格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索引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556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2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、重建索引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重建索引在常规的数据库维护操作中经常使用。在数据库运行了较长时间后，索引都有损坏的可能，这时就需要重建。对数据重建索引可以起到提高检索效率。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mysql&gt; REPAIR TABLE `table_name` QUICK;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索引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556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3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、查询数据表索引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mysql&gt; SHOW INDEX FROM|IN `table_name`;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索引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556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4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、删除索引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删除索引可以使用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ALTER TABLE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或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DROP INDEX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语句来实现。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DROP INDEX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可以在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ALTER TABLE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内部作为一条语句处理，其格式如下：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mysql&gt;DROP index `index_name` ON `table_name` ;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mysql&gt;ALTER TABLE `table_name` DROP INDEX|UNIQUE|PRIMARY KEY `index_name` ;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数据库导出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数据库导出命令：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800">
                <a:solidFill>
                  <a:srgbClr val="ff0000"/>
                </a:solidFill>
                <a:latin typeface="Calibri"/>
              </a:rPr>
              <a:t>   </a:t>
            </a:r>
            <a:r>
              <a:rPr b="1" lang="zh-CN" sz="2800">
                <a:solidFill>
                  <a:srgbClr val="ff0000"/>
                </a:solidFill>
                <a:latin typeface="Calibri"/>
              </a:rPr>
              <a:t>mysqldump –u </a:t>
            </a:r>
            <a:r>
              <a:rPr b="1" lang="zh-CN" sz="2800">
                <a:solidFill>
                  <a:srgbClr val="ff0000"/>
                </a:solidFill>
                <a:latin typeface="Calibri"/>
              </a:rPr>
              <a:t>用户名 –</a:t>
            </a:r>
            <a:r>
              <a:rPr b="1" lang="zh-CN" sz="2800">
                <a:solidFill>
                  <a:srgbClr val="ff0000"/>
                </a:solidFill>
                <a:latin typeface="Calibri"/>
              </a:rPr>
              <a:t>p </a:t>
            </a:r>
            <a:r>
              <a:rPr b="1" lang="zh-CN" sz="2800">
                <a:solidFill>
                  <a:srgbClr val="ff0000"/>
                </a:solidFill>
                <a:latin typeface="Calibri"/>
              </a:rPr>
              <a:t>数据库名 </a:t>
            </a:r>
            <a:r>
              <a:rPr b="1" lang="zh-CN" sz="2800">
                <a:solidFill>
                  <a:srgbClr val="ff0000"/>
                </a:solidFill>
                <a:latin typeface="Calibri"/>
              </a:rPr>
              <a:t>&gt; </a:t>
            </a:r>
            <a:r>
              <a:rPr b="1" lang="zh-CN" sz="2800">
                <a:solidFill>
                  <a:srgbClr val="ff0000"/>
                </a:solidFill>
                <a:latin typeface="Calibri"/>
              </a:rPr>
              <a:t>导出文件名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800">
                <a:solidFill>
                  <a:srgbClr val="000000"/>
                </a:solidFill>
                <a:latin typeface="Calibri"/>
              </a:rPr>
              <a:t>实例：</a:t>
            </a:r>
            <a:r>
              <a:rPr b="1" lang="zh-CN" sz="2800">
                <a:solidFill>
                  <a:srgbClr val="000000"/>
                </a:solidFill>
                <a:latin typeface="Calibri"/>
              </a:rPr>
              <a:t>mysqldump -u root -p news &gt; news.sql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数据库导入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数据库导入命令：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800">
                <a:solidFill>
                  <a:srgbClr val="ff0000"/>
                </a:solidFill>
                <a:latin typeface="Calibri"/>
              </a:rPr>
              <a:t>   </a:t>
            </a:r>
            <a:r>
              <a:rPr b="1" lang="zh-CN" sz="2800">
                <a:solidFill>
                  <a:srgbClr val="ff0000"/>
                </a:solidFill>
                <a:latin typeface="Calibri"/>
              </a:rPr>
              <a:t>source </a:t>
            </a:r>
            <a:r>
              <a:rPr b="1" lang="zh-CN" sz="2800">
                <a:solidFill>
                  <a:srgbClr val="ff0000"/>
                </a:solidFill>
                <a:latin typeface="Calibri"/>
              </a:rPr>
              <a:t>路径</a:t>
            </a:r>
            <a:r>
              <a:rPr b="1" lang="zh-CN" sz="2800">
                <a:solidFill>
                  <a:srgbClr val="ff0000"/>
                </a:solidFill>
                <a:latin typeface="Calibri"/>
              </a:rPr>
              <a:t>/</a:t>
            </a:r>
            <a:r>
              <a:rPr b="1" lang="zh-CN" sz="2800">
                <a:solidFill>
                  <a:srgbClr val="ff0000"/>
                </a:solidFill>
                <a:latin typeface="Calibri"/>
              </a:rPr>
              <a:t>导入文件名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2800">
                <a:solidFill>
                  <a:srgbClr val="000000"/>
                </a:solidFill>
                <a:latin typeface="Calibri"/>
              </a:rPr>
              <a:t>实例：</a:t>
            </a:r>
            <a:r>
              <a:rPr b="1" lang="zh-CN" sz="2800">
                <a:solidFill>
                  <a:srgbClr val="000000"/>
                </a:solidFill>
                <a:latin typeface="Calibri"/>
              </a:rPr>
              <a:t>source /home/zm/news.sql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使用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数据库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创建后表的修改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alter table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语句用于创建后对表的修改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基础用法如下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添加列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基本形式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alter table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表名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add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列名 列数据类型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[after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插入位置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];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示例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在表的最后追加列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address: alter table students add address char(60);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在名为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age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的列后插入列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birthday: alter table students add birthday date after age;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修改列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基本形式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alter table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表名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change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列名称 列新名称 新数据类型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示例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将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name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列的数据类型改为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char(16): alter table students change name name char(16) not null;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练习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1.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本地操作数据库做数据库的导出和导入；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2.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编写一个程序。客户端给服务器发送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hello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，然后服务器给客户端发送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hello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，客户端发送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name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，服务器端返回你的名字给客户端，客户端发送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goodbye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，然后服务器端返回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bye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；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使用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数据库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创建后表的修改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删除列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基本形式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alter table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表名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drop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列名称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示例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删除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birthday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列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alter table students drop birthday;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重命名表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基本形式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alter table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表名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rename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新表名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示例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重命名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students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表为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workmates: alter table students rename workmates;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删除整张表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基本形式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drop table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表名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示例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: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删除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workmates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表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drop table workmates;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删除整个数据库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基本形式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drop database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数据库名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示例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: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删除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samp_db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数据库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drop database samp_db;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3640" y="1627560"/>
            <a:ext cx="8155440" cy="446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"/>
            </a:pPr>
            <a:r>
              <a:rPr lang="en-US" sz="2000">
                <a:solidFill>
                  <a:srgbClr val="000000"/>
                </a:solidFill>
                <a:latin typeface="黑体"/>
              </a:rPr>
              <a:t>学习了</a:t>
            </a:r>
            <a:r>
              <a:rPr lang="en-US" sz="2000">
                <a:solidFill>
                  <a:srgbClr val="000000"/>
                </a:solidFill>
                <a:latin typeface="黑体"/>
              </a:rPr>
              <a:t>MYSQL</a:t>
            </a:r>
            <a:r>
              <a:rPr lang="en-US" sz="2000">
                <a:solidFill>
                  <a:srgbClr val="000000"/>
                </a:solidFill>
                <a:latin typeface="黑体"/>
              </a:rPr>
              <a:t>的基本操作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>
                <a:solidFill>
                  <a:srgbClr val="ff0000"/>
                </a:solidFill>
                <a:latin typeface="黑体"/>
              </a:rPr>
              <a:t>insert</a:t>
            </a:r>
            <a:r>
              <a:rPr lang="en-US" sz="2000">
                <a:solidFill>
                  <a:srgbClr val="ff0000"/>
                </a:solidFill>
                <a:latin typeface="黑体"/>
              </a:rPr>
              <a:t>，</a:t>
            </a:r>
            <a:r>
              <a:rPr lang="en-US" sz="2000">
                <a:solidFill>
                  <a:srgbClr val="ff0000"/>
                </a:solidFill>
                <a:latin typeface="黑体"/>
              </a:rPr>
              <a:t>select</a:t>
            </a:r>
            <a:r>
              <a:rPr lang="en-US" sz="2000">
                <a:solidFill>
                  <a:srgbClr val="ff0000"/>
                </a:solidFill>
                <a:latin typeface="黑体"/>
              </a:rPr>
              <a:t>，</a:t>
            </a:r>
            <a:r>
              <a:rPr lang="en-US" sz="2000">
                <a:solidFill>
                  <a:srgbClr val="ff0000"/>
                </a:solidFill>
                <a:latin typeface="黑体"/>
              </a:rPr>
              <a:t>update</a:t>
            </a:r>
            <a:r>
              <a:rPr lang="en-US" sz="2000">
                <a:solidFill>
                  <a:srgbClr val="ff0000"/>
                </a:solidFill>
                <a:latin typeface="黑体"/>
              </a:rPr>
              <a:t>，</a:t>
            </a:r>
            <a:r>
              <a:rPr lang="en-US" sz="2000">
                <a:solidFill>
                  <a:srgbClr val="ff0000"/>
                </a:solidFill>
                <a:latin typeface="黑体"/>
              </a:rPr>
              <a:t>delete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"/>
            </a:pPr>
            <a:r>
              <a:rPr lang="en-US" sz="2000">
                <a:solidFill>
                  <a:srgbClr val="000000"/>
                </a:solidFill>
                <a:latin typeface="黑体"/>
              </a:rPr>
              <a:t>学习了网络传输数据中，通过消息类型让服务器执行不同的操作。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华文新魏"/>
                <a:ea typeface="华文新魏"/>
              </a:rPr>
              <a:t>内容回顾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52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52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52">
                                            <p:txEl>
                                              <p:pRg st="1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52">
                                            <p:txEl>
                                              <p:pRg st="1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52">
                                            <p:txEl>
                                              <p:pRg st="4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52">
                                            <p:txEl>
                                              <p:pRg st="4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数据库编程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初始化函数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mysql_init(MYSQL *db);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表头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(header)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每一列的名称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列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(row)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具有相同数据类型的数据的集合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行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(col)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每一行用来描述某个人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/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物的具体信息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值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(value)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行的具体信息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每个值必须与该列的数据类型相同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键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(key)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表中用来识别某个特定的人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\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物的方法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键的值在当前列中具有唯一性。</a:t>
            </a:r>
            <a:endParaRPr/>
          </a:p>
          <a:p>
            <a:endParaRPr/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40" y="188640"/>
            <a:ext cx="5976360" cy="378468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数据库编程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连接数据库函数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MYSQL * STDCALL  mysql_real_connect(MYSQL *mysql, const char *host,const char *user,const char *passwd,const char *db,unsigned int port,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const char *unix_socket, unsigned long clientflag);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第一个参数 指向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的一个指针；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第二个参数 是数据库所在的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ip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地址，本地数据库也可以直接填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localhost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；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第三个参数是用户名；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第四个参数是密码；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第五个参数是数据仓库名；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第六个参数是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MSQL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所使用的端口号；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//3306  netstat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第七个参数一般填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NULL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；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第八个参数一般填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0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；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数据库编程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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执行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SQL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语句函数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int  STDCALL  mysql_query(MYSQL *mysql, const char *q);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第一个参数指向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的指针，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第二个参数为要执行的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sql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语句。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数据库编程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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获取查询结果函数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MYSQL_RES  * STDCALL  mysql_store_result(MYSQL *mysql);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该函数会返回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MYSQL_RES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这样一个变量，该变量主要用于保存查询的结果。同时该函数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malloc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了一片内存空间来存储查询过来的数据，所以我们一定要记的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free(result),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不然是肯定会造成内存泄漏的。 执行完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mysql_store_result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以后，其实数据都已经在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MYSQL_RES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变量中了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数据库编程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MYSQL_ROW    STDCALL  mysql_fetch_row(MYSQL_RES *result);//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获取一行记录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自动跳到下一行。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int mysql_num_rows(MYSQL_RES *result);//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获取行数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int mysql_num_fields(MYSQL_RES *result);//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获取列数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数据库编程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mysql_free_result(MYSQL_RES *result);//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释放结果资源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mysql_close(&amp;my_connection);//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断开连接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练习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1.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从键盘循环输入学生的信息，直到输入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0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退出，然后将刚才学生的信息插入数据库学生信息表。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预习：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1.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消息队列、信号量、文件锁（进程间通信）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中的数据类型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有三大类数据类型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分别为数字、日期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\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时间、字符串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这三大类中又更细致的划分了许多子类型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数字类型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整数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: int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浮点数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: float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、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double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日期和时间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date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、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time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字符串类型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字符串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: char(10) a 10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、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varchar(10) b = 3, “abc”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使用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数据库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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登录到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MySQL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当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服务已经运行时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我们可以通过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自带的客户端工具登录到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数据库中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首先打开命令提示符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输入以下格式的命名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ff0000"/>
                </a:solidFill>
                <a:latin typeface="Calibri"/>
              </a:rPr>
              <a:t>    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mysql -h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主机名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-u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用户名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-p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-h :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该命令用于指定客户端所要登录的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主机名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登录当前机器该参数可以省略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-u :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所要登录的用户名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-p :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告诉服务器将会使用一个密码来登录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如果所要登录的用户名密码为空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可以忽略此选项。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然后命令提示符会一直以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mysql&gt;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加一个闪烁的光标等待命令的输入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输入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exit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或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quit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退出登录。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使用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数据库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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创建一个数据库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使用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create database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语句可完成对数据库的创建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创建命令的格式如下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ff0000"/>
                </a:solidFill>
                <a:latin typeface="Calibri"/>
              </a:rPr>
              <a:t>     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create database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数据库名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[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其他选项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];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 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例如我们需要创建一个名为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samp_db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的数据库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在命令行下执行以下命令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 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create database samp_db character set gbk;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 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为了便于在命令提示符下显示中文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在创建时通过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character set gbk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将数据库字符编码指定为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gbk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。创建成功时会得到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Query OK, 1 row affected(0.02 sec)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的响应。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ff0000"/>
                </a:solidFill>
                <a:latin typeface="Calibri"/>
              </a:rPr>
              <a:t>注意</a:t>
            </a:r>
            <a:r>
              <a:rPr b="1" lang="zh-CN" sz="3200">
                <a:solidFill>
                  <a:srgbClr val="ff0000"/>
                </a:solidFill>
                <a:latin typeface="Calibri"/>
              </a:rPr>
              <a:t>: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 MySQL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语句以分号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(;)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作为语句的结束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若在语句结尾不添加分号时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命令提示符会以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-&gt;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提示你继续输入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(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有个别特例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但加分号是一定不会错的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提示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: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可以使用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show databases;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命令查看已经创建了哪些数据库。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使用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数据库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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选择所要操作的数据库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要对一个数据库进行操作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必须先选择该数据库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否则会提示错误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ff0000"/>
                </a:solidFill>
                <a:latin typeface="Calibri"/>
              </a:rPr>
              <a:t>    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ERROR 1046(3D000): No database selected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两种方式对数据库进行使用的选择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一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: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在登录数据库时指定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命令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mysql  -D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所选择的数据库名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-h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主机名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-u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用户名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-p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例如登录时选择刚刚创建的数据库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mysql   -D  samp_db   -u  root  -p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二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: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在登录后使用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use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语句指定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命令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use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数据库名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use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语句可以不加分号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执行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use  samp_db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来选择刚刚创建的数据库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选择成功后会提示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 Database changed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使用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数据库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创建数据库表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使用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create table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语句可完成对表的创建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create table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的常见形式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b="1" lang="zh-CN" sz="3200">
                <a:solidFill>
                  <a:srgbClr val="ff0000"/>
                </a:solidFill>
                <a:latin typeface="Calibri"/>
              </a:rPr>
              <a:t>       </a:t>
            </a:r>
            <a:r>
              <a:rPr b="1" lang="zh-CN" sz="3200">
                <a:solidFill>
                  <a:srgbClr val="ff0000"/>
                </a:solidFill>
                <a:latin typeface="Calibri"/>
              </a:rPr>
              <a:t>create table </a:t>
            </a:r>
            <a:r>
              <a:rPr b="1" lang="zh-CN" sz="3200">
                <a:solidFill>
                  <a:srgbClr val="ff0000"/>
                </a:solidFill>
                <a:latin typeface="Calibri"/>
              </a:rPr>
              <a:t>表名称</a:t>
            </a:r>
            <a:r>
              <a:rPr b="1" lang="zh-CN" sz="3200">
                <a:solidFill>
                  <a:srgbClr val="ff0000"/>
                </a:solidFill>
                <a:latin typeface="Calibri"/>
              </a:rPr>
              <a:t>(</a:t>
            </a:r>
            <a:r>
              <a:rPr b="1" lang="zh-CN" sz="3200">
                <a:solidFill>
                  <a:srgbClr val="ff0000"/>
                </a:solidFill>
                <a:latin typeface="Calibri"/>
              </a:rPr>
              <a:t>列声明</a:t>
            </a:r>
            <a:r>
              <a:rPr b="1" lang="zh-CN" sz="3200">
                <a:solidFill>
                  <a:srgbClr val="ff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以创建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students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表为例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表中将存放 学号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(id)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、姓名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(name)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、性别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(sex)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、年龄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(age)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、联系电话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(tel)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这些内容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 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create table students 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 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(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     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id int not null auto_increment primary key, 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     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name varchar(8) not null, 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     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sex varchar(4) not null, 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     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age int  not null, 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     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tel varchar(13)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   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); 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对于一些较长的语句在命令提示符下可能容易输错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因此我们可以通过任何文本编辑器将语句输入好后保存为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createtable.sql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的文件中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登录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执行下面命令：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aource createtable.sql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使用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MySQL</a:t>
            </a:r>
            <a:r>
              <a:rPr b="1" lang="zh-CN" sz="3200">
                <a:solidFill>
                  <a:srgbClr val="000000"/>
                </a:solidFill>
                <a:latin typeface="Calibri"/>
              </a:rPr>
              <a:t>数据库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zh-CN" sz="3200">
                <a:solidFill>
                  <a:srgbClr val="000000"/>
                </a:solidFill>
                <a:latin typeface="Calibri"/>
              </a:rPr>
              <a:t>向表中插入数据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insert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语句可以用来将一行或多行数据插到数据库表中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使用的一般形式如下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 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insert [into]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表名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[(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列名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1,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列名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2,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列名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3, ...)] values (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值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1,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值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2,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值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3, ...);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其中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[]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内的内容是可选的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例如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要给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samp_db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数据库中的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students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表插入一条记录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执行语句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Calibri"/>
              </a:rPr>
              <a:t>     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insert into students values(NULL, "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王刚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", "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男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", 20, "13811371377");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按回车键确认后若提示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Query Ok, 1 row affected (0.05 sec)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表示数据插入成功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有时我们只需要插入部分数据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或者不按照列的顺序进行插入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, 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可以使用这样的形式进行插入</a:t>
            </a:r>
            <a:r>
              <a:rPr lang="zh-CN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ff0000"/>
                </a:solidFill>
                <a:latin typeface="Calibri"/>
              </a:rPr>
              <a:t>      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insert into students (name, sex, age) values("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孙丽华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", "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女</a:t>
            </a:r>
            <a:r>
              <a:rPr lang="zh-CN" sz="3200">
                <a:solidFill>
                  <a:srgbClr val="ff0000"/>
                </a:solidFill>
                <a:latin typeface="Calibri"/>
              </a:rPr>
              <a:t>", 21);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