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82" r:id="rId2"/>
    <p:sldId id="292" r:id="rId3"/>
    <p:sldId id="293" r:id="rId4"/>
    <p:sldId id="298" r:id="rId5"/>
    <p:sldId id="295" r:id="rId6"/>
    <p:sldId id="294" r:id="rId7"/>
    <p:sldId id="296" r:id="rId8"/>
    <p:sldId id="29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6ED4"/>
    <a:srgbClr val="BF95DF"/>
    <a:srgbClr val="C2D18C"/>
    <a:srgbClr val="9FB93E"/>
    <a:srgbClr val="ECF1DB"/>
    <a:srgbClr val="D5E9C9"/>
    <a:srgbClr val="847F7E"/>
    <a:srgbClr val="AEDFF8"/>
    <a:srgbClr val="36B9FA"/>
    <a:srgbClr val="89D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26" y="8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6305-1D17-4271-BAC7-9CE07D6F5A5A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968C-306C-4467-88C6-1E62C1014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93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6305-1D17-4271-BAC7-9CE07D6F5A5A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968C-306C-4467-88C6-1E62C1014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883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6305-1D17-4271-BAC7-9CE07D6F5A5A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968C-306C-4467-88C6-1E62C1014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023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711200" cy="6858000"/>
          </a:xfrm>
          <a:prstGeom prst="rect">
            <a:avLst/>
          </a:prstGeom>
          <a:solidFill>
            <a:srgbClr val="C2D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96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045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6305-1D17-4271-BAC7-9CE07D6F5A5A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968C-306C-4467-88C6-1E62C1014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50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6305-1D17-4271-BAC7-9CE07D6F5A5A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968C-306C-4467-88C6-1E62C1014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75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6305-1D17-4271-BAC7-9CE07D6F5A5A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968C-306C-4467-88C6-1E62C1014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69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6305-1D17-4271-BAC7-9CE07D6F5A5A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968C-306C-4467-88C6-1E62C1014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72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6305-1D17-4271-BAC7-9CE07D6F5A5A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968C-306C-4467-88C6-1E62C1014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13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6305-1D17-4271-BAC7-9CE07D6F5A5A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968C-306C-4467-88C6-1E62C1014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418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6305-1D17-4271-BAC7-9CE07D6F5A5A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968C-306C-4467-88C6-1E62C1014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005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6305-1D17-4271-BAC7-9CE07D6F5A5A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968C-306C-4467-88C6-1E62C1014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1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B6305-1D17-4271-BAC7-9CE07D6F5A5A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0968C-306C-4467-88C6-1E62C1014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57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64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4431665" y="2524220"/>
            <a:ext cx="36279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86ED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Planet</a:t>
            </a:r>
            <a:endParaRPr lang="ko-KR" altLang="en-US" sz="8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A86ED4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704175" y="3847659"/>
            <a:ext cx="3082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47F7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2016180006</a:t>
            </a: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47F7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47F7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</a:t>
            </a: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47F7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김동석</a:t>
            </a:r>
            <a:endParaRPr lang="ko-KR" altLang="en-US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47F7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706582" cy="6858000"/>
          </a:xfrm>
          <a:prstGeom prst="rect">
            <a:avLst/>
          </a:prstGeom>
          <a:solidFill>
            <a:srgbClr val="A86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34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706582" cy="6858000"/>
          </a:xfrm>
          <a:prstGeom prst="rect">
            <a:avLst/>
          </a:prstGeom>
          <a:solidFill>
            <a:srgbClr val="A86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 rot="16200000">
            <a:off x="-543418" y="5668251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Planet</a:t>
            </a:r>
            <a:endParaRPr lang="ko-KR" altLang="en-US" sz="3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52435" y="512004"/>
            <a:ext cx="12907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86ED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  <a:endParaRPr lang="ko-KR" altLang="en-US" sz="4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A86ED4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16297" y="1550246"/>
            <a:ext cx="54516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847F7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게임 컨셉</a:t>
            </a:r>
            <a:endParaRPr lang="en-US" altLang="ko-KR" sz="3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847F7E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endParaRPr lang="en-US" altLang="ko-KR" sz="3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847F7E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514350" indent="-514350">
              <a:buFontTx/>
              <a:buAutoNum type="arabicPeriod"/>
            </a:pP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847F7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게임 실행 </a:t>
            </a: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847F7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흐름</a:t>
            </a:r>
            <a:endParaRPr lang="en-US" altLang="ko-KR" sz="3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847F7E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514350" indent="-514350">
              <a:buFontTx/>
              <a:buAutoNum type="arabicPeriod"/>
            </a:pP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847F7E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514350" indent="-514350">
              <a:buFontTx/>
              <a:buAutoNum type="arabicPeriod"/>
            </a:pP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847F7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메인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847F7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게임 화면 </a:t>
            </a: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847F7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구성</a:t>
            </a:r>
            <a:endParaRPr lang="en-US" altLang="ko-KR" sz="3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847F7E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endParaRPr lang="en-US" altLang="ko-KR" sz="3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847F7E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847F7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개발 범위</a:t>
            </a:r>
            <a:endParaRPr lang="en-US" altLang="ko-KR" sz="3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847F7E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endParaRPr lang="en-US" altLang="ko-KR" sz="3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847F7E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847F7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개발 일정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847F7E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18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706582" cy="6858000"/>
          </a:xfrm>
          <a:prstGeom prst="rect">
            <a:avLst/>
          </a:prstGeom>
          <a:solidFill>
            <a:srgbClr val="A86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 rot="16200000">
            <a:off x="-543418" y="5668251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Planet</a:t>
            </a:r>
            <a:endParaRPr lang="ko-KR" altLang="en-US" sz="3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07227" y="121305"/>
            <a:ext cx="25811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86ED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 컨셉</a:t>
            </a:r>
            <a:endParaRPr lang="ko-KR" altLang="en-US" sz="4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A86ED4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92807" y="1065314"/>
            <a:ext cx="880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847F7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-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847F7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환경오염으로 더 이상 태양계에는 살 수 없다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847F7E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92807" y="1596893"/>
            <a:ext cx="880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847F7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-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847F7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각 행성을 지키는 수호신들을 격파하고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847F7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847F7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태양계를 탈출하라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847F7E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03644" y="5124833"/>
            <a:ext cx="880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847F7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-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847F7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보스의 공격패턴을 파악하고 격파해라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847F7E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03644" y="5586498"/>
            <a:ext cx="880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847F7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-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847F7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모든 </a:t>
            </a:r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847F7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맵을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847F7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클리어하고 탈출하라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847F7E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71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706582" cy="6858000"/>
          </a:xfrm>
          <a:prstGeom prst="rect">
            <a:avLst/>
          </a:prstGeom>
          <a:solidFill>
            <a:srgbClr val="A86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 rot="16200000">
            <a:off x="-543418" y="5668251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Planet</a:t>
            </a:r>
            <a:endParaRPr lang="ko-KR" altLang="en-US" sz="3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67015" y="97555"/>
            <a:ext cx="366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86ED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 </a:t>
            </a:r>
            <a:r>
              <a:rPr lang="ko-KR" altLang="en-US" sz="3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86ED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실행의 흐름</a:t>
            </a:r>
            <a:endParaRPr lang="ko-KR" altLang="en-US" sz="3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A86ED4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163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706582" cy="6858000"/>
          </a:xfrm>
          <a:prstGeom prst="rect">
            <a:avLst/>
          </a:prstGeom>
          <a:solidFill>
            <a:srgbClr val="A86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 rot="16200000">
            <a:off x="-543418" y="5668251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Planet</a:t>
            </a:r>
            <a:endParaRPr lang="ko-KR" altLang="en-US" sz="3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16811" y="121305"/>
            <a:ext cx="51619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86ED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메인 게임 화면 구성</a:t>
            </a:r>
            <a:endParaRPr lang="ko-KR" altLang="en-US" sz="4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A86ED4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110" y="1393884"/>
            <a:ext cx="6159843" cy="461988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74110" y="1187532"/>
            <a:ext cx="6421100" cy="5035138"/>
          </a:xfrm>
          <a:prstGeom prst="rect">
            <a:avLst/>
          </a:prstGeom>
          <a:noFill/>
          <a:ln w="38100">
            <a:solidFill>
              <a:srgbClr val="A8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016331" y="4046790"/>
            <a:ext cx="291062" cy="28783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8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A86ED4"/>
                </a:solidFill>
              </a:rPr>
              <a:t>1</a:t>
            </a:r>
            <a:endParaRPr lang="ko-KR" altLang="en-US" sz="2400" b="1" dirty="0">
              <a:solidFill>
                <a:srgbClr val="A86ED4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03170" y="1742981"/>
            <a:ext cx="291062" cy="28783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8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A86ED4"/>
                </a:solidFill>
              </a:rPr>
              <a:t>2</a:t>
            </a:r>
            <a:endParaRPr lang="ko-KR" altLang="en-US" sz="2400" b="1" dirty="0">
              <a:solidFill>
                <a:srgbClr val="A86ED4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024270" y="1464549"/>
            <a:ext cx="39873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847F7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캐릭터</a:t>
            </a:r>
            <a:endParaRPr lang="en-US" altLang="ko-KR" sz="3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847F7E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en-US" altLang="ko-KR" sz="3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847F7E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847F7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보스 체력</a:t>
            </a:r>
            <a:endParaRPr lang="en-US" altLang="ko-KR" sz="3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847F7E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en-US" altLang="ko-KR" sz="3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847F7E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847F7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보스</a:t>
            </a:r>
            <a:endParaRPr lang="en-US" altLang="ko-KR" sz="3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847F7E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en-US" altLang="ko-KR" sz="3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847F7E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847F7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발판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847F7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(</a:t>
            </a: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847F7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스테이지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847F7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)</a:t>
            </a:r>
          </a:p>
          <a:p>
            <a:pPr marL="457200" indent="-457200">
              <a:buAutoNum type="arabicPeriod"/>
            </a:pP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847F7E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847F7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보스 공격</a:t>
            </a:r>
            <a:endParaRPr lang="en-US" altLang="ko-KR" sz="3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847F7E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179821" y="2514877"/>
            <a:ext cx="291062" cy="28783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8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A86ED4"/>
                </a:solidFill>
              </a:rPr>
              <a:t>3</a:t>
            </a:r>
            <a:endParaRPr lang="ko-KR" altLang="en-US" sz="2400" b="1" dirty="0">
              <a:solidFill>
                <a:srgbClr val="A86ED4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537975" y="3843498"/>
            <a:ext cx="291062" cy="28783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8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A86ED4"/>
                </a:solidFill>
              </a:rPr>
              <a:t>4</a:t>
            </a:r>
            <a:endParaRPr lang="ko-KR" altLang="en-US" sz="2400" b="1" dirty="0">
              <a:solidFill>
                <a:srgbClr val="A86ED4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738253" y="5124833"/>
            <a:ext cx="291062" cy="28783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8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A86ED4"/>
                </a:solidFill>
              </a:rPr>
              <a:t>5</a:t>
            </a:r>
            <a:endParaRPr lang="ko-KR" altLang="en-US" sz="2400" b="1" dirty="0">
              <a:solidFill>
                <a:srgbClr val="A86E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6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706582" cy="6858000"/>
          </a:xfrm>
          <a:prstGeom prst="rect">
            <a:avLst/>
          </a:prstGeom>
          <a:solidFill>
            <a:srgbClr val="A86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 rot="16200000">
            <a:off x="-543418" y="5668251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Planet</a:t>
            </a:r>
            <a:endParaRPr lang="ko-KR" altLang="en-US" sz="3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3438" y="121305"/>
            <a:ext cx="19287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86ED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범위</a:t>
            </a:r>
            <a:endParaRPr lang="ko-KR" altLang="en-US" sz="3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A86ED4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206929"/>
              </p:ext>
            </p:extLst>
          </p:nvPr>
        </p:nvGraphicFramePr>
        <p:xfrm>
          <a:off x="1437202" y="706080"/>
          <a:ext cx="10121208" cy="595141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18524">
                  <a:extLst>
                    <a:ext uri="{9D8B030D-6E8A-4147-A177-3AD203B41FA5}">
                      <a16:colId xmlns:a16="http://schemas.microsoft.com/office/drawing/2014/main" val="3928314038"/>
                    </a:ext>
                  </a:extLst>
                </a:gridCol>
                <a:gridCol w="4360463">
                  <a:extLst>
                    <a:ext uri="{9D8B030D-6E8A-4147-A177-3AD203B41FA5}">
                      <a16:colId xmlns:a16="http://schemas.microsoft.com/office/drawing/2014/main" val="3123952307"/>
                    </a:ext>
                  </a:extLst>
                </a:gridCol>
                <a:gridCol w="4642221">
                  <a:extLst>
                    <a:ext uri="{9D8B030D-6E8A-4147-A177-3AD203B41FA5}">
                      <a16:colId xmlns:a16="http://schemas.microsoft.com/office/drawing/2014/main" val="1476585958"/>
                    </a:ext>
                  </a:extLst>
                </a:gridCol>
              </a:tblGrid>
              <a:tr h="414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내용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최소 범위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추가 범위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rgbClr val="BF95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171928"/>
                  </a:ext>
                </a:extLst>
              </a:tr>
              <a:tr h="6125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캐릭터</a:t>
                      </a:r>
                      <a:endParaRPr lang="en-US" altLang="ko-KR" sz="1600" dirty="0" smtClean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컨트롤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 </a:t>
                      </a: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키보드 조작 </a:t>
                      </a:r>
                      <a:r>
                        <a:rPr lang="en-US" altLang="ko-KR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: </a:t>
                      </a: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캐릭터 </a:t>
                      </a:r>
                      <a:r>
                        <a:rPr lang="en-US" altLang="ko-KR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8</a:t>
                      </a: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방향 이동</a:t>
                      </a:r>
                      <a:endParaRPr lang="en-US" altLang="ko-KR" sz="15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1"/>
                      <a:r>
                        <a:rPr lang="en-US" altLang="ko-KR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         </a:t>
                      </a:r>
                      <a:r>
                        <a:rPr lang="en-US" altLang="ko-KR" sz="15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altLang="ko-KR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총 </a:t>
                      </a:r>
                      <a:r>
                        <a:rPr lang="en-US" altLang="ko-KR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</a:t>
                      </a: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방향 발사 가능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</a:t>
                      </a:r>
                      <a:r>
                        <a:rPr lang="en-US" altLang="ko-KR" sz="15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총 </a:t>
                      </a:r>
                      <a:r>
                        <a:rPr lang="en-US" altLang="ko-KR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8</a:t>
                      </a: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방향 발사 가능</a:t>
                      </a:r>
                      <a:endParaRPr lang="en-US" altLang="ko-KR" sz="15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1"/>
                      <a:r>
                        <a:rPr lang="en-US" altLang="ko-KR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</a:t>
                      </a:r>
                      <a:r>
                        <a:rPr lang="en-US" altLang="ko-KR" sz="15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스킬 추가</a:t>
                      </a:r>
                      <a:r>
                        <a:rPr lang="en-US" altLang="ko-KR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슬라이딩 등</a:t>
                      </a:r>
                      <a:r>
                        <a:rPr lang="en-US" altLang="ko-KR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9637698"/>
                  </a:ext>
                </a:extLst>
              </a:tr>
              <a:tr h="6125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무기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latinLnBrk="1">
                        <a:buFontTx/>
                        <a:buNone/>
                      </a:pPr>
                      <a:r>
                        <a:rPr lang="en-US" altLang="ko-KR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 </a:t>
                      </a: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총알을 발사함 </a:t>
                      </a:r>
                      <a:r>
                        <a:rPr lang="en-US" altLang="ko-KR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: </a:t>
                      </a: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궤적에 따라 총알이 진행</a:t>
                      </a:r>
                      <a:endParaRPr lang="en-US" altLang="ko-KR" sz="15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0" lvl="0" indent="0" latinLnBrk="1">
                        <a:buFontTx/>
                        <a:buNone/>
                      </a:pPr>
                      <a:r>
                        <a:rPr lang="en-US" altLang="ko-KR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 </a:t>
                      </a: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장전을 해야함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 </a:t>
                      </a: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총의 종류 추가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524556"/>
                  </a:ext>
                </a:extLst>
              </a:tr>
              <a:tr h="6125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스테이지</a:t>
                      </a:r>
                      <a:endParaRPr lang="en-US" altLang="ko-KR" sz="1600" dirty="0" smtClean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latinLnBrk="1">
                        <a:buFontTx/>
                        <a:buNone/>
                      </a:pPr>
                      <a:r>
                        <a:rPr lang="en-US" altLang="ko-KR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- 3</a:t>
                      </a: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개</a:t>
                      </a:r>
                      <a:r>
                        <a:rPr lang="ko-KR" altLang="en-US" sz="15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의 스테이지</a:t>
                      </a:r>
                      <a:endParaRPr lang="en-US" altLang="ko-KR" sz="15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0" lvl="0" indent="0" latinLnBrk="1">
                        <a:buFontTx/>
                        <a:buNone/>
                      </a:pPr>
                      <a:r>
                        <a:rPr lang="en-US" altLang="ko-KR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 </a:t>
                      </a: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스테이지별로 지형이 다르다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 </a:t>
                      </a: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스테이지의 지형이 변화한다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1115797"/>
                  </a:ext>
                </a:extLst>
              </a:tr>
              <a:tr h="6125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보스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latinLnBrk="1">
                        <a:buFontTx/>
                        <a:buNone/>
                      </a:pPr>
                      <a:r>
                        <a:rPr lang="en-US" altLang="ko-KR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 </a:t>
                      </a: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스테이지 별로 보스 등장</a:t>
                      </a:r>
                      <a:endParaRPr lang="en-US" altLang="ko-KR" sz="15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0" lvl="0" indent="0" latinLnBrk="1">
                        <a:buFontTx/>
                        <a:buNone/>
                      </a:pPr>
                      <a:r>
                        <a:rPr lang="en-US" altLang="ko-KR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 </a:t>
                      </a: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격파 시 스테이지 </a:t>
                      </a:r>
                      <a:r>
                        <a:rPr lang="ko-KR" alt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클리어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 </a:t>
                      </a: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보스 </a:t>
                      </a:r>
                      <a:r>
                        <a:rPr lang="ko-KR" alt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클리어시</a:t>
                      </a: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보상 시스템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988951"/>
                  </a:ext>
                </a:extLst>
              </a:tr>
              <a:tr h="6125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적 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latinLnBrk="1">
                        <a:buFontTx/>
                        <a:buNone/>
                      </a:pPr>
                      <a:r>
                        <a:rPr lang="en-US" altLang="ko-KR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 </a:t>
                      </a: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정해진 공격 패턴을 일정한 주기에 따라 발동</a:t>
                      </a:r>
                      <a:endParaRPr lang="en-US" altLang="ko-KR" sz="15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0" lvl="0" indent="0" latinLnBrk="1">
                        <a:buFontTx/>
                        <a:buNone/>
                      </a:pPr>
                      <a:r>
                        <a:rPr lang="en-US" altLang="ko-KR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 </a:t>
                      </a: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패턴에 따라 시전 모션이 다르다</a:t>
                      </a:r>
                      <a:r>
                        <a:rPr lang="en-US" altLang="ko-KR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 </a:t>
                      </a: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캐릭터를 추적하는 탄 발사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522083"/>
                  </a:ext>
                </a:extLst>
              </a:tr>
              <a:tr h="4718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난이도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 </a:t>
                      </a: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난이도 증가</a:t>
                      </a:r>
                      <a:r>
                        <a:rPr lang="ko-KR" altLang="en-US" sz="15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시 체력 증가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 </a:t>
                      </a: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보스의 체력에 따라 새로운 패턴 등장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8823329"/>
                  </a:ext>
                </a:extLst>
              </a:tr>
              <a:tr h="6125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게임 기능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latinLnBrk="1">
                        <a:buFontTx/>
                        <a:buNone/>
                      </a:pPr>
                      <a:r>
                        <a:rPr lang="en-US" altLang="ko-KR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 </a:t>
                      </a: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캐릭터 피격 시 즉사</a:t>
                      </a:r>
                      <a:r>
                        <a:rPr lang="en-US" altLang="ko-KR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어려운 난이도</a:t>
                      </a:r>
                      <a:r>
                        <a:rPr lang="en-US" altLang="ko-KR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</a:p>
                    <a:p>
                      <a:pPr marL="0" lvl="0" indent="0" latinLnBrk="1">
                        <a:buFontTx/>
                        <a:buNone/>
                      </a:pPr>
                      <a:r>
                        <a:rPr lang="en-US" altLang="ko-KR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 </a:t>
                      </a: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보스 </a:t>
                      </a:r>
                      <a:r>
                        <a:rPr lang="ko-KR" alt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클리어</a:t>
                      </a: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시 새로운 능력 개방</a:t>
                      </a:r>
                      <a:endParaRPr lang="en-US" altLang="ko-KR" sz="15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0" lvl="0" indent="0" latinLnBrk="1">
                        <a:buFontTx/>
                        <a:buNone/>
                      </a:pPr>
                      <a:r>
                        <a:rPr lang="en-US" altLang="ko-KR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(</a:t>
                      </a: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슬라이딩</a:t>
                      </a:r>
                      <a:r>
                        <a:rPr lang="en-US" altLang="ko-KR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2</a:t>
                      </a: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단</a:t>
                      </a:r>
                      <a:r>
                        <a:rPr lang="ko-KR" altLang="en-US" sz="15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점프 등</a:t>
                      </a:r>
                      <a:r>
                        <a:rPr lang="en-US" altLang="ko-KR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 </a:t>
                      </a: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보스 </a:t>
                      </a:r>
                      <a:r>
                        <a:rPr lang="ko-KR" altLang="en-US" sz="15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클리어</a:t>
                      </a: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시 새로운 총 획득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9322080"/>
                  </a:ext>
                </a:extLst>
              </a:tr>
              <a:tr h="6125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사운드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latinLnBrk="1">
                        <a:buFontTx/>
                        <a:buNone/>
                      </a:pPr>
                      <a:r>
                        <a:rPr lang="en-US" altLang="ko-KR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 </a:t>
                      </a: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하나의 배경 사운드</a:t>
                      </a:r>
                      <a:endParaRPr lang="en-US" altLang="ko-KR" sz="15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0" lvl="0" indent="0" latinLnBrk="1">
                        <a:buFontTx/>
                        <a:buNone/>
                      </a:pPr>
                      <a:r>
                        <a:rPr lang="en-US" altLang="ko-KR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 </a:t>
                      </a: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상황에 따른 사운드</a:t>
                      </a:r>
                      <a:r>
                        <a:rPr lang="en-US" altLang="ko-KR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공격</a:t>
                      </a:r>
                      <a:r>
                        <a:rPr lang="en-US" altLang="ko-KR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점프 등</a:t>
                      </a:r>
                      <a:r>
                        <a:rPr lang="en-US" altLang="ko-KR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 </a:t>
                      </a: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스테이지에 따른 배경 사운드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1328006"/>
                  </a:ext>
                </a:extLst>
              </a:tr>
              <a:tr h="6125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애니메이션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 </a:t>
                      </a: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공격</a:t>
                      </a:r>
                      <a:r>
                        <a:rPr lang="en-US" altLang="ko-KR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점프</a:t>
                      </a:r>
                      <a:r>
                        <a:rPr lang="en-US" altLang="ko-KR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슬라이딩 등의 모션들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 </a:t>
                      </a: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총의 종류에 따라 캐릭터의 모션 변화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7665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86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706582" cy="6858000"/>
          </a:xfrm>
          <a:prstGeom prst="rect">
            <a:avLst/>
          </a:prstGeom>
          <a:solidFill>
            <a:srgbClr val="A86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 rot="16200000">
            <a:off x="-543418" y="5668251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Planet</a:t>
            </a:r>
            <a:endParaRPr lang="ko-KR" altLang="en-US" sz="3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3437" y="121305"/>
            <a:ext cx="1928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86ED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일정</a:t>
            </a:r>
            <a:endParaRPr lang="ko-KR" altLang="en-US" sz="3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A86ED4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970861"/>
              </p:ext>
            </p:extLst>
          </p:nvPr>
        </p:nvGraphicFramePr>
        <p:xfrm>
          <a:off x="1437200" y="836140"/>
          <a:ext cx="10121208" cy="560028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18524">
                  <a:extLst>
                    <a:ext uri="{9D8B030D-6E8A-4147-A177-3AD203B41FA5}">
                      <a16:colId xmlns:a16="http://schemas.microsoft.com/office/drawing/2014/main" val="3928314038"/>
                    </a:ext>
                  </a:extLst>
                </a:gridCol>
                <a:gridCol w="1505637">
                  <a:extLst>
                    <a:ext uri="{9D8B030D-6E8A-4147-A177-3AD203B41FA5}">
                      <a16:colId xmlns:a16="http://schemas.microsoft.com/office/drawing/2014/main" val="3123952307"/>
                    </a:ext>
                  </a:extLst>
                </a:gridCol>
                <a:gridCol w="7497047">
                  <a:extLst>
                    <a:ext uri="{9D8B030D-6E8A-4147-A177-3AD203B41FA5}">
                      <a16:colId xmlns:a16="http://schemas.microsoft.com/office/drawing/2014/main" val="3016736912"/>
                    </a:ext>
                  </a:extLst>
                </a:gridCol>
              </a:tblGrid>
              <a:tr h="6941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주차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자료 수집</a:t>
                      </a:r>
                      <a:endParaRPr lang="en-US" altLang="ko-KR" sz="15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algn="ctr" latinLnBrk="1"/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게임</a:t>
                      </a:r>
                      <a:r>
                        <a:rPr lang="ko-KR" altLang="en-US" sz="15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구조 구상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lvl="0" indent="-342900" latinLnBrk="1">
                        <a:buAutoNum type="arabicPeriod"/>
                      </a:pP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리소스 수집</a:t>
                      </a:r>
                      <a:endParaRPr lang="en-US" altLang="ko-KR" sz="15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342900" lvl="0" indent="-342900" latinLnBrk="1">
                        <a:buAutoNum type="arabicPeriod"/>
                      </a:pP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게임 구조 구상</a:t>
                      </a:r>
                      <a:r>
                        <a:rPr lang="en-US" altLang="ko-KR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클래스 종류</a:t>
                      </a:r>
                      <a:r>
                        <a:rPr lang="en-US" altLang="ko-KR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개수 등</a:t>
                      </a:r>
                      <a:r>
                        <a:rPr lang="en-US" altLang="ko-KR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9637698"/>
                  </a:ext>
                </a:extLst>
              </a:tr>
              <a:tr h="6941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주차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Tx/>
                        <a:buNone/>
                      </a:pP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프레임 워크</a:t>
                      </a:r>
                      <a:endParaRPr lang="en-US" altLang="ko-KR" sz="15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lvl="0" indent="-342900" latinLnBrk="1">
                        <a:buFontTx/>
                        <a:buAutoNum type="arabicPeriod"/>
                      </a:pP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게임의 전체 틀인 프레임워크를 만든다</a:t>
                      </a:r>
                      <a:r>
                        <a:rPr lang="en-US" altLang="ko-KR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</a:t>
                      </a:r>
                    </a:p>
                    <a:p>
                      <a:pPr marL="342900" lvl="0" indent="-342900" latinLnBrk="1">
                        <a:buFontTx/>
                        <a:buAutoNum type="arabicPeriod"/>
                      </a:pP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메뉴 구현</a:t>
                      </a:r>
                      <a:r>
                        <a:rPr lang="en-US" altLang="ko-KR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게임시작</a:t>
                      </a:r>
                      <a:r>
                        <a:rPr lang="en-US" altLang="ko-KR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스테이지 선택 등</a:t>
                      </a:r>
                      <a:r>
                        <a:rPr lang="en-US" altLang="ko-KR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524556"/>
                  </a:ext>
                </a:extLst>
              </a:tr>
              <a:tr h="6941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주차</a:t>
                      </a:r>
                      <a:endParaRPr lang="en-US" altLang="ko-KR" sz="1600" dirty="0" smtClean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Tx/>
                        <a:buNone/>
                      </a:pP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스테이지</a:t>
                      </a:r>
                      <a:endParaRPr lang="en-US" altLang="ko-KR" sz="15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0" lvl="0" indent="0" algn="ctr" latinLnBrk="1">
                        <a:buFontTx/>
                        <a:buNone/>
                      </a:pP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디자인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lvl="0" indent="-342900" latinLnBrk="1">
                        <a:buFontTx/>
                        <a:buAutoNum type="arabicPeriod"/>
                      </a:pPr>
                      <a:r>
                        <a:rPr lang="en-US" altLang="ko-KR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</a:t>
                      </a: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개의 스테이지 구현</a:t>
                      </a:r>
                      <a:endParaRPr lang="en-US" altLang="ko-KR" sz="15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342900" lvl="0" indent="-342900" latinLnBrk="1">
                        <a:buFontTx/>
                        <a:buAutoNum type="arabicPeriod"/>
                      </a:pP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충돌 처리 구현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1115797"/>
                  </a:ext>
                </a:extLst>
              </a:tr>
              <a:tr h="6941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Tx/>
                        <a:buNone/>
                      </a:pP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캐릭터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lvl="0" indent="-342900" latinLnBrk="1">
                        <a:buFontTx/>
                        <a:buAutoNum type="arabicPeriod"/>
                      </a:pP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캐릭터 이동</a:t>
                      </a:r>
                      <a:r>
                        <a:rPr lang="en-US" altLang="ko-KR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상태</a:t>
                      </a:r>
                      <a:r>
                        <a:rPr lang="en-US" altLang="ko-KR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점프 슬라이딩 등 구현</a:t>
                      </a:r>
                      <a:r>
                        <a:rPr lang="en-US" altLang="ko-KR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</a:p>
                    <a:p>
                      <a:pPr marL="342900" lvl="0" indent="-342900" latinLnBrk="1">
                        <a:buFontTx/>
                        <a:buAutoNum type="arabicPeriod"/>
                      </a:pP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스테이지와의 충돌 처리 구현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988951"/>
                  </a:ext>
                </a:extLst>
              </a:tr>
              <a:tr h="603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5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주차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latinLnBrk="1">
                        <a:buFontTx/>
                        <a:buNone/>
                      </a:pP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보스</a:t>
                      </a:r>
                      <a:endParaRPr lang="en-US" altLang="ko-KR" sz="15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0" lvl="0" indent="0" algn="ctr" latinLnBrk="1">
                        <a:buFontTx/>
                        <a:buNone/>
                      </a:pP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캐릭터 공격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342900" lvl="0" indent="-342900" latinLnBrk="1">
                        <a:buFontTx/>
                        <a:buAutoNum type="arabicPeriod"/>
                      </a:pP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스테이지 별 보스 공격 패턴 구현</a:t>
                      </a:r>
                      <a:endParaRPr lang="en-US" altLang="ko-KR" sz="15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342900" lvl="0" indent="-342900" latinLnBrk="1">
                        <a:buFontTx/>
                        <a:buAutoNum type="arabicPeriod"/>
                      </a:pP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보스의 공격과 플레이어</a:t>
                      </a:r>
                      <a:r>
                        <a:rPr lang="ko-KR" altLang="en-US" sz="15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간의 충돌 처리</a:t>
                      </a:r>
                      <a:endParaRPr lang="en-US" altLang="ko-KR" sz="15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342900" lvl="0" indent="-342900" latinLnBrk="1">
                        <a:buFontTx/>
                        <a:buAutoNum type="arabicPeriod"/>
                      </a:pPr>
                      <a:r>
                        <a:rPr lang="ko-KR" altLang="en-US" sz="15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캐릭터의 공격 구현</a:t>
                      </a:r>
                      <a:endParaRPr lang="en-US" altLang="ko-KR" sz="15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342900" lvl="0" indent="-342900" latinLnBrk="1">
                        <a:buFontTx/>
                        <a:buAutoNum type="arabicPeriod"/>
                      </a:pP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캐릭터의 탄과 보스와의 충돌 처리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522083"/>
                  </a:ext>
                </a:extLst>
              </a:tr>
              <a:tr h="534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6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주차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vl="0" latinLnBrk="1"/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8823329"/>
                  </a:ext>
                </a:extLst>
              </a:tr>
              <a:tr h="880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7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주차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Tx/>
                        <a:buNone/>
                      </a:pP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추가 범위</a:t>
                      </a:r>
                      <a:r>
                        <a:rPr lang="ko-KR" altLang="en-US" sz="15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구현</a:t>
                      </a:r>
                      <a:endParaRPr lang="en-US" altLang="ko-KR" sz="15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lvl="0" indent="-342900" latinLnBrk="1">
                        <a:buFontTx/>
                        <a:buAutoNum type="arabicPeriod"/>
                      </a:pP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총의 종류 추가</a:t>
                      </a:r>
                      <a:endParaRPr lang="en-US" altLang="ko-KR" sz="15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342900" lvl="0" indent="-342900" latinLnBrk="1">
                        <a:buFontTx/>
                        <a:buAutoNum type="arabicPeriod"/>
                      </a:pP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캐릭터 스킬 추가</a:t>
                      </a:r>
                      <a:endParaRPr lang="en-US" altLang="ko-KR" sz="15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342900" lvl="0" indent="-342900" latinLnBrk="1">
                        <a:buFontTx/>
                        <a:buAutoNum type="arabicPeriod"/>
                      </a:pP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보스 어려운 패턴 추가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9322080"/>
                  </a:ext>
                </a:extLst>
              </a:tr>
              <a:tr h="8055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8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주차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Tx/>
                        <a:buNone/>
                      </a:pP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마무리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lvl="0" indent="-342900" latinLnBrk="1">
                        <a:buFontTx/>
                        <a:buAutoNum type="arabicPeriod"/>
                      </a:pP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버그 수정</a:t>
                      </a:r>
                      <a:endParaRPr lang="en-US" altLang="ko-KR" sz="15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342900" lvl="0" indent="-342900" latinLnBrk="1">
                        <a:buFontTx/>
                        <a:buAutoNum type="arabicPeriod"/>
                      </a:pP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게임 밸런스 조절</a:t>
                      </a:r>
                      <a:endParaRPr lang="en-US" altLang="ko-KR" sz="15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342900" lvl="0" indent="-342900" latinLnBrk="1">
                        <a:buFontTx/>
                        <a:buAutoNum type="arabicPeriod"/>
                      </a:pP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전체적인 마무리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1328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820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706582" cy="6858000"/>
          </a:xfrm>
          <a:prstGeom prst="rect">
            <a:avLst/>
          </a:prstGeom>
          <a:solidFill>
            <a:srgbClr val="A86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 rot="16200000">
            <a:off x="-543418" y="5668251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Planet</a:t>
            </a:r>
            <a:endParaRPr lang="ko-KR" altLang="en-US" sz="3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85957" y="703196"/>
            <a:ext cx="1928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86ED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자체 평가</a:t>
            </a:r>
            <a:endParaRPr lang="ko-KR" altLang="en-US" sz="3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A86ED4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482041"/>
              </p:ext>
            </p:extLst>
          </p:nvPr>
        </p:nvGraphicFramePr>
        <p:xfrm>
          <a:off x="1591579" y="1739233"/>
          <a:ext cx="10117489" cy="450718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046727">
                  <a:extLst>
                    <a:ext uri="{9D8B030D-6E8A-4147-A177-3AD203B41FA5}">
                      <a16:colId xmlns:a16="http://schemas.microsoft.com/office/drawing/2014/main" val="3123952307"/>
                    </a:ext>
                  </a:extLst>
                </a:gridCol>
                <a:gridCol w="5070762">
                  <a:extLst>
                    <a:ext uri="{9D8B030D-6E8A-4147-A177-3AD203B41FA5}">
                      <a16:colId xmlns:a16="http://schemas.microsoft.com/office/drawing/2014/main" val="1476585958"/>
                    </a:ext>
                  </a:extLst>
                </a:gridCol>
              </a:tblGrid>
              <a:tr h="537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평가 항목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평가</a:t>
                      </a:r>
                      <a:endParaRPr lang="en-US" altLang="ko-KR" sz="1600" dirty="0" smtClean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171928"/>
                  </a:ext>
                </a:extLst>
              </a:tr>
              <a:tr h="794011"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게임 컨셉이 잘 표현 되었는가</a:t>
                      </a:r>
                      <a:r>
                        <a:rPr lang="en-US" altLang="ko-KR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?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9637698"/>
                  </a:ext>
                </a:extLst>
              </a:tr>
              <a:tr h="794011">
                <a:tc>
                  <a:txBody>
                    <a:bodyPr/>
                    <a:lstStyle/>
                    <a:p>
                      <a:pPr marL="0" lvl="0" indent="0" latinLnBrk="1">
                        <a:buFontTx/>
                        <a:buNone/>
                      </a:pP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게임 핵심 메카닉의 제시가 잘 되었는가</a:t>
                      </a:r>
                      <a:r>
                        <a:rPr lang="en-US" altLang="ko-KR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?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524556"/>
                  </a:ext>
                </a:extLst>
              </a:tr>
              <a:tr h="794011">
                <a:tc>
                  <a:txBody>
                    <a:bodyPr/>
                    <a:lstStyle/>
                    <a:p>
                      <a:pPr marL="0" lvl="0" indent="0" latinLnBrk="1">
                        <a:buFontTx/>
                        <a:buNone/>
                      </a:pP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게임 실행 흐름이 잘 표현 되었는가</a:t>
                      </a:r>
                      <a:r>
                        <a:rPr lang="en-US" altLang="ko-KR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?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1115797"/>
                  </a:ext>
                </a:extLst>
              </a:tr>
              <a:tr h="794011">
                <a:tc>
                  <a:txBody>
                    <a:bodyPr/>
                    <a:lstStyle/>
                    <a:p>
                      <a:pPr marL="0" lvl="0" indent="0" latinLnBrk="1">
                        <a:buFontTx/>
                        <a:buNone/>
                      </a:pP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개발 범위가 구체적이며</a:t>
                      </a:r>
                      <a:r>
                        <a:rPr lang="en-US" altLang="ko-KR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측정 가능한가</a:t>
                      </a:r>
                      <a:r>
                        <a:rPr lang="en-US" altLang="ko-KR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?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988951"/>
                  </a:ext>
                </a:extLst>
              </a:tr>
              <a:tr h="794011">
                <a:tc>
                  <a:txBody>
                    <a:bodyPr/>
                    <a:lstStyle/>
                    <a:p>
                      <a:pPr marL="0" lvl="0" indent="0" latinLnBrk="1">
                        <a:buFontTx/>
                        <a:buNone/>
                      </a:pPr>
                      <a:r>
                        <a:rPr lang="ko-KR" altLang="en-US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개발 계획이 구체적이며 실행 가능한가</a:t>
                      </a:r>
                      <a:r>
                        <a:rPr lang="en-US" altLang="ko-KR" sz="15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?</a:t>
                      </a:r>
                      <a:endParaRPr lang="ko-KR" altLang="en-US" sz="1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522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12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616</TotalTime>
  <Words>424</Words>
  <Application>Microsoft Office PowerPoint</Application>
  <PresentationFormat>와이드스크린</PresentationFormat>
  <Paragraphs>126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HY견고딕</vt:lpstr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DoRongSeok</cp:lastModifiedBy>
  <cp:revision>79</cp:revision>
  <dcterms:created xsi:type="dcterms:W3CDTF">2014-07-09T09:07:20Z</dcterms:created>
  <dcterms:modified xsi:type="dcterms:W3CDTF">2017-10-17T11:40:20Z</dcterms:modified>
</cp:coreProperties>
</file>