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lvl1pPr marL="249030" indent="-249030">
              <a:buClr>
                <a:srgbClr val="535353"/>
              </a:buClr>
              <a:buSzPct val="82000"/>
              <a:buChar char="-"/>
            </a:lvl1pPr>
          </a:lstStyle>
          <a:p>
            <a:pPr/>
            <a:r>
              <a:t>In the United States, it is on April 1. However a British reader would interpret this as January 4. A British reader might also wonder why we didn’t write “behaviours.”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 The exam uses setDefault a lot because it can’t make assumptions about</a:t>
            </a:r>
          </a:p>
          <a:p>
            <a:pPr/>
            <a:r>
              <a:t>where you are located. In practice, setDefault is used extremely rarely.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marL="249030" indent="-249030">
              <a:buClr>
                <a:srgbClr val="535353"/>
              </a:buClr>
              <a:buSzPct val="82000"/>
              <a:buChar char="-"/>
            </a:pPr>
            <a:r>
              <a:t>Up until now, we’ve kept all of the strings from our program in the classes that use them. </a:t>
            </a:r>
          </a:p>
          <a:p>
            <a:pPr marL="249030" indent="-249030">
              <a:buClr>
                <a:srgbClr val="535353"/>
              </a:buClr>
              <a:buSzPct val="82000"/>
              <a:buChar char="-"/>
            </a:pPr>
            <a:r>
              <a:t>Localization requires externalizing them to elsewhere. This is typically a property file, but it could be a resource bundle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 We immediately realized that we are going to need to internationalize our program.</a:t>
            </a:r>
          </a:p>
          <a:p>
            <a:pPr/>
            <a:r>
              <a:t>- Resource bundles will be quite helpful. They will let us easily translate our application to multiple locales or even support multiple locales at once. It will also be easy to add more locales later if we get zoos in even more countries interested.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lvl="1" indent="0"/>
            <a:r>
              <a:t>- Notice how much is happening behind the scenes here. Java uses the name of the bundle (Zoo) and looks for the relevant property file. You will see this again later in the chapter and learn how Java figures out which one to use.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lvl="1" indent="0"/>
            <a:r>
              <a:t>- And yes, we could have used a traditional for loop. You need to know both loops and functional programming for the exam, so we use both approaches throughout the book.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lvl="1" marL="769730" indent="-249030">
              <a:buClr>
                <a:srgbClr val="535353"/>
              </a:buClr>
              <a:buSzPct val="82000"/>
              <a:buChar char="-"/>
            </a:pPr>
            <a:r>
              <a:t>Properties is like a Map that you learned about in Chapter 3, “Generics and Collections.” It was written before Map existed, so it doesn’t use all of the same method names.</a:t>
            </a:r>
          </a:p>
          <a:p>
            <a:pPr lvl="1" marL="769730" indent="-249030">
              <a:buClr>
                <a:srgbClr val="535353"/>
              </a:buClr>
              <a:buSzPct val="82000"/>
              <a:buChar char="-"/>
            </a:pPr>
            <a:r>
              <a:t>Note that the method called is getProperty(). There is also a get() method as we’d expect with any collection. Only getProperty() allows for a default value.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marL="249030" indent="-249030">
              <a:buClr>
                <a:srgbClr val="535353"/>
              </a:buClr>
              <a:buSzPct val="82000"/>
              <a:buChar char="-"/>
            </a:pPr>
            <a:r>
              <a:t>Line 7 prints true because the s1 and s2 references point to the same literal in the string pool. </a:t>
            </a:r>
          </a:p>
          <a:p>
            <a:pPr marL="249030" indent="-249030">
              <a:buClr>
                <a:srgbClr val="535353"/>
              </a:buClr>
              <a:buSzPct val="82000"/>
              <a:buChar char="-"/>
            </a:pPr>
            <a:r>
              <a:t>Line 8 prints false because line 6 intentionally creates a new object in memory by calling the constructor. Line 9 returns true because the values are the same, even though the location in memory is not.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marL="249030" indent="-249030">
              <a:buClr>
                <a:srgbClr val="535353"/>
              </a:buClr>
              <a:buSzPct val="82000"/>
              <a:buChar char="-"/>
            </a:pPr>
            <a:r>
              <a:t>Line 13 uses chaining. We insert at the index that is right before the second character, b, making the string a-bcde. Then we delete from the third index until right before the fourth index, which happens to be only one character, c. </a:t>
            </a:r>
          </a:p>
          <a:p>
            <a:pPr marL="249030" indent="-249030">
              <a:buClr>
                <a:srgbClr val="535353"/>
              </a:buClr>
              <a:buSzPct val="82000"/>
              <a:buChar char="-"/>
            </a:pPr>
            <a:r>
              <a:t>On line 15, we get the characters starting with index 2 and ending right before index 4. This is the two characters, bd.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marL="249030" indent="-249030">
              <a:buClr>
                <a:srgbClr val="535353"/>
              </a:buClr>
              <a:buSzPct val="82000"/>
              <a:buChar char="-"/>
            </a:pPr>
            <a:r>
              <a:t>Internationalization:</a:t>
            </a:r>
          </a:p>
          <a:p>
            <a:pPr lvl="1" marL="769730" indent="-249030">
              <a:buClr>
                <a:srgbClr val="535353"/>
              </a:buClr>
              <a:buSzPct val="82000"/>
              <a:buChar char="-"/>
            </a:pPr>
            <a:r>
              <a:t>You do not actually need to support more than one language or country to internationalize the program. Internationalization just means that you can.</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lvl2pPr indent="0"/>
          </a:lstStyle>
          <a:p>
            <a:pPr/>
            <a:r>
              <a:t>- You can think of a locale as being like a language and country pairing.</a:t>
            </a:r>
          </a:p>
          <a:p>
            <a:pPr lvl="1"/>
            <a:r>
              <a:t>- You can go through the localization process many times in the same application as you add more languages and countries.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marL="249030" indent="-249030">
              <a:buClr>
                <a:srgbClr val="535353"/>
              </a:buClr>
              <a:buSzPct val="82000"/>
              <a:buChar char="-"/>
            </a:pPr>
            <a:r>
              <a:t>The number refers to the number of characters between the first and last characters, in other words, the number of characters that are replaced with a number.</a:t>
            </a:r>
          </a:p>
          <a:p>
            <a:pPr marL="249030" indent="-249030">
              <a:buClr>
                <a:srgbClr val="535353"/>
              </a:buClr>
              <a:buSzPct val="82000"/>
              <a:buChar char="-"/>
            </a:pPr>
            <a:r>
              <a:t>In this section, we will look at how to define a locale, work with resources bundles, and format dates and numbers.</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When we run it, it prints en_US. It might be different for you. This default output tells us that our computers are using English and are sitting in the United States.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 You do not need to memorize language or country codes. The exam will let</a:t>
            </a:r>
          </a:p>
          <a:p>
            <a:pPr/>
            <a:r>
              <a:t>you know about any that are being used. </a:t>
            </a:r>
          </a:p>
          <a:p>
            <a:pPr/>
            <a:r>
              <a:t>- You do need to recognize valid and invalid formats. Pay attention to uppercase/lowercase and the underscore.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- 1. Notice that the first one is the German language and the second is Germany the country— similar, but not the same.</a:t>
            </a:r>
          </a:p>
          <a:p>
            <a:pPr/>
          </a:p>
          <a:p>
            <a:pPr marL="249030" indent="-249030">
              <a:buClr>
                <a:srgbClr val="535353"/>
              </a:buClr>
              <a:buSzPct val="82000"/>
              <a:buChar char="-"/>
            </a:pPr>
            <a:r>
              <a:t>2. The first is the language French and the second is Hindi in India. Again, you don’t need to memorize the codes. There is another constructor that lets you be even more specific about the locale. That variant is not on the exam.</a:t>
            </a:r>
          </a:p>
          <a:p>
            <a:pPr marL="249030" indent="-249030">
              <a:buClr>
                <a:srgbClr val="535353"/>
              </a:buClr>
              <a:buSzPct val="82000"/>
              <a:buChar char="-"/>
            </a:pPr>
            <a:r>
              <a:t>Java will let you create a Locale with an invalid language or country. However, it will not match the Locale that you want to use and your program will not behave as expected.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marL="249030" indent="-249030">
              <a:buClr>
                <a:srgbClr val="535353"/>
              </a:buClr>
              <a:buSzPct val="82000"/>
              <a:buChar char="-"/>
            </a:pPr>
            <a:r>
              <a:t>The builder design pattern lets you set all of the properties that you care about and then build it at the end.</a:t>
            </a:r>
          </a:p>
          <a:p>
            <a:pPr marL="249030" indent="-249030">
              <a:buClr>
                <a:srgbClr val="535353"/>
              </a:buClr>
              <a:buSzPct val="82000"/>
              <a:buChar char="-"/>
            </a:pPr>
            <a:r>
              <a:t>As you saw in Chapter 2 , the advantage of the builder pattern is that you can easily use different combinations of setter methods. Locale.Builder supports a number of other setter methods that you don’t need to know for the exam.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dding internationalization and localization"/>
          <p:cNvSpPr txBox="1"/>
          <p:nvPr>
            <p:ph type="title"/>
          </p:nvPr>
        </p:nvSpPr>
        <p:spPr>
          <a:xfrm>
            <a:off x="355600" y="254000"/>
            <a:ext cx="12293600" cy="1773018"/>
          </a:xfrm>
          <a:prstGeom prst="rect">
            <a:avLst/>
          </a:prstGeom>
        </p:spPr>
        <p:txBody>
          <a:bodyPr/>
          <a:lstStyle>
            <a:lvl1pPr defTabSz="473201">
              <a:defRPr sz="5832"/>
            </a:lvl1pPr>
          </a:lstStyle>
          <a:p>
            <a:pPr/>
            <a:r>
              <a:t>adding internationalization and localization</a:t>
            </a:r>
          </a:p>
        </p:txBody>
      </p:sp>
      <p:sp>
        <p:nvSpPr>
          <p:cNvPr id="120" name="“The zoo is holding a special event on 4/1/15 to look at animal behaviors” - When is this event?…"/>
          <p:cNvSpPr txBox="1"/>
          <p:nvPr>
            <p:ph type="body" idx="1"/>
          </p:nvPr>
        </p:nvSpPr>
        <p:spPr>
          <a:xfrm>
            <a:off x="355600" y="2018084"/>
            <a:ext cx="12293600" cy="7011616"/>
          </a:xfrm>
          <a:prstGeom prst="rect">
            <a:avLst/>
          </a:prstGeom>
        </p:spPr>
        <p:txBody>
          <a:bodyPr/>
          <a:lstStyle/>
          <a:p>
            <a:pPr/>
            <a:r>
              <a:t>“The zoo is holding a special event on 4/1/15 to look at animal behaviors” - When is this event?</a:t>
            </a:r>
          </a:p>
          <a:p>
            <a:pPr/>
            <a:r>
              <a:t>If we are making a website or program that will run in multiple countries, we want to use the correct language and formatting.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Screen Shot 2018-09-25 at 9.01.47 AM.png" descr="Screen Shot 2018-09-25 at 9.01.47 AM.png"/>
          <p:cNvPicPr>
            <a:picLocks noChangeAspect="1"/>
          </p:cNvPicPr>
          <p:nvPr/>
        </p:nvPicPr>
        <p:blipFill>
          <a:blip r:embed="rId2">
            <a:extLst/>
          </a:blip>
          <a:stretch>
            <a:fillRect/>
          </a:stretch>
        </p:blipFill>
        <p:spPr>
          <a:xfrm>
            <a:off x="27290" y="1329525"/>
            <a:ext cx="12950220" cy="584099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etting a locale other than the default…"/>
          <p:cNvSpPr txBox="1"/>
          <p:nvPr>
            <p:ph type="body" idx="1"/>
          </p:nvPr>
        </p:nvSpPr>
        <p:spPr>
          <a:prstGeom prst="rect">
            <a:avLst/>
          </a:prstGeom>
        </p:spPr>
        <p:txBody>
          <a:bodyPr/>
          <a:lstStyle/>
          <a:p>
            <a:pPr marL="468629" indent="-468629" defTabSz="525779">
              <a:spcBef>
                <a:spcPts val="4100"/>
              </a:spcBef>
              <a:defRPr sz="4140"/>
            </a:pPr>
            <a:r>
              <a:t>Setting a locale other than the default</a:t>
            </a:r>
          </a:p>
          <a:p>
            <a:pPr marL="468629" indent="-468629" defTabSz="525779">
              <a:spcBef>
                <a:spcPts val="4100"/>
              </a:spcBef>
              <a:defRPr sz="4140"/>
            </a:pPr>
          </a:p>
          <a:p>
            <a:pPr marL="468629" indent="-468629" defTabSz="525779">
              <a:spcBef>
                <a:spcPts val="4100"/>
              </a:spcBef>
              <a:defRPr sz="4140"/>
            </a:pPr>
          </a:p>
          <a:p>
            <a:pPr lvl="1" marL="937259" indent="-468629" defTabSz="525779">
              <a:spcBef>
                <a:spcPts val="4100"/>
              </a:spcBef>
              <a:defRPr sz="4140"/>
            </a:pPr>
            <a:r>
              <a:t>changes apply only to that one Java program</a:t>
            </a:r>
          </a:p>
          <a:p>
            <a:pPr lvl="1" marL="937259" indent="-468629" defTabSz="525779">
              <a:spcBef>
                <a:spcPts val="4100"/>
              </a:spcBef>
              <a:defRPr sz="4140"/>
            </a:pPr>
            <a:r>
              <a:t>does not change any computer settings</a:t>
            </a:r>
          </a:p>
          <a:p>
            <a:pPr lvl="1" marL="937259" indent="-468629" defTabSz="525779">
              <a:spcBef>
                <a:spcPts val="4100"/>
              </a:spcBef>
              <a:defRPr sz="4140"/>
            </a:pPr>
            <a:r>
              <a:t>don’t even change future programs</a:t>
            </a:r>
          </a:p>
        </p:txBody>
      </p:sp>
      <p:pic>
        <p:nvPicPr>
          <p:cNvPr id="166" name="Screen Shot 2018-09-25 at 9.05.57 AM.png" descr="Screen Shot 2018-09-25 at 9.05.57 AM.png"/>
          <p:cNvPicPr>
            <a:picLocks noChangeAspect="1"/>
          </p:cNvPicPr>
          <p:nvPr/>
        </p:nvPicPr>
        <p:blipFill>
          <a:blip r:embed="rId3">
            <a:extLst/>
          </a:blip>
          <a:stretch>
            <a:fillRect/>
          </a:stretch>
        </p:blipFill>
        <p:spPr>
          <a:xfrm>
            <a:off x="403495" y="1716007"/>
            <a:ext cx="12525269" cy="24391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using a resource bundle"/>
          <p:cNvSpPr txBox="1"/>
          <p:nvPr>
            <p:ph type="title"/>
          </p:nvPr>
        </p:nvSpPr>
        <p:spPr>
          <a:xfrm>
            <a:off x="355600" y="254000"/>
            <a:ext cx="12293600" cy="1431903"/>
          </a:xfrm>
          <a:prstGeom prst="rect">
            <a:avLst/>
          </a:prstGeom>
        </p:spPr>
        <p:txBody>
          <a:bodyPr/>
          <a:lstStyle/>
          <a:p>
            <a:pPr/>
            <a:r>
              <a:t>using a resource bundle</a:t>
            </a:r>
          </a:p>
        </p:txBody>
      </p:sp>
      <p:sp>
        <p:nvSpPr>
          <p:cNvPr id="171" name="A resource bundle contains the local specific objects to be used by a program.…"/>
          <p:cNvSpPr txBox="1"/>
          <p:nvPr>
            <p:ph type="body" idx="1"/>
          </p:nvPr>
        </p:nvSpPr>
        <p:spPr>
          <a:xfrm>
            <a:off x="355600" y="2000478"/>
            <a:ext cx="12293600" cy="7029222"/>
          </a:xfrm>
          <a:prstGeom prst="rect">
            <a:avLst/>
          </a:prstGeom>
        </p:spPr>
        <p:txBody>
          <a:bodyPr/>
          <a:lstStyle/>
          <a:p>
            <a:pPr/>
            <a:r>
              <a:t>A </a:t>
            </a:r>
            <a:r>
              <a:rPr i="1">
                <a:latin typeface="Gill Sans"/>
                <a:ea typeface="Gill Sans"/>
                <a:cs typeface="Gill Sans"/>
                <a:sym typeface="Gill Sans"/>
              </a:rPr>
              <a:t>resource bundle</a:t>
            </a:r>
            <a:r>
              <a:t> contains the local specific objects to be used by a program. </a:t>
            </a:r>
          </a:p>
          <a:p>
            <a:pPr/>
            <a:r>
              <a:t>It is like a map with keys and values.</a:t>
            </a:r>
          </a:p>
          <a:p>
            <a:pPr/>
            <a:r>
              <a:t>Can be in a property file or a Java class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Zoo expansion - 3 more zoos…"/>
          <p:cNvSpPr txBox="1"/>
          <p:nvPr>
            <p:ph type="body" idx="1"/>
          </p:nvPr>
        </p:nvSpPr>
        <p:spPr>
          <a:prstGeom prst="rect">
            <a:avLst/>
          </a:prstGeom>
        </p:spPr>
        <p:txBody>
          <a:bodyPr/>
          <a:lstStyle/>
          <a:p>
            <a:pPr marL="432180" indent="-432180" defTabSz="484886">
              <a:spcBef>
                <a:spcPts val="3800"/>
              </a:spcBef>
              <a:defRPr i="1" sz="3818">
                <a:latin typeface="Gill Sans"/>
                <a:ea typeface="Gill Sans"/>
                <a:cs typeface="Gill Sans"/>
                <a:sym typeface="Gill Sans"/>
              </a:defRPr>
            </a:pPr>
            <a:r>
              <a:t>Zoo expansion - </a:t>
            </a:r>
            <a:r>
              <a:rPr i="0">
                <a:latin typeface="+mn-lt"/>
                <a:ea typeface="+mn-ea"/>
                <a:cs typeface="+mn-cs"/>
                <a:sym typeface="Gill Sans Light"/>
              </a:rPr>
              <a:t>3 more zoos</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Zoo de La Palmyre in France</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the Greater Vancouver Zoo in English-speaking Canada</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Zoo de Granby in French-speaking Canada</a:t>
            </a:r>
          </a:p>
          <a:p>
            <a:pPr marL="432180" indent="-432180" defTabSz="484886">
              <a:spcBef>
                <a:spcPts val="3800"/>
              </a:spcBef>
              <a:defRPr sz="3818"/>
            </a:pPr>
          </a:p>
          <a:p>
            <a:pPr marL="432180" indent="-432180" defTabSz="484886">
              <a:spcBef>
                <a:spcPts val="3800"/>
              </a:spcBef>
              <a:defRPr sz="3818"/>
            </a:pPr>
          </a:p>
        </p:txBody>
      </p:sp>
      <p:pic>
        <p:nvPicPr>
          <p:cNvPr id="176" name="Screen Shot 2018-09-25 at 7.26.15 PM.png" descr="Screen Shot 2018-09-25 at 7.26.15 PM.png"/>
          <p:cNvPicPr>
            <a:picLocks noChangeAspect="1"/>
          </p:cNvPicPr>
          <p:nvPr/>
        </p:nvPicPr>
        <p:blipFill>
          <a:blip r:embed="rId3">
            <a:extLst/>
          </a:blip>
          <a:stretch>
            <a:fillRect/>
          </a:stretch>
        </p:blipFill>
        <p:spPr>
          <a:xfrm>
            <a:off x="1717576" y="5898464"/>
            <a:ext cx="9008289" cy="220112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reating a property file resource bundle"/>
          <p:cNvSpPr txBox="1"/>
          <p:nvPr>
            <p:ph type="title"/>
          </p:nvPr>
        </p:nvSpPr>
        <p:spPr>
          <a:xfrm>
            <a:off x="355600" y="254000"/>
            <a:ext cx="12293600" cy="1431903"/>
          </a:xfrm>
          <a:prstGeom prst="rect">
            <a:avLst/>
          </a:prstGeom>
        </p:spPr>
        <p:txBody>
          <a:bodyPr/>
          <a:lstStyle>
            <a:lvl1pPr defTabSz="373887">
              <a:defRPr sz="4608"/>
            </a:lvl1pPr>
          </a:lstStyle>
          <a:p>
            <a:pPr/>
            <a:r>
              <a:t>Creating a property file resource bundle</a:t>
            </a:r>
          </a:p>
        </p:txBody>
      </p:sp>
      <p:sp>
        <p:nvSpPr>
          <p:cNvPr id="181" name="No need to create four different resource bundles…"/>
          <p:cNvSpPr txBox="1"/>
          <p:nvPr>
            <p:ph type="body" idx="1"/>
          </p:nvPr>
        </p:nvSpPr>
        <p:spPr>
          <a:xfrm>
            <a:off x="355600" y="2000478"/>
            <a:ext cx="12293600" cy="7029222"/>
          </a:xfrm>
          <a:prstGeom prst="rect">
            <a:avLst/>
          </a:prstGeom>
        </p:spPr>
        <p:txBody>
          <a:bodyPr/>
          <a:lstStyle/>
          <a:p>
            <a:pPr/>
            <a:r>
              <a:t>No need to create four different resource bundles</a:t>
            </a:r>
          </a:p>
          <a:p>
            <a:pPr/>
            <a:r>
              <a:t>If no country-specific, Java will use language-specific resource bundle</a:t>
            </a:r>
          </a:p>
          <a:p>
            <a:pPr/>
          </a:p>
        </p:txBody>
      </p:sp>
      <p:pic>
        <p:nvPicPr>
          <p:cNvPr id="182" name="Screen Shot 2018-09-25 at 7.31.55 PM.png" descr="Screen Shot 2018-09-25 at 7.31.55 PM.png"/>
          <p:cNvPicPr>
            <a:picLocks noChangeAspect="1"/>
          </p:cNvPicPr>
          <p:nvPr/>
        </p:nvPicPr>
        <p:blipFill>
          <a:blip r:embed="rId2">
            <a:extLst/>
          </a:blip>
          <a:stretch>
            <a:fillRect/>
          </a:stretch>
        </p:blipFill>
        <p:spPr>
          <a:xfrm>
            <a:off x="1856438" y="5663501"/>
            <a:ext cx="6465306" cy="385306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ee demo: _031_ZooOpenResourceBundle.java"/>
          <p:cNvSpPr txBox="1"/>
          <p:nvPr>
            <p:ph type="body" idx="1"/>
          </p:nvPr>
        </p:nvSpPr>
        <p:spPr>
          <a:prstGeom prst="rect">
            <a:avLst/>
          </a:prstGeom>
        </p:spPr>
        <p:txBody>
          <a:bodyPr/>
          <a:lstStyle/>
          <a:p>
            <a:pPr/>
            <a:r>
              <a:t>See demo: </a:t>
            </a:r>
            <a:r>
              <a:rPr>
                <a:latin typeface="Courier New"/>
                <a:ea typeface="Courier New"/>
                <a:cs typeface="Courier New"/>
                <a:sym typeface="Courier New"/>
              </a:rPr>
              <a:t>_031_ZooOpenResourceBundle.java</a:t>
            </a:r>
            <a:endParaRPr>
              <a:latin typeface="Courier New"/>
              <a:ea typeface="Courier New"/>
              <a:cs typeface="Courier New"/>
              <a:sym typeface="Courier New"/>
            </a:endParaRPr>
          </a:p>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creen Shot 2018-09-25 at 7.52.11 PM.png" descr="Screen Shot 2018-09-25 at 7.52.11 PM.png"/>
          <p:cNvPicPr>
            <a:picLocks noChangeAspect="1"/>
          </p:cNvPicPr>
          <p:nvPr/>
        </p:nvPicPr>
        <p:blipFill>
          <a:blip r:embed="rId2">
            <a:extLst/>
          </a:blip>
          <a:stretch>
            <a:fillRect/>
          </a:stretch>
        </p:blipFill>
        <p:spPr>
          <a:xfrm>
            <a:off x="268799" y="734955"/>
            <a:ext cx="12467202" cy="641267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 Shot 2018-09-25 at 7.55.29 PM.png" descr="Screen Shot 2018-09-25 at 7.55.29 PM.png"/>
          <p:cNvPicPr>
            <a:picLocks noChangeAspect="1"/>
          </p:cNvPicPr>
          <p:nvPr/>
        </p:nvPicPr>
        <p:blipFill>
          <a:blip r:embed="rId2">
            <a:extLst/>
          </a:blip>
          <a:stretch>
            <a:fillRect/>
          </a:stretch>
        </p:blipFill>
        <p:spPr>
          <a:xfrm>
            <a:off x="424859" y="991193"/>
            <a:ext cx="11687283" cy="673200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Looping through resource bundle to list all pairs:"/>
          <p:cNvSpPr txBox="1"/>
          <p:nvPr>
            <p:ph type="body" idx="1"/>
          </p:nvPr>
        </p:nvSpPr>
        <p:spPr>
          <a:prstGeom prst="rect">
            <a:avLst/>
          </a:prstGeom>
        </p:spPr>
        <p:txBody>
          <a:bodyPr/>
          <a:lstStyle/>
          <a:p>
            <a:pPr/>
            <a:r>
              <a:t>Looping through resource bundle to list all pairs:</a:t>
            </a:r>
          </a:p>
          <a:p>
            <a:pPr/>
          </a:p>
          <a:p>
            <a:pPr/>
          </a:p>
          <a:p>
            <a:pPr/>
          </a:p>
        </p:txBody>
      </p:sp>
      <p:pic>
        <p:nvPicPr>
          <p:cNvPr id="193" name="Screen Shot 2018-09-25 at 8.00.29 PM.png" descr="Screen Shot 2018-09-25 at 8.00.29 PM.png"/>
          <p:cNvPicPr>
            <a:picLocks noChangeAspect="1"/>
          </p:cNvPicPr>
          <p:nvPr/>
        </p:nvPicPr>
        <p:blipFill>
          <a:blip r:embed="rId3">
            <a:extLst/>
          </a:blip>
          <a:stretch>
            <a:fillRect/>
          </a:stretch>
        </p:blipFill>
        <p:spPr>
          <a:xfrm>
            <a:off x="444217" y="3601180"/>
            <a:ext cx="12116366" cy="361365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In addition to ResourceBundle, Java supports a class named Properties.…"/>
          <p:cNvSpPr txBox="1"/>
          <p:nvPr>
            <p:ph type="body" idx="1"/>
          </p:nvPr>
        </p:nvSpPr>
        <p:spPr>
          <a:prstGeom prst="rect">
            <a:avLst/>
          </a:prstGeom>
        </p:spPr>
        <p:txBody>
          <a:bodyPr/>
          <a:lstStyle/>
          <a:p>
            <a:pPr marL="395731" indent="-395731" defTabSz="443991">
              <a:spcBef>
                <a:spcPts val="3400"/>
              </a:spcBef>
              <a:defRPr sz="3496"/>
            </a:pPr>
            <a:r>
              <a:t>In addition to </a:t>
            </a:r>
            <a:r>
              <a:rPr>
                <a:latin typeface="Courier New"/>
                <a:ea typeface="Courier New"/>
                <a:cs typeface="Courier New"/>
                <a:sym typeface="Courier New"/>
              </a:rPr>
              <a:t>ResourceBundle</a:t>
            </a:r>
            <a:r>
              <a:t>, Java supports a class named </a:t>
            </a:r>
            <a:r>
              <a:rPr>
                <a:latin typeface="Courier New"/>
                <a:ea typeface="Courier New"/>
                <a:cs typeface="Courier New"/>
                <a:sym typeface="Courier New"/>
              </a:rPr>
              <a:t>Properties.</a:t>
            </a:r>
          </a:p>
          <a:p>
            <a:pPr marL="395731" indent="-395731" defTabSz="443991">
              <a:spcBef>
                <a:spcPts val="3400"/>
              </a:spcBef>
              <a:defRPr sz="3496"/>
            </a:pPr>
            <a:r>
              <a:t>Properties has some additional features, including being able to pass a default. </a:t>
            </a:r>
          </a:p>
          <a:p>
            <a:pPr marL="395731" indent="-395731" defTabSz="443991">
              <a:spcBef>
                <a:spcPts val="3400"/>
              </a:spcBef>
              <a:defRPr sz="3496"/>
            </a:pPr>
            <a:r>
              <a:t>Converting from ResourceBundle to Properties is easy:</a:t>
            </a:r>
          </a:p>
          <a:p>
            <a:pPr marL="395731" indent="-395731" defTabSz="443991">
              <a:spcBef>
                <a:spcPts val="3400"/>
              </a:spcBef>
              <a:defRPr sz="3496"/>
            </a:pPr>
          </a:p>
          <a:p>
            <a:pPr marL="395731" indent="-395731" defTabSz="443991">
              <a:spcBef>
                <a:spcPts val="3400"/>
              </a:spcBef>
              <a:defRPr sz="3496"/>
            </a:pPr>
          </a:p>
          <a:p>
            <a:pPr marL="395731" indent="-395731" defTabSz="443991">
              <a:spcBef>
                <a:spcPts val="3400"/>
              </a:spcBef>
              <a:defRPr sz="3496"/>
            </a:pPr>
          </a:p>
        </p:txBody>
      </p:sp>
      <p:pic>
        <p:nvPicPr>
          <p:cNvPr id="198" name="Screen Shot 2018-09-26 at 8.28.58 AM.png" descr="Screen Shot 2018-09-26 at 8.28.58 AM.png"/>
          <p:cNvPicPr>
            <a:picLocks noChangeAspect="1"/>
          </p:cNvPicPr>
          <p:nvPr/>
        </p:nvPicPr>
        <p:blipFill>
          <a:blip r:embed="rId3">
            <a:extLst/>
          </a:blip>
          <a:stretch>
            <a:fillRect/>
          </a:stretch>
        </p:blipFill>
        <p:spPr>
          <a:xfrm>
            <a:off x="942734" y="4949528"/>
            <a:ext cx="11119332" cy="1896321"/>
          </a:xfrm>
          <a:prstGeom prst="rect">
            <a:avLst/>
          </a:prstGeom>
          <a:ln w="12700">
            <a:miter lim="400000"/>
          </a:ln>
        </p:spPr>
      </p:pic>
      <p:pic>
        <p:nvPicPr>
          <p:cNvPr id="199" name="Screen Shot 2018-09-26 at 8.30.53 AM.png" descr="Screen Shot 2018-09-26 at 8.30.53 AM.png"/>
          <p:cNvPicPr>
            <a:picLocks noChangeAspect="1"/>
          </p:cNvPicPr>
          <p:nvPr/>
        </p:nvPicPr>
        <p:blipFill>
          <a:blip r:embed="rId4">
            <a:extLst/>
          </a:blip>
          <a:stretch>
            <a:fillRect/>
          </a:stretch>
        </p:blipFill>
        <p:spPr>
          <a:xfrm>
            <a:off x="469523" y="7468650"/>
            <a:ext cx="12393213" cy="139553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Internationalization is the process of designing your program so it can be adapted…"/>
          <p:cNvSpPr txBox="1"/>
          <p:nvPr>
            <p:ph type="body" idx="1"/>
          </p:nvPr>
        </p:nvSpPr>
        <p:spPr>
          <a:prstGeom prst="rect">
            <a:avLst/>
          </a:prstGeom>
        </p:spPr>
        <p:txBody>
          <a:bodyPr/>
          <a:lstStyle/>
          <a:p>
            <a:pPr>
              <a:defRPr i="1">
                <a:latin typeface="Gill Sans"/>
                <a:ea typeface="Gill Sans"/>
                <a:cs typeface="Gill Sans"/>
                <a:sym typeface="Gill Sans"/>
              </a:defRPr>
            </a:pPr>
            <a:r>
              <a:t>Internationalization </a:t>
            </a:r>
            <a:r>
              <a:rPr i="0">
                <a:latin typeface="+mn-lt"/>
                <a:ea typeface="+mn-ea"/>
                <a:cs typeface="+mn-cs"/>
                <a:sym typeface="Gill Sans Light"/>
              </a:rPr>
              <a:t>is the process of designing your program so it can be adapted</a:t>
            </a:r>
            <a:endParaRPr i="0">
              <a:latin typeface="+mn-lt"/>
              <a:ea typeface="+mn-ea"/>
              <a:cs typeface="+mn-cs"/>
              <a:sym typeface="Gill Sans Light"/>
            </a:endParaRPr>
          </a:p>
          <a:p>
            <a:pPr lvl="1">
              <a:defRPr i="1">
                <a:latin typeface="Gill Sans"/>
                <a:ea typeface="Gill Sans"/>
                <a:cs typeface="Gill Sans"/>
                <a:sym typeface="Gill Sans"/>
              </a:defRPr>
            </a:pPr>
            <a:r>
              <a:rPr i="0">
                <a:latin typeface="+mn-lt"/>
                <a:ea typeface="+mn-ea"/>
                <a:cs typeface="+mn-cs"/>
                <a:sym typeface="Gill Sans Light"/>
              </a:rPr>
              <a:t>placing strings in a property file</a:t>
            </a:r>
            <a:endParaRPr i="0">
              <a:latin typeface="+mn-lt"/>
              <a:ea typeface="+mn-ea"/>
              <a:cs typeface="+mn-cs"/>
              <a:sym typeface="Gill Sans Light"/>
            </a:endParaRPr>
          </a:p>
          <a:p>
            <a:pPr lvl="1">
              <a:defRPr i="1">
                <a:latin typeface="Gill Sans"/>
                <a:ea typeface="Gill Sans"/>
                <a:cs typeface="Gill Sans"/>
                <a:sym typeface="Gill Sans"/>
              </a:defRPr>
            </a:pPr>
            <a:r>
              <a:rPr i="0">
                <a:latin typeface="+mn-lt"/>
                <a:ea typeface="+mn-ea"/>
                <a:cs typeface="+mn-cs"/>
                <a:sym typeface="Gill Sans Light"/>
              </a:rPr>
              <a:t>using classes like </a:t>
            </a:r>
            <a:r>
              <a:rPr i="0">
                <a:latin typeface="Courier New"/>
                <a:ea typeface="Courier New"/>
                <a:cs typeface="Courier New"/>
                <a:sym typeface="Courier New"/>
              </a:rPr>
              <a:t>DateFormat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Screen Shot 2018-09-26 at 8.40.59 AM.png" descr="Screen Shot 2018-09-26 at 8.40.59 AM.png"/>
          <p:cNvPicPr>
            <a:picLocks noChangeAspect="1"/>
          </p:cNvPicPr>
          <p:nvPr/>
        </p:nvPicPr>
        <p:blipFill>
          <a:blip r:embed="rId2">
            <a:extLst/>
          </a:blip>
          <a:stretch>
            <a:fillRect/>
          </a:stretch>
        </p:blipFill>
        <p:spPr>
          <a:xfrm>
            <a:off x="442031" y="1639716"/>
            <a:ext cx="11746499" cy="357582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Creating a Java Class Resource Bundle"/>
          <p:cNvSpPr txBox="1"/>
          <p:nvPr>
            <p:ph type="title"/>
          </p:nvPr>
        </p:nvSpPr>
        <p:spPr>
          <a:xfrm>
            <a:off x="355600" y="254000"/>
            <a:ext cx="12293600" cy="1028335"/>
          </a:xfrm>
          <a:prstGeom prst="rect">
            <a:avLst/>
          </a:prstGeom>
        </p:spPr>
        <p:txBody>
          <a:bodyPr/>
          <a:lstStyle>
            <a:lvl1pPr defTabSz="391414">
              <a:defRPr sz="4824"/>
            </a:lvl1pPr>
          </a:lstStyle>
          <a:p>
            <a:pPr/>
            <a:r>
              <a:t>Creating a Java Class Resource Bundle</a:t>
            </a:r>
          </a:p>
        </p:txBody>
      </p:sp>
      <p:sp>
        <p:nvSpPr>
          <p:cNvPr id="206" name="Most of the time Property file resource bundle is enough…"/>
          <p:cNvSpPr txBox="1"/>
          <p:nvPr>
            <p:ph type="body" idx="1"/>
          </p:nvPr>
        </p:nvSpPr>
        <p:spPr>
          <a:xfrm>
            <a:off x="355600" y="1486630"/>
            <a:ext cx="12293600" cy="7543070"/>
          </a:xfrm>
          <a:prstGeom prst="rect">
            <a:avLst/>
          </a:prstGeom>
        </p:spPr>
        <p:txBody>
          <a:bodyPr/>
          <a:lstStyle/>
          <a:p>
            <a:pPr marL="395731" indent="-395731" defTabSz="443991">
              <a:spcBef>
                <a:spcPts val="3400"/>
              </a:spcBef>
              <a:defRPr sz="3496"/>
            </a:pPr>
          </a:p>
          <a:p>
            <a:pPr marL="395731" indent="-395731" defTabSz="443991">
              <a:spcBef>
                <a:spcPts val="3400"/>
              </a:spcBef>
              <a:defRPr sz="3496"/>
            </a:pPr>
            <a:r>
              <a:t>Most of the time Property file resource bundle is enough</a:t>
            </a:r>
          </a:p>
          <a:p>
            <a:pPr marL="395731" indent="-395731" defTabSz="443991">
              <a:spcBef>
                <a:spcPts val="3400"/>
              </a:spcBef>
              <a:defRPr sz="3496"/>
            </a:pPr>
            <a:r>
              <a:t>Limitation of Property file: only </a:t>
            </a:r>
            <a:r>
              <a:rPr>
                <a:latin typeface="Courier New"/>
                <a:ea typeface="Courier New"/>
                <a:cs typeface="Courier New"/>
                <a:sym typeface="Courier New"/>
              </a:rPr>
              <a:t>String</a:t>
            </a:r>
            <a:r>
              <a:t> values are allowed</a:t>
            </a:r>
          </a:p>
          <a:p>
            <a:pPr marL="395731" indent="-395731" defTabSz="443991">
              <a:spcBef>
                <a:spcPts val="3400"/>
              </a:spcBef>
              <a:defRPr sz="3496"/>
            </a:pPr>
            <a:r>
              <a:t>Java resource bundles allow any Java type as the value. Keys are strings regardless</a:t>
            </a:r>
          </a:p>
          <a:p>
            <a:pPr marL="395731" indent="-395731" defTabSz="443991">
              <a:spcBef>
                <a:spcPts val="3400"/>
              </a:spcBef>
              <a:defRPr sz="3496"/>
            </a:pPr>
          </a:p>
          <a:p>
            <a:pPr marL="395731" indent="-395731" defTabSz="443991">
              <a:spcBef>
                <a:spcPts val="3400"/>
              </a:spcBef>
              <a:defRPr sz="3496"/>
            </a:pPr>
          </a:p>
        </p:txBody>
      </p:sp>
      <p:pic>
        <p:nvPicPr>
          <p:cNvPr id="207" name="Screen Shot 2018-09-26 at 8.46.08 AM.png" descr="Screen Shot 2018-09-26 at 8.46.08 AM.png"/>
          <p:cNvPicPr>
            <a:picLocks noChangeAspect="1"/>
          </p:cNvPicPr>
          <p:nvPr/>
        </p:nvPicPr>
        <p:blipFill>
          <a:blip r:embed="rId2">
            <a:extLst/>
          </a:blip>
          <a:stretch>
            <a:fillRect/>
          </a:stretch>
        </p:blipFill>
        <p:spPr>
          <a:xfrm>
            <a:off x="1212076" y="6049722"/>
            <a:ext cx="9457931" cy="348738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2 main advantages of Java resource bundle…"/>
          <p:cNvSpPr txBox="1"/>
          <p:nvPr>
            <p:ph type="body" idx="1"/>
          </p:nvPr>
        </p:nvSpPr>
        <p:spPr>
          <a:prstGeom prst="rect">
            <a:avLst/>
          </a:prstGeom>
        </p:spPr>
        <p:txBody>
          <a:bodyPr/>
          <a:lstStyle/>
          <a:p>
            <a:pPr marL="380111" indent="-380111" defTabSz="426466">
              <a:spcBef>
                <a:spcPts val="3300"/>
              </a:spcBef>
              <a:defRPr sz="3358"/>
            </a:pPr>
            <a:r>
              <a:t>2 main advantages of Java resource bundle</a:t>
            </a:r>
          </a:p>
          <a:p>
            <a:pPr lvl="1" marL="760222" indent="-380111" defTabSz="426466">
              <a:spcBef>
                <a:spcPts val="3300"/>
              </a:spcBef>
              <a:defRPr sz="3358"/>
            </a:pPr>
            <a:r>
              <a:t>You can use a value type that is not String</a:t>
            </a:r>
          </a:p>
          <a:p>
            <a:pPr lvl="1" marL="760222" indent="-380111" defTabSz="426466">
              <a:spcBef>
                <a:spcPts val="3300"/>
              </a:spcBef>
              <a:defRPr sz="3358"/>
            </a:pPr>
            <a:r>
              <a:t>You can create the values of the properties at runtime</a:t>
            </a:r>
          </a:p>
          <a:p>
            <a:pPr marL="380111" indent="-380111" defTabSz="426466">
              <a:spcBef>
                <a:spcPts val="3300"/>
              </a:spcBef>
              <a:defRPr sz="3358"/>
            </a:pPr>
            <a:r>
              <a:t>In our zoos, we realize we need to collect tax differently on each country</a:t>
            </a:r>
          </a:p>
          <a:p>
            <a:pPr marL="380111" indent="-380111" defTabSz="426466">
              <a:spcBef>
                <a:spcPts val="3300"/>
              </a:spcBef>
              <a:defRPr sz="3358"/>
            </a:pPr>
          </a:p>
          <a:p>
            <a:pPr marL="380111" indent="-380111" defTabSz="426466">
              <a:spcBef>
                <a:spcPts val="3300"/>
              </a:spcBef>
              <a:defRPr sz="3358"/>
            </a:pPr>
          </a:p>
          <a:p>
            <a:pPr marL="380111" indent="-380111" defTabSz="426466">
              <a:spcBef>
                <a:spcPts val="3300"/>
              </a:spcBef>
              <a:defRPr sz="3358"/>
            </a:pPr>
          </a:p>
        </p:txBody>
      </p:sp>
      <p:pic>
        <p:nvPicPr>
          <p:cNvPr id="210" name="Screen Shot 2018-09-26 at 8.53.25 AM.png" descr="Screen Shot 2018-09-26 at 8.53.25 AM.png"/>
          <p:cNvPicPr>
            <a:picLocks noChangeAspect="1"/>
          </p:cNvPicPr>
          <p:nvPr/>
        </p:nvPicPr>
        <p:blipFill>
          <a:blip r:embed="rId2">
            <a:extLst/>
          </a:blip>
          <a:stretch>
            <a:fillRect/>
          </a:stretch>
        </p:blipFill>
        <p:spPr>
          <a:xfrm>
            <a:off x="1128792" y="5347293"/>
            <a:ext cx="9488180" cy="420123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ex 5.12 What’s the output?"/>
          <p:cNvSpPr txBox="1"/>
          <p:nvPr>
            <p:ph type="body" idx="1"/>
          </p:nvPr>
        </p:nvSpPr>
        <p:spPr>
          <a:xfrm>
            <a:off x="762000" y="774700"/>
            <a:ext cx="11468100" cy="8216900"/>
          </a:xfrm>
          <a:prstGeom prst="rect">
            <a:avLst/>
          </a:prstGeom>
        </p:spPr>
        <p:txBody>
          <a:bodyPr/>
          <a:lstStyle/>
          <a:p>
            <a:pPr/>
            <a:r>
              <a:rPr>
                <a:latin typeface="Courier New"/>
                <a:ea typeface="Courier New"/>
                <a:cs typeface="Courier New"/>
                <a:sym typeface="Courier New"/>
              </a:rPr>
              <a:t>ex 5.12 </a:t>
            </a:r>
            <a:r>
              <a:t>What’s the output?</a:t>
            </a: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p:txBody>
      </p:sp>
      <p:pic>
        <p:nvPicPr>
          <p:cNvPr id="213" name="Screen Shot 2018-09-23 at 9.08.13 PM.png" descr="Screen Shot 2018-09-23 at 9.08.13 PM.png"/>
          <p:cNvPicPr>
            <a:picLocks noChangeAspect="1"/>
          </p:cNvPicPr>
          <p:nvPr/>
        </p:nvPicPr>
        <p:blipFill>
          <a:blip r:embed="rId3">
            <a:extLst/>
          </a:blip>
          <a:stretch>
            <a:fillRect/>
          </a:stretch>
        </p:blipFill>
        <p:spPr>
          <a:xfrm>
            <a:off x="872159" y="2960906"/>
            <a:ext cx="11260482" cy="3844488"/>
          </a:xfrm>
          <a:prstGeom prst="rect">
            <a:avLst/>
          </a:prstGeom>
          <a:ln w="12700">
            <a:miter lim="400000"/>
          </a:ln>
        </p:spPr>
      </p:pic>
      <p:sp>
        <p:nvSpPr>
          <p:cNvPr id="214" name="Rectangle"/>
          <p:cNvSpPr/>
          <p:nvPr/>
        </p:nvSpPr>
        <p:spPr>
          <a:xfrm>
            <a:off x="9354871" y="5107770"/>
            <a:ext cx="2449004" cy="1534240"/>
          </a:xfrm>
          <a:prstGeom prst="rect">
            <a:avLst/>
          </a:prstGeom>
          <a:solidFill>
            <a:srgbClr val="FFFFFF"/>
          </a:solidFill>
          <a:ln w="12700">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Java allows using the + operator to combine Strings, which is called concatenation"/>
          <p:cNvSpPr txBox="1"/>
          <p:nvPr>
            <p:ph type="body" idx="1"/>
          </p:nvPr>
        </p:nvSpPr>
        <p:spPr>
          <a:prstGeom prst="rect">
            <a:avLst/>
          </a:prstGeom>
        </p:spPr>
        <p:txBody>
          <a:bodyPr/>
          <a:lstStyle/>
          <a:p>
            <a:pPr/>
            <a:r>
              <a:t>Java allows using the </a:t>
            </a:r>
            <a:r>
              <a:rPr>
                <a:latin typeface="Courier New"/>
                <a:ea typeface="Courier New"/>
                <a:cs typeface="Courier New"/>
                <a:sym typeface="Courier New"/>
              </a:rPr>
              <a:t>+</a:t>
            </a:r>
            <a:r>
              <a:t> operator to combine </a:t>
            </a:r>
            <a:r>
              <a:rPr i="1">
                <a:latin typeface="Gill Sans"/>
                <a:ea typeface="Gill Sans"/>
                <a:cs typeface="Gill Sans"/>
                <a:sym typeface="Gill Sans"/>
              </a:rPr>
              <a:t>Strings, </a:t>
            </a:r>
            <a:r>
              <a:t>which is called concatenation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ex 5.16 StringBuilder chaining"/>
          <p:cNvSpPr txBox="1"/>
          <p:nvPr>
            <p:ph type="body" idx="1"/>
          </p:nvPr>
        </p:nvSpPr>
        <p:spPr>
          <a:xfrm>
            <a:off x="762000" y="774700"/>
            <a:ext cx="11468100" cy="8216900"/>
          </a:xfrm>
          <a:prstGeom prst="rect">
            <a:avLst/>
          </a:prstGeom>
        </p:spPr>
        <p:txBody>
          <a:bodyPr/>
          <a:lstStyle/>
          <a:p>
            <a:pPr/>
            <a:r>
              <a:rPr>
                <a:latin typeface="Courier New"/>
                <a:ea typeface="Courier New"/>
                <a:cs typeface="Courier New"/>
                <a:sym typeface="Courier New"/>
              </a:rPr>
              <a:t>ex 5.16 StringBuilder</a:t>
            </a:r>
            <a:r>
              <a:t> chaining</a:t>
            </a: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p:txBody>
      </p:sp>
      <p:pic>
        <p:nvPicPr>
          <p:cNvPr id="221" name="Screen Shot 2018-09-23 at 9.52.50 PM.png" descr="Screen Shot 2018-09-23 at 9.52.50 PM.png"/>
          <p:cNvPicPr>
            <a:picLocks noChangeAspect="1"/>
          </p:cNvPicPr>
          <p:nvPr/>
        </p:nvPicPr>
        <p:blipFill>
          <a:blip r:embed="rId3">
            <a:extLst/>
          </a:blip>
          <a:stretch>
            <a:fillRect/>
          </a:stretch>
        </p:blipFill>
        <p:spPr>
          <a:xfrm>
            <a:off x="1576539" y="2944786"/>
            <a:ext cx="9291706" cy="2024874"/>
          </a:xfrm>
          <a:prstGeom prst="rect">
            <a:avLst/>
          </a:prstGeom>
          <a:ln w="12700">
            <a:miter lim="400000"/>
          </a:ln>
        </p:spPr>
      </p:pic>
      <p:sp>
        <p:nvSpPr>
          <p:cNvPr id="222" name="Rectangle"/>
          <p:cNvSpPr/>
          <p:nvPr/>
        </p:nvSpPr>
        <p:spPr>
          <a:xfrm>
            <a:off x="9220701" y="3953285"/>
            <a:ext cx="1301993" cy="864847"/>
          </a:xfrm>
          <a:prstGeom prst="rect">
            <a:avLst/>
          </a:prstGeom>
          <a:solidFill>
            <a:srgbClr val="FFFFFF"/>
          </a:solidFill>
          <a:ln w="12700">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END-"/>
          <p:cNvSpPr txBox="1"/>
          <p:nvPr>
            <p:ph type="body" idx="14"/>
          </p:nvPr>
        </p:nvSpPr>
        <p:spPr>
          <a:prstGeom prst="rect">
            <a:avLst/>
          </a:prstGeom>
        </p:spPr>
        <p:txBody>
          <a:bodyPr/>
          <a:lstStyle/>
          <a:p>
            <a:pPr/>
            <a:r>
              <a:t>-END-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ocalization means actually supporting multiple locales.…"/>
          <p:cNvSpPr txBox="1"/>
          <p:nvPr>
            <p:ph type="body" idx="1"/>
          </p:nvPr>
        </p:nvSpPr>
        <p:spPr>
          <a:prstGeom prst="rect">
            <a:avLst/>
          </a:prstGeom>
        </p:spPr>
        <p:txBody>
          <a:bodyPr/>
          <a:lstStyle/>
          <a:p>
            <a:pPr>
              <a:defRPr i="1">
                <a:latin typeface="Gill Sans"/>
                <a:ea typeface="Gill Sans"/>
                <a:cs typeface="Gill Sans"/>
                <a:sym typeface="Gill Sans"/>
              </a:defRPr>
            </a:pPr>
            <a:r>
              <a:t>Localization </a:t>
            </a:r>
            <a:r>
              <a:rPr i="0">
                <a:latin typeface="+mn-lt"/>
                <a:ea typeface="+mn-ea"/>
                <a:cs typeface="+mn-cs"/>
                <a:sym typeface="Gill Sans Light"/>
              </a:rPr>
              <a:t>means actually supporting multiple locales.</a:t>
            </a:r>
            <a:endParaRPr i="0">
              <a:latin typeface="+mn-lt"/>
              <a:ea typeface="+mn-ea"/>
              <a:cs typeface="+mn-cs"/>
              <a:sym typeface="Gill Sans Light"/>
            </a:endParaRPr>
          </a:p>
          <a:p>
            <a:pPr>
              <a:defRPr i="1">
                <a:latin typeface="Gill Sans"/>
                <a:ea typeface="Gill Sans"/>
                <a:cs typeface="Gill Sans"/>
                <a:sym typeface="Gill Sans"/>
              </a:defRPr>
            </a:pPr>
            <a:r>
              <a:rPr i="0">
                <a:latin typeface="+mn-lt"/>
                <a:ea typeface="+mn-ea"/>
                <a:cs typeface="+mn-cs"/>
                <a:sym typeface="Gill Sans Light"/>
              </a:rPr>
              <a:t>Oracle defines locale as “a specific geographical, political, or cultural region.”</a:t>
            </a:r>
            <a:endParaRPr i="0">
              <a:latin typeface="+mn-lt"/>
              <a:ea typeface="+mn-ea"/>
              <a:cs typeface="+mn-cs"/>
              <a:sym typeface="Gill Sans Light"/>
            </a:endParaRPr>
          </a:p>
          <a:p>
            <a:pPr lvl="1">
              <a:defRPr i="1">
                <a:latin typeface="Gill Sans"/>
                <a:ea typeface="Gill Sans"/>
                <a:cs typeface="Gill Sans"/>
                <a:sym typeface="Gill Sans"/>
              </a:defRPr>
            </a:pPr>
            <a:r>
              <a:rPr i="0">
                <a:latin typeface="+mn-lt"/>
                <a:ea typeface="+mn-ea"/>
                <a:cs typeface="+mn-cs"/>
                <a:sym typeface="Gill Sans Light"/>
              </a:rPr>
              <a:t>translating strings to different languages</a:t>
            </a:r>
            <a:endParaRPr i="0">
              <a:latin typeface="+mn-lt"/>
              <a:ea typeface="+mn-ea"/>
              <a:cs typeface="+mn-cs"/>
              <a:sym typeface="Gill Sans Light"/>
            </a:endParaRPr>
          </a:p>
          <a:p>
            <a:pPr lvl="1">
              <a:defRPr i="1">
                <a:latin typeface="Gill Sans"/>
                <a:ea typeface="Gill Sans"/>
                <a:cs typeface="Gill Sans"/>
                <a:sym typeface="Gill Sans"/>
              </a:defRPr>
            </a:pPr>
            <a:r>
              <a:rPr i="0">
                <a:latin typeface="+mn-lt"/>
                <a:ea typeface="+mn-ea"/>
                <a:cs typeface="+mn-cs"/>
                <a:sym typeface="Gill Sans Light"/>
              </a:rPr>
              <a:t>outputting dates and numbers in the correct format for that locale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Internationalization and Localization are such long words, therefore often abbreviated as i18n and l10n"/>
          <p:cNvSpPr txBox="1"/>
          <p:nvPr>
            <p:ph type="body" idx="1"/>
          </p:nvPr>
        </p:nvSpPr>
        <p:spPr>
          <a:prstGeom prst="rect">
            <a:avLst/>
          </a:prstGeom>
        </p:spPr>
        <p:txBody>
          <a:bodyPr/>
          <a:lstStyle/>
          <a:p>
            <a:pPr>
              <a:defRPr i="1">
                <a:latin typeface="Gill Sans"/>
                <a:ea typeface="Gill Sans"/>
                <a:cs typeface="Gill Sans"/>
                <a:sym typeface="Gill Sans"/>
              </a:defRPr>
            </a:pPr>
            <a:r>
              <a:t>Internationalization </a:t>
            </a:r>
            <a:r>
              <a:rPr i="0">
                <a:latin typeface="+mn-lt"/>
                <a:ea typeface="+mn-ea"/>
                <a:cs typeface="+mn-cs"/>
                <a:sym typeface="Gill Sans Light"/>
              </a:rPr>
              <a:t>and Localization are such long words, therefore often abbreviated as </a:t>
            </a:r>
            <a:r>
              <a:t>i18n</a:t>
            </a:r>
            <a:r>
              <a:rPr i="0">
                <a:latin typeface="+mn-lt"/>
                <a:ea typeface="+mn-ea"/>
                <a:cs typeface="+mn-cs"/>
                <a:sym typeface="Gill Sans Light"/>
              </a:rPr>
              <a:t> and </a:t>
            </a:r>
            <a:r>
              <a:t>l10n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Picking a locale"/>
          <p:cNvSpPr txBox="1"/>
          <p:nvPr>
            <p:ph type="title"/>
          </p:nvPr>
        </p:nvSpPr>
        <p:spPr>
          <a:xfrm>
            <a:off x="355600" y="254000"/>
            <a:ext cx="12293600" cy="1431903"/>
          </a:xfrm>
          <a:prstGeom prst="rect">
            <a:avLst/>
          </a:prstGeom>
        </p:spPr>
        <p:txBody>
          <a:bodyPr/>
          <a:lstStyle/>
          <a:p>
            <a:pPr/>
            <a:r>
              <a:t>Picking a locale</a:t>
            </a:r>
          </a:p>
        </p:txBody>
      </p:sp>
      <p:sp>
        <p:nvSpPr>
          <p:cNvPr id="137" name="The Locale class is in the java.util package"/>
          <p:cNvSpPr txBox="1"/>
          <p:nvPr>
            <p:ph type="body" idx="1"/>
          </p:nvPr>
        </p:nvSpPr>
        <p:spPr>
          <a:xfrm>
            <a:off x="355600" y="2000478"/>
            <a:ext cx="12293600" cy="7029222"/>
          </a:xfrm>
          <a:prstGeom prst="rect">
            <a:avLst/>
          </a:prstGeom>
        </p:spPr>
        <p:txBody>
          <a:bodyPr/>
          <a:lstStyle/>
          <a:p>
            <a:pPr/>
            <a:r>
              <a:t>The </a:t>
            </a:r>
            <a:r>
              <a:rPr>
                <a:latin typeface="Courier New"/>
                <a:ea typeface="Courier New"/>
                <a:cs typeface="Courier New"/>
                <a:sym typeface="Courier New"/>
              </a:rPr>
              <a:t>Locale</a:t>
            </a:r>
            <a:r>
              <a:t> class is in the </a:t>
            </a:r>
            <a:r>
              <a:rPr>
                <a:latin typeface="Courier New"/>
                <a:ea typeface="Courier New"/>
                <a:cs typeface="Courier New"/>
                <a:sym typeface="Courier New"/>
              </a:rPr>
              <a:t>java.util</a:t>
            </a:r>
            <a:r>
              <a:t> package</a:t>
            </a:r>
          </a:p>
          <a:p>
            <a:pPr/>
          </a:p>
          <a:p>
            <a:pPr/>
          </a:p>
        </p:txBody>
      </p:sp>
      <p:pic>
        <p:nvPicPr>
          <p:cNvPr id="138" name="Screen Shot 2018-09-25 at 8.38.14 AM.png" descr="Screen Shot 2018-09-25 at 8.38.14 AM.png"/>
          <p:cNvPicPr>
            <a:picLocks noChangeAspect="1"/>
          </p:cNvPicPr>
          <p:nvPr/>
        </p:nvPicPr>
        <p:blipFill>
          <a:blip r:embed="rId3">
            <a:extLst/>
          </a:blip>
          <a:stretch>
            <a:fillRect/>
          </a:stretch>
        </p:blipFill>
        <p:spPr>
          <a:xfrm>
            <a:off x="1545593" y="4327013"/>
            <a:ext cx="9118905" cy="160921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irst comes the lowercase language code. Then comes and underscore followed by uppercase country code…"/>
          <p:cNvSpPr txBox="1"/>
          <p:nvPr>
            <p:ph type="body" idx="1"/>
          </p:nvPr>
        </p:nvSpPr>
        <p:spPr>
          <a:prstGeom prst="rect">
            <a:avLst/>
          </a:prstGeom>
        </p:spPr>
        <p:txBody>
          <a:bodyPr/>
          <a:lstStyle/>
          <a:p>
            <a:pPr marL="432180" indent="-432180" defTabSz="484886">
              <a:spcBef>
                <a:spcPts val="3800"/>
              </a:spcBef>
              <a:defRPr sz="3818"/>
            </a:pPr>
            <a:r>
              <a:t>First comes the lowercase language code. Then comes and underscore followed by uppercase country code</a:t>
            </a:r>
          </a:p>
          <a:p>
            <a:pPr marL="432180" indent="-432180" defTabSz="484886">
              <a:spcBef>
                <a:spcPts val="3800"/>
              </a:spcBef>
              <a:defRPr sz="3818"/>
            </a:pPr>
            <a:r>
              <a:t>underscore and country code are optional</a:t>
            </a:r>
          </a:p>
          <a:p>
            <a:pPr marL="432180" indent="-432180" defTabSz="484886">
              <a:spcBef>
                <a:spcPts val="3800"/>
              </a:spcBef>
              <a:defRPr sz="3818"/>
            </a:pPr>
            <a:r>
              <a:t>It is valid for a Locale to be only a language</a:t>
            </a:r>
          </a:p>
          <a:p>
            <a:pPr marL="432180" indent="-432180" defTabSz="484886">
              <a:spcBef>
                <a:spcPts val="3800"/>
              </a:spcBef>
              <a:defRPr sz="3818"/>
            </a:pPr>
          </a:p>
          <a:p>
            <a:pPr marL="432180" indent="-432180" defTabSz="484886">
              <a:spcBef>
                <a:spcPts val="3800"/>
              </a:spcBef>
              <a:defRPr sz="3818"/>
            </a:pPr>
          </a:p>
          <a:p>
            <a:pPr marL="432180" indent="-432180" defTabSz="484886">
              <a:spcBef>
                <a:spcPts val="3800"/>
              </a:spcBef>
              <a:defRPr sz="3818"/>
            </a:pPr>
          </a:p>
        </p:txBody>
      </p:sp>
      <p:pic>
        <p:nvPicPr>
          <p:cNvPr id="143" name="Screen Shot 2018-09-25 at 8.46.05 AM.png" descr="Screen Shot 2018-09-25 at 8.46.05 AM.png"/>
          <p:cNvPicPr>
            <a:picLocks noChangeAspect="1"/>
          </p:cNvPicPr>
          <p:nvPr/>
        </p:nvPicPr>
        <p:blipFill>
          <a:blip r:embed="rId3">
            <a:extLst/>
          </a:blip>
          <a:stretch>
            <a:fillRect/>
          </a:stretch>
        </p:blipFill>
        <p:spPr>
          <a:xfrm>
            <a:off x="2479926" y="4962750"/>
            <a:ext cx="6186911" cy="361726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Body"/>
          <p:cNvSpPr txBox="1"/>
          <p:nvPr>
            <p:ph type="body" idx="1"/>
          </p:nvPr>
        </p:nvSpPr>
        <p:spPr>
          <a:prstGeom prst="rect">
            <a:avLst/>
          </a:prstGeom>
        </p:spPr>
        <p:txBody>
          <a:bodyPr/>
          <a:lstStyle/>
          <a:p>
            <a:pPr/>
          </a:p>
          <a:p>
            <a:pPr/>
          </a:p>
          <a:p>
            <a:pPr/>
          </a:p>
        </p:txBody>
      </p:sp>
      <p:pic>
        <p:nvPicPr>
          <p:cNvPr id="148" name="Screen Shot 2018-09-25 at 8.46.56 AM.png" descr="Screen Shot 2018-09-25 at 8.46.56 AM.png"/>
          <p:cNvPicPr>
            <a:picLocks noChangeAspect="1"/>
          </p:cNvPicPr>
          <p:nvPr/>
        </p:nvPicPr>
        <p:blipFill>
          <a:blip r:embed="rId3">
            <a:extLst/>
          </a:blip>
          <a:stretch>
            <a:fillRect/>
          </a:stretch>
        </p:blipFill>
        <p:spPr>
          <a:xfrm>
            <a:off x="640935" y="2806974"/>
            <a:ext cx="11722930" cy="213478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reating a Locale other than default (3 main ways)…"/>
          <p:cNvSpPr txBox="1"/>
          <p:nvPr>
            <p:ph type="body" idx="1"/>
          </p:nvPr>
        </p:nvSpPr>
        <p:spPr>
          <a:prstGeom prst="rect">
            <a:avLst/>
          </a:prstGeom>
        </p:spPr>
        <p:txBody>
          <a:bodyPr/>
          <a:lstStyle/>
          <a:p>
            <a:pPr marL="494665" indent="-494665" defTabSz="554990">
              <a:spcBef>
                <a:spcPts val="4300"/>
              </a:spcBef>
              <a:defRPr sz="4370"/>
            </a:pPr>
            <a:r>
              <a:t>Creating a </a:t>
            </a:r>
            <a:r>
              <a:rPr>
                <a:latin typeface="Courier New"/>
                <a:ea typeface="Courier New"/>
                <a:cs typeface="Courier New"/>
                <a:sym typeface="Courier New"/>
              </a:rPr>
              <a:t>Locale</a:t>
            </a:r>
            <a:r>
              <a:t> other than default (3 main ways)</a:t>
            </a:r>
          </a:p>
          <a:p>
            <a:pPr lvl="1" marL="989330" indent="-494665" defTabSz="554990">
              <a:spcBef>
                <a:spcPts val="4300"/>
              </a:spcBef>
              <a:defRPr sz="4370"/>
            </a:pPr>
            <a:r>
              <a:t>1. thru constants</a:t>
            </a:r>
          </a:p>
          <a:p>
            <a:pPr marL="494665" indent="-494665" defTabSz="554990">
              <a:spcBef>
                <a:spcPts val="4300"/>
              </a:spcBef>
              <a:defRPr sz="4370"/>
            </a:pPr>
          </a:p>
          <a:p>
            <a:pPr lvl="1" marL="989330" indent="-494665" defTabSz="554990">
              <a:spcBef>
                <a:spcPts val="4300"/>
              </a:spcBef>
              <a:defRPr sz="4370"/>
            </a:pPr>
            <a:r>
              <a:t>2. using constructors</a:t>
            </a:r>
          </a:p>
          <a:p>
            <a:pPr marL="494665" indent="-494665" defTabSz="554990">
              <a:spcBef>
                <a:spcPts val="4300"/>
              </a:spcBef>
              <a:defRPr sz="4370"/>
            </a:pPr>
          </a:p>
        </p:txBody>
      </p:sp>
      <p:pic>
        <p:nvPicPr>
          <p:cNvPr id="153" name="Screen Shot 2018-09-25 at 8.50.09 AM.png" descr="Screen Shot 2018-09-25 at 8.50.09 AM.png"/>
          <p:cNvPicPr>
            <a:picLocks noChangeAspect="1"/>
          </p:cNvPicPr>
          <p:nvPr/>
        </p:nvPicPr>
        <p:blipFill>
          <a:blip r:embed="rId3">
            <a:extLst/>
          </a:blip>
          <a:stretch>
            <a:fillRect/>
          </a:stretch>
        </p:blipFill>
        <p:spPr>
          <a:xfrm>
            <a:off x="1115443" y="3637951"/>
            <a:ext cx="9604418" cy="1776000"/>
          </a:xfrm>
          <a:prstGeom prst="rect">
            <a:avLst/>
          </a:prstGeom>
          <a:ln w="12700">
            <a:miter lim="400000"/>
          </a:ln>
        </p:spPr>
      </p:pic>
      <p:pic>
        <p:nvPicPr>
          <p:cNvPr id="154" name="Screen Shot 2018-09-25 at 8.52.52 AM.png" descr="Screen Shot 2018-09-25 at 8.52.52 AM.png"/>
          <p:cNvPicPr>
            <a:picLocks noChangeAspect="1"/>
          </p:cNvPicPr>
          <p:nvPr/>
        </p:nvPicPr>
        <p:blipFill>
          <a:blip r:embed="rId4">
            <a:extLst/>
          </a:blip>
          <a:stretch>
            <a:fillRect/>
          </a:stretch>
        </p:blipFill>
        <p:spPr>
          <a:xfrm>
            <a:off x="952503" y="6606421"/>
            <a:ext cx="11099794" cy="145054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1. thru builder design pattern"/>
          <p:cNvSpPr txBox="1"/>
          <p:nvPr>
            <p:ph type="body" idx="1"/>
          </p:nvPr>
        </p:nvSpPr>
        <p:spPr>
          <a:prstGeom prst="rect">
            <a:avLst/>
          </a:prstGeom>
        </p:spPr>
        <p:txBody>
          <a:bodyPr/>
          <a:lstStyle/>
          <a:p>
            <a:pPr lvl="1"/>
            <a:r>
              <a:t>1. thru builder design pattern</a:t>
            </a:r>
          </a:p>
          <a:p>
            <a:pPr/>
          </a:p>
          <a:p>
            <a:pPr/>
          </a:p>
        </p:txBody>
      </p:sp>
      <p:pic>
        <p:nvPicPr>
          <p:cNvPr id="159" name="Screen Shot 2018-09-25 at 8.59.59 AM.png" descr="Screen Shot 2018-09-25 at 8.59.59 AM.png"/>
          <p:cNvPicPr>
            <a:picLocks noChangeAspect="1"/>
          </p:cNvPicPr>
          <p:nvPr/>
        </p:nvPicPr>
        <p:blipFill>
          <a:blip r:embed="rId3">
            <a:extLst/>
          </a:blip>
          <a:stretch>
            <a:fillRect/>
          </a:stretch>
        </p:blipFill>
        <p:spPr>
          <a:xfrm>
            <a:off x="1929566" y="3483820"/>
            <a:ext cx="6245317" cy="407386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