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 we usually talk about dates and time zones as if the other person is</a:t>
            </a:r>
          </a:p>
          <a:p>
            <a:pPr/>
            <a:r>
              <a:t>located near us.</a:t>
            </a:r>
          </a:p>
          <a:p>
            <a:pPr/>
            <a:r>
              <a:t>- different if remote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marL="249030" indent="-249030">
              <a:buClr>
                <a:srgbClr val="535353"/>
              </a:buClr>
              <a:buSzPct val="82000"/>
              <a:buChar char="-"/>
            </a:pPr>
            <a:r>
              <a:t>The first line contains only a date and no time. </a:t>
            </a:r>
          </a:p>
          <a:p>
            <a:pPr marL="249030" indent="-249030">
              <a:buClr>
                <a:srgbClr val="535353"/>
              </a:buClr>
              <a:buSzPct val="82000"/>
              <a:buChar char="-"/>
            </a:pPr>
            <a:r>
              <a:t>The second contains only a time and no date. The time displays hours, minutes, seconds, and fractional seconds. </a:t>
            </a:r>
          </a:p>
          <a:p>
            <a:pPr marL="249030" indent="-249030">
              <a:buClr>
                <a:srgbClr val="535353"/>
              </a:buClr>
              <a:buSzPct val="82000"/>
              <a:buChar char="-"/>
            </a:pPr>
            <a:r>
              <a:t>The third contains both a date and a time. Java uses T to separate the date</a:t>
            </a:r>
          </a:p>
          <a:p>
            <a:pPr/>
            <a:r>
              <a:t>and time when converting LocalDateTime to a String</a:t>
            </a:r>
          </a:p>
          <a:p>
            <a:pPr marL="249030" indent="-249030">
              <a:buClr>
                <a:srgbClr val="535353"/>
              </a:buClr>
              <a:buSzPct val="82000"/>
              <a:buChar char="-"/>
            </a:pPr>
            <a:r>
              <a:t>Finally, the fourth adds the time zone offset and time zone. New York is four time zones away from Greenwich Mean Time (GMT).</a:t>
            </a:r>
          </a:p>
          <a:p>
            <a:pPr marL="249030" indent="-249030">
              <a:buClr>
                <a:srgbClr val="535353"/>
              </a:buClr>
              <a:buSzPct val="82000"/>
              <a:buChar char="-"/>
            </a:pPr>
            <a:r>
              <a:t>Greenwich Mean Time is a time zone in Europe that is used as time zone zero when discussing offsets. </a:t>
            </a:r>
          </a:p>
          <a:p>
            <a:pPr marL="249030" indent="-249030">
              <a:buClr>
                <a:srgbClr val="535353"/>
              </a:buClr>
              <a:buSzPct val="82000"/>
              <a:buChar char="-"/>
            </a:pPr>
            <a:r>
              <a:t>Coordinated Universal Time (UTC) ; UTC uses the same time zone zero as GMT.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 Both pass in the year, month, and date. Although it is good to use the Month constants (to make the code easier to read), you can pass the int number of the month directly. Just use the number of the month the same way you would if you were writing the date in real life.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13. does not compile</a:t>
            </a:r>
          </a:p>
          <a:p>
            <a:pPr/>
            <a:r>
              <a:t>14. false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 The first line of code shows how you can specify all of the information about the LocalDateTime right in the same line. There are many method signatures allowing you to specify different things. Having that many numbers in a row gets to be hard to read, though. The second line of code shows how you can create LocalDate and LocalTime objects separately first and then combine them to create a LocalDateTime object.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 We start by getting the time zone object. Then we use one of three approaches to create the ZonedDateTime. The first passes all of the fields individually. We don’t recommend this approach—there are too many numbers, and it is hard to read. A better approach is to pass a LocalDate object and a LocalTime object, or a LocalDateTime object.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3.png"/><Relationship Id="rId3" Type="http://schemas.openxmlformats.org/officeDocument/2006/relationships/image" Target="../media/image2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p:cNvSpPr txBox="1"/>
          <p:nvPr>
            <p:ph type="ctrTitle"/>
          </p:nvPr>
        </p:nvSpPr>
        <p:spPr>
          <a:prstGeom prst="rect">
            <a:avLst/>
          </a:prstGeom>
        </p:spPr>
        <p:txBody>
          <a:bodyPr/>
          <a:lstStyle/>
          <a:p>
            <a:pPr/>
          </a:p>
        </p:txBody>
      </p:sp>
      <p:sp>
        <p:nvSpPr>
          <p:cNvPr id="120" name="Body"/>
          <p:cNvSpPr txBox="1"/>
          <p:nvPr>
            <p:ph type="subTitle" sz="quarter" idx="1"/>
          </p:nvPr>
        </p:nvSpPr>
        <p:spPr>
          <a:prstGeom prst="rect">
            <a:avLst/>
          </a:prstGeom>
        </p:spPr>
        <p:txBody>
          <a:bodyPr/>
          <a:lstStyle/>
          <a:p>
            <a:pPr/>
          </a:p>
        </p:txBody>
      </p:sp>
      <p:grpSp>
        <p:nvGrpSpPr>
          <p:cNvPr id="123" name="Screen Shot 2018-09-05 at 7.47.44 PM.png"/>
          <p:cNvGrpSpPr/>
          <p:nvPr/>
        </p:nvGrpSpPr>
        <p:grpSpPr>
          <a:xfrm>
            <a:off x="997525" y="359630"/>
            <a:ext cx="11009750" cy="8554718"/>
            <a:chOff x="0" y="0"/>
            <a:chExt cx="11009748" cy="8554717"/>
          </a:xfrm>
        </p:grpSpPr>
        <p:pic>
          <p:nvPicPr>
            <p:cNvPr id="122" name="Screen Shot 2018-09-05 at 7.47.44 PM.png" descr="Screen Shot 2018-09-05 at 7.47.44 PM.png"/>
            <p:cNvPicPr>
              <a:picLocks noChangeAspect="1"/>
            </p:cNvPicPr>
            <p:nvPr/>
          </p:nvPicPr>
          <p:blipFill>
            <a:blip r:embed="rId2">
              <a:extLst/>
            </a:blip>
            <a:srcRect l="0" t="0" r="0" b="0"/>
            <a:stretch>
              <a:fillRect/>
            </a:stretch>
          </p:blipFill>
          <p:spPr>
            <a:xfrm>
              <a:off x="50799" y="50800"/>
              <a:ext cx="10908150" cy="8453117"/>
            </a:xfrm>
            <a:prstGeom prst="rect">
              <a:avLst/>
            </a:prstGeom>
            <a:ln>
              <a:noFill/>
            </a:ln>
            <a:effectLst/>
          </p:spPr>
        </p:pic>
        <p:pic>
          <p:nvPicPr>
            <p:cNvPr id="121" name="Screen Shot 2018-09-05 at 7.47.44 PM.png" descr="Screen Shot 2018-09-05 at 7.47.44 PM.png"/>
            <p:cNvPicPr>
              <a:picLocks noChangeAspect="0"/>
            </p:cNvPicPr>
            <p:nvPr/>
          </p:nvPicPr>
          <p:blipFill>
            <a:blip r:embed="rId3">
              <a:extLst/>
            </a:blip>
            <a:stretch>
              <a:fillRect/>
            </a:stretch>
          </p:blipFill>
          <p:spPr>
            <a:xfrm>
              <a:off x="-1" y="-1"/>
              <a:ext cx="11009749" cy="8554719"/>
            </a:xfrm>
            <a:prstGeom prst="rect">
              <a:avLst/>
            </a:prstGeom>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Creating a time…"/>
          <p:cNvSpPr txBox="1"/>
          <p:nvPr>
            <p:ph type="body" idx="1"/>
          </p:nvPr>
        </p:nvSpPr>
        <p:spPr>
          <a:prstGeom prst="rect">
            <a:avLst/>
          </a:prstGeom>
        </p:spPr>
        <p:txBody>
          <a:bodyPr/>
          <a:lstStyle/>
          <a:p>
            <a:pPr/>
            <a:r>
              <a:t>Creating a time</a:t>
            </a:r>
          </a:p>
          <a:p>
            <a:pPr/>
          </a:p>
          <a:p>
            <a:pPr/>
            <a:r>
              <a:t>Method Signatures are as follows:</a:t>
            </a:r>
          </a:p>
          <a:p>
            <a:pPr/>
          </a:p>
        </p:txBody>
      </p:sp>
      <p:pic>
        <p:nvPicPr>
          <p:cNvPr id="166" name="Screen Shot 2018-09-06 at 7.27.37 PM.png" descr="Screen Shot 2018-09-06 at 7.27.37 PM.png"/>
          <p:cNvPicPr>
            <a:picLocks noChangeAspect="1"/>
          </p:cNvPicPr>
          <p:nvPr/>
        </p:nvPicPr>
        <p:blipFill>
          <a:blip r:embed="rId2">
            <a:extLst/>
          </a:blip>
          <a:stretch>
            <a:fillRect/>
          </a:stretch>
        </p:blipFill>
        <p:spPr>
          <a:xfrm>
            <a:off x="819403" y="2662492"/>
            <a:ext cx="11365994" cy="1519413"/>
          </a:xfrm>
          <a:prstGeom prst="rect">
            <a:avLst/>
          </a:prstGeom>
          <a:ln w="12700">
            <a:miter lim="400000"/>
          </a:ln>
        </p:spPr>
      </p:pic>
      <p:pic>
        <p:nvPicPr>
          <p:cNvPr id="167" name="Screen Shot 2018-09-06 at 7.28.03 PM.png" descr="Screen Shot 2018-09-06 at 7.28.03 PM.png"/>
          <p:cNvPicPr>
            <a:picLocks noChangeAspect="1"/>
          </p:cNvPicPr>
          <p:nvPr/>
        </p:nvPicPr>
        <p:blipFill>
          <a:blip r:embed="rId3">
            <a:extLst/>
          </a:blip>
          <a:stretch>
            <a:fillRect/>
          </a:stretch>
        </p:blipFill>
        <p:spPr>
          <a:xfrm>
            <a:off x="655690" y="6156330"/>
            <a:ext cx="11835247" cy="159438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Combining dates and time into one object…"/>
          <p:cNvSpPr txBox="1"/>
          <p:nvPr>
            <p:ph type="body" idx="1"/>
          </p:nvPr>
        </p:nvSpPr>
        <p:spPr>
          <a:prstGeom prst="rect">
            <a:avLst/>
          </a:prstGeom>
        </p:spPr>
        <p:txBody>
          <a:bodyPr/>
          <a:lstStyle/>
          <a:p>
            <a:pPr marL="354076" indent="-354076" defTabSz="397256">
              <a:spcBef>
                <a:spcPts val="3100"/>
              </a:spcBef>
              <a:defRPr sz="3128"/>
            </a:pPr>
            <a:r>
              <a:t>Combining dates and time into one object</a:t>
            </a:r>
          </a:p>
          <a:p>
            <a:pPr marL="354076" indent="-354076" defTabSz="397256">
              <a:spcBef>
                <a:spcPts val="3100"/>
              </a:spcBef>
              <a:defRPr sz="3128"/>
            </a:pPr>
          </a:p>
          <a:p>
            <a:pPr marL="354076" indent="-354076" defTabSz="397256">
              <a:spcBef>
                <a:spcPts val="3100"/>
              </a:spcBef>
              <a:defRPr sz="3128"/>
            </a:pPr>
            <a:r>
              <a:t>Other method signatures:</a:t>
            </a:r>
          </a:p>
          <a:p>
            <a:pPr marL="354076" indent="-354076" defTabSz="397256">
              <a:spcBef>
                <a:spcPts val="3100"/>
              </a:spcBef>
              <a:defRPr sz="3128"/>
            </a:pPr>
          </a:p>
          <a:p>
            <a:pPr marL="354076" indent="-354076" defTabSz="397256">
              <a:spcBef>
                <a:spcPts val="3100"/>
              </a:spcBef>
              <a:defRPr sz="3128"/>
            </a:pPr>
          </a:p>
          <a:p>
            <a:pPr marL="354076" indent="-354076" defTabSz="397256">
              <a:spcBef>
                <a:spcPts val="3100"/>
              </a:spcBef>
              <a:defRPr sz="3128"/>
            </a:pPr>
          </a:p>
          <a:p>
            <a:pPr marL="354076" indent="-354076" defTabSz="397256">
              <a:spcBef>
                <a:spcPts val="3100"/>
              </a:spcBef>
              <a:defRPr sz="3128"/>
            </a:pPr>
          </a:p>
          <a:p>
            <a:pPr marL="354076" indent="-354076" defTabSz="397256">
              <a:spcBef>
                <a:spcPts val="3100"/>
              </a:spcBef>
              <a:defRPr sz="3128"/>
            </a:pPr>
          </a:p>
        </p:txBody>
      </p:sp>
      <p:pic>
        <p:nvPicPr>
          <p:cNvPr id="170" name="Screen Shot 2018-09-06 at 7.38.03 PM.png" descr="Screen Shot 2018-09-06 at 7.38.03 PM.png"/>
          <p:cNvPicPr>
            <a:picLocks noChangeAspect="1"/>
          </p:cNvPicPr>
          <p:nvPr/>
        </p:nvPicPr>
        <p:blipFill>
          <a:blip r:embed="rId3">
            <a:extLst/>
          </a:blip>
          <a:stretch>
            <a:fillRect/>
          </a:stretch>
        </p:blipFill>
        <p:spPr>
          <a:xfrm>
            <a:off x="657037" y="1598103"/>
            <a:ext cx="11177379" cy="1058324"/>
          </a:xfrm>
          <a:prstGeom prst="rect">
            <a:avLst/>
          </a:prstGeom>
          <a:ln w="12700">
            <a:miter lim="400000"/>
          </a:ln>
        </p:spPr>
      </p:pic>
      <p:pic>
        <p:nvPicPr>
          <p:cNvPr id="171" name="Screen Shot 2018-09-06 at 7.45.51 PM.png" descr="Screen Shot 2018-09-06 at 7.45.51 PM.png"/>
          <p:cNvPicPr>
            <a:picLocks noChangeAspect="1"/>
          </p:cNvPicPr>
          <p:nvPr/>
        </p:nvPicPr>
        <p:blipFill>
          <a:blip r:embed="rId4">
            <a:extLst/>
          </a:blip>
          <a:stretch>
            <a:fillRect/>
          </a:stretch>
        </p:blipFill>
        <p:spPr>
          <a:xfrm>
            <a:off x="782550" y="3285926"/>
            <a:ext cx="10926353" cy="57576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n order to create a ZonedDateTime, we first need to get the desired time zone.…"/>
          <p:cNvSpPr txBox="1"/>
          <p:nvPr>
            <p:ph type="body" idx="1"/>
          </p:nvPr>
        </p:nvSpPr>
        <p:spPr>
          <a:prstGeom prst="rect">
            <a:avLst/>
          </a:prstGeom>
        </p:spPr>
        <p:txBody>
          <a:bodyPr/>
          <a:lstStyle/>
          <a:p>
            <a:pPr marL="421766" indent="-421766" defTabSz="473201">
              <a:spcBef>
                <a:spcPts val="3700"/>
              </a:spcBef>
              <a:defRPr sz="3725"/>
            </a:pPr>
            <a:r>
              <a:t>In order to create a ZonedDateTime, we first need to get the desired time zone.</a:t>
            </a:r>
          </a:p>
          <a:p>
            <a:pPr marL="421766" indent="-421766" defTabSz="473201">
              <a:spcBef>
                <a:spcPts val="3700"/>
              </a:spcBef>
              <a:defRPr sz="3725"/>
            </a:pPr>
          </a:p>
          <a:p>
            <a:pPr marL="421766" indent="-421766" defTabSz="473201">
              <a:spcBef>
                <a:spcPts val="3700"/>
              </a:spcBef>
              <a:defRPr sz="3725"/>
            </a:pPr>
          </a:p>
          <a:p>
            <a:pPr marL="421766" indent="-421766" defTabSz="473201">
              <a:spcBef>
                <a:spcPts val="3700"/>
              </a:spcBef>
              <a:defRPr sz="3725"/>
            </a:pPr>
            <a:r>
              <a:t>Although there are other ways of creating a ZonedDateTime, you only need to know three for the exam:</a:t>
            </a:r>
          </a:p>
          <a:p>
            <a:pPr marL="421766" indent="-421766" defTabSz="473201">
              <a:spcBef>
                <a:spcPts val="3700"/>
              </a:spcBef>
              <a:defRPr sz="3725"/>
            </a:pPr>
          </a:p>
        </p:txBody>
      </p:sp>
      <p:pic>
        <p:nvPicPr>
          <p:cNvPr id="176" name="Screen Shot 2018-09-07 at 7.08.06 PM.png" descr="Screen Shot 2018-09-07 at 7.08.06 PM.png"/>
          <p:cNvPicPr>
            <a:picLocks noChangeAspect="1"/>
          </p:cNvPicPr>
          <p:nvPr/>
        </p:nvPicPr>
        <p:blipFill>
          <a:blip r:embed="rId3">
            <a:extLst/>
          </a:blip>
          <a:stretch>
            <a:fillRect/>
          </a:stretch>
        </p:blipFill>
        <p:spPr>
          <a:xfrm>
            <a:off x="867838" y="2105290"/>
            <a:ext cx="10143350" cy="2530385"/>
          </a:xfrm>
          <a:prstGeom prst="rect">
            <a:avLst/>
          </a:prstGeom>
          <a:ln w="12700">
            <a:miter lim="400000"/>
          </a:ln>
        </p:spPr>
      </p:pic>
      <p:pic>
        <p:nvPicPr>
          <p:cNvPr id="177" name="Screen Shot 2018-09-07 at 7.12.56 PM.png" descr="Screen Shot 2018-09-07 at 7.12.56 PM.png"/>
          <p:cNvPicPr>
            <a:picLocks noChangeAspect="1"/>
          </p:cNvPicPr>
          <p:nvPr/>
        </p:nvPicPr>
        <p:blipFill>
          <a:blip r:embed="rId4">
            <a:extLst/>
          </a:blip>
          <a:stretch>
            <a:fillRect/>
          </a:stretch>
        </p:blipFill>
        <p:spPr>
          <a:xfrm>
            <a:off x="288127" y="6840828"/>
            <a:ext cx="12428546" cy="208900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Body"/>
          <p:cNvSpPr txBox="1"/>
          <p:nvPr>
            <p:ph type="body" idx="1"/>
          </p:nvPr>
        </p:nvSpPr>
        <p:spPr>
          <a:prstGeom prst="rect">
            <a:avLst/>
          </a:prstGeom>
        </p:spPr>
        <p:txBody>
          <a:bodyPr/>
          <a:lstStyle/>
          <a:p>
            <a:pPr/>
          </a:p>
        </p:txBody>
      </p:sp>
      <p:pic>
        <p:nvPicPr>
          <p:cNvPr id="182" name="Screen Shot 2018-09-07 at 7.36.20 PM.png" descr="Screen Shot 2018-09-07 at 7.36.20 PM.png"/>
          <p:cNvPicPr>
            <a:picLocks noChangeAspect="1"/>
          </p:cNvPicPr>
          <p:nvPr/>
        </p:nvPicPr>
        <p:blipFill>
          <a:blip r:embed="rId2">
            <a:extLst/>
          </a:blip>
          <a:stretch>
            <a:fillRect/>
          </a:stretch>
        </p:blipFill>
        <p:spPr>
          <a:xfrm>
            <a:off x="25496" y="641667"/>
            <a:ext cx="12953808" cy="771431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ate and time classes have private constructors…"/>
          <p:cNvSpPr txBox="1"/>
          <p:nvPr>
            <p:ph type="body" idx="1"/>
          </p:nvPr>
        </p:nvSpPr>
        <p:spPr>
          <a:prstGeom prst="rect">
            <a:avLst/>
          </a:prstGeom>
        </p:spPr>
        <p:txBody>
          <a:bodyPr/>
          <a:lstStyle/>
          <a:p>
            <a:pPr marL="458215" indent="-458215" defTabSz="514095">
              <a:spcBef>
                <a:spcPts val="4000"/>
              </a:spcBef>
              <a:defRPr sz="4048"/>
            </a:pPr>
            <a:r>
              <a:t>Date and time classes have private constructors</a:t>
            </a:r>
          </a:p>
          <a:p>
            <a:pPr marL="458215" indent="-458215" defTabSz="514095">
              <a:spcBef>
                <a:spcPts val="4000"/>
              </a:spcBef>
              <a:defRPr sz="4048"/>
            </a:pPr>
          </a:p>
          <a:p>
            <a:pPr marL="458215" indent="-458215" defTabSz="514095">
              <a:spcBef>
                <a:spcPts val="4000"/>
              </a:spcBef>
              <a:defRPr sz="4048"/>
            </a:pPr>
            <a:r>
              <a:t>What happens when you pass invalid numbers to of()</a:t>
            </a:r>
          </a:p>
          <a:p>
            <a:pPr marL="458215" indent="-458215" defTabSz="514095">
              <a:spcBef>
                <a:spcPts val="4000"/>
              </a:spcBef>
              <a:defRPr sz="4048"/>
            </a:pPr>
          </a:p>
          <a:p>
            <a:pPr marL="458215" indent="-458215" defTabSz="514095">
              <a:spcBef>
                <a:spcPts val="4000"/>
              </a:spcBef>
              <a:defRPr sz="4048"/>
            </a:pPr>
            <a:r>
              <a:t>no need to know the exact exception but it’s a clear one: </a:t>
            </a:r>
          </a:p>
        </p:txBody>
      </p:sp>
      <p:pic>
        <p:nvPicPr>
          <p:cNvPr id="185" name="Screen Shot 2018-09-07 at 7.42.45 PM.png" descr="Screen Shot 2018-09-07 at 7.42.45 PM.png"/>
          <p:cNvPicPr>
            <a:picLocks noChangeAspect="1"/>
          </p:cNvPicPr>
          <p:nvPr/>
        </p:nvPicPr>
        <p:blipFill>
          <a:blip r:embed="rId2">
            <a:extLst/>
          </a:blip>
          <a:stretch>
            <a:fillRect/>
          </a:stretch>
        </p:blipFill>
        <p:spPr>
          <a:xfrm>
            <a:off x="958485" y="2163314"/>
            <a:ext cx="9956810" cy="970152"/>
          </a:xfrm>
          <a:prstGeom prst="rect">
            <a:avLst/>
          </a:prstGeom>
          <a:ln w="12700">
            <a:miter lim="400000"/>
          </a:ln>
        </p:spPr>
      </p:pic>
      <p:pic>
        <p:nvPicPr>
          <p:cNvPr id="186" name="Screen Shot 2018-09-07 at 7.44.05 PM.png" descr="Screen Shot 2018-09-07 at 7.44.05 PM.png"/>
          <p:cNvPicPr>
            <a:picLocks noChangeAspect="1"/>
          </p:cNvPicPr>
          <p:nvPr/>
        </p:nvPicPr>
        <p:blipFill>
          <a:blip r:embed="rId3">
            <a:extLst/>
          </a:blip>
          <a:stretch>
            <a:fillRect/>
          </a:stretch>
        </p:blipFill>
        <p:spPr>
          <a:xfrm>
            <a:off x="780926" y="4689019"/>
            <a:ext cx="11417548" cy="795574"/>
          </a:xfrm>
          <a:prstGeom prst="rect">
            <a:avLst/>
          </a:prstGeom>
          <a:ln w="12700">
            <a:miter lim="400000"/>
          </a:ln>
        </p:spPr>
      </p:pic>
      <p:pic>
        <p:nvPicPr>
          <p:cNvPr id="187" name="Screen Shot 2018-09-07 at 7.45.22 PM.png" descr="Screen Shot 2018-09-07 at 7.45.22 PM.png"/>
          <p:cNvPicPr>
            <a:picLocks noChangeAspect="1"/>
          </p:cNvPicPr>
          <p:nvPr/>
        </p:nvPicPr>
        <p:blipFill>
          <a:blip r:embed="rId4">
            <a:extLst/>
          </a:blip>
          <a:stretch>
            <a:fillRect/>
          </a:stretch>
        </p:blipFill>
        <p:spPr>
          <a:xfrm>
            <a:off x="890255" y="7610064"/>
            <a:ext cx="10093270" cy="117973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Body"/>
          <p:cNvSpPr txBox="1"/>
          <p:nvPr>
            <p:ph type="body" idx="1"/>
          </p:nvPr>
        </p:nvSpPr>
        <p:spPr>
          <a:prstGeom prst="rect">
            <a:avLst/>
          </a:prstGeom>
        </p:spPr>
        <p:txBody>
          <a:bodyPr/>
          <a:lstStyle/>
          <a:p>
            <a:pPr/>
          </a:p>
        </p:txBody>
      </p:sp>
      <p:pic>
        <p:nvPicPr>
          <p:cNvPr id="190" name="Screen Shot 2018-09-07 at 7.54.32 PM.png" descr="Screen Shot 2018-09-07 at 7.54.32 PM.png"/>
          <p:cNvPicPr>
            <a:picLocks noChangeAspect="1"/>
          </p:cNvPicPr>
          <p:nvPr/>
        </p:nvPicPr>
        <p:blipFill>
          <a:blip r:embed="rId2">
            <a:extLst/>
          </a:blip>
          <a:stretch>
            <a:fillRect/>
          </a:stretch>
        </p:blipFill>
        <p:spPr>
          <a:xfrm>
            <a:off x="1259721" y="112689"/>
            <a:ext cx="10485358" cy="4690342"/>
          </a:xfrm>
          <a:prstGeom prst="rect">
            <a:avLst/>
          </a:prstGeom>
          <a:ln w="12700">
            <a:miter lim="400000"/>
          </a:ln>
        </p:spPr>
      </p:pic>
      <p:pic>
        <p:nvPicPr>
          <p:cNvPr id="191" name="Screen Shot 2018-09-07 at 7.54.48 PM.png" descr="Screen Shot 2018-09-07 at 7.54.48 PM.png"/>
          <p:cNvPicPr>
            <a:picLocks noChangeAspect="1"/>
          </p:cNvPicPr>
          <p:nvPr/>
        </p:nvPicPr>
        <p:blipFill>
          <a:blip r:embed="rId3">
            <a:extLst/>
          </a:blip>
          <a:stretch>
            <a:fillRect/>
          </a:stretch>
        </p:blipFill>
        <p:spPr>
          <a:xfrm>
            <a:off x="1245446" y="4792305"/>
            <a:ext cx="10513908" cy="48696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orking with dates and times"/>
          <p:cNvSpPr txBox="1"/>
          <p:nvPr>
            <p:ph type="title"/>
          </p:nvPr>
        </p:nvSpPr>
        <p:spPr>
          <a:prstGeom prst="rect">
            <a:avLst/>
          </a:prstGeom>
        </p:spPr>
        <p:txBody>
          <a:bodyPr/>
          <a:lstStyle/>
          <a:p>
            <a:pPr/>
            <a:r>
              <a:t>Working with dates and times</a:t>
            </a:r>
          </a:p>
        </p:txBody>
      </p:sp>
      <p:sp>
        <p:nvSpPr>
          <p:cNvPr id="126" name="Completely revamped in Java 8"/>
          <p:cNvSpPr txBox="1"/>
          <p:nvPr>
            <p:ph type="body" idx="1"/>
          </p:nvPr>
        </p:nvSpPr>
        <p:spPr>
          <a:prstGeom prst="rect">
            <a:avLst/>
          </a:prstGeom>
        </p:spPr>
        <p:txBody>
          <a:bodyPr/>
          <a:lstStyle/>
          <a:p>
            <a:pPr/>
            <a:r>
              <a:t>Completely revamped in Java 8</a:t>
            </a:r>
          </a:p>
          <a:p>
            <a:pPr/>
          </a:p>
          <a:p>
            <a:pPr/>
          </a:p>
        </p:txBody>
      </p:sp>
      <p:pic>
        <p:nvPicPr>
          <p:cNvPr id="127" name="Screen Shot 2018-09-05 at 7.55.01 PM.png" descr="Screen Shot 2018-09-05 at 7.55.01 PM.png"/>
          <p:cNvPicPr>
            <a:picLocks noChangeAspect="1"/>
          </p:cNvPicPr>
          <p:nvPr/>
        </p:nvPicPr>
        <p:blipFill>
          <a:blip r:embed="rId2">
            <a:extLst/>
          </a:blip>
          <a:stretch>
            <a:fillRect/>
          </a:stretch>
        </p:blipFill>
        <p:spPr>
          <a:xfrm>
            <a:off x="1016000" y="4318000"/>
            <a:ext cx="7188200" cy="508000"/>
          </a:xfrm>
          <a:prstGeom prst="rect">
            <a:avLst/>
          </a:prstGeom>
          <a:ln w="12700">
            <a:miter lim="400000"/>
          </a:ln>
        </p:spPr>
      </p:pic>
      <p:pic>
        <p:nvPicPr>
          <p:cNvPr id="128" name="Screen Shot 2018-09-05 at 7.56.57 PM.png" descr="Screen Shot 2018-09-05 at 7.56.57 PM.png"/>
          <p:cNvPicPr>
            <a:picLocks noChangeAspect="1"/>
          </p:cNvPicPr>
          <p:nvPr/>
        </p:nvPicPr>
        <p:blipFill>
          <a:blip r:embed="rId3">
            <a:extLst/>
          </a:blip>
          <a:stretch>
            <a:fillRect/>
          </a:stretch>
        </p:blipFill>
        <p:spPr>
          <a:xfrm>
            <a:off x="819150" y="5340350"/>
            <a:ext cx="7581900" cy="20828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Creating dates and times"/>
          <p:cNvSpPr txBox="1"/>
          <p:nvPr>
            <p:ph type="title"/>
          </p:nvPr>
        </p:nvSpPr>
        <p:spPr>
          <a:xfrm>
            <a:off x="355600" y="253999"/>
            <a:ext cx="12293600" cy="1448531"/>
          </a:xfrm>
          <a:prstGeom prst="rect">
            <a:avLst/>
          </a:prstGeom>
        </p:spPr>
        <p:txBody>
          <a:bodyPr/>
          <a:lstStyle>
            <a:lvl1pPr>
              <a:defRPr cap="none" sz="3800"/>
            </a:lvl1pPr>
          </a:lstStyle>
          <a:p>
            <a:pPr/>
            <a:r>
              <a:t>Creating dates and times</a:t>
            </a:r>
          </a:p>
        </p:txBody>
      </p:sp>
      <p:sp>
        <p:nvSpPr>
          <p:cNvPr id="131" name="LocalDate - contains just a date - no time and no time zone (bday)…"/>
          <p:cNvSpPr txBox="1"/>
          <p:nvPr>
            <p:ph type="body" idx="1"/>
          </p:nvPr>
        </p:nvSpPr>
        <p:spPr>
          <a:xfrm>
            <a:off x="355600" y="1836335"/>
            <a:ext cx="12293600" cy="7193365"/>
          </a:xfrm>
          <a:prstGeom prst="rect">
            <a:avLst/>
          </a:prstGeom>
        </p:spPr>
        <p:txBody>
          <a:bodyPr/>
          <a:lstStyle/>
          <a:p>
            <a:pPr lvl="1" marL="718565" indent="-359282" defTabSz="403097">
              <a:spcBef>
                <a:spcPts val="3100"/>
              </a:spcBef>
              <a:defRPr sz="3174"/>
            </a:pPr>
            <a:r>
              <a:rPr b="1">
                <a:latin typeface="Courier New"/>
                <a:ea typeface="Courier New"/>
                <a:cs typeface="Courier New"/>
                <a:sym typeface="Courier New"/>
              </a:rPr>
              <a:t>LocalDate</a:t>
            </a:r>
            <a:r>
              <a:t> - contains just a date - no time and no time zone (bday)</a:t>
            </a:r>
          </a:p>
          <a:p>
            <a:pPr lvl="1" marL="718565" indent="-359282" defTabSz="403097">
              <a:spcBef>
                <a:spcPts val="3100"/>
              </a:spcBef>
              <a:defRPr sz="3174"/>
            </a:pPr>
            <a:r>
              <a:rPr b="1">
                <a:latin typeface="Courier New"/>
                <a:ea typeface="Courier New"/>
                <a:cs typeface="Courier New"/>
                <a:sym typeface="Courier New"/>
              </a:rPr>
              <a:t>LocalTime</a:t>
            </a:r>
            <a:r>
              <a:t> - contains just a time - no date and no time zone (midnight)</a:t>
            </a:r>
          </a:p>
          <a:p>
            <a:pPr lvl="1" marL="718565" indent="-359282" defTabSz="403097">
              <a:spcBef>
                <a:spcPts val="3100"/>
              </a:spcBef>
              <a:defRPr sz="3174"/>
            </a:pPr>
            <a:r>
              <a:rPr b="1">
                <a:latin typeface="Courier New"/>
                <a:ea typeface="Courier New"/>
                <a:cs typeface="Courier New"/>
                <a:sym typeface="Courier New"/>
              </a:rPr>
              <a:t>LocalDateTime</a:t>
            </a:r>
            <a:r>
              <a:t> - contains both a date and time but no time zone (midnight on January 2)</a:t>
            </a:r>
          </a:p>
          <a:p>
            <a:pPr lvl="1" marL="718565" indent="-359282" defTabSz="403097">
              <a:spcBef>
                <a:spcPts val="3100"/>
              </a:spcBef>
              <a:defRPr sz="3174"/>
            </a:pPr>
            <a:r>
              <a:rPr b="1">
                <a:latin typeface="Courier New"/>
                <a:ea typeface="Courier New"/>
                <a:cs typeface="Courier New"/>
                <a:sym typeface="Courier New"/>
              </a:rPr>
              <a:t>ZonedDateTime</a:t>
            </a:r>
            <a:r>
              <a:t> - contains a date, time, and timezone (conference call at 9AM EST)</a:t>
            </a:r>
          </a:p>
          <a:p>
            <a:pPr lvl="6" marL="0" indent="0" defTabSz="403097">
              <a:lnSpc>
                <a:spcPct val="120000"/>
              </a:lnSpc>
              <a:spcBef>
                <a:spcPts val="3100"/>
              </a:spcBef>
              <a:buSzTx/>
              <a:buNone/>
              <a:defRPr sz="3174"/>
            </a:pPr>
            <a:r>
              <a:t>* Oracle recommends avoiding time zones unless you really need them. Try to act as if everyone is in the same time zone when you can.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Body"/>
          <p:cNvSpPr txBox="1"/>
          <p:nvPr>
            <p:ph type="body" idx="1"/>
          </p:nvPr>
        </p:nvSpPr>
        <p:spPr>
          <a:prstGeom prst="rect">
            <a:avLst/>
          </a:prstGeom>
        </p:spPr>
        <p:txBody>
          <a:bodyPr/>
          <a:lstStyle/>
          <a:p>
            <a:pPr/>
          </a:p>
          <a:p>
            <a:pPr/>
          </a:p>
          <a:p>
            <a:pPr/>
          </a:p>
          <a:p>
            <a:pPr/>
          </a:p>
        </p:txBody>
      </p:sp>
      <p:pic>
        <p:nvPicPr>
          <p:cNvPr id="136" name="Screen Shot 2018-09-05 at 8.08.50 PM.png" descr="Screen Shot 2018-09-05 at 8.08.50 PM.png"/>
          <p:cNvPicPr>
            <a:picLocks noChangeAspect="1"/>
          </p:cNvPicPr>
          <p:nvPr/>
        </p:nvPicPr>
        <p:blipFill>
          <a:blip r:embed="rId3">
            <a:extLst/>
          </a:blip>
          <a:stretch>
            <a:fillRect/>
          </a:stretch>
        </p:blipFill>
        <p:spPr>
          <a:xfrm>
            <a:off x="1912644" y="772652"/>
            <a:ext cx="8943553" cy="2630458"/>
          </a:xfrm>
          <a:prstGeom prst="rect">
            <a:avLst/>
          </a:prstGeom>
          <a:ln w="12700">
            <a:miter lim="400000"/>
          </a:ln>
        </p:spPr>
      </p:pic>
      <p:sp>
        <p:nvSpPr>
          <p:cNvPr id="137" name="If we are in United States on May 25, 2015 9:13 a.m. the output would be :"/>
          <p:cNvSpPr txBox="1"/>
          <p:nvPr/>
        </p:nvSpPr>
        <p:spPr>
          <a:xfrm>
            <a:off x="1833469" y="3838620"/>
            <a:ext cx="985412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If we are in United States on May 25, 2015 9:13 a.m. the output would be :</a:t>
            </a:r>
          </a:p>
        </p:txBody>
      </p:sp>
      <p:pic>
        <p:nvPicPr>
          <p:cNvPr id="138" name="Screen Shot 2018-09-05 at 8.10.58 PM.png" descr="Screen Shot 2018-09-05 at 8.10.58 PM.png"/>
          <p:cNvPicPr>
            <a:picLocks noChangeAspect="1"/>
          </p:cNvPicPr>
          <p:nvPr/>
        </p:nvPicPr>
        <p:blipFill>
          <a:blip r:embed="rId4">
            <a:extLst/>
          </a:blip>
          <a:stretch>
            <a:fillRect/>
          </a:stretch>
        </p:blipFill>
        <p:spPr>
          <a:xfrm>
            <a:off x="1897038" y="5488246"/>
            <a:ext cx="8974765" cy="237635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Converting to GMT:"/>
          <p:cNvSpPr txBox="1"/>
          <p:nvPr>
            <p:ph type="body" idx="1"/>
          </p:nvPr>
        </p:nvSpPr>
        <p:spPr>
          <a:prstGeom prst="rect">
            <a:avLst/>
          </a:prstGeom>
        </p:spPr>
        <p:txBody>
          <a:bodyPr/>
          <a:lstStyle/>
          <a:p>
            <a:pPr/>
            <a:r>
              <a:t>Converting to GMT:</a:t>
            </a:r>
          </a:p>
          <a:p>
            <a:pPr/>
          </a:p>
          <a:p>
            <a:pPr/>
          </a:p>
          <a:p>
            <a:pPr/>
          </a:p>
          <a:p>
            <a:pPr/>
          </a:p>
        </p:txBody>
      </p:sp>
      <p:pic>
        <p:nvPicPr>
          <p:cNvPr id="143" name="Screen Shot 2018-09-05 at 8.27.56 PM.png" descr="Screen Shot 2018-09-05 at 8.27.56 PM.png"/>
          <p:cNvPicPr>
            <a:picLocks noChangeAspect="1"/>
          </p:cNvPicPr>
          <p:nvPr/>
        </p:nvPicPr>
        <p:blipFill>
          <a:blip r:embed="rId2">
            <a:extLst/>
          </a:blip>
          <a:stretch>
            <a:fillRect/>
          </a:stretch>
        </p:blipFill>
        <p:spPr>
          <a:xfrm>
            <a:off x="928634" y="2293747"/>
            <a:ext cx="10750308" cy="1112102"/>
          </a:xfrm>
          <a:prstGeom prst="rect">
            <a:avLst/>
          </a:prstGeom>
          <a:ln w="12700">
            <a:miter lim="400000"/>
          </a:ln>
        </p:spPr>
      </p:pic>
      <p:sp>
        <p:nvSpPr>
          <p:cNvPr id="144" name="* The time zone offset can be listed in different ways: +02:00, GMT+2, and UTC+2 all mean the same thing. You might see any of them on the exam."/>
          <p:cNvSpPr txBox="1"/>
          <p:nvPr/>
        </p:nvSpPr>
        <p:spPr>
          <a:xfrm>
            <a:off x="768349" y="4916874"/>
            <a:ext cx="11468102"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800"/>
              </a:spcBef>
              <a:defRPr sz="3800"/>
            </a:lvl1pPr>
          </a:lstStyle>
          <a:p>
            <a:pPr/>
            <a:r>
              <a:t>* The time zone offset can be listed in different ways: +02:00, GMT+2, and UTC+2 all mean the same thing. You might see any of them on the exam.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ex 5.1"/>
          <p:cNvSpPr txBox="1"/>
          <p:nvPr>
            <p:ph type="body" idx="1"/>
          </p:nvPr>
        </p:nvSpPr>
        <p:spPr>
          <a:prstGeom prst="rect">
            <a:avLst/>
          </a:prstGeom>
        </p:spPr>
        <p:txBody>
          <a:bodyPr/>
          <a:lstStyle/>
          <a:p>
            <a:pPr/>
            <a:r>
              <a:t>ex 5.1</a:t>
            </a:r>
          </a:p>
          <a:p>
            <a:pPr/>
          </a:p>
          <a:p>
            <a:pPr/>
          </a:p>
          <a:p>
            <a:pPr/>
          </a:p>
        </p:txBody>
      </p:sp>
      <p:sp>
        <p:nvSpPr>
          <p:cNvPr id="147" name="How many hours apart are California in the Pacific U.S. time zone and India?"/>
          <p:cNvSpPr txBox="1"/>
          <p:nvPr/>
        </p:nvSpPr>
        <p:spPr>
          <a:xfrm>
            <a:off x="866112" y="2833193"/>
            <a:ext cx="9223926"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800"/>
              </a:spcBef>
              <a:defRPr sz="3800"/>
            </a:lvl1pPr>
          </a:lstStyle>
          <a:p>
            <a:pPr/>
            <a:r>
              <a:t>How many hours apart are California in the Pacific U.S. time zone and India?</a:t>
            </a:r>
          </a:p>
        </p:txBody>
      </p:sp>
      <p:pic>
        <p:nvPicPr>
          <p:cNvPr id="148" name="Screen Shot 2018-09-05 at 8.36.31 PM.png" descr="Screen Shot 2018-09-05 at 8.36.31 PM.png"/>
          <p:cNvPicPr>
            <a:picLocks noChangeAspect="1"/>
          </p:cNvPicPr>
          <p:nvPr/>
        </p:nvPicPr>
        <p:blipFill>
          <a:blip r:embed="rId2">
            <a:extLst/>
          </a:blip>
          <a:stretch>
            <a:fillRect/>
          </a:stretch>
        </p:blipFill>
        <p:spPr>
          <a:xfrm>
            <a:off x="805416" y="4411855"/>
            <a:ext cx="9746461" cy="148990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Body"/>
          <p:cNvSpPr txBox="1"/>
          <p:nvPr>
            <p:ph type="body" idx="1"/>
          </p:nvPr>
        </p:nvSpPr>
        <p:spPr>
          <a:prstGeom prst="rect">
            <a:avLst/>
          </a:prstGeom>
        </p:spPr>
        <p:txBody>
          <a:bodyPr/>
          <a:lstStyle/>
          <a:p>
            <a:pPr/>
          </a:p>
        </p:txBody>
      </p:sp>
      <p:pic>
        <p:nvPicPr>
          <p:cNvPr id="151" name="Screen Shot 2018-09-05 at 8.40.52 PM.png" descr="Screen Shot 2018-09-05 at 8.40.52 PM.png"/>
          <p:cNvPicPr>
            <a:picLocks noChangeAspect="1"/>
          </p:cNvPicPr>
          <p:nvPr/>
        </p:nvPicPr>
        <p:blipFill>
          <a:blip r:embed="rId2">
            <a:extLst/>
          </a:blip>
          <a:srcRect l="0" t="0" r="0" b="0"/>
          <a:stretch>
            <a:fillRect/>
          </a:stretch>
        </p:blipFill>
        <p:spPr>
          <a:xfrm>
            <a:off x="469275" y="2329786"/>
            <a:ext cx="12066250" cy="474605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Creating a date with no time…"/>
          <p:cNvSpPr txBox="1"/>
          <p:nvPr>
            <p:ph type="body" idx="1"/>
          </p:nvPr>
        </p:nvSpPr>
        <p:spPr>
          <a:prstGeom prst="rect">
            <a:avLst/>
          </a:prstGeom>
        </p:spPr>
        <p:txBody>
          <a:bodyPr/>
          <a:lstStyle/>
          <a:p>
            <a:pPr/>
            <a:r>
              <a:t>Creating a date with no time</a:t>
            </a:r>
          </a:p>
          <a:p>
            <a:pPr/>
          </a:p>
          <a:p>
            <a:pPr/>
            <a:r>
              <a:t>Method Signatures are as follows:</a:t>
            </a:r>
          </a:p>
          <a:p>
            <a:pPr/>
          </a:p>
        </p:txBody>
      </p:sp>
      <p:pic>
        <p:nvPicPr>
          <p:cNvPr id="154" name="Screen Shot 2018-09-06 at 7.11.51 PM.png" descr="Screen Shot 2018-09-06 at 7.11.51 PM.png"/>
          <p:cNvPicPr>
            <a:picLocks noChangeAspect="1"/>
          </p:cNvPicPr>
          <p:nvPr/>
        </p:nvPicPr>
        <p:blipFill>
          <a:blip r:embed="rId3">
            <a:extLst/>
          </a:blip>
          <a:stretch>
            <a:fillRect/>
          </a:stretch>
        </p:blipFill>
        <p:spPr>
          <a:xfrm>
            <a:off x="792656" y="2837728"/>
            <a:ext cx="10826295" cy="1138337"/>
          </a:xfrm>
          <a:prstGeom prst="rect">
            <a:avLst/>
          </a:prstGeom>
          <a:ln w="12700">
            <a:miter lim="400000"/>
          </a:ln>
        </p:spPr>
      </p:pic>
      <p:pic>
        <p:nvPicPr>
          <p:cNvPr id="155" name="Screen Shot 2018-09-06 at 7.13.01 PM.png" descr="Screen Shot 2018-09-06 at 7.13.01 PM.png"/>
          <p:cNvPicPr>
            <a:picLocks noChangeAspect="1"/>
          </p:cNvPicPr>
          <p:nvPr/>
        </p:nvPicPr>
        <p:blipFill>
          <a:blip r:embed="rId4">
            <a:extLst/>
          </a:blip>
          <a:stretch>
            <a:fillRect/>
          </a:stretch>
        </p:blipFill>
        <p:spPr>
          <a:xfrm>
            <a:off x="955689" y="5640245"/>
            <a:ext cx="11093422" cy="125422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ex 5.2"/>
          <p:cNvSpPr txBox="1"/>
          <p:nvPr>
            <p:ph type="body" idx="1"/>
          </p:nvPr>
        </p:nvSpPr>
        <p:spPr>
          <a:prstGeom prst="rect">
            <a:avLst/>
          </a:prstGeom>
        </p:spPr>
        <p:txBody>
          <a:bodyPr/>
          <a:lstStyle/>
          <a:p>
            <a:pPr/>
            <a:r>
              <a:t>ex 5.2</a:t>
            </a:r>
          </a:p>
          <a:p>
            <a:pPr/>
          </a:p>
          <a:p>
            <a:pPr/>
          </a:p>
          <a:p>
            <a:pPr/>
          </a:p>
        </p:txBody>
      </p:sp>
      <p:sp>
        <p:nvSpPr>
          <p:cNvPr id="160" name="What’s the value of b1 and b2?"/>
          <p:cNvSpPr txBox="1"/>
          <p:nvPr/>
        </p:nvSpPr>
        <p:spPr>
          <a:xfrm>
            <a:off x="1029450" y="3012907"/>
            <a:ext cx="922392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800"/>
              </a:spcBef>
              <a:defRPr sz="3800"/>
            </a:lvl1pPr>
          </a:lstStyle>
          <a:p>
            <a:pPr/>
            <a:r>
              <a:t>What’s the value of b1 and b2?</a:t>
            </a:r>
          </a:p>
        </p:txBody>
      </p:sp>
      <p:pic>
        <p:nvPicPr>
          <p:cNvPr id="161" name="Screen Shot 2018-09-06 at 7.18.39 PM.png" descr="Screen Shot 2018-09-06 at 7.18.39 PM.png"/>
          <p:cNvPicPr>
            <a:picLocks noChangeAspect="1"/>
          </p:cNvPicPr>
          <p:nvPr/>
        </p:nvPicPr>
        <p:blipFill>
          <a:blip r:embed="rId3">
            <a:extLst/>
          </a:blip>
          <a:stretch>
            <a:fillRect/>
          </a:stretch>
        </p:blipFill>
        <p:spPr>
          <a:xfrm>
            <a:off x="966718" y="4286296"/>
            <a:ext cx="7651205" cy="188102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