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49030" indent="-249030">
              <a:buClr>
                <a:srgbClr val="535353"/>
              </a:buClr>
              <a:buSzPct val="82000"/>
              <a:buChar char="-"/>
            </a:pPr>
            <a:r>
              <a:t>We could say Duration.ofSeconds(3600) to mean one hour.</a:t>
            </a:r>
          </a:p>
          <a:p>
            <a:pPr marL="249030" indent="-249030">
              <a:buClr>
                <a:srgbClr val="535353"/>
              </a:buClr>
              <a:buSzPct val="82000"/>
              <a:buChar char="-"/>
            </a:pPr>
            <a:r>
              <a:t>If you want something to happen every hour and a half, you would specify 90 minutes.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49030" indent="-249030">
              <a:buClr>
                <a:srgbClr val="535353"/>
              </a:buClr>
              <a:buSzPct val="82000"/>
              <a:buChar char="-"/>
            </a:lvl1pPr>
          </a:lstStyle>
          <a:p>
            <a:pPr/>
            <a:r>
              <a:t>Did you get it? We went from 5:30 GMT to 6:30 GMT to 7:30 GMT.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49030" indent="-249030">
              <a:buClr>
                <a:srgbClr val="535353"/>
              </a:buClr>
              <a:buSzPct val="82000"/>
              <a:buChar char="-"/>
            </a:lvl1pPr>
          </a:lstStyle>
          <a:p>
            <a:pPr/>
            <a:r>
              <a:t>Java is smart enough to know that there is no 2:30 a.m. that night and switches over to the appropriate GMT offset.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49030" indent="-249030">
              <a:buClr>
                <a:srgbClr val="535353"/>
              </a:buClr>
              <a:buSzPct val="82000"/>
              <a:buChar char="-"/>
            </a:pPr>
            <a:r>
              <a:t>The first print statement shows that between truncates rather than rounds. </a:t>
            </a:r>
          </a:p>
          <a:p>
            <a:pPr marL="249030" indent="-249030">
              <a:buClr>
                <a:srgbClr val="535353"/>
              </a:buClr>
              <a:buSzPct val="82000"/>
              <a:buChar char="-"/>
            </a:pPr>
            <a:r>
              <a:t>The second shows how easy it is to count in different units. Just change the ChronoUnit type. </a:t>
            </a:r>
          </a:p>
          <a:p>
            <a:pPr marL="249030" indent="-249030">
              <a:buClr>
                <a:srgbClr val="535353"/>
              </a:buClr>
              <a:buSzPct val="82000"/>
              <a:buChar char="-"/>
            </a:pPr>
            <a:r>
              <a:t>The last reminds us that Java will throw an exception if we mix up what can be done on date vs. time objects.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49030" indent="-249030">
              <a:buClr>
                <a:srgbClr val="535353"/>
              </a:buClr>
              <a:buSzPct val="82000"/>
              <a:buChar char="-"/>
            </a:pPr>
            <a:r>
              <a:t>Line 11 shows that we can add hours to a LocalDateTime, since it contains a time. </a:t>
            </a:r>
          </a:p>
          <a:p>
            <a:pPr marL="249030" indent="-249030">
              <a:buClr>
                <a:srgbClr val="535353"/>
              </a:buClr>
              <a:buSzPct val="82000"/>
              <a:buChar char="-"/>
            </a:pPr>
            <a:r>
              <a:t>Line 12 also works, since all we have is a time. </a:t>
            </a:r>
          </a:p>
          <a:p>
            <a:pPr marL="249030" indent="-249030">
              <a:buClr>
                <a:srgbClr val="535353"/>
              </a:buClr>
              <a:buSzPct val="82000"/>
              <a:buChar char="-"/>
            </a:pPr>
            <a:r>
              <a:t>Line 13 fails because we cannot add hours to an object that does not contain a time.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49030" indent="-249030">
              <a:buClr>
                <a:srgbClr val="535353"/>
              </a:buClr>
              <a:buSzPct val="82000"/>
              <a:buChar char="-"/>
            </a:pPr>
            <a:r>
              <a:t>This time we see that Java moves forward past the end of the day. Line 11 goes to the next day since we pass midnight. </a:t>
            </a:r>
          </a:p>
          <a:p>
            <a:pPr marL="249030" indent="-249030">
              <a:buClr>
                <a:srgbClr val="535353"/>
              </a:buClr>
              <a:buSzPct val="82000"/>
              <a:buChar char="-"/>
            </a:pPr>
            <a:r>
              <a:t>Line 12 doesn’t have a day, so the time just wraps around—just like on a real clock.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49030" indent="-249030">
              <a:buClr>
                <a:srgbClr val="535353"/>
              </a:buClr>
              <a:buSzPct val="82000"/>
              <a:buChar char="-"/>
            </a:lvl1pPr>
          </a:lstStyle>
          <a:p>
            <a:pPr/>
            <a:r>
              <a:t>Since we are working with a LocalDate, we are required to use Period. Duration has time units in it, even if we don’t see them and they are meant only for objects with time.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49030" indent="-249030">
              <a:buClr>
                <a:srgbClr val="535353"/>
              </a:buClr>
              <a:buSzPct val="82000"/>
              <a:buChar char="-"/>
            </a:pPr>
            <a:r>
              <a:t>The last two lines represent the same moment in time. The ZonedDateTime includes a timezone. The Instant gets rid of the time zone and turns it into an Instant of time in GMT.</a:t>
            </a:r>
          </a:p>
          <a:p>
            <a:pPr marL="249030" indent="-249030">
              <a:buClr>
                <a:srgbClr val="535353"/>
              </a:buClr>
              <a:buSzPct val="82000"/>
              <a:buChar char="-"/>
            </a:pPr>
            <a:r>
              <a:t>You cannot convert a LocalDateTime to an Instant. Remember that an Instant is a point in time. A LocalDateTime does not contain a time zone, and it is therefore not universally recognized around the world as the same moment in time.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49030" indent="-249030">
              <a:buClr>
                <a:srgbClr val="535353"/>
              </a:buClr>
              <a:buSzPct val="82000"/>
              <a:buChar char="-"/>
            </a:lvl1pPr>
          </a:lstStyle>
          <a:p>
            <a:pPr/>
            <a:r>
              <a:t>It’s weird that an Instant displays a year and month while preventing you from doing math with those fields. Unfortunately, you need to memorize this fact.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49030" indent="-249030">
              <a:buClr>
                <a:srgbClr val="535353"/>
              </a:buClr>
              <a:buSzPct val="82000"/>
              <a:buChar char="-"/>
            </a:pPr>
            <a:r>
              <a:t>Figure 5.2 shows what happens with the clocks. On a normal day, time proceeds linearly from 1:00 a.m. to 2:00 a.m. to 3:00 a.m. to 4:00 a.m. and so on. </a:t>
            </a:r>
          </a:p>
          <a:p>
            <a:pPr marL="249030" indent="-249030">
              <a:buClr>
                <a:srgbClr val="535353"/>
              </a:buClr>
              <a:buSzPct val="82000"/>
              <a:buChar char="-"/>
            </a:pPr>
            <a:r>
              <a:t>When we change our clocks in March, time springs forward from 1:59 a.m. to 3:00 a.m. Technically it is 1:59 a.m. and 59 seconds plus milliseconds; in other words, the moment immediately before 2:00 a.m. Luckily, the exam doesn’t get that granular, and we can think of it as simply 1:59 a.m.</a:t>
            </a:r>
          </a:p>
          <a:p>
            <a:pPr marL="249030" indent="-249030">
              <a:buClr>
                <a:srgbClr val="535353"/>
              </a:buClr>
              <a:buSzPct val="82000"/>
              <a:buChar char="-"/>
            </a:pPr>
            <a:r>
              <a:t>When we change our clocks in November, time falls back and we experience the hour from 2:00 a.m. to 2:59 a.m. Children learn this as spring forward in the spring and fall back in the fall.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49030" indent="-249030">
              <a:buClr>
                <a:srgbClr val="535353"/>
              </a:buClr>
              <a:buSzPct val="82000"/>
              <a:buChar char="-"/>
            </a:pPr>
            <a:r>
              <a:t>2 things changed: The time jumps from 1:30 to 3:30. The UTC offset also changes.</a:t>
            </a:r>
          </a:p>
          <a:p>
            <a:pPr marL="249030" indent="-249030">
              <a:buClr>
                <a:srgbClr val="535353"/>
              </a:buClr>
              <a:buSzPct val="82000"/>
              <a:buChar char="-"/>
            </a:pPr>
            <a:r>
              <a:t>You can see that we went from 6:30 GMT (1:30 minus -5:00) to 7:30 GMT (3:30 minus -4:00). This shows that the time really did change by one hour from GMT’s point of view.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2-10-superquadro_1631x2178.jpeg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Working with durations"/>
          <p:cNvSpPr txBox="1"/>
          <p:nvPr>
            <p:ph type="title"/>
          </p:nvPr>
        </p:nvSpPr>
        <p:spPr>
          <a:xfrm>
            <a:off x="355600" y="254000"/>
            <a:ext cx="12293600" cy="1773018"/>
          </a:xfrm>
          <a:prstGeom prst="rect">
            <a:avLst/>
          </a:prstGeom>
        </p:spPr>
        <p:txBody>
          <a:bodyPr/>
          <a:lstStyle/>
          <a:p>
            <a:pPr/>
            <a:r>
              <a:t>Working with durations</a:t>
            </a:r>
          </a:p>
        </p:txBody>
      </p:sp>
      <p:sp>
        <p:nvSpPr>
          <p:cNvPr id="120" name="Intended for smaller units of time…"/>
          <p:cNvSpPr txBox="1"/>
          <p:nvPr>
            <p:ph type="body" idx="1"/>
          </p:nvPr>
        </p:nvSpPr>
        <p:spPr>
          <a:xfrm>
            <a:off x="355600" y="2018084"/>
            <a:ext cx="12293600" cy="7011616"/>
          </a:xfrm>
          <a:prstGeom prst="rect">
            <a:avLst/>
          </a:prstGeom>
        </p:spPr>
        <p:txBody>
          <a:bodyPr/>
          <a:lstStyle/>
          <a:p>
            <a:pPr marL="385318" indent="-385318" defTabSz="432308">
              <a:spcBef>
                <a:spcPts val="3400"/>
              </a:spcBef>
              <a:defRPr sz="3404"/>
            </a:pPr>
            <a:r>
              <a:t>Intended for smaller units of time</a:t>
            </a:r>
          </a:p>
          <a:p>
            <a:pPr marL="385318" indent="-385318" defTabSz="432308">
              <a:spcBef>
                <a:spcPts val="3400"/>
              </a:spcBef>
              <a:defRPr sz="3404"/>
            </a:pPr>
            <a:r>
              <a:t>You can specify the number of days, hours, minutes, seconds, or nanoseconds</a:t>
            </a:r>
          </a:p>
          <a:p>
            <a:pPr marL="385318" indent="-385318" defTabSz="432308">
              <a:spcBef>
                <a:spcPts val="3400"/>
              </a:spcBef>
              <a:defRPr sz="3404"/>
            </a:pPr>
            <a:r>
              <a:t>Yes you can pass 365 days to make a year but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Period</a:t>
            </a:r>
            <a:r>
              <a:t> is more suitable for that</a:t>
            </a:r>
          </a:p>
          <a:p>
            <a:pPr marL="385318" indent="-385318" defTabSz="432308">
              <a:spcBef>
                <a:spcPts val="3400"/>
              </a:spcBef>
              <a:defRPr sz="3404"/>
            </a:pPr>
            <a:r>
              <a:t>Used with objects that have time</a:t>
            </a:r>
          </a:p>
          <a:p>
            <a:pPr marL="385318" indent="-385318" defTabSz="432308">
              <a:spcBef>
                <a:spcPts val="3400"/>
              </a:spcBef>
              <a:defRPr sz="3404"/>
            </a:pPr>
            <a:r>
              <a:t>Output beginning with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PT, </a:t>
            </a:r>
            <a:r>
              <a:t>you can think of this as period of time</a:t>
            </a:r>
          </a:p>
          <a:p>
            <a:pPr marL="385318" indent="-385318" defTabSz="432308">
              <a:spcBef>
                <a:spcPts val="3400"/>
              </a:spcBef>
              <a:defRPr sz="3404"/>
            </a:pPr>
            <a:r>
              <a:t>Stored in hours, minutes, and seconds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Working with Instants"/>
          <p:cNvSpPr txBox="1"/>
          <p:nvPr>
            <p:ph type="title"/>
          </p:nvPr>
        </p:nvSpPr>
        <p:spPr>
          <a:xfrm>
            <a:off x="355600" y="254000"/>
            <a:ext cx="12293600" cy="1773018"/>
          </a:xfrm>
          <a:prstGeom prst="rect">
            <a:avLst/>
          </a:prstGeom>
        </p:spPr>
        <p:txBody>
          <a:bodyPr/>
          <a:lstStyle/>
          <a:p>
            <a:pPr/>
            <a:r>
              <a:t>Working with Instants</a:t>
            </a:r>
          </a:p>
        </p:txBody>
      </p:sp>
      <p:sp>
        <p:nvSpPr>
          <p:cNvPr id="161" name="The Instant class represents a specific moment in time in the GMT time zone.…"/>
          <p:cNvSpPr txBox="1"/>
          <p:nvPr>
            <p:ph type="body" idx="1"/>
          </p:nvPr>
        </p:nvSpPr>
        <p:spPr>
          <a:xfrm>
            <a:off x="355600" y="2018084"/>
            <a:ext cx="12293600" cy="7011616"/>
          </a:xfrm>
          <a:prstGeom prst="rect">
            <a:avLst/>
          </a:prstGeom>
        </p:spPr>
        <p:txBody>
          <a:bodyPr/>
          <a:lstStyle/>
          <a:p>
            <a:pPr marL="510286" indent="-510286" defTabSz="572516">
              <a:spcBef>
                <a:spcPts val="4500"/>
              </a:spcBef>
              <a:defRPr sz="4508"/>
            </a:pPr>
            <a:r>
              <a:t>The Instant class represents a specific moment in time in the GMT time zone.</a:t>
            </a:r>
          </a:p>
          <a:p>
            <a:pPr marL="510286" indent="-510286" defTabSz="572516">
              <a:spcBef>
                <a:spcPts val="4500"/>
              </a:spcBef>
              <a:defRPr sz="4508"/>
            </a:pPr>
            <a:r>
              <a:t>Suppose you want to run a timer:</a:t>
            </a:r>
          </a:p>
          <a:p>
            <a:pPr marL="510286" indent="-510286" defTabSz="572516">
              <a:spcBef>
                <a:spcPts val="4500"/>
              </a:spcBef>
              <a:defRPr sz="4508"/>
            </a:pPr>
          </a:p>
          <a:p>
            <a:pPr marL="510286" indent="-510286" defTabSz="572516">
              <a:spcBef>
                <a:spcPts val="4500"/>
              </a:spcBef>
              <a:defRPr sz="4508"/>
            </a:pPr>
          </a:p>
        </p:txBody>
      </p:sp>
      <p:pic>
        <p:nvPicPr>
          <p:cNvPr id="162" name="Screen Shot 2018-09-13 at 7.41.44 PM.png" descr="Screen Shot 2018-09-13 at 7.41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2090" y="5206483"/>
            <a:ext cx="10300578" cy="33883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If you have a ZonedDateTime, you can turn it into an Instan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you have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ZonedDateTime</a:t>
            </a:r>
            <a:r>
              <a:t>, you can turn it into 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Instant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5" name="Screen Shot 2018-09-13 at 7.47.32 PM.png" descr="Screen Shot 2018-09-13 at 7.47.3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4418" y="3746500"/>
            <a:ext cx="11915964" cy="32631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If you have the number of seconds since 1970, you can also create an Instant that way…"/>
          <p:cNvSpPr txBox="1"/>
          <p:nvPr>
            <p:ph type="body" idx="1"/>
          </p:nvPr>
        </p:nvSpPr>
        <p:spPr>
          <a:xfrm>
            <a:off x="762000" y="774700"/>
            <a:ext cx="11468100" cy="8216900"/>
          </a:xfrm>
          <a:prstGeom prst="rect">
            <a:avLst/>
          </a:prstGeom>
        </p:spPr>
        <p:txBody>
          <a:bodyPr/>
          <a:lstStyle/>
          <a:p>
            <a:pPr marL="432180" indent="-432180" defTabSz="484886">
              <a:spcBef>
                <a:spcPts val="3800"/>
              </a:spcBef>
              <a:defRPr sz="3818"/>
            </a:pPr>
            <a:r>
              <a:t>If you have the number of seconds since 1970, you can also create 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Instant</a:t>
            </a:r>
            <a:r>
              <a:t> that way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32180" indent="-432180" defTabSz="484886">
              <a:spcBef>
                <a:spcPts val="3800"/>
              </a:spcBef>
              <a:defRPr sz="3818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32180" indent="-432180" defTabSz="484886">
              <a:spcBef>
                <a:spcPts val="3800"/>
              </a:spcBef>
              <a:defRPr sz="3818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32180" indent="-432180" defTabSz="484886">
              <a:spcBef>
                <a:spcPts val="3800"/>
              </a:spcBef>
              <a:defRPr sz="3818"/>
            </a:pPr>
            <a:r>
              <a:t>Using that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Instant, </a:t>
            </a:r>
            <a:r>
              <a:t>you can do the math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32180" indent="-432180" defTabSz="484886">
              <a:spcBef>
                <a:spcPts val="3800"/>
              </a:spcBef>
              <a:defRPr sz="3818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32180" indent="-432180" defTabSz="484886">
              <a:spcBef>
                <a:spcPts val="3800"/>
              </a:spcBef>
              <a:defRPr sz="3818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0" name="Screen Shot 2018-09-14 at 7.51.29 PM.png" descr="Screen Shot 2018-09-14 at 7.51.2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2250" y="2996075"/>
            <a:ext cx="11773643" cy="1339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Screen Shot 2018-09-14 at 7.52.51 PM.png" descr="Screen Shot 2018-09-14 at 7.52.51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2281" y="5860867"/>
            <a:ext cx="12360238" cy="2863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ccounting for daylight savings time"/>
          <p:cNvSpPr txBox="1"/>
          <p:nvPr>
            <p:ph type="title"/>
          </p:nvPr>
        </p:nvSpPr>
        <p:spPr>
          <a:xfrm>
            <a:off x="355600" y="254000"/>
            <a:ext cx="12293600" cy="1773018"/>
          </a:xfrm>
          <a:prstGeom prst="rect">
            <a:avLst/>
          </a:prstGeom>
        </p:spPr>
        <p:txBody>
          <a:bodyPr/>
          <a:lstStyle>
            <a:lvl1pPr defTabSz="473201">
              <a:defRPr sz="5832"/>
            </a:lvl1pPr>
          </a:lstStyle>
          <a:p>
            <a:pPr/>
            <a:r>
              <a:t>Accounting for daylight savings time</a:t>
            </a:r>
          </a:p>
        </p:txBody>
      </p:sp>
      <p:sp>
        <p:nvSpPr>
          <p:cNvPr id="176" name="Some countries observe daylight savings time…"/>
          <p:cNvSpPr txBox="1"/>
          <p:nvPr>
            <p:ph type="body" idx="1"/>
          </p:nvPr>
        </p:nvSpPr>
        <p:spPr>
          <a:xfrm>
            <a:off x="355600" y="2018084"/>
            <a:ext cx="12293600" cy="7011616"/>
          </a:xfrm>
          <a:prstGeom prst="rect">
            <a:avLst/>
          </a:prstGeom>
        </p:spPr>
        <p:txBody>
          <a:bodyPr/>
          <a:lstStyle/>
          <a:p>
            <a:pPr marL="369696" indent="-369696" defTabSz="414781">
              <a:spcBef>
                <a:spcPts val="3200"/>
              </a:spcBef>
              <a:defRPr sz="3266"/>
            </a:pPr>
            <a:r>
              <a:t>Some countries observe 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daylight savings time</a:t>
            </a:r>
            <a:endParaRPr i="1">
              <a:latin typeface="Gill Sans"/>
              <a:ea typeface="Gill Sans"/>
              <a:cs typeface="Gill Sans"/>
              <a:sym typeface="Gill Sans"/>
            </a:endParaRPr>
          </a:p>
          <a:p>
            <a:pPr marL="369696" indent="-369696" defTabSz="414781">
              <a:spcBef>
                <a:spcPts val="3200"/>
              </a:spcBef>
              <a:defRPr sz="3266"/>
            </a:pPr>
            <a:r>
              <a:t>This is where clocks are adjusted by an hour twice a year to make better use of the sunlight</a:t>
            </a:r>
          </a:p>
          <a:p>
            <a:pPr marL="369696" indent="-369696" defTabSz="414781">
              <a:spcBef>
                <a:spcPts val="3200"/>
              </a:spcBef>
              <a:defRPr sz="3266"/>
            </a:pPr>
            <a:r>
              <a:t>Not all countries participate, and those that do, use different weekends for the change</a:t>
            </a:r>
            <a:endParaRPr i="1">
              <a:latin typeface="Gill Sans"/>
              <a:ea typeface="Gill Sans"/>
              <a:cs typeface="Gill Sans"/>
              <a:sym typeface="Gill Sans"/>
            </a:endParaRPr>
          </a:p>
          <a:p>
            <a:pPr marL="369696" indent="-369696" defTabSz="414781">
              <a:spcBef>
                <a:spcPts val="3200"/>
              </a:spcBef>
              <a:defRPr sz="3266"/>
            </a:pPr>
            <a:r>
              <a:t>In the US they move the clocks an hour ahead in March and move them an hour back in November.  The exam will let you know if a date/time mentioned falls on a weekend. If it is not mentioned, safe to assume it is a normal weekend. Officially change the clocks at 2AM, which falls early Sunday morning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9" name="Screen Shot 2018-09-16 at 6.01.10 PM.png" descr="Screen Shot 2018-09-16 at 6.01.1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343" y="1403805"/>
            <a:ext cx="12812114" cy="7428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or example, on March 13, 2016, we(US) move our clocks forward an hour and jump from 2:00 am to 3:00 am. This means that there is no 2:30am that day.…"/>
          <p:cNvSpPr txBox="1"/>
          <p:nvPr>
            <p:ph type="body" idx="1"/>
          </p:nvPr>
        </p:nvSpPr>
        <p:spPr>
          <a:xfrm>
            <a:off x="762000" y="774700"/>
            <a:ext cx="11468100" cy="8216900"/>
          </a:xfrm>
          <a:prstGeom prst="rect">
            <a:avLst/>
          </a:prstGeom>
        </p:spPr>
        <p:txBody>
          <a:bodyPr/>
          <a:lstStyle/>
          <a:p>
            <a:pPr marL="395731" indent="-395731" defTabSz="443991">
              <a:spcBef>
                <a:spcPts val="3400"/>
              </a:spcBef>
              <a:defRPr sz="3496"/>
            </a:pPr>
            <a:r>
              <a:t>For example, on March 13, 2016, we(US) move our clocks forward an hour and jump from 2:00 am to 3:00 am. This means that there is no 2:30am that day.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95731" indent="-395731" defTabSz="443991">
              <a:spcBef>
                <a:spcPts val="3400"/>
              </a:spcBef>
              <a:defRPr sz="3496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ex 5.9 </a:t>
            </a:r>
            <a:r>
              <a:t>What’s the output?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95731" indent="-395731" defTabSz="443991">
              <a:spcBef>
                <a:spcPts val="3400"/>
              </a:spcBef>
              <a:defRPr sz="3496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95731" indent="-395731" defTabSz="443991">
              <a:spcBef>
                <a:spcPts val="3400"/>
              </a:spcBef>
              <a:defRPr sz="3496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95731" indent="-395731" defTabSz="443991">
              <a:spcBef>
                <a:spcPts val="3400"/>
              </a:spcBef>
              <a:defRPr sz="3496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95731" indent="-395731" defTabSz="443991">
              <a:spcBef>
                <a:spcPts val="3400"/>
              </a:spcBef>
              <a:defRPr sz="3496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4" name="Screen Shot 2018-09-18 at 8.22.14 PM.png" descr="Screen Shot 2018-09-18 at 8.22.1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453" y="4111883"/>
            <a:ext cx="12771894" cy="4522507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Rectangle"/>
          <p:cNvSpPr/>
          <p:nvPr/>
        </p:nvSpPr>
        <p:spPr>
          <a:xfrm>
            <a:off x="5657394" y="6448136"/>
            <a:ext cx="6817470" cy="7203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6" name="Rectangle"/>
          <p:cNvSpPr/>
          <p:nvPr/>
        </p:nvSpPr>
        <p:spPr>
          <a:xfrm>
            <a:off x="5657394" y="7858504"/>
            <a:ext cx="6817470" cy="7203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imilarly in November, an hour after the initial 1:30 is also1:30 because at 2:00 a.m. we repeat the hour…"/>
          <p:cNvSpPr txBox="1"/>
          <p:nvPr>
            <p:ph type="body" idx="1"/>
          </p:nvPr>
        </p:nvSpPr>
        <p:spPr>
          <a:xfrm>
            <a:off x="762000" y="774700"/>
            <a:ext cx="11468100" cy="8216900"/>
          </a:xfrm>
          <a:prstGeom prst="rect">
            <a:avLst/>
          </a:prstGeom>
        </p:spPr>
        <p:txBody>
          <a:bodyPr/>
          <a:lstStyle/>
          <a:p>
            <a:pPr marL="432180" indent="-432180" defTabSz="484886">
              <a:spcBef>
                <a:spcPts val="3800"/>
              </a:spcBef>
              <a:defRPr sz="3818"/>
            </a:pPr>
            <a:r>
              <a:t>Similarly in November, an hour after the initial 1:30 is also1:30 because at 2:00 a.m. we repeat the hour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32180" indent="-432180" defTabSz="484886">
              <a:spcBef>
                <a:spcPts val="3800"/>
              </a:spcBef>
              <a:defRPr sz="3818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ex 5.10 </a:t>
            </a:r>
            <a:r>
              <a:t>Calculate the GMT time: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32180" indent="-432180" defTabSz="484886">
              <a:spcBef>
                <a:spcPts val="3800"/>
              </a:spcBef>
              <a:defRPr sz="3818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32180" indent="-432180" defTabSz="484886">
              <a:spcBef>
                <a:spcPts val="3800"/>
              </a:spcBef>
              <a:defRPr sz="3818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32180" indent="-432180" defTabSz="484886">
              <a:spcBef>
                <a:spcPts val="3800"/>
              </a:spcBef>
              <a:defRPr sz="3818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32180" indent="-432180" defTabSz="484886">
              <a:spcBef>
                <a:spcPts val="3800"/>
              </a:spcBef>
              <a:defRPr sz="3818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1" name="Screen Shot 2018-09-18 at 8.38.27 PM.png" descr="Screen Shot 2018-09-18 at 8.38.2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8623" y="3338641"/>
            <a:ext cx="11720878" cy="5473519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Rectangle"/>
          <p:cNvSpPr/>
          <p:nvPr/>
        </p:nvSpPr>
        <p:spPr>
          <a:xfrm>
            <a:off x="5470722" y="5408437"/>
            <a:ext cx="6423709" cy="7203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3" name="Rectangle"/>
          <p:cNvSpPr/>
          <p:nvPr/>
        </p:nvSpPr>
        <p:spPr>
          <a:xfrm>
            <a:off x="5530515" y="6681475"/>
            <a:ext cx="6039337" cy="7203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4" name="Rectangle"/>
          <p:cNvSpPr/>
          <p:nvPr/>
        </p:nvSpPr>
        <p:spPr>
          <a:xfrm>
            <a:off x="5603480" y="7954514"/>
            <a:ext cx="6254446" cy="7203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ex 5.11 What’s the output?"/>
          <p:cNvSpPr txBox="1"/>
          <p:nvPr>
            <p:ph type="body" idx="1"/>
          </p:nvPr>
        </p:nvSpPr>
        <p:spPr>
          <a:xfrm>
            <a:off x="762000" y="774700"/>
            <a:ext cx="11468100" cy="8216900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ex 5.11 </a:t>
            </a:r>
            <a:r>
              <a:t>What’s the output?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9" name="Screen Shot 2018-09-18 at 8.44.42 PM.png" descr="Screen Shot 2018-09-18 at 8.44.4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14694" y="2814599"/>
            <a:ext cx="13234188" cy="2815786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Rectangle"/>
          <p:cNvSpPr/>
          <p:nvPr/>
        </p:nvSpPr>
        <p:spPr>
          <a:xfrm>
            <a:off x="5836819" y="4944432"/>
            <a:ext cx="6984818" cy="621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Yes, it is annoying that Oracle expects you to know this even if you aren’t in the United States—or for that matter in a part of the United States that doesn’t follow daylight savings tim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Yes, it is annoying that Oracle expects you to know this even if you aren’t in the United States—or for that matter in a part of the United States that doesn’t follow daylight savings time. </a:t>
            </a:r>
          </a:p>
          <a:p>
            <a:pPr marL="0" indent="0">
              <a:buSzTx/>
              <a:buNone/>
            </a:pPr>
            <a:r>
              <a:t>The exam creators are in the United States, and they decided that everyone needs to know how United States time zones work.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-END-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-END-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reating Dur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Duration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Duration </a:t>
            </a:r>
            <a:r>
              <a:t>doesn’t have a constructor that takes multiple units like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Period does</a:t>
            </a:r>
          </a:p>
        </p:txBody>
      </p:sp>
      <p:pic>
        <p:nvPicPr>
          <p:cNvPr id="123" name="Screen Shot 2018-09-10 at 7.47.40 PM.png" descr="Screen Shot 2018-09-10 at 7.47.4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969" y="2799134"/>
            <a:ext cx="12362862" cy="30809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Duration includes another more generic factory method. It takes a number and a TemporalUnit. At the moment one implementation: ChronoUn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3009" indent="-453009" defTabSz="508254">
              <a:spcBef>
                <a:spcPts val="4000"/>
              </a:spcBef>
              <a:defRPr sz="4002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Duration </a:t>
            </a:r>
            <a:r>
              <a:t>includes another more generic factory method. It takes a number and a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TemporalUnit. </a:t>
            </a:r>
            <a:r>
              <a:t>At the moment one implementation: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ChronoUnit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3009" indent="-453009" defTabSz="508254">
              <a:spcBef>
                <a:spcPts val="4000"/>
              </a:spcBef>
              <a:defRPr sz="4002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3009" indent="-453009" defTabSz="508254">
              <a:spcBef>
                <a:spcPts val="4000"/>
              </a:spcBef>
              <a:defRPr sz="4002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3009" indent="-453009" defTabSz="508254">
              <a:spcBef>
                <a:spcPts val="4000"/>
              </a:spcBef>
              <a:defRPr sz="4002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3009" indent="-453009" defTabSz="508254">
              <a:spcBef>
                <a:spcPts val="4000"/>
              </a:spcBef>
              <a:defRPr sz="4002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ChronoUnit </a:t>
            </a:r>
            <a:r>
              <a:t>also includes convenient units such as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ChronoUnit.HALF_DAYS </a:t>
            </a:r>
            <a:r>
              <a:t>to represent 12 hours</a:t>
            </a:r>
          </a:p>
        </p:txBody>
      </p:sp>
      <p:pic>
        <p:nvPicPr>
          <p:cNvPr id="128" name="Screen Shot 2018-09-10 at 8.24.55 PM.png" descr="Screen Shot 2018-09-10 at 8.24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354" y="2969825"/>
            <a:ext cx="12438092" cy="3384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1" name="Screen Shot 2018-09-10 at 8.28.44 PM.png" descr="Screen Shot 2018-09-10 at 8.28.4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763" y="1719087"/>
            <a:ext cx="12673274" cy="4916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Using a Duration works the same way as using a Period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Duration</a:t>
            </a:r>
            <a:r>
              <a:t> works the same way as using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Period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6" name="Screen Shot 2018-09-13 at 7.16.48 PM.png" descr="Screen Shot 2018-09-13 at 7.16.4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691" y="3355625"/>
            <a:ext cx="12627418" cy="32440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ex 5.6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8629" indent="-468629" defTabSz="525779">
              <a:spcBef>
                <a:spcPts val="4100"/>
              </a:spcBef>
              <a:defRPr sz="4140"/>
            </a:pPr>
            <a:r>
              <a:t>ex 5.6</a:t>
            </a:r>
          </a:p>
          <a:p>
            <a:pPr lvl="1" marL="937259" indent="-468629" defTabSz="525779">
              <a:spcBef>
                <a:spcPts val="4100"/>
              </a:spcBef>
              <a:defRPr sz="4140"/>
            </a:pPr>
            <a:r>
              <a:t>What’s the output:</a:t>
            </a:r>
          </a:p>
          <a:p>
            <a:pPr lvl="1" marL="937259" indent="-468629" defTabSz="525779">
              <a:spcBef>
                <a:spcPts val="4100"/>
              </a:spcBef>
              <a:defRPr sz="4140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68629" indent="-468629" defTabSz="525779">
              <a:spcBef>
                <a:spcPts val="4100"/>
              </a:spcBef>
              <a:defRPr sz="4140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68629" indent="-468629" defTabSz="525779">
              <a:spcBef>
                <a:spcPts val="4100"/>
              </a:spcBef>
              <a:defRPr sz="4140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68629" indent="-468629" defTabSz="525779">
              <a:spcBef>
                <a:spcPts val="4100"/>
              </a:spcBef>
              <a:defRPr sz="4140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1" name="Screen Shot 2018-09-13 at 7.24.57 PM.png" descr="Screen Shot 2018-09-13 at 7.24.5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10" y="3054896"/>
            <a:ext cx="12939780" cy="3070758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Rectangle"/>
          <p:cNvSpPr/>
          <p:nvPr/>
        </p:nvSpPr>
        <p:spPr>
          <a:xfrm>
            <a:off x="8177462" y="4801815"/>
            <a:ext cx="471641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ex 5.7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8629" indent="-468629" defTabSz="525779">
              <a:spcBef>
                <a:spcPts val="4100"/>
              </a:spcBef>
              <a:defRPr sz="4140"/>
            </a:pPr>
            <a:r>
              <a:t>ex 5.7</a:t>
            </a:r>
          </a:p>
          <a:p>
            <a:pPr lvl="1" marL="937259" indent="-468629" defTabSz="525779">
              <a:spcBef>
                <a:spcPts val="4100"/>
              </a:spcBef>
              <a:defRPr sz="4140"/>
            </a:pPr>
            <a:r>
              <a:t>What’s the output:</a:t>
            </a:r>
          </a:p>
          <a:p>
            <a:pPr lvl="1" marL="937259" indent="-468629" defTabSz="525779">
              <a:spcBef>
                <a:spcPts val="4100"/>
              </a:spcBef>
              <a:defRPr sz="4140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68629" indent="-468629" defTabSz="525779">
              <a:spcBef>
                <a:spcPts val="4100"/>
              </a:spcBef>
              <a:defRPr sz="4140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68629" indent="-468629" defTabSz="525779">
              <a:spcBef>
                <a:spcPts val="4100"/>
              </a:spcBef>
              <a:defRPr sz="4140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68629" indent="-468629" defTabSz="525779">
              <a:spcBef>
                <a:spcPts val="4100"/>
              </a:spcBef>
              <a:defRPr sz="4140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7" name="Screen Shot 2018-09-13 at 7.29.52 PM.png" descr="Screen Shot 2018-09-13 at 7.29.5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557" y="3137145"/>
            <a:ext cx="12551686" cy="2893409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Rectangle"/>
          <p:cNvSpPr/>
          <p:nvPr/>
        </p:nvSpPr>
        <p:spPr>
          <a:xfrm>
            <a:off x="7477443" y="4965153"/>
            <a:ext cx="4813028" cy="10567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Oval"/>
          <p:cNvSpPr/>
          <p:nvPr/>
        </p:nvSpPr>
        <p:spPr>
          <a:xfrm>
            <a:off x="6959356" y="5402665"/>
            <a:ext cx="664412" cy="57581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ex 5.8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ex 5.8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4" name="Screen Shot 2018-09-13 at 7.37.25 PM.png" descr="Screen Shot 2018-09-13 at 7.37.2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984" y="1992684"/>
            <a:ext cx="12914832" cy="478392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Rectangle"/>
          <p:cNvSpPr/>
          <p:nvPr/>
        </p:nvSpPr>
        <p:spPr>
          <a:xfrm>
            <a:off x="4458611" y="3758349"/>
            <a:ext cx="5784213" cy="25716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8" name="Screen Shot 2018-09-13 at 7.37.25 PM.png" descr="Screen Shot 2018-09-13 at 7.37.2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984" y="1992684"/>
            <a:ext cx="12914832" cy="4783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