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marL="249030" indent="-249030">
              <a:buClr>
                <a:srgbClr val="535353"/>
              </a:buClr>
              <a:buSzPct val="82000"/>
              <a:buChar char="-"/>
            </a:pPr>
            <a:r>
              <a:t>Up until now, we’ve kept all of the strings from our program in the classes that use them. </a:t>
            </a:r>
          </a:p>
          <a:p>
            <a:pPr marL="249030" indent="-249030">
              <a:buClr>
                <a:srgbClr val="535353"/>
              </a:buClr>
              <a:buSzPct val="82000"/>
              <a:buChar char="-"/>
            </a:pPr>
            <a:r>
              <a:t>Localization requires externalizing them to elsewhere. This is typically a property file, but it could be a resource bundle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 We immediately realized that we are going to need to internationalize our program.</a:t>
            </a:r>
          </a:p>
          <a:p>
            <a:pPr/>
            <a:r>
              <a:t>- Resource bundles will be quite helpful. They will let us easily translate our application to multiple locales or even support multiple locales at once. It will also be easy to add more locales later if we get zoos in even more countries interested.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lvl="1" indent="0"/>
            <a:r>
              <a:t>- Notice how much is happening behind the scenes here. Java uses the name of the bundle (Zoo) and looks for the relevant property file. You will see this again later in the chapter and learn how Java figures out which one to use.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lvl="1" indent="0"/>
            <a:r>
              <a:t>- And yes, we could have used a traditional for loop. You need to know both loops and functional programming for the exam, so we use both approaches throughout the book.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lvl="1" marL="769730" indent="-249030">
              <a:buClr>
                <a:srgbClr val="535353"/>
              </a:buClr>
              <a:buSzPct val="82000"/>
              <a:buChar char="-"/>
            </a:pPr>
            <a:r>
              <a:t>Properties is like a Map that you learned about in Chapter 3, “Generics and Collections.” It was written before Map existed, so it doesn’t use all of the same method names.</a:t>
            </a:r>
          </a:p>
          <a:p>
            <a:pPr lvl="1" marL="769730" indent="-249030">
              <a:buClr>
                <a:srgbClr val="535353"/>
              </a:buClr>
              <a:buSzPct val="82000"/>
              <a:buChar char="-"/>
            </a:pPr>
            <a:r>
              <a:t>Note that the method called is getProperty(). There is also a get() method as we’d expect with any collection. Only getProperty() allows for a default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lvl="1" marL="769730" indent="-249030">
              <a:buClr>
                <a:srgbClr val="535353"/>
              </a:buClr>
              <a:buSzPct val="82000"/>
              <a:buChar char="-"/>
            </a:pPr>
            <a:r>
              <a:t>Line 3 extends the ListResourceBundle so that we can define a resource bundle. This time, the class name specifies both the language code and country code. </a:t>
            </a:r>
          </a:p>
          <a:p>
            <a:pPr lvl="1" marL="769730" indent="-249030">
              <a:buClr>
                <a:srgbClr val="535353"/>
              </a:buClr>
              <a:buSzPct val="82000"/>
              <a:buChar char="-"/>
            </a:pPr>
            <a:r>
              <a:t>Lines 4–6 show the method to declare the key/value pairs. This time, the value is not a String. </a:t>
            </a:r>
          </a:p>
          <a:p>
            <a:pPr lvl="1" marL="769730" indent="-249030">
              <a:buClr>
                <a:srgbClr val="535353"/>
              </a:buClr>
              <a:buSzPct val="82000"/>
              <a:buChar char="-"/>
            </a:pPr>
            <a:r>
              <a:t>Lines 8–9 show that a resource bundle can be in a package. We just specify the name of the package before the name of the class. </a:t>
            </a:r>
          </a:p>
          <a:p>
            <a:pPr lvl="1" marL="769730" indent="-249030">
              <a:buClr>
                <a:srgbClr val="535353"/>
              </a:buClr>
              <a:buSzPct val="82000"/>
              <a:buChar char="-"/>
            </a:pPr>
            <a:r>
              <a:t>Line 10 shows how to retrieve a non-String resource bundle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using a resource bundle"/>
          <p:cNvSpPr txBox="1"/>
          <p:nvPr>
            <p:ph type="title"/>
          </p:nvPr>
        </p:nvSpPr>
        <p:spPr>
          <a:xfrm>
            <a:off x="355600" y="254000"/>
            <a:ext cx="12293600" cy="1431903"/>
          </a:xfrm>
          <a:prstGeom prst="rect">
            <a:avLst/>
          </a:prstGeom>
        </p:spPr>
        <p:txBody>
          <a:bodyPr/>
          <a:lstStyle/>
          <a:p>
            <a:pPr/>
            <a:r>
              <a:t>using a resource bundle</a:t>
            </a:r>
          </a:p>
        </p:txBody>
      </p:sp>
      <p:sp>
        <p:nvSpPr>
          <p:cNvPr id="120" name="A resource bundle contains the local specific objects to be used by a program.…"/>
          <p:cNvSpPr txBox="1"/>
          <p:nvPr>
            <p:ph type="body" idx="1"/>
          </p:nvPr>
        </p:nvSpPr>
        <p:spPr>
          <a:xfrm>
            <a:off x="355600" y="2000478"/>
            <a:ext cx="12293600" cy="7029222"/>
          </a:xfrm>
          <a:prstGeom prst="rect">
            <a:avLst/>
          </a:prstGeom>
        </p:spPr>
        <p:txBody>
          <a:bodyPr/>
          <a:lstStyle/>
          <a:p>
            <a:pPr/>
            <a:r>
              <a:t>A </a:t>
            </a:r>
            <a:r>
              <a:rPr i="1">
                <a:latin typeface="Gill Sans"/>
                <a:ea typeface="Gill Sans"/>
                <a:cs typeface="Gill Sans"/>
                <a:sym typeface="Gill Sans"/>
              </a:rPr>
              <a:t>resource bundle</a:t>
            </a:r>
            <a:r>
              <a:t> contains the local specific objects to be used by a program. </a:t>
            </a:r>
          </a:p>
          <a:p>
            <a:pPr/>
            <a:r>
              <a:t>It is like a map with keys and values.</a:t>
            </a:r>
          </a:p>
          <a:p>
            <a:pPr/>
            <a:r>
              <a:t>Can be in a property file or a Java class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reating a Java Class Resource Bundle"/>
          <p:cNvSpPr txBox="1"/>
          <p:nvPr>
            <p:ph type="title"/>
          </p:nvPr>
        </p:nvSpPr>
        <p:spPr>
          <a:xfrm>
            <a:off x="355600" y="254000"/>
            <a:ext cx="12293600" cy="1028335"/>
          </a:xfrm>
          <a:prstGeom prst="rect">
            <a:avLst/>
          </a:prstGeom>
        </p:spPr>
        <p:txBody>
          <a:bodyPr/>
          <a:lstStyle>
            <a:lvl1pPr defTabSz="391414">
              <a:defRPr sz="4824"/>
            </a:lvl1pPr>
          </a:lstStyle>
          <a:p>
            <a:pPr/>
            <a:r>
              <a:t>Creating a Java Class Resource Bundle</a:t>
            </a:r>
          </a:p>
        </p:txBody>
      </p:sp>
      <p:sp>
        <p:nvSpPr>
          <p:cNvPr id="155" name="Most of the time Property file resource bundle is enough…"/>
          <p:cNvSpPr txBox="1"/>
          <p:nvPr>
            <p:ph type="body" idx="1"/>
          </p:nvPr>
        </p:nvSpPr>
        <p:spPr>
          <a:xfrm>
            <a:off x="355600" y="1486630"/>
            <a:ext cx="12293600" cy="7543070"/>
          </a:xfrm>
          <a:prstGeom prst="rect">
            <a:avLst/>
          </a:prstGeom>
        </p:spPr>
        <p:txBody>
          <a:bodyPr/>
          <a:lstStyle/>
          <a:p>
            <a:pPr marL="395731" indent="-395731" defTabSz="443991">
              <a:spcBef>
                <a:spcPts val="3400"/>
              </a:spcBef>
              <a:defRPr sz="3496"/>
            </a:pPr>
          </a:p>
          <a:p>
            <a:pPr marL="395731" indent="-395731" defTabSz="443991">
              <a:spcBef>
                <a:spcPts val="3400"/>
              </a:spcBef>
              <a:defRPr sz="3496"/>
            </a:pPr>
            <a:r>
              <a:t>Most of the time Property file resource bundle is enough</a:t>
            </a:r>
          </a:p>
          <a:p>
            <a:pPr marL="395731" indent="-395731" defTabSz="443991">
              <a:spcBef>
                <a:spcPts val="3400"/>
              </a:spcBef>
              <a:defRPr sz="3496"/>
            </a:pPr>
            <a:r>
              <a:t>Limitation of Property file: only </a:t>
            </a:r>
            <a:r>
              <a:rPr>
                <a:latin typeface="Courier New"/>
                <a:ea typeface="Courier New"/>
                <a:cs typeface="Courier New"/>
                <a:sym typeface="Courier New"/>
              </a:rPr>
              <a:t>String</a:t>
            </a:r>
            <a:r>
              <a:t> values are allowed</a:t>
            </a:r>
          </a:p>
          <a:p>
            <a:pPr marL="395731" indent="-395731" defTabSz="443991">
              <a:spcBef>
                <a:spcPts val="3400"/>
              </a:spcBef>
              <a:defRPr sz="3496"/>
            </a:pPr>
            <a:r>
              <a:t>Java resource bundles allow any Java type as the value. Keys are strings regardless</a:t>
            </a:r>
          </a:p>
          <a:p>
            <a:pPr marL="395731" indent="-395731" defTabSz="443991">
              <a:spcBef>
                <a:spcPts val="3400"/>
              </a:spcBef>
              <a:defRPr sz="3496"/>
            </a:pPr>
          </a:p>
          <a:p>
            <a:pPr marL="395731" indent="-395731" defTabSz="443991">
              <a:spcBef>
                <a:spcPts val="3400"/>
              </a:spcBef>
              <a:defRPr sz="3496"/>
            </a:pPr>
          </a:p>
        </p:txBody>
      </p:sp>
      <p:pic>
        <p:nvPicPr>
          <p:cNvPr id="156" name="Screen Shot 2018-09-26 at 8.46.08 AM.png" descr="Screen Shot 2018-09-26 at 8.46.08 AM.png"/>
          <p:cNvPicPr>
            <a:picLocks noChangeAspect="1"/>
          </p:cNvPicPr>
          <p:nvPr/>
        </p:nvPicPr>
        <p:blipFill>
          <a:blip r:embed="rId2">
            <a:extLst/>
          </a:blip>
          <a:stretch>
            <a:fillRect/>
          </a:stretch>
        </p:blipFill>
        <p:spPr>
          <a:xfrm>
            <a:off x="1212076" y="6049722"/>
            <a:ext cx="9457931" cy="34873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2 main advantages of Java resource bundle…"/>
          <p:cNvSpPr txBox="1"/>
          <p:nvPr>
            <p:ph type="body" idx="1"/>
          </p:nvPr>
        </p:nvSpPr>
        <p:spPr>
          <a:prstGeom prst="rect">
            <a:avLst/>
          </a:prstGeom>
        </p:spPr>
        <p:txBody>
          <a:bodyPr/>
          <a:lstStyle/>
          <a:p>
            <a:pPr marL="380111" indent="-380111" defTabSz="426466">
              <a:spcBef>
                <a:spcPts val="3300"/>
              </a:spcBef>
              <a:defRPr sz="3358"/>
            </a:pPr>
            <a:r>
              <a:t>2 main advantages of Java resource bundle</a:t>
            </a:r>
          </a:p>
          <a:p>
            <a:pPr lvl="1" marL="760222" indent="-380111" defTabSz="426466">
              <a:spcBef>
                <a:spcPts val="3300"/>
              </a:spcBef>
              <a:defRPr sz="3358"/>
            </a:pPr>
            <a:r>
              <a:t>You can use a value type that is not String</a:t>
            </a:r>
          </a:p>
          <a:p>
            <a:pPr lvl="1" marL="760222" indent="-380111" defTabSz="426466">
              <a:spcBef>
                <a:spcPts val="3300"/>
              </a:spcBef>
              <a:defRPr sz="3358"/>
            </a:pPr>
            <a:r>
              <a:t>You can create the values of the properties at runtime</a:t>
            </a:r>
          </a:p>
          <a:p>
            <a:pPr marL="380111" indent="-380111" defTabSz="426466">
              <a:spcBef>
                <a:spcPts val="3300"/>
              </a:spcBef>
              <a:defRPr sz="3358"/>
            </a:pPr>
            <a:r>
              <a:t>In our zoos, we realize we need to collect tax differently on each country</a:t>
            </a:r>
          </a:p>
          <a:p>
            <a:pPr marL="380111" indent="-380111" defTabSz="426466">
              <a:spcBef>
                <a:spcPts val="3300"/>
              </a:spcBef>
              <a:defRPr sz="3358"/>
            </a:pPr>
          </a:p>
          <a:p>
            <a:pPr marL="380111" indent="-380111" defTabSz="426466">
              <a:spcBef>
                <a:spcPts val="3300"/>
              </a:spcBef>
              <a:defRPr sz="3358"/>
            </a:pPr>
          </a:p>
          <a:p>
            <a:pPr marL="380111" indent="-380111" defTabSz="426466">
              <a:spcBef>
                <a:spcPts val="3300"/>
              </a:spcBef>
              <a:defRPr sz="3358"/>
            </a:pPr>
          </a:p>
        </p:txBody>
      </p:sp>
      <p:pic>
        <p:nvPicPr>
          <p:cNvPr id="159" name="Screen Shot 2018-09-26 at 8.53.25 AM.png" descr="Screen Shot 2018-09-26 at 8.53.25 AM.png"/>
          <p:cNvPicPr>
            <a:picLocks noChangeAspect="1"/>
          </p:cNvPicPr>
          <p:nvPr/>
        </p:nvPicPr>
        <p:blipFill>
          <a:blip r:embed="rId3">
            <a:extLst/>
          </a:blip>
          <a:stretch>
            <a:fillRect/>
          </a:stretch>
        </p:blipFill>
        <p:spPr>
          <a:xfrm>
            <a:off x="1128792" y="5347293"/>
            <a:ext cx="9488180" cy="42012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etermining which resource bundle to use"/>
          <p:cNvSpPr txBox="1"/>
          <p:nvPr>
            <p:ph type="title"/>
          </p:nvPr>
        </p:nvSpPr>
        <p:spPr>
          <a:xfrm>
            <a:off x="355600" y="254000"/>
            <a:ext cx="12293600" cy="1028335"/>
          </a:xfrm>
          <a:prstGeom prst="rect">
            <a:avLst/>
          </a:prstGeom>
        </p:spPr>
        <p:txBody>
          <a:bodyPr/>
          <a:lstStyle>
            <a:lvl1pPr defTabSz="344677">
              <a:defRPr sz="4248"/>
            </a:lvl1pPr>
          </a:lstStyle>
          <a:p>
            <a:pPr/>
            <a:r>
              <a:t>Determining which resource bundle to use</a:t>
            </a:r>
          </a:p>
        </p:txBody>
      </p:sp>
      <p:sp>
        <p:nvSpPr>
          <p:cNvPr id="164" name="On the exam, there are two methods for getting a resource bundle:…"/>
          <p:cNvSpPr txBox="1"/>
          <p:nvPr>
            <p:ph type="body" idx="1"/>
          </p:nvPr>
        </p:nvSpPr>
        <p:spPr>
          <a:xfrm>
            <a:off x="355600" y="1486630"/>
            <a:ext cx="12293600" cy="7543070"/>
          </a:xfrm>
          <a:prstGeom prst="rect">
            <a:avLst/>
          </a:prstGeom>
        </p:spPr>
        <p:txBody>
          <a:bodyPr/>
          <a:lstStyle/>
          <a:p>
            <a:pPr marL="390525" indent="-390525" defTabSz="438150">
              <a:spcBef>
                <a:spcPts val="3400"/>
              </a:spcBef>
              <a:defRPr sz="3450"/>
            </a:pPr>
          </a:p>
          <a:p>
            <a:pPr marL="390525" indent="-390525" defTabSz="438150">
              <a:spcBef>
                <a:spcPts val="3400"/>
              </a:spcBef>
              <a:defRPr sz="3450"/>
            </a:pPr>
            <a:r>
              <a:t>On the exam, there are two methods for getting a resource bundle:</a:t>
            </a:r>
          </a:p>
          <a:p>
            <a:pPr marL="390525" indent="-390525" defTabSz="438150">
              <a:spcBef>
                <a:spcPts val="3400"/>
              </a:spcBef>
              <a:defRPr sz="3450"/>
            </a:pPr>
          </a:p>
          <a:p>
            <a:pPr marL="390525" indent="-390525" defTabSz="438150">
              <a:spcBef>
                <a:spcPts val="3400"/>
              </a:spcBef>
              <a:defRPr sz="3450"/>
            </a:pPr>
          </a:p>
          <a:p>
            <a:pPr marL="390525" indent="-390525" defTabSz="438150">
              <a:spcBef>
                <a:spcPts val="3400"/>
              </a:spcBef>
              <a:defRPr sz="3450"/>
            </a:pPr>
            <a:r>
              <a:t>The first one uses the default locale.</a:t>
            </a:r>
          </a:p>
          <a:p>
            <a:pPr marL="390525" indent="-390525" defTabSz="438150">
              <a:spcBef>
                <a:spcPts val="3400"/>
              </a:spcBef>
              <a:defRPr sz="3450"/>
            </a:pPr>
            <a:r>
              <a:t>The exam either tells you what to assume as the default locale or uses the second approach.</a:t>
            </a:r>
          </a:p>
        </p:txBody>
      </p:sp>
      <p:pic>
        <p:nvPicPr>
          <p:cNvPr id="165" name="Screen Shot 2018-09-26 at 7.41.15 PM.png" descr="Screen Shot 2018-09-26 at 7.41.15 PM.png"/>
          <p:cNvPicPr>
            <a:picLocks noChangeAspect="1"/>
          </p:cNvPicPr>
          <p:nvPr/>
        </p:nvPicPr>
        <p:blipFill>
          <a:blip r:embed="rId2">
            <a:extLst/>
          </a:blip>
          <a:stretch>
            <a:fillRect/>
          </a:stretch>
        </p:blipFill>
        <p:spPr>
          <a:xfrm>
            <a:off x="716007" y="3536036"/>
            <a:ext cx="8719215" cy="145712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Screen Shot 2018-09-26 at 7.47.39 PM.png" descr="Screen Shot 2018-09-26 at 7.47.39 PM.png"/>
          <p:cNvPicPr>
            <a:picLocks noChangeAspect="1"/>
          </p:cNvPicPr>
          <p:nvPr/>
        </p:nvPicPr>
        <p:blipFill>
          <a:blip r:embed="rId2">
            <a:extLst/>
          </a:blip>
          <a:stretch>
            <a:fillRect/>
          </a:stretch>
        </p:blipFill>
        <p:spPr>
          <a:xfrm>
            <a:off x="1263588" y="115853"/>
            <a:ext cx="10477624" cy="952189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remembering the steps of determining the resource bundle"/>
          <p:cNvSpPr txBox="1"/>
          <p:nvPr>
            <p:ph type="title"/>
          </p:nvPr>
        </p:nvSpPr>
        <p:spPr>
          <a:xfrm>
            <a:off x="355600" y="254000"/>
            <a:ext cx="12293600" cy="1028335"/>
          </a:xfrm>
          <a:prstGeom prst="rect">
            <a:avLst/>
          </a:prstGeom>
        </p:spPr>
        <p:txBody>
          <a:bodyPr/>
          <a:lstStyle>
            <a:lvl1pPr defTabSz="257047">
              <a:defRPr sz="3168"/>
            </a:lvl1pPr>
          </a:lstStyle>
          <a:p>
            <a:pPr/>
            <a:r>
              <a:t>remembering the steps of determining the resource bundle</a:t>
            </a:r>
          </a:p>
        </p:txBody>
      </p:sp>
      <p:sp>
        <p:nvSpPr>
          <p:cNvPr id="170" name="Always look for the property file after the matching Java class…"/>
          <p:cNvSpPr txBox="1"/>
          <p:nvPr>
            <p:ph type="body" idx="1"/>
          </p:nvPr>
        </p:nvSpPr>
        <p:spPr>
          <a:xfrm>
            <a:off x="355600" y="1486630"/>
            <a:ext cx="12293600" cy="7543070"/>
          </a:xfrm>
          <a:prstGeom prst="rect">
            <a:avLst/>
          </a:prstGeom>
        </p:spPr>
        <p:txBody>
          <a:bodyPr/>
          <a:lstStyle/>
          <a:p>
            <a:pPr/>
            <a:r>
              <a:t>Always look for the property file after the matching Java class</a:t>
            </a:r>
          </a:p>
          <a:p>
            <a:pPr/>
            <a:r>
              <a:t>Drop one thing at a time if there are no matches. First drop the country and then the language.</a:t>
            </a:r>
          </a:p>
          <a:p>
            <a:pPr/>
            <a:r>
              <a:t>Look at the default locale and the default resource bundle last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ex 5.17…"/>
          <p:cNvSpPr txBox="1"/>
          <p:nvPr>
            <p:ph type="body" idx="1"/>
          </p:nvPr>
        </p:nvSpPr>
        <p:spPr>
          <a:xfrm>
            <a:off x="762000" y="774700"/>
            <a:ext cx="11468100" cy="8216900"/>
          </a:xfrm>
          <a:prstGeom prst="rect">
            <a:avLst/>
          </a:prstGeom>
        </p:spPr>
        <p:txBody>
          <a:bodyPr/>
          <a:lstStyle/>
          <a:p>
            <a:pPr marL="432180" indent="-432180" defTabSz="484886">
              <a:spcBef>
                <a:spcPts val="3800"/>
              </a:spcBef>
              <a:defRPr sz="3818"/>
            </a:pPr>
            <a:r>
              <a:rPr>
                <a:latin typeface="Courier New"/>
                <a:ea typeface="Courier New"/>
                <a:cs typeface="Courier New"/>
                <a:sym typeface="Courier New"/>
              </a:rPr>
              <a:t>ex 5.17 </a:t>
            </a:r>
            <a:endParaRPr>
              <a:latin typeface="Courier New"/>
              <a:ea typeface="Courier New"/>
              <a:cs typeface="Courier New"/>
              <a:sym typeface="Courier New"/>
            </a:endParaRPr>
          </a:p>
          <a:p>
            <a:pPr lvl="1" marL="864361" indent="-432180" defTabSz="484886">
              <a:spcBef>
                <a:spcPts val="3800"/>
              </a:spcBef>
              <a:defRPr sz="3818"/>
            </a:pPr>
            <a:r>
              <a:t>How many files do you think Java would need to look for to find the resource bundle with the code?</a:t>
            </a:r>
          </a:p>
          <a:p>
            <a:pPr marL="432180" indent="-432180" defTabSz="484886">
              <a:spcBef>
                <a:spcPts val="3800"/>
              </a:spcBef>
              <a:defRPr sz="3818"/>
            </a:pPr>
            <a:endParaRPr>
              <a:latin typeface="Courier New"/>
              <a:ea typeface="Courier New"/>
              <a:cs typeface="Courier New"/>
              <a:sym typeface="Courier New"/>
            </a:endParaRPr>
          </a:p>
          <a:p>
            <a:pPr marL="432180" indent="-432180" defTabSz="484886">
              <a:spcBef>
                <a:spcPts val="3800"/>
              </a:spcBef>
              <a:defRPr sz="3818"/>
            </a:pPr>
            <a:endParaRPr>
              <a:latin typeface="Courier New"/>
              <a:ea typeface="Courier New"/>
              <a:cs typeface="Courier New"/>
              <a:sym typeface="Courier New"/>
            </a:endParaRPr>
          </a:p>
          <a:p>
            <a:pPr marL="432180" indent="-432180" defTabSz="484886">
              <a:spcBef>
                <a:spcPts val="3800"/>
              </a:spcBef>
              <a:defRPr sz="3818"/>
            </a:pPr>
            <a:endParaRPr>
              <a:latin typeface="Courier New"/>
              <a:ea typeface="Courier New"/>
              <a:cs typeface="Courier New"/>
              <a:sym typeface="Courier New"/>
            </a:endParaRPr>
          </a:p>
          <a:p>
            <a:pPr marL="432180" indent="-432180" defTabSz="484886">
              <a:spcBef>
                <a:spcPts val="3800"/>
              </a:spcBef>
              <a:defRPr sz="3818"/>
            </a:pPr>
            <a:endParaRPr>
              <a:latin typeface="Courier New"/>
              <a:ea typeface="Courier New"/>
              <a:cs typeface="Courier New"/>
              <a:sym typeface="Courier New"/>
            </a:endParaRPr>
          </a:p>
        </p:txBody>
      </p:sp>
      <p:pic>
        <p:nvPicPr>
          <p:cNvPr id="173" name="Screen Shot 2018-09-26 at 7.54.42 PM.png" descr="Screen Shot 2018-09-26 at 7.54.42 PM.png"/>
          <p:cNvPicPr>
            <a:picLocks noChangeAspect="1"/>
          </p:cNvPicPr>
          <p:nvPr/>
        </p:nvPicPr>
        <p:blipFill>
          <a:blip r:embed="rId2">
            <a:extLst/>
          </a:blip>
          <a:stretch>
            <a:fillRect/>
          </a:stretch>
        </p:blipFill>
        <p:spPr>
          <a:xfrm>
            <a:off x="1434240" y="4457700"/>
            <a:ext cx="10136320" cy="131952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arent Resource Bundles (see ParentResourceBundle.java)"/>
          <p:cNvSpPr txBox="1"/>
          <p:nvPr>
            <p:ph type="body" idx="1"/>
          </p:nvPr>
        </p:nvSpPr>
        <p:spPr>
          <a:xfrm>
            <a:off x="762000" y="774700"/>
            <a:ext cx="11468100" cy="8216900"/>
          </a:xfrm>
          <a:prstGeom prst="rect">
            <a:avLst/>
          </a:prstGeom>
        </p:spPr>
        <p:txBody>
          <a:bodyPr/>
          <a:lstStyle/>
          <a:p>
            <a:pPr/>
            <a:r>
              <a:t>Parent Resource Bundles (see </a:t>
            </a:r>
            <a:r>
              <a:rPr>
                <a:latin typeface="Courier New"/>
                <a:ea typeface="Courier New"/>
                <a:cs typeface="Courier New"/>
                <a:sym typeface="Courier New"/>
              </a:rPr>
              <a:t>ParentResourceBundle.java</a:t>
            </a:r>
            <a:r>
              <a:t>)</a:t>
            </a:r>
            <a:endParaRPr>
              <a:latin typeface="Courier New"/>
              <a:ea typeface="Courier New"/>
              <a:cs typeface="Courier New"/>
              <a:sym typeface="Courier New"/>
            </a:endParaRPr>
          </a:p>
          <a:p>
            <a:pPr/>
            <a:endParaRPr>
              <a:latin typeface="Courier New"/>
              <a:ea typeface="Courier New"/>
              <a:cs typeface="Courier New"/>
              <a:sym typeface="Courier New"/>
            </a:endParaRPr>
          </a:p>
          <a:p>
            <a:pPr/>
            <a:endParaRPr>
              <a:latin typeface="Courier New"/>
              <a:ea typeface="Courier New"/>
              <a:cs typeface="Courier New"/>
              <a:sym typeface="Courier New"/>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Screen Shot 2018-09-26 at 8.08.42 PM.png" descr="Screen Shot 2018-09-26 at 8.08.42 PM.png"/>
          <p:cNvPicPr>
            <a:picLocks noChangeAspect="1"/>
          </p:cNvPicPr>
          <p:nvPr/>
        </p:nvPicPr>
        <p:blipFill>
          <a:blip r:embed="rId2">
            <a:extLst/>
          </a:blip>
          <a:stretch>
            <a:fillRect/>
          </a:stretch>
        </p:blipFill>
        <p:spPr>
          <a:xfrm>
            <a:off x="476129" y="1082834"/>
            <a:ext cx="12052542" cy="711264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END-"/>
          <p:cNvSpPr txBox="1"/>
          <p:nvPr>
            <p:ph type="body" idx="14"/>
          </p:nvPr>
        </p:nvSpPr>
        <p:spPr>
          <a:prstGeom prst="rect">
            <a:avLst/>
          </a:prstGeom>
        </p:spPr>
        <p:txBody>
          <a:bodyPr/>
          <a:lstStyle/>
          <a:p>
            <a:pPr/>
            <a:r>
              <a:t>-END-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Zoo expansion - 3 more zoos…"/>
          <p:cNvSpPr txBox="1"/>
          <p:nvPr>
            <p:ph type="body" idx="1"/>
          </p:nvPr>
        </p:nvSpPr>
        <p:spPr>
          <a:prstGeom prst="rect">
            <a:avLst/>
          </a:prstGeom>
        </p:spPr>
        <p:txBody>
          <a:bodyPr/>
          <a:lstStyle/>
          <a:p>
            <a:pPr marL="432180" indent="-432180" defTabSz="484886">
              <a:spcBef>
                <a:spcPts val="3800"/>
              </a:spcBef>
              <a:defRPr i="1" sz="3818">
                <a:latin typeface="Gill Sans"/>
                <a:ea typeface="Gill Sans"/>
                <a:cs typeface="Gill Sans"/>
                <a:sym typeface="Gill Sans"/>
              </a:defRPr>
            </a:pPr>
            <a:r>
              <a:t>Zoo expansion - </a:t>
            </a:r>
            <a:r>
              <a:rPr i="0">
                <a:latin typeface="+mn-lt"/>
                <a:ea typeface="+mn-ea"/>
                <a:cs typeface="+mn-cs"/>
                <a:sym typeface="Gill Sans Light"/>
              </a:rPr>
              <a:t>3 more zoos</a:t>
            </a:r>
            <a:endParaRPr i="0">
              <a:latin typeface="+mn-lt"/>
              <a:ea typeface="+mn-ea"/>
              <a:cs typeface="+mn-cs"/>
              <a:sym typeface="Gill Sans Light"/>
            </a:endParaRPr>
          </a:p>
          <a:p>
            <a:pPr lvl="1" marL="864361" indent="-432180" defTabSz="484886">
              <a:spcBef>
                <a:spcPts val="3800"/>
              </a:spcBef>
              <a:defRPr i="1" sz="3818">
                <a:latin typeface="Gill Sans"/>
                <a:ea typeface="Gill Sans"/>
                <a:cs typeface="Gill Sans"/>
                <a:sym typeface="Gill Sans"/>
              </a:defRPr>
            </a:pPr>
            <a:r>
              <a:rPr i="0">
                <a:latin typeface="+mn-lt"/>
                <a:ea typeface="+mn-ea"/>
                <a:cs typeface="+mn-cs"/>
                <a:sym typeface="Gill Sans Light"/>
              </a:rPr>
              <a:t>Zoo de La Palmyre in France</a:t>
            </a:r>
            <a:endParaRPr i="0">
              <a:latin typeface="+mn-lt"/>
              <a:ea typeface="+mn-ea"/>
              <a:cs typeface="+mn-cs"/>
              <a:sym typeface="Gill Sans Light"/>
            </a:endParaRPr>
          </a:p>
          <a:p>
            <a:pPr lvl="1" marL="864361" indent="-432180" defTabSz="484886">
              <a:spcBef>
                <a:spcPts val="3800"/>
              </a:spcBef>
              <a:defRPr i="1" sz="3818">
                <a:latin typeface="Gill Sans"/>
                <a:ea typeface="Gill Sans"/>
                <a:cs typeface="Gill Sans"/>
                <a:sym typeface="Gill Sans"/>
              </a:defRPr>
            </a:pPr>
            <a:r>
              <a:rPr i="0">
                <a:latin typeface="+mn-lt"/>
                <a:ea typeface="+mn-ea"/>
                <a:cs typeface="+mn-cs"/>
                <a:sym typeface="Gill Sans Light"/>
              </a:rPr>
              <a:t>the Greater Vancouver Zoo in English-speaking Canada</a:t>
            </a:r>
            <a:endParaRPr i="0">
              <a:latin typeface="+mn-lt"/>
              <a:ea typeface="+mn-ea"/>
              <a:cs typeface="+mn-cs"/>
              <a:sym typeface="Gill Sans Light"/>
            </a:endParaRPr>
          </a:p>
          <a:p>
            <a:pPr lvl="1" marL="864361" indent="-432180" defTabSz="484886">
              <a:spcBef>
                <a:spcPts val="3800"/>
              </a:spcBef>
              <a:defRPr i="1" sz="3818">
                <a:latin typeface="Gill Sans"/>
                <a:ea typeface="Gill Sans"/>
                <a:cs typeface="Gill Sans"/>
                <a:sym typeface="Gill Sans"/>
              </a:defRPr>
            </a:pPr>
            <a:r>
              <a:rPr i="0">
                <a:latin typeface="+mn-lt"/>
                <a:ea typeface="+mn-ea"/>
                <a:cs typeface="+mn-cs"/>
                <a:sym typeface="Gill Sans Light"/>
              </a:rPr>
              <a:t>Zoo de Granby in French-speaking Canada</a:t>
            </a:r>
          </a:p>
          <a:p>
            <a:pPr marL="432180" indent="-432180" defTabSz="484886">
              <a:spcBef>
                <a:spcPts val="3800"/>
              </a:spcBef>
              <a:defRPr sz="3818"/>
            </a:pPr>
          </a:p>
          <a:p>
            <a:pPr marL="432180" indent="-432180" defTabSz="484886">
              <a:spcBef>
                <a:spcPts val="3800"/>
              </a:spcBef>
              <a:defRPr sz="3818"/>
            </a:pPr>
          </a:p>
        </p:txBody>
      </p:sp>
      <p:pic>
        <p:nvPicPr>
          <p:cNvPr id="125" name="Screen Shot 2018-09-25 at 7.26.15 PM.png" descr="Screen Shot 2018-09-25 at 7.26.15 PM.png"/>
          <p:cNvPicPr>
            <a:picLocks noChangeAspect="1"/>
          </p:cNvPicPr>
          <p:nvPr/>
        </p:nvPicPr>
        <p:blipFill>
          <a:blip r:embed="rId3">
            <a:extLst/>
          </a:blip>
          <a:stretch>
            <a:fillRect/>
          </a:stretch>
        </p:blipFill>
        <p:spPr>
          <a:xfrm>
            <a:off x="1717576" y="5898464"/>
            <a:ext cx="9008289" cy="220112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Creating a property file resource bundle"/>
          <p:cNvSpPr txBox="1"/>
          <p:nvPr>
            <p:ph type="title"/>
          </p:nvPr>
        </p:nvSpPr>
        <p:spPr>
          <a:xfrm>
            <a:off x="355600" y="254000"/>
            <a:ext cx="12293600" cy="1431903"/>
          </a:xfrm>
          <a:prstGeom prst="rect">
            <a:avLst/>
          </a:prstGeom>
        </p:spPr>
        <p:txBody>
          <a:bodyPr/>
          <a:lstStyle>
            <a:lvl1pPr defTabSz="373887">
              <a:defRPr sz="4608"/>
            </a:lvl1pPr>
          </a:lstStyle>
          <a:p>
            <a:pPr/>
            <a:r>
              <a:t>Creating a property file resource bundle</a:t>
            </a:r>
          </a:p>
        </p:txBody>
      </p:sp>
      <p:sp>
        <p:nvSpPr>
          <p:cNvPr id="130" name="No need to create four different resource bundles…"/>
          <p:cNvSpPr txBox="1"/>
          <p:nvPr>
            <p:ph type="body" idx="1"/>
          </p:nvPr>
        </p:nvSpPr>
        <p:spPr>
          <a:xfrm>
            <a:off x="355600" y="2000478"/>
            <a:ext cx="12293600" cy="7029222"/>
          </a:xfrm>
          <a:prstGeom prst="rect">
            <a:avLst/>
          </a:prstGeom>
        </p:spPr>
        <p:txBody>
          <a:bodyPr/>
          <a:lstStyle/>
          <a:p>
            <a:pPr/>
            <a:r>
              <a:t>No need to create four different resource bundles</a:t>
            </a:r>
          </a:p>
          <a:p>
            <a:pPr/>
            <a:r>
              <a:t>If no country-specific, Java will use language-specific resource bundle</a:t>
            </a:r>
          </a:p>
          <a:p>
            <a:pPr/>
          </a:p>
        </p:txBody>
      </p:sp>
      <p:pic>
        <p:nvPicPr>
          <p:cNvPr id="131" name="Screen Shot 2018-09-25 at 7.31.55 PM.png" descr="Screen Shot 2018-09-25 at 7.31.55 PM.png"/>
          <p:cNvPicPr>
            <a:picLocks noChangeAspect="1"/>
          </p:cNvPicPr>
          <p:nvPr/>
        </p:nvPicPr>
        <p:blipFill>
          <a:blip r:embed="rId2">
            <a:extLst/>
          </a:blip>
          <a:stretch>
            <a:fillRect/>
          </a:stretch>
        </p:blipFill>
        <p:spPr>
          <a:xfrm>
            <a:off x="1856438" y="5663501"/>
            <a:ext cx="6465306" cy="385306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ee demo: _031_ZooOpenResourceBundle.java"/>
          <p:cNvSpPr txBox="1"/>
          <p:nvPr>
            <p:ph type="body" idx="1"/>
          </p:nvPr>
        </p:nvSpPr>
        <p:spPr>
          <a:prstGeom prst="rect">
            <a:avLst/>
          </a:prstGeom>
        </p:spPr>
        <p:txBody>
          <a:bodyPr/>
          <a:lstStyle/>
          <a:p>
            <a:pPr/>
            <a:r>
              <a:t>See demo: </a:t>
            </a:r>
            <a:r>
              <a:rPr>
                <a:latin typeface="Courier New"/>
                <a:ea typeface="Courier New"/>
                <a:cs typeface="Courier New"/>
                <a:sym typeface="Courier New"/>
              </a:rPr>
              <a:t>_031_ZooOpenResourceBundle.java</a:t>
            </a:r>
            <a:endParaRPr>
              <a:latin typeface="Courier New"/>
              <a:ea typeface="Courier New"/>
              <a:cs typeface="Courier New"/>
              <a:sym typeface="Courier New"/>
            </a:endParaRPr>
          </a:p>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Screen Shot 2018-09-25 at 7.52.11 PM.png" descr="Screen Shot 2018-09-25 at 7.52.11 PM.png"/>
          <p:cNvPicPr>
            <a:picLocks noChangeAspect="1"/>
          </p:cNvPicPr>
          <p:nvPr/>
        </p:nvPicPr>
        <p:blipFill>
          <a:blip r:embed="rId2">
            <a:extLst/>
          </a:blip>
          <a:stretch>
            <a:fillRect/>
          </a:stretch>
        </p:blipFill>
        <p:spPr>
          <a:xfrm>
            <a:off x="268799" y="734955"/>
            <a:ext cx="12467202" cy="64126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Screen Shot 2018-09-25 at 7.55.29 PM.png" descr="Screen Shot 2018-09-25 at 7.55.29 PM.png"/>
          <p:cNvPicPr>
            <a:picLocks noChangeAspect="1"/>
          </p:cNvPicPr>
          <p:nvPr/>
        </p:nvPicPr>
        <p:blipFill>
          <a:blip r:embed="rId2">
            <a:extLst/>
          </a:blip>
          <a:stretch>
            <a:fillRect/>
          </a:stretch>
        </p:blipFill>
        <p:spPr>
          <a:xfrm>
            <a:off x="424859" y="991193"/>
            <a:ext cx="11687283" cy="673200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Looping through resource bundle to list all pairs:"/>
          <p:cNvSpPr txBox="1"/>
          <p:nvPr>
            <p:ph type="body" idx="1"/>
          </p:nvPr>
        </p:nvSpPr>
        <p:spPr>
          <a:prstGeom prst="rect">
            <a:avLst/>
          </a:prstGeom>
        </p:spPr>
        <p:txBody>
          <a:bodyPr/>
          <a:lstStyle/>
          <a:p>
            <a:pPr/>
            <a:r>
              <a:t>Looping through resource bundle to list all pairs:</a:t>
            </a:r>
          </a:p>
          <a:p>
            <a:pPr/>
          </a:p>
          <a:p>
            <a:pPr/>
          </a:p>
          <a:p>
            <a:pPr/>
          </a:p>
        </p:txBody>
      </p:sp>
      <p:pic>
        <p:nvPicPr>
          <p:cNvPr id="142" name="Screen Shot 2018-09-25 at 8.00.29 PM.png" descr="Screen Shot 2018-09-25 at 8.00.29 PM.png"/>
          <p:cNvPicPr>
            <a:picLocks noChangeAspect="1"/>
          </p:cNvPicPr>
          <p:nvPr/>
        </p:nvPicPr>
        <p:blipFill>
          <a:blip r:embed="rId3">
            <a:extLst/>
          </a:blip>
          <a:stretch>
            <a:fillRect/>
          </a:stretch>
        </p:blipFill>
        <p:spPr>
          <a:xfrm>
            <a:off x="444217" y="3601180"/>
            <a:ext cx="12116366" cy="361365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In addition to ResourceBundle, Java supports a class named Properties.…"/>
          <p:cNvSpPr txBox="1"/>
          <p:nvPr>
            <p:ph type="body" idx="1"/>
          </p:nvPr>
        </p:nvSpPr>
        <p:spPr>
          <a:prstGeom prst="rect">
            <a:avLst/>
          </a:prstGeom>
        </p:spPr>
        <p:txBody>
          <a:bodyPr/>
          <a:lstStyle/>
          <a:p>
            <a:pPr marL="395731" indent="-395731" defTabSz="443991">
              <a:spcBef>
                <a:spcPts val="3400"/>
              </a:spcBef>
              <a:defRPr sz="3496"/>
            </a:pPr>
            <a:r>
              <a:t>In addition to </a:t>
            </a:r>
            <a:r>
              <a:rPr>
                <a:latin typeface="Courier New"/>
                <a:ea typeface="Courier New"/>
                <a:cs typeface="Courier New"/>
                <a:sym typeface="Courier New"/>
              </a:rPr>
              <a:t>ResourceBundle</a:t>
            </a:r>
            <a:r>
              <a:t>, Java supports a class named </a:t>
            </a:r>
            <a:r>
              <a:rPr>
                <a:latin typeface="Courier New"/>
                <a:ea typeface="Courier New"/>
                <a:cs typeface="Courier New"/>
                <a:sym typeface="Courier New"/>
              </a:rPr>
              <a:t>Properties.</a:t>
            </a:r>
          </a:p>
          <a:p>
            <a:pPr marL="395731" indent="-395731" defTabSz="443991">
              <a:spcBef>
                <a:spcPts val="3400"/>
              </a:spcBef>
              <a:defRPr sz="3496"/>
            </a:pPr>
            <a:r>
              <a:t>Properties has some additional features, including being able to pass a default. </a:t>
            </a:r>
          </a:p>
          <a:p>
            <a:pPr marL="395731" indent="-395731" defTabSz="443991">
              <a:spcBef>
                <a:spcPts val="3400"/>
              </a:spcBef>
              <a:defRPr sz="3496"/>
            </a:pPr>
            <a:r>
              <a:t>Converting from ResourceBundle to Properties is easy:</a:t>
            </a:r>
          </a:p>
          <a:p>
            <a:pPr marL="395731" indent="-395731" defTabSz="443991">
              <a:spcBef>
                <a:spcPts val="3400"/>
              </a:spcBef>
              <a:defRPr sz="3496"/>
            </a:pPr>
          </a:p>
          <a:p>
            <a:pPr marL="395731" indent="-395731" defTabSz="443991">
              <a:spcBef>
                <a:spcPts val="3400"/>
              </a:spcBef>
              <a:defRPr sz="3496"/>
            </a:pPr>
          </a:p>
          <a:p>
            <a:pPr marL="395731" indent="-395731" defTabSz="443991">
              <a:spcBef>
                <a:spcPts val="3400"/>
              </a:spcBef>
              <a:defRPr sz="3496"/>
            </a:pPr>
          </a:p>
        </p:txBody>
      </p:sp>
      <p:pic>
        <p:nvPicPr>
          <p:cNvPr id="147" name="Screen Shot 2018-09-26 at 8.28.58 AM.png" descr="Screen Shot 2018-09-26 at 8.28.58 AM.png"/>
          <p:cNvPicPr>
            <a:picLocks noChangeAspect="1"/>
          </p:cNvPicPr>
          <p:nvPr/>
        </p:nvPicPr>
        <p:blipFill>
          <a:blip r:embed="rId3">
            <a:extLst/>
          </a:blip>
          <a:stretch>
            <a:fillRect/>
          </a:stretch>
        </p:blipFill>
        <p:spPr>
          <a:xfrm>
            <a:off x="942734" y="4949528"/>
            <a:ext cx="11119332" cy="1896321"/>
          </a:xfrm>
          <a:prstGeom prst="rect">
            <a:avLst/>
          </a:prstGeom>
          <a:ln w="12700">
            <a:miter lim="400000"/>
          </a:ln>
        </p:spPr>
      </p:pic>
      <p:pic>
        <p:nvPicPr>
          <p:cNvPr id="148" name="Screen Shot 2018-09-26 at 8.30.53 AM.png" descr="Screen Shot 2018-09-26 at 8.30.53 AM.png"/>
          <p:cNvPicPr>
            <a:picLocks noChangeAspect="1"/>
          </p:cNvPicPr>
          <p:nvPr/>
        </p:nvPicPr>
        <p:blipFill>
          <a:blip r:embed="rId4">
            <a:extLst/>
          </a:blip>
          <a:stretch>
            <a:fillRect/>
          </a:stretch>
        </p:blipFill>
        <p:spPr>
          <a:xfrm>
            <a:off x="469523" y="7468650"/>
            <a:ext cx="12393213" cy="139553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Screen Shot 2018-09-26 at 8.40.59 AM.png" descr="Screen Shot 2018-09-26 at 8.40.59 AM.png"/>
          <p:cNvPicPr>
            <a:picLocks noChangeAspect="1"/>
          </p:cNvPicPr>
          <p:nvPr/>
        </p:nvPicPr>
        <p:blipFill>
          <a:blip r:embed="rId2">
            <a:extLst/>
          </a:blip>
          <a:stretch>
            <a:fillRect/>
          </a:stretch>
        </p:blipFill>
        <p:spPr>
          <a:xfrm>
            <a:off x="442031" y="1639716"/>
            <a:ext cx="11746499" cy="357582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