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b="def" i="def"/>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b="def" i="def"/>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marL="249030" indent="-249030">
              <a:buClr>
                <a:srgbClr val="535353"/>
              </a:buClr>
              <a:buSzPct val="82000"/>
              <a:buChar char="-"/>
            </a:pPr>
            <a:r>
              <a:t>This code is nice because it does just what it looks like. We start out with January 20, 2014. On line 14, we add two days to it and reassign it to our reference variable. </a:t>
            </a:r>
          </a:p>
          <a:p>
            <a:pPr marL="249030" indent="-249030">
              <a:buClr>
                <a:srgbClr val="535353"/>
              </a:buClr>
              <a:buSzPct val="82000"/>
              <a:buChar char="-"/>
            </a:pPr>
            <a:r>
              <a:t>On line 16, we add a week. This method allows us to write clearer code than plusDays(7). Now date is January 29, 2014. </a:t>
            </a:r>
          </a:p>
          <a:p>
            <a:pPr marL="249030" indent="-249030">
              <a:buClr>
                <a:srgbClr val="535353"/>
              </a:buClr>
              <a:buSzPct val="82000"/>
              <a:buChar char="-"/>
            </a:pPr>
            <a:r>
              <a:t>On line 18, we add a month. This would bring us to February 29, 2014. However, 2014 is not a leap year. (2012 and 2016 are leap years.) Java is smart enough to realize that February 29, 2014, does not exist, and it gives us February 28, 2014, instead.</a:t>
            </a:r>
          </a:p>
          <a:p>
            <a:pPr marL="249030" indent="-249030">
              <a:buClr>
                <a:srgbClr val="535353"/>
              </a:buClr>
              <a:buSzPct val="82000"/>
              <a:buChar char="-"/>
            </a:pPr>
            <a:r>
              <a:t>Finally, line 20 adds five years.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marL="249030" indent="-249030">
              <a:buClr>
                <a:srgbClr val="535353"/>
              </a:buClr>
              <a:buSzPct val="82000"/>
              <a:buChar char="-"/>
            </a:pPr>
            <a:r>
              <a:t>Line 25 prints the original date of January 20, 2020, at 5:15 a.m. </a:t>
            </a:r>
          </a:p>
          <a:p>
            <a:pPr marL="249030" indent="-249030">
              <a:buClr>
                <a:srgbClr val="535353"/>
              </a:buClr>
              <a:buSzPct val="82000"/>
              <a:buChar char="-"/>
            </a:pPr>
            <a:r>
              <a:t>Line 26 subtracts a full day, bringing us to January 19, 2020, at 5:15 a.m. </a:t>
            </a:r>
          </a:p>
          <a:p>
            <a:pPr marL="249030" indent="-249030">
              <a:buClr>
                <a:srgbClr val="535353"/>
              </a:buClr>
              <a:buSzPct val="82000"/>
              <a:buChar char="-"/>
            </a:pPr>
            <a:r>
              <a:t>Line 28 subtracts 10 hours, showing that the date will change if the hours cause it to adjust, and it brings us to January 18, 2020, at 19:15 (7:15 p.m.).</a:t>
            </a:r>
          </a:p>
          <a:p>
            <a:pPr marL="249030" indent="-249030">
              <a:buClr>
                <a:srgbClr val="535353"/>
              </a:buClr>
              <a:buSzPct val="82000"/>
              <a:buChar char="-"/>
            </a:pPr>
            <a:r>
              <a:t>Finally, line 30 subtracts 30 seconds. You can see that all of a sudden the display value starts showing seconds. Java is smart enough to hide the seconds and nanoseconds when we aren’t using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marL="249030" indent="-249030">
              <a:buClr>
                <a:srgbClr val="535353"/>
              </a:buClr>
              <a:buSzPct val="82000"/>
              <a:buChar char="-"/>
            </a:pPr>
            <a:r>
              <a:t>Line 25 prints the original date of January 20, 2020, at 5:15 a.m. </a:t>
            </a:r>
          </a:p>
          <a:p>
            <a:pPr marL="249030" indent="-249030">
              <a:buClr>
                <a:srgbClr val="535353"/>
              </a:buClr>
              <a:buSzPct val="82000"/>
              <a:buChar char="-"/>
            </a:pPr>
            <a:r>
              <a:t>Line 26 subtracts a full day, bringing us to January 19, 2020, at 5:15 a.m. </a:t>
            </a:r>
          </a:p>
          <a:p>
            <a:pPr marL="249030" indent="-249030">
              <a:buClr>
                <a:srgbClr val="535353"/>
              </a:buClr>
              <a:buSzPct val="82000"/>
              <a:buChar char="-"/>
            </a:pPr>
            <a:r>
              <a:t>Line 28 subtracts 10 hours, showing that the date will change if the hours cause it to adjust, and it brings us to January 18, 2020, at 19:15 (7:15 p.m.).</a:t>
            </a:r>
          </a:p>
          <a:p>
            <a:pPr marL="249030" indent="-249030">
              <a:buClr>
                <a:srgbClr val="535353"/>
              </a:buClr>
              <a:buSzPct val="82000"/>
              <a:buChar char="-"/>
            </a:pPr>
            <a:r>
              <a:t>Finally, line 30 subtracts 30 seconds. You can see that all of a sudden the display value starts showing seconds. Java is smart enough to hide the seconds and nanoseconds when we aren’t using them.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marL="249030" indent="-249030">
              <a:buClr>
                <a:srgbClr val="535353"/>
              </a:buClr>
              <a:buSzPct val="82000"/>
              <a:buChar char="-"/>
            </a:pPr>
            <a:r>
              <a:t>It prints January 20, 2020. Adding 10 days was useless because the program ignored the result. Whenever you see immutable types, pay attention to make sure that the return value of a method call isn’t ignored. The exam also may test to see if you remember what each of the date and time objects includes.</a:t>
            </a:r>
          </a:p>
          <a:p>
            <a:pPr marL="249030" indent="-249030">
              <a:buClr>
                <a:srgbClr val="535353"/>
              </a:buClr>
              <a:buSzPct val="82000"/>
              <a:buChar char="-"/>
            </a:pPr>
            <a:r>
              <a:t>LocalDate does not contain time. This means that you cannot add minutes to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lvl1pPr marL="249030" indent="-249030">
              <a:buClr>
                <a:srgbClr val="535353"/>
              </a:buClr>
              <a:buSzPct val="82000"/>
              <a:buChar char="-"/>
            </a:lvl1pPr>
          </a:lstStyle>
          <a:p>
            <a:pPr/>
            <a:r>
              <a:t>The method can add an arbitrary period of time that gets passed in. This allows us to reuse the same method for different periods of time as our zookeeper changes her mind.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lvl1pPr marL="249030" indent="-249030">
              <a:buClr>
                <a:srgbClr val="535353"/>
              </a:buClr>
              <a:buSzPct val="82000"/>
              <a:buChar char="-"/>
            </a:lvl1pPr>
          </a:lstStyle>
          <a:p>
            <a:pPr/>
            <a:r>
              <a:t>The following code looks like it is equivalent to the everyYearAndAWeek example, but it’s not. Only the last method is used because the Period of methods are static methods.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lvl1pPr marL="249030" indent="-249030">
              <a:buClr>
                <a:srgbClr val="535353"/>
              </a:buClr>
              <a:buSzPct val="82000"/>
              <a:buChar char="-"/>
            </a:lvl1pPr>
          </a:lstStyle>
          <a:p>
            <a:pPr/>
            <a:r>
              <a:t>As you might imagine, the actual period is stored in terms of years, months, and days. When you print out the value, Oracle displays any non-zero parts using the format shown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marL="249030" indent="-249030">
              <a:buClr>
                <a:srgbClr val="535353"/>
              </a:buClr>
              <a:buSzPct val="82000"/>
              <a:buChar char="-"/>
            </a:pPr>
            <a:r>
              <a:t>A. The output is P3M. Remember that Java omits any measures that are zero.</a:t>
            </a:r>
          </a:p>
          <a:p>
            <a:pPr marL="249030" indent="-249030">
              <a:buClr>
                <a:srgbClr val="535353"/>
              </a:buClr>
              <a:buSzPct val="82000"/>
              <a:buChar char="-"/>
            </a:pPr>
            <a:r>
              <a:t>B. The output is P20M47D. There are no years, so that part is skipped. It’s OK to have more days than are in a month. Also it is OK to have more months than are in a year. Java uses the measures provided for each.</a:t>
            </a:r>
          </a:p>
          <a:p>
            <a:pPr marL="249030" indent="-249030">
              <a:buClr>
                <a:srgbClr val="535353"/>
              </a:buClr>
              <a:buSzPct val="82000"/>
              <a:buChar char="-"/>
            </a:pPr>
            <a:r>
              <a:t>C. This one outputs P21D. Remember that week is not one of the units a Period stores. Therefore, a week is converted to 7 days. Since we have 3 weeks, that’s 21 days.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marL="249030" indent="-249030">
              <a:buClr>
                <a:srgbClr val="535353"/>
              </a:buClr>
              <a:buSzPct val="82000"/>
              <a:buChar char="-"/>
            </a:pPr>
            <a:r>
              <a:t>Lines 7 and 8 work as expected. They add a month to January 20, 2015, giving us February 20, 2015. The first has only the date, and the second has both the date and time.</a:t>
            </a:r>
          </a:p>
          <a:p>
            <a:pPr marL="249030" indent="-249030">
              <a:buClr>
                <a:srgbClr val="535353"/>
              </a:buClr>
              <a:buSzPct val="82000"/>
              <a:buChar char="-"/>
            </a:pPr>
            <a:r>
              <a:t>Line 9 attempts to add a month to an object that has only a time. This won’t work.</a:t>
            </a:r>
          </a:p>
          <a:p>
            <a:pPr marL="249030" indent="-249030">
              <a:buClr>
                <a:srgbClr val="535353"/>
              </a:buClr>
              <a:buSzPct val="82000"/>
              <a:buChar char="-"/>
            </a:pPr>
            <a:r>
              <a:t>Java throws an exception and complains that we attempted to use an Unsupported unit: Months.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355600" y="2044700"/>
            <a:ext cx="12293600" cy="3238500"/>
          </a:xfrm>
          <a:prstGeom prst="rect">
            <a:avLst/>
          </a:prstGeom>
        </p:spPr>
        <p:txBody>
          <a:bodyPr anchor="b"/>
          <a:lstStyle/>
          <a:p>
            <a:pPr/>
            <a:r>
              <a:t>Title Text</a:t>
            </a:r>
          </a:p>
        </p:txBody>
      </p:sp>
      <p:sp>
        <p:nvSpPr>
          <p:cNvPr id="12" name="Body Level One…"/>
          <p:cNvSpPr txBox="1"/>
          <p:nvPr>
            <p:ph type="body" sz="quarter" idx="1"/>
          </p:nvPr>
        </p:nvSpPr>
        <p:spPr>
          <a:xfrm>
            <a:off x="355600" y="5270500"/>
            <a:ext cx="12293600" cy="12954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5689600"/>
            <a:ext cx="10464800" cy="508000"/>
          </a:xfrm>
          <a:prstGeom prst="rect">
            <a:avLst/>
          </a:prstGeom>
        </p:spPr>
        <p:txBody>
          <a:bodyPr anchor="t">
            <a:spAutoFit/>
          </a:bodyPr>
          <a:lstStyle>
            <a:lvl1pPr marL="0" indent="0" algn="ctr">
              <a:spcBef>
                <a:spcPts val="0"/>
              </a:spcBef>
              <a:buSzTx/>
              <a:buNone/>
              <a:defRPr sz="2800"/>
            </a:lvl1pPr>
          </a:lstStyle>
          <a:p>
            <a:pPr/>
            <a:r>
              <a:t>–Johnny Appleseed</a:t>
            </a:r>
          </a:p>
        </p:txBody>
      </p:sp>
      <p:sp>
        <p:nvSpPr>
          <p:cNvPr id="94" name="“Type a quote here.”"/>
          <p:cNvSpPr txBox="1"/>
          <p:nvPr>
            <p:ph type="body" sz="quarter" idx="14"/>
          </p:nvPr>
        </p:nvSpPr>
        <p:spPr>
          <a:xfrm>
            <a:off x="1270000" y="4152900"/>
            <a:ext cx="10464800" cy="647700"/>
          </a:xfrm>
          <a:prstGeom prst="rect">
            <a:avLst/>
          </a:prstGeom>
        </p:spPr>
        <p:txBody>
          <a:bodyPr>
            <a:spAutoFit/>
          </a:bodyPr>
          <a:lstStyle>
            <a:lvl1pPr marL="0" indent="0" algn="ctr">
              <a:spcBef>
                <a:spcPts val="0"/>
              </a:spcBef>
              <a:buSzTx/>
              <a:buNone/>
            </a:lvl1pPr>
          </a:lstStyle>
          <a:p>
            <a:pPr/>
            <a:r>
              <a:t>“Type a quote here.”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46200" y="520700"/>
            <a:ext cx="10388600" cy="5860236"/>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908800"/>
            <a:ext cx="10464800" cy="12827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355600" y="3251200"/>
            <a:ext cx="12293600" cy="32385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05600" y="609600"/>
            <a:ext cx="5359400" cy="7759700"/>
          </a:xfrm>
          <a:prstGeom prst="rect">
            <a:avLst/>
          </a:prstGeom>
        </p:spPr>
        <p:txBody>
          <a:bodyPr lIns="91439" tIns="45719" rIns="91439" bIns="45719" anchor="t">
            <a:noAutofit/>
          </a:bodyPr>
          <a:lstStyle/>
          <a:p>
            <a:pPr/>
          </a:p>
        </p:txBody>
      </p:sp>
      <p:sp>
        <p:nvSpPr>
          <p:cNvPr id="39" name="Title Text"/>
          <p:cNvSpPr txBox="1"/>
          <p:nvPr>
            <p:ph type="title"/>
          </p:nvPr>
        </p:nvSpPr>
        <p:spPr>
          <a:xfrm>
            <a:off x="355600" y="1016000"/>
            <a:ext cx="5892800" cy="3886200"/>
          </a:xfrm>
          <a:prstGeom prst="rect">
            <a:avLst/>
          </a:prstGeom>
        </p:spPr>
        <p:txBody>
          <a:bodyPr anchor="b"/>
          <a:lstStyle/>
          <a:p>
            <a:pPr/>
            <a:r>
              <a:t>Title Text</a:t>
            </a:r>
          </a:p>
        </p:txBody>
      </p:sp>
      <p:sp>
        <p:nvSpPr>
          <p:cNvPr id="40" name="Body Level One…"/>
          <p:cNvSpPr txBox="1"/>
          <p:nvPr>
            <p:ph type="body" sz="quarter" idx="1"/>
          </p:nvPr>
        </p:nvSpPr>
        <p:spPr>
          <a:xfrm>
            <a:off x="355600" y="4889500"/>
            <a:ext cx="5892800" cy="3886200"/>
          </a:xfrm>
          <a:prstGeom prst="rect">
            <a:avLst/>
          </a:prstGeom>
        </p:spPr>
        <p:txBody>
          <a:bodyPr anchor="t"/>
          <a:lstStyle>
            <a:lvl1pPr marL="0" indent="0" algn="ctr">
              <a:spcBef>
                <a:spcPts val="0"/>
              </a:spcBef>
              <a:buClr>
                <a:srgbClr val="535353"/>
              </a:buClr>
              <a:buSzTx/>
              <a:buNone/>
            </a:lvl1pPr>
            <a:lvl2pPr marL="0" indent="0" algn="ctr">
              <a:spcBef>
                <a:spcPts val="0"/>
              </a:spcBef>
              <a:buClr>
                <a:srgbClr val="535353"/>
              </a:buClr>
              <a:buSzTx/>
              <a:buNone/>
            </a:lvl2pPr>
            <a:lvl3pPr marL="0" indent="0" algn="ctr">
              <a:spcBef>
                <a:spcPts val="0"/>
              </a:spcBef>
              <a:buClr>
                <a:srgbClr val="535353"/>
              </a:buClr>
              <a:buSzTx/>
              <a:buNone/>
            </a:lvl3pPr>
            <a:lvl4pPr marL="0" indent="0" algn="ctr">
              <a:spcBef>
                <a:spcPts val="0"/>
              </a:spcBef>
              <a:buClr>
                <a:srgbClr val="535353"/>
              </a:buClr>
              <a:buSzTx/>
              <a:buNone/>
            </a:lvl4pPr>
            <a:lvl5pPr marL="0" indent="0" algn="ctr">
              <a:spcBef>
                <a:spcPts val="0"/>
              </a:spcBef>
              <a:buClr>
                <a:srgbClr val="535353"/>
              </a:buClr>
              <a:buSzTx/>
              <a:buNone/>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870700" y="2781300"/>
            <a:ext cx="5283200" cy="61849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355600" y="2730500"/>
            <a:ext cx="5892800" cy="6299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762000" y="762000"/>
            <a:ext cx="11468100" cy="8216900"/>
          </a:xfrm>
          <a:prstGeom prst="rect">
            <a:avLst/>
          </a:prstGeom>
        </p:spPr>
        <p:txBody>
          <a:bodyPr/>
          <a:lstStyle>
            <a:lvl1pPr marL="520700" indent="-520700">
              <a:lnSpc>
                <a:spcPct val="120000"/>
              </a:lnSpc>
              <a:spcBef>
                <a:spcPts val="4600"/>
              </a:spcBef>
              <a:defRPr sz="4600"/>
            </a:lvl1pPr>
            <a:lvl2pPr marL="1041400" indent="-520700">
              <a:lnSpc>
                <a:spcPct val="120000"/>
              </a:lnSpc>
              <a:spcBef>
                <a:spcPts val="4600"/>
              </a:spcBef>
              <a:defRPr sz="4600"/>
            </a:lvl2pPr>
            <a:lvl3pPr marL="1562100" indent="-520700">
              <a:lnSpc>
                <a:spcPct val="120000"/>
              </a:lnSpc>
              <a:spcBef>
                <a:spcPts val="4600"/>
              </a:spcBef>
              <a:defRPr sz="4600"/>
            </a:lvl3pPr>
            <a:lvl4pPr marL="2082800" indent="-520700">
              <a:lnSpc>
                <a:spcPct val="120000"/>
              </a:lnSpc>
              <a:spcBef>
                <a:spcPts val="4600"/>
              </a:spcBef>
              <a:defRPr sz="4600"/>
            </a:lvl4pPr>
            <a:lvl5pPr marL="2603500" indent="-520700">
              <a:lnSpc>
                <a:spcPct val="120000"/>
              </a:lnSpc>
              <a:spcBef>
                <a:spcPts val="4600"/>
              </a:spcBef>
              <a:defRPr sz="46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2-033_1302x975.jpeg"/>
          <p:cNvSpPr/>
          <p:nvPr>
            <p:ph type="pic" sz="quarter" idx="13"/>
          </p:nvPr>
        </p:nvSpPr>
        <p:spPr>
          <a:xfrm>
            <a:off x="6654800" y="5029200"/>
            <a:ext cx="5803900" cy="4216400"/>
          </a:xfrm>
          <a:prstGeom prst="rect">
            <a:avLst/>
          </a:prstGeom>
        </p:spPr>
        <p:txBody>
          <a:bodyPr lIns="91439" tIns="45719" rIns="91439" bIns="45719" anchor="t">
            <a:noAutofit/>
          </a:bodyPr>
          <a:lstStyle/>
          <a:p>
            <a:pPr/>
          </a:p>
        </p:txBody>
      </p:sp>
      <p:sp>
        <p:nvSpPr>
          <p:cNvPr id="84" name="Image"/>
          <p:cNvSpPr/>
          <p:nvPr>
            <p:ph type="pic" sz="quarter" idx="14"/>
          </p:nvPr>
        </p:nvSpPr>
        <p:spPr>
          <a:xfrm>
            <a:off x="6664613" y="508000"/>
            <a:ext cx="5803901" cy="4216400"/>
          </a:xfrm>
          <a:prstGeom prst="rect">
            <a:avLst/>
          </a:prstGeom>
        </p:spPr>
        <p:txBody>
          <a:bodyPr lIns="91439" tIns="45719" rIns="91439" bIns="45719" anchor="t">
            <a:noAutofit/>
          </a:bodyPr>
          <a:lstStyle/>
          <a:p>
            <a:pPr/>
          </a:p>
        </p:txBody>
      </p:sp>
      <p:sp>
        <p:nvSpPr>
          <p:cNvPr id="85" name="2-10-superquadro_1631x2178.jpeg"/>
          <p:cNvSpPr/>
          <p:nvPr>
            <p:ph type="pic" idx="15"/>
          </p:nvPr>
        </p:nvSpPr>
        <p:spPr>
          <a:xfrm>
            <a:off x="533400" y="508000"/>
            <a:ext cx="5808231" cy="8737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355600" y="254000"/>
            <a:ext cx="122936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355600" y="2730500"/>
            <a:ext cx="12293600" cy="629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4599" y="9270999"/>
            <a:ext cx="342901" cy="3556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1pPr>
      <a:lvl2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2pPr>
      <a:lvl3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3pPr>
      <a:lvl4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4pPr>
      <a:lvl5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5pPr>
      <a:lvl6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6pPr>
      <a:lvl7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7pPr>
      <a:lvl8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8pPr>
      <a:lvl9pPr marL="0" marR="0" indent="0" algn="ctr" defTabSz="584200" rtl="0" latinLnBrk="0">
        <a:lnSpc>
          <a:spcPct val="100000"/>
        </a:lnSpc>
        <a:spcBef>
          <a:spcPts val="0"/>
        </a:spcBef>
        <a:spcAft>
          <a:spcPts val="0"/>
        </a:spcAft>
        <a:buClrTx/>
        <a:buSzTx/>
        <a:buFontTx/>
        <a:buNone/>
        <a:tabLst/>
        <a:defRPr b="0" baseline="0" cap="all" i="0" spc="0" strike="noStrike" sz="7200" u="none">
          <a:ln>
            <a:noFill/>
          </a:ln>
          <a:solidFill>
            <a:srgbClr val="535353"/>
          </a:solidFill>
          <a:uFillTx/>
          <a:latin typeface="+mn-lt"/>
          <a:ea typeface="+mn-ea"/>
          <a:cs typeface="+mn-cs"/>
          <a:sym typeface="Gill Sans Light"/>
        </a:defRPr>
      </a:lvl9pPr>
    </p:titleStyle>
    <p:bodyStyle>
      <a:lvl1pPr marL="431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1pPr>
      <a:lvl2pPr marL="863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2pPr>
      <a:lvl3pPr marL="1295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3pPr>
      <a:lvl4pPr marL="1727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4pPr>
      <a:lvl5pPr marL="21590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5pPr>
      <a:lvl6pPr marL="25908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6pPr>
      <a:lvl7pPr marL="30226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7pPr>
      <a:lvl8pPr marL="34544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8pPr>
      <a:lvl9pPr marL="3886200" marR="0" indent="-431800" algn="l" defTabSz="584200" rtl="0" latinLnBrk="0">
        <a:lnSpc>
          <a:spcPct val="100000"/>
        </a:lnSpc>
        <a:spcBef>
          <a:spcPts val="3800"/>
        </a:spcBef>
        <a:spcAft>
          <a:spcPts val="0"/>
        </a:spcAft>
        <a:buClrTx/>
        <a:buSzPct val="82000"/>
        <a:buFontTx/>
        <a:buChar char="•"/>
        <a:tabLst/>
        <a:defRPr b="0" baseline="0" cap="none" i="0" spc="0" strike="noStrike" sz="3800" u="none">
          <a:ln>
            <a:noFill/>
          </a:ln>
          <a:solidFill>
            <a:srgbClr val="535353"/>
          </a:solidFill>
          <a:uFillTx/>
          <a:latin typeface="+mn-lt"/>
          <a:ea typeface="+mn-ea"/>
          <a:cs typeface="+mn-cs"/>
          <a:sym typeface="Gill Sans Ligh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anipulating dates and times"/>
          <p:cNvSpPr txBox="1"/>
          <p:nvPr>
            <p:ph type="title"/>
          </p:nvPr>
        </p:nvSpPr>
        <p:spPr>
          <a:xfrm>
            <a:off x="355600" y="254000"/>
            <a:ext cx="12293600" cy="1773018"/>
          </a:xfrm>
          <a:prstGeom prst="rect">
            <a:avLst/>
          </a:prstGeom>
        </p:spPr>
        <p:txBody>
          <a:bodyPr/>
          <a:lstStyle>
            <a:lvl1pPr defTabSz="514095">
              <a:defRPr sz="6336"/>
            </a:lvl1pPr>
          </a:lstStyle>
          <a:p>
            <a:pPr/>
            <a:r>
              <a:t>Manipulating dates and times</a:t>
            </a:r>
          </a:p>
        </p:txBody>
      </p:sp>
      <p:sp>
        <p:nvSpPr>
          <p:cNvPr id="120" name="Adding  to a date is easy. The date and time classes are immutable"/>
          <p:cNvSpPr txBox="1"/>
          <p:nvPr>
            <p:ph type="body" idx="1"/>
          </p:nvPr>
        </p:nvSpPr>
        <p:spPr>
          <a:xfrm>
            <a:off x="355600" y="2018084"/>
            <a:ext cx="12293600" cy="7011616"/>
          </a:xfrm>
          <a:prstGeom prst="rect">
            <a:avLst/>
          </a:prstGeom>
        </p:spPr>
        <p:txBody>
          <a:bodyPr/>
          <a:lstStyle/>
          <a:p>
            <a:pPr/>
            <a:r>
              <a:t>Adding 	to a date is easy. The date and time classes are immutable</a:t>
            </a:r>
          </a:p>
          <a:p>
            <a:pPr/>
          </a:p>
          <a:p>
            <a:pPr/>
          </a:p>
        </p:txBody>
      </p:sp>
      <p:pic>
        <p:nvPicPr>
          <p:cNvPr id="121" name="Screen Shot 2018-09-08 at 11.27.41 AM.png" descr="Screen Shot 2018-09-08 at 11.27.41 AM.png"/>
          <p:cNvPicPr>
            <a:picLocks noChangeAspect="1"/>
          </p:cNvPicPr>
          <p:nvPr/>
        </p:nvPicPr>
        <p:blipFill>
          <a:blip r:embed="rId3">
            <a:extLst/>
          </a:blip>
          <a:stretch>
            <a:fillRect/>
          </a:stretch>
        </p:blipFill>
        <p:spPr>
          <a:xfrm>
            <a:off x="745950" y="4273550"/>
            <a:ext cx="11512900" cy="539400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uckily, Java has a Period class:…"/>
          <p:cNvSpPr txBox="1"/>
          <p:nvPr>
            <p:ph type="body" idx="1"/>
          </p:nvPr>
        </p:nvSpPr>
        <p:spPr>
          <a:prstGeom prst="rect">
            <a:avLst/>
          </a:prstGeom>
        </p:spPr>
        <p:txBody>
          <a:bodyPr/>
          <a:lstStyle/>
          <a:p>
            <a:pPr/>
            <a:r>
              <a:t>Luckily, Java has a </a:t>
            </a:r>
            <a:r>
              <a:rPr>
                <a:latin typeface="Courier New"/>
                <a:ea typeface="Courier New"/>
                <a:cs typeface="Courier New"/>
                <a:sym typeface="Courier New"/>
              </a:rPr>
              <a:t>Period</a:t>
            </a:r>
            <a:r>
              <a:t> class:</a:t>
            </a:r>
          </a:p>
          <a:p>
            <a:pPr lvl="1"/>
            <a:r>
              <a:t>see demo </a:t>
            </a:r>
            <a:r>
              <a:rPr>
                <a:latin typeface="Courier New"/>
                <a:ea typeface="Courier New"/>
                <a:cs typeface="Courier New"/>
                <a:sym typeface="Courier New"/>
              </a:rPr>
              <a:t>_012_AnimalEnrichmentWithPeriod.java</a:t>
            </a:r>
            <a:endParaRPr>
              <a:latin typeface="Courier New"/>
              <a:ea typeface="Courier New"/>
              <a:cs typeface="Courier New"/>
              <a:sym typeface="Courier New"/>
            </a:endParaRPr>
          </a:p>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Five ways to create a Period class:…"/>
          <p:cNvSpPr txBox="1"/>
          <p:nvPr>
            <p:ph type="body" idx="1"/>
          </p:nvPr>
        </p:nvSpPr>
        <p:spPr>
          <a:xfrm>
            <a:off x="768349" y="528660"/>
            <a:ext cx="11468101" cy="8216901"/>
          </a:xfrm>
          <a:prstGeom prst="rect">
            <a:avLst/>
          </a:prstGeom>
        </p:spPr>
        <p:txBody>
          <a:bodyPr/>
          <a:lstStyle/>
          <a:p>
            <a:pPr marL="395731" indent="-395731" defTabSz="443991">
              <a:spcBef>
                <a:spcPts val="3400"/>
              </a:spcBef>
              <a:defRPr sz="3496"/>
            </a:pPr>
            <a:r>
              <a:t>Five ways to create a </a:t>
            </a:r>
            <a:r>
              <a:rPr>
                <a:latin typeface="Courier New"/>
                <a:ea typeface="Courier New"/>
                <a:cs typeface="Courier New"/>
                <a:sym typeface="Courier New"/>
              </a:rPr>
              <a:t>Period</a:t>
            </a:r>
            <a:r>
              <a:t> class:</a:t>
            </a:r>
          </a:p>
          <a:p>
            <a:pPr marL="395731" indent="-395731" defTabSz="443991">
              <a:spcBef>
                <a:spcPts val="3400"/>
              </a:spcBef>
              <a:defRPr sz="3496"/>
            </a:pPr>
          </a:p>
          <a:p>
            <a:pPr marL="395731" indent="-395731" defTabSz="443991">
              <a:spcBef>
                <a:spcPts val="3400"/>
              </a:spcBef>
              <a:defRPr sz="3496"/>
            </a:pPr>
          </a:p>
          <a:p>
            <a:pPr marL="395731" indent="-395731" defTabSz="443991">
              <a:spcBef>
                <a:spcPts val="3400"/>
              </a:spcBef>
              <a:defRPr sz="3496"/>
            </a:pPr>
            <a:r>
              <a:t>There’s a catch. You cannot chain creating methods when creating </a:t>
            </a:r>
            <a:r>
              <a:rPr>
                <a:latin typeface="Courier New"/>
                <a:ea typeface="Courier New"/>
                <a:cs typeface="Courier New"/>
                <a:sym typeface="Courier New"/>
              </a:rPr>
              <a:t>Period</a:t>
            </a:r>
            <a:endParaRPr>
              <a:latin typeface="Courier New"/>
              <a:ea typeface="Courier New"/>
              <a:cs typeface="Courier New"/>
              <a:sym typeface="Courier New"/>
            </a:endParaRPr>
          </a:p>
          <a:p>
            <a:pPr marL="395731" indent="-395731" defTabSz="443991">
              <a:spcBef>
                <a:spcPts val="3400"/>
              </a:spcBef>
              <a:defRPr sz="3496"/>
            </a:pPr>
            <a:endParaRPr>
              <a:latin typeface="Courier New"/>
              <a:ea typeface="Courier New"/>
              <a:cs typeface="Courier New"/>
              <a:sym typeface="Courier New"/>
            </a:endParaRPr>
          </a:p>
          <a:p>
            <a:pPr marL="395731" indent="-395731" defTabSz="443991">
              <a:spcBef>
                <a:spcPts val="3400"/>
              </a:spcBef>
              <a:defRPr sz="3496"/>
            </a:pPr>
            <a:r>
              <a:rPr>
                <a:latin typeface="Courier New"/>
                <a:ea typeface="Courier New"/>
                <a:cs typeface="Courier New"/>
                <a:sym typeface="Courier New"/>
              </a:rPr>
              <a:t>The tricky code is really like writing the following:</a:t>
            </a:r>
          </a:p>
        </p:txBody>
      </p:sp>
      <p:pic>
        <p:nvPicPr>
          <p:cNvPr id="166" name="Screen Shot 2018-09-08 at 4.54.49 PM.png" descr="Screen Shot 2018-09-08 at 4.54.49 PM.png"/>
          <p:cNvPicPr>
            <a:picLocks noChangeAspect="1"/>
          </p:cNvPicPr>
          <p:nvPr/>
        </p:nvPicPr>
        <p:blipFill>
          <a:blip r:embed="rId3">
            <a:extLst/>
          </a:blip>
          <a:stretch>
            <a:fillRect/>
          </a:stretch>
        </p:blipFill>
        <p:spPr>
          <a:xfrm>
            <a:off x="422919" y="1215614"/>
            <a:ext cx="12485638" cy="2566799"/>
          </a:xfrm>
          <a:prstGeom prst="rect">
            <a:avLst/>
          </a:prstGeom>
          <a:ln w="12700">
            <a:miter lim="400000"/>
          </a:ln>
        </p:spPr>
      </p:pic>
      <p:pic>
        <p:nvPicPr>
          <p:cNvPr id="167" name="Screen Shot 2018-09-08 at 5.15.18 PM.png" descr="Screen Shot 2018-09-08 at 5.15.18 PM.png"/>
          <p:cNvPicPr>
            <a:picLocks noChangeAspect="1"/>
          </p:cNvPicPr>
          <p:nvPr/>
        </p:nvPicPr>
        <p:blipFill>
          <a:blip r:embed="rId4">
            <a:extLst/>
          </a:blip>
          <a:stretch>
            <a:fillRect/>
          </a:stretch>
        </p:blipFill>
        <p:spPr>
          <a:xfrm>
            <a:off x="1035572" y="5390755"/>
            <a:ext cx="10933656" cy="789953"/>
          </a:xfrm>
          <a:prstGeom prst="rect">
            <a:avLst/>
          </a:prstGeom>
          <a:ln w="12700">
            <a:miter lim="400000"/>
          </a:ln>
        </p:spPr>
      </p:pic>
      <p:pic>
        <p:nvPicPr>
          <p:cNvPr id="168" name="Screen Shot 2018-09-08 at 5.16.18 PM.png" descr="Screen Shot 2018-09-08 at 5.16.18 PM.png"/>
          <p:cNvPicPr>
            <a:picLocks noChangeAspect="1"/>
          </p:cNvPicPr>
          <p:nvPr/>
        </p:nvPicPr>
        <p:blipFill>
          <a:blip r:embed="rId5">
            <a:extLst/>
          </a:blip>
          <a:stretch>
            <a:fillRect/>
          </a:stretch>
        </p:blipFill>
        <p:spPr>
          <a:xfrm>
            <a:off x="1235746" y="7874182"/>
            <a:ext cx="6613201" cy="126428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he P always start out the String to show it is a period followed  by number of years, months, and days; zero ommitted"/>
          <p:cNvSpPr txBox="1"/>
          <p:nvPr>
            <p:ph type="body" idx="1"/>
          </p:nvPr>
        </p:nvSpPr>
        <p:spPr>
          <a:xfrm>
            <a:off x="768350" y="515960"/>
            <a:ext cx="11468100" cy="8216901"/>
          </a:xfrm>
          <a:prstGeom prst="rect">
            <a:avLst/>
          </a:prstGeom>
        </p:spPr>
        <p:txBody>
          <a:bodyPr/>
          <a:lstStyle/>
          <a:p>
            <a:pPr/>
          </a:p>
          <a:p>
            <a:pPr/>
          </a:p>
          <a:p>
            <a:pPr/>
          </a:p>
          <a:p>
            <a:pPr/>
            <a:r>
              <a:t>the P always start out the String to show it is a period followed  by number of years, months, and days; zero ommitted</a:t>
            </a:r>
          </a:p>
        </p:txBody>
      </p:sp>
      <p:pic>
        <p:nvPicPr>
          <p:cNvPr id="173" name="Screen Shot 2018-09-08 at 5.25.27 PM.png" descr="Screen Shot 2018-09-08 at 5.25.27 PM.png"/>
          <p:cNvPicPr>
            <a:picLocks noChangeAspect="1"/>
          </p:cNvPicPr>
          <p:nvPr/>
        </p:nvPicPr>
        <p:blipFill>
          <a:blip r:embed="rId3">
            <a:extLst/>
          </a:blip>
          <a:stretch>
            <a:fillRect/>
          </a:stretch>
        </p:blipFill>
        <p:spPr>
          <a:xfrm>
            <a:off x="265712" y="557311"/>
            <a:ext cx="12473376" cy="50697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ex 5.5…"/>
          <p:cNvSpPr txBox="1"/>
          <p:nvPr>
            <p:ph type="body" idx="1"/>
          </p:nvPr>
        </p:nvSpPr>
        <p:spPr>
          <a:xfrm>
            <a:off x="768349" y="768349"/>
            <a:ext cx="11468101" cy="8216901"/>
          </a:xfrm>
          <a:prstGeom prst="rect">
            <a:avLst/>
          </a:prstGeom>
        </p:spPr>
        <p:txBody>
          <a:bodyPr/>
          <a:lstStyle/>
          <a:p>
            <a:pPr marL="317627" indent="-317627" defTabSz="356362">
              <a:spcBef>
                <a:spcPts val="2800"/>
              </a:spcBef>
              <a:defRPr sz="2806"/>
            </a:pPr>
            <a:r>
              <a:t>ex 5.5</a:t>
            </a:r>
          </a:p>
          <a:p>
            <a:pPr lvl="1" marL="635254" indent="-317627" defTabSz="356362">
              <a:spcBef>
                <a:spcPts val="2800"/>
              </a:spcBef>
              <a:defRPr sz="2806"/>
            </a:pPr>
            <a:r>
              <a:t>What are the output?</a:t>
            </a:r>
          </a:p>
          <a:p>
            <a:pPr lvl="1" marL="635254" indent="-317627" defTabSz="356362">
              <a:spcBef>
                <a:spcPts val="2800"/>
              </a:spcBef>
              <a:defRPr sz="2806"/>
            </a:pPr>
            <a:r>
              <a:t>A.</a:t>
            </a:r>
          </a:p>
          <a:p>
            <a:pPr marL="317627" indent="-317627" defTabSz="356362">
              <a:spcBef>
                <a:spcPts val="2800"/>
              </a:spcBef>
              <a:defRPr sz="2806"/>
            </a:pPr>
          </a:p>
          <a:p>
            <a:pPr lvl="1" marL="635254" indent="-317627" defTabSz="356362">
              <a:spcBef>
                <a:spcPts val="2800"/>
              </a:spcBef>
              <a:defRPr sz="2806"/>
            </a:pPr>
            <a:r>
              <a:t>B.</a:t>
            </a:r>
          </a:p>
          <a:p>
            <a:pPr lvl="1" marL="635254" indent="-317627" defTabSz="356362">
              <a:spcBef>
                <a:spcPts val="2800"/>
              </a:spcBef>
              <a:defRPr sz="2806"/>
            </a:pPr>
          </a:p>
          <a:p>
            <a:pPr lvl="1" marL="635254" indent="-317627" defTabSz="356362">
              <a:spcBef>
                <a:spcPts val="2800"/>
              </a:spcBef>
              <a:defRPr sz="2806"/>
            </a:pPr>
            <a:r>
              <a:t>C.</a:t>
            </a:r>
          </a:p>
          <a:p>
            <a:pPr lvl="1" marL="635254" indent="-317627" defTabSz="356362">
              <a:spcBef>
                <a:spcPts val="2800"/>
              </a:spcBef>
              <a:defRPr sz="2806"/>
            </a:pPr>
          </a:p>
          <a:p>
            <a:pPr marL="317627" indent="-317627" defTabSz="356362">
              <a:spcBef>
                <a:spcPts val="2800"/>
              </a:spcBef>
              <a:defRPr sz="2806"/>
            </a:pPr>
          </a:p>
        </p:txBody>
      </p:sp>
      <p:pic>
        <p:nvPicPr>
          <p:cNvPr id="178" name="Screen Shot 2018-09-08 at 5.30.00 PM.png" descr="Screen Shot 2018-09-08 at 5.30.00 PM.png"/>
          <p:cNvPicPr>
            <a:picLocks noChangeAspect="1"/>
          </p:cNvPicPr>
          <p:nvPr/>
        </p:nvPicPr>
        <p:blipFill>
          <a:blip r:embed="rId3">
            <a:extLst/>
          </a:blip>
          <a:srcRect l="0" t="0" r="0" b="0"/>
          <a:stretch>
            <a:fillRect/>
          </a:stretch>
        </p:blipFill>
        <p:spPr>
          <a:xfrm>
            <a:off x="1494893" y="3024880"/>
            <a:ext cx="6635235" cy="997099"/>
          </a:xfrm>
          <a:prstGeom prst="rect">
            <a:avLst/>
          </a:prstGeom>
          <a:ln w="12700">
            <a:miter lim="400000"/>
          </a:ln>
        </p:spPr>
      </p:pic>
      <p:pic>
        <p:nvPicPr>
          <p:cNvPr id="179" name="Screen Shot 2018-09-08 at 5.30.28 PM.png" descr="Screen Shot 2018-09-08 at 5.30.28 PM.png"/>
          <p:cNvPicPr>
            <a:picLocks noChangeAspect="1"/>
          </p:cNvPicPr>
          <p:nvPr/>
        </p:nvPicPr>
        <p:blipFill>
          <a:blip r:embed="rId4">
            <a:extLst/>
          </a:blip>
          <a:stretch>
            <a:fillRect/>
          </a:stretch>
        </p:blipFill>
        <p:spPr>
          <a:xfrm>
            <a:off x="1593698" y="4731053"/>
            <a:ext cx="7744327" cy="880038"/>
          </a:xfrm>
          <a:prstGeom prst="rect">
            <a:avLst/>
          </a:prstGeom>
          <a:ln w="12700">
            <a:miter lim="400000"/>
          </a:ln>
        </p:spPr>
      </p:pic>
      <p:pic>
        <p:nvPicPr>
          <p:cNvPr id="180" name="Screen Shot 2018-09-08 at 5.31.50 PM.png" descr="Screen Shot 2018-09-08 at 5.31.50 PM.png"/>
          <p:cNvPicPr>
            <a:picLocks noChangeAspect="1"/>
          </p:cNvPicPr>
          <p:nvPr/>
        </p:nvPicPr>
        <p:blipFill>
          <a:blip r:embed="rId5">
            <a:extLst/>
          </a:blip>
          <a:stretch>
            <a:fillRect/>
          </a:stretch>
        </p:blipFill>
        <p:spPr>
          <a:xfrm>
            <a:off x="1596797" y="6492414"/>
            <a:ext cx="6898106" cy="101555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What objects can Period be used with"/>
          <p:cNvSpPr txBox="1"/>
          <p:nvPr>
            <p:ph type="body" idx="1"/>
          </p:nvPr>
        </p:nvSpPr>
        <p:spPr>
          <a:xfrm>
            <a:off x="768350" y="528660"/>
            <a:ext cx="11468100" cy="8216901"/>
          </a:xfrm>
          <a:prstGeom prst="rect">
            <a:avLst/>
          </a:prstGeom>
        </p:spPr>
        <p:txBody>
          <a:bodyPr/>
          <a:lstStyle/>
          <a:p>
            <a:pPr marL="468629" indent="-468629" defTabSz="525779">
              <a:spcBef>
                <a:spcPts val="4100"/>
              </a:spcBef>
              <a:defRPr sz="4140"/>
            </a:pPr>
            <a:r>
              <a:t>What objects can </a:t>
            </a:r>
            <a:r>
              <a:rPr>
                <a:latin typeface="Courier New"/>
                <a:ea typeface="Courier New"/>
                <a:cs typeface="Courier New"/>
                <a:sym typeface="Courier New"/>
              </a:rPr>
              <a:t>Period</a:t>
            </a:r>
            <a:r>
              <a:t> be used with</a:t>
            </a:r>
          </a:p>
          <a:p>
            <a:pPr marL="468629" indent="-468629" defTabSz="525779">
              <a:spcBef>
                <a:spcPts val="4100"/>
              </a:spcBef>
              <a:defRPr sz="4140"/>
            </a:pPr>
          </a:p>
          <a:p>
            <a:pPr marL="468629" indent="-468629" defTabSz="525779">
              <a:spcBef>
                <a:spcPts val="4100"/>
              </a:spcBef>
              <a:defRPr sz="4140"/>
            </a:pPr>
          </a:p>
          <a:p>
            <a:pPr marL="468629" indent="-468629" defTabSz="525779">
              <a:spcBef>
                <a:spcPts val="4100"/>
              </a:spcBef>
              <a:defRPr sz="4140"/>
            </a:pPr>
            <a:endParaRPr>
              <a:latin typeface="Courier New"/>
              <a:ea typeface="Courier New"/>
              <a:cs typeface="Courier New"/>
              <a:sym typeface="Courier New"/>
            </a:endParaRPr>
          </a:p>
          <a:p>
            <a:pPr marL="468629" indent="-468629" defTabSz="525779">
              <a:spcBef>
                <a:spcPts val="4100"/>
              </a:spcBef>
              <a:defRPr sz="4140"/>
            </a:pPr>
            <a:endParaRPr>
              <a:latin typeface="Courier New"/>
              <a:ea typeface="Courier New"/>
              <a:cs typeface="Courier New"/>
              <a:sym typeface="Courier New"/>
            </a:endParaRPr>
          </a:p>
          <a:p>
            <a:pPr marL="468629" indent="-468629" defTabSz="525779">
              <a:spcBef>
                <a:spcPts val="4100"/>
              </a:spcBef>
              <a:defRPr sz="4140"/>
            </a:pPr>
          </a:p>
        </p:txBody>
      </p:sp>
      <p:pic>
        <p:nvPicPr>
          <p:cNvPr id="185" name="Screen Shot 2018-09-10 at 7.34.12 PM.png" descr="Screen Shot 2018-09-10 at 7.34.12 PM.png"/>
          <p:cNvPicPr>
            <a:picLocks noChangeAspect="1"/>
          </p:cNvPicPr>
          <p:nvPr/>
        </p:nvPicPr>
        <p:blipFill>
          <a:blip r:embed="rId3">
            <a:extLst/>
          </a:blip>
          <a:stretch>
            <a:fillRect/>
          </a:stretch>
        </p:blipFill>
        <p:spPr>
          <a:xfrm>
            <a:off x="175931" y="1567052"/>
            <a:ext cx="12652938" cy="311429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Easy methods to go backward in time"/>
          <p:cNvSpPr txBox="1"/>
          <p:nvPr>
            <p:ph type="body" idx="1"/>
          </p:nvPr>
        </p:nvSpPr>
        <p:spPr>
          <a:prstGeom prst="rect">
            <a:avLst/>
          </a:prstGeom>
        </p:spPr>
        <p:txBody>
          <a:bodyPr/>
          <a:lstStyle/>
          <a:p>
            <a:pPr/>
            <a:r>
              <a:t>Easy methods to go backward in time</a:t>
            </a:r>
          </a:p>
          <a:p>
            <a:pPr/>
          </a:p>
          <a:p>
            <a:pPr/>
          </a:p>
          <a:p>
            <a:pPr/>
          </a:p>
          <a:p>
            <a:pPr/>
          </a:p>
        </p:txBody>
      </p:sp>
      <p:pic>
        <p:nvPicPr>
          <p:cNvPr id="126" name="Screen Shot 2018-09-08 at 11.38.45 AM.png" descr="Screen Shot 2018-09-08 at 11.38.45 AM.png"/>
          <p:cNvPicPr>
            <a:picLocks noChangeAspect="1"/>
          </p:cNvPicPr>
          <p:nvPr/>
        </p:nvPicPr>
        <p:blipFill>
          <a:blip r:embed="rId3">
            <a:extLst/>
          </a:blip>
          <a:stretch>
            <a:fillRect/>
          </a:stretch>
        </p:blipFill>
        <p:spPr>
          <a:xfrm>
            <a:off x="409199" y="2126657"/>
            <a:ext cx="12186402" cy="513760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t is common for date and time methods to be chained:"/>
          <p:cNvSpPr txBox="1"/>
          <p:nvPr>
            <p:ph type="body" idx="1"/>
          </p:nvPr>
        </p:nvSpPr>
        <p:spPr>
          <a:prstGeom prst="rect">
            <a:avLst/>
          </a:prstGeom>
        </p:spPr>
        <p:txBody>
          <a:bodyPr/>
          <a:lstStyle/>
          <a:p>
            <a:pPr marL="494665" indent="-494665" defTabSz="554990">
              <a:spcBef>
                <a:spcPts val="4300"/>
              </a:spcBef>
              <a:defRPr sz="4370"/>
            </a:pPr>
            <a:r>
              <a:t>It is common for date and time methods to be chained:</a:t>
            </a:r>
          </a:p>
          <a:p>
            <a:pPr marL="494665" indent="-494665" defTabSz="554990">
              <a:spcBef>
                <a:spcPts val="4300"/>
              </a:spcBef>
              <a:defRPr sz="4370"/>
            </a:pPr>
          </a:p>
          <a:p>
            <a:pPr marL="494665" indent="-494665" defTabSz="554990">
              <a:spcBef>
                <a:spcPts val="4300"/>
              </a:spcBef>
              <a:defRPr sz="4370"/>
            </a:pPr>
          </a:p>
          <a:p>
            <a:pPr marL="494665" indent="-494665" defTabSz="554990">
              <a:spcBef>
                <a:spcPts val="4300"/>
              </a:spcBef>
              <a:defRPr sz="4370"/>
            </a:pPr>
          </a:p>
          <a:p>
            <a:pPr marL="494665" indent="-494665" defTabSz="554990">
              <a:spcBef>
                <a:spcPts val="4300"/>
              </a:spcBef>
              <a:defRPr sz="4370"/>
            </a:pPr>
          </a:p>
        </p:txBody>
      </p:sp>
      <p:pic>
        <p:nvPicPr>
          <p:cNvPr id="131" name="Screen Shot 2018-09-08 at 11.44.15 AM.png" descr="Screen Shot 2018-09-08 at 11.44.15 AM.png"/>
          <p:cNvPicPr>
            <a:picLocks noChangeAspect="1"/>
          </p:cNvPicPr>
          <p:nvPr/>
        </p:nvPicPr>
        <p:blipFill>
          <a:blip r:embed="rId3">
            <a:extLst/>
          </a:blip>
          <a:stretch>
            <a:fillRect/>
          </a:stretch>
        </p:blipFill>
        <p:spPr>
          <a:xfrm>
            <a:off x="1074411" y="2344638"/>
            <a:ext cx="10529303" cy="229806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ex 5.3"/>
          <p:cNvSpPr txBox="1"/>
          <p:nvPr>
            <p:ph type="body" idx="1"/>
          </p:nvPr>
        </p:nvSpPr>
        <p:spPr>
          <a:xfrm>
            <a:off x="1298681" y="768349"/>
            <a:ext cx="11468101" cy="8216901"/>
          </a:xfrm>
          <a:prstGeom prst="rect">
            <a:avLst/>
          </a:prstGeom>
        </p:spPr>
        <p:txBody>
          <a:bodyPr/>
          <a:lstStyle/>
          <a:p>
            <a:pPr/>
            <a:r>
              <a:t>ex 5.3</a:t>
            </a:r>
          </a:p>
          <a:p>
            <a:pPr/>
          </a:p>
          <a:p>
            <a:pPr/>
          </a:p>
          <a:p>
            <a:pPr/>
          </a:p>
          <a:p>
            <a:pPr/>
          </a:p>
        </p:txBody>
      </p:sp>
      <p:sp>
        <p:nvSpPr>
          <p:cNvPr id="136" name="What’s the output?"/>
          <p:cNvSpPr txBox="1"/>
          <p:nvPr/>
        </p:nvSpPr>
        <p:spPr>
          <a:xfrm>
            <a:off x="1006116" y="2002145"/>
            <a:ext cx="922392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3800"/>
              </a:spcBef>
              <a:defRPr sz="3800"/>
            </a:lvl1pPr>
          </a:lstStyle>
          <a:p>
            <a:pPr/>
            <a:r>
              <a:t>What’s the output?</a:t>
            </a:r>
          </a:p>
        </p:txBody>
      </p:sp>
      <p:pic>
        <p:nvPicPr>
          <p:cNvPr id="137" name="Screen Shot 2018-09-08 at 11.47.24 AM.png" descr="Screen Shot 2018-09-08 at 11.47.24 AM.png"/>
          <p:cNvPicPr>
            <a:picLocks noChangeAspect="1"/>
          </p:cNvPicPr>
          <p:nvPr/>
        </p:nvPicPr>
        <p:blipFill>
          <a:blip r:embed="rId3">
            <a:extLst/>
          </a:blip>
          <a:stretch>
            <a:fillRect/>
          </a:stretch>
        </p:blipFill>
        <p:spPr>
          <a:xfrm>
            <a:off x="729579" y="3474938"/>
            <a:ext cx="12198993" cy="2383712"/>
          </a:xfrm>
          <a:prstGeom prst="rect">
            <a:avLst/>
          </a:prstGeom>
          <a:ln w="12700">
            <a:miter lim="400000"/>
          </a:ln>
        </p:spPr>
      </p:pic>
      <p:pic>
        <p:nvPicPr>
          <p:cNvPr id="138" name="Screen Shot 2018-09-08 at 11.48.59 AM.png" descr="Screen Shot 2018-09-08 at 11.48.59 AM.png"/>
          <p:cNvPicPr>
            <a:picLocks noChangeAspect="1"/>
          </p:cNvPicPr>
          <p:nvPr/>
        </p:nvPicPr>
        <p:blipFill>
          <a:blip r:embed="rId4">
            <a:extLst/>
          </a:blip>
          <a:stretch>
            <a:fillRect/>
          </a:stretch>
        </p:blipFill>
        <p:spPr>
          <a:xfrm>
            <a:off x="744266" y="7103754"/>
            <a:ext cx="11065497" cy="1520956"/>
          </a:xfrm>
          <a:prstGeom prst="rect">
            <a:avLst/>
          </a:prstGeom>
          <a:ln w="12700">
            <a:miter lim="400000"/>
          </a:ln>
        </p:spPr>
      </p:pic>
      <p:sp>
        <p:nvSpPr>
          <p:cNvPr id="139" name="Rectangle"/>
          <p:cNvSpPr/>
          <p:nvPr/>
        </p:nvSpPr>
        <p:spPr>
          <a:xfrm>
            <a:off x="6964825" y="7851531"/>
            <a:ext cx="3911206" cy="647701"/>
          </a:xfrm>
          <a:prstGeom prst="rect">
            <a:avLst/>
          </a:prstGeom>
          <a:solidFill>
            <a:srgbClr val="FFFFFF"/>
          </a:solidFill>
          <a:ln w="12700">
            <a:miter lim="400000"/>
          </a:ln>
        </p:spPr>
        <p:txBody>
          <a:bodyPr lIns="50800" tIns="50800" rIns="50800" bIns="50800" anchor="ctr"/>
          <a:lstStyle/>
          <a:p>
            <a:pPr>
              <a:defRPr>
                <a:solidFill>
                  <a:srgbClr val="FFFFFF"/>
                </a:solidFill>
              </a:defRPr>
            </a:pPr>
          </a:p>
        </p:txBody>
      </p:sp>
      <p:sp>
        <p:nvSpPr>
          <p:cNvPr id="140" name="A."/>
          <p:cNvSpPr txBox="1"/>
          <p:nvPr/>
        </p:nvSpPr>
        <p:spPr>
          <a:xfrm>
            <a:off x="1025559" y="2751242"/>
            <a:ext cx="50006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141" name="B."/>
          <p:cNvSpPr txBox="1"/>
          <p:nvPr/>
        </p:nvSpPr>
        <p:spPr>
          <a:xfrm>
            <a:off x="1051008" y="6170052"/>
            <a:ext cx="449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ex 5.4"/>
          <p:cNvSpPr txBox="1"/>
          <p:nvPr>
            <p:ph type="body" idx="1"/>
          </p:nvPr>
        </p:nvSpPr>
        <p:spPr>
          <a:prstGeom prst="rect">
            <a:avLst/>
          </a:prstGeom>
        </p:spPr>
        <p:txBody>
          <a:bodyPr/>
          <a:lstStyle/>
          <a:p>
            <a:pPr marL="406145" indent="-406145" defTabSz="455675">
              <a:spcBef>
                <a:spcPts val="3500"/>
              </a:spcBef>
              <a:defRPr sz="3587"/>
            </a:pPr>
            <a:r>
              <a:t>ex 5.4</a:t>
            </a:r>
          </a:p>
          <a:p>
            <a:pPr marL="406145" indent="-406145" defTabSz="455675">
              <a:spcBef>
                <a:spcPts val="3500"/>
              </a:spcBef>
              <a:defRPr sz="3587"/>
            </a:pPr>
          </a:p>
          <a:p>
            <a:pPr marL="406145" indent="-406145" defTabSz="455675">
              <a:spcBef>
                <a:spcPts val="3500"/>
              </a:spcBef>
              <a:defRPr sz="3587"/>
            </a:pPr>
          </a:p>
          <a:p>
            <a:pPr marL="406145" indent="-406145" defTabSz="455675">
              <a:spcBef>
                <a:spcPts val="3500"/>
              </a:spcBef>
              <a:defRPr sz="3587"/>
            </a:pPr>
          </a:p>
          <a:p>
            <a:pPr marL="406145" indent="-406145" defTabSz="455675">
              <a:spcBef>
                <a:spcPts val="3500"/>
              </a:spcBef>
              <a:defRPr sz="3587"/>
            </a:pPr>
          </a:p>
          <a:p>
            <a:pPr marL="406145" indent="-406145" defTabSz="455675">
              <a:spcBef>
                <a:spcPts val="3500"/>
              </a:spcBef>
              <a:defRPr sz="3587"/>
            </a:pPr>
          </a:p>
          <a:p>
            <a:pPr marL="406145" indent="-406145" defTabSz="455675">
              <a:spcBef>
                <a:spcPts val="3500"/>
              </a:spcBef>
              <a:defRPr sz="3587"/>
            </a:pPr>
          </a:p>
        </p:txBody>
      </p:sp>
      <p:pic>
        <p:nvPicPr>
          <p:cNvPr id="146" name="Screen Shot 2018-09-08 at 3.15.30 PM.png" descr="Screen Shot 2018-09-08 at 3.15.30 PM.png"/>
          <p:cNvPicPr>
            <a:picLocks noChangeAspect="1"/>
          </p:cNvPicPr>
          <p:nvPr/>
        </p:nvPicPr>
        <p:blipFill>
          <a:blip r:embed="rId2">
            <a:extLst/>
          </a:blip>
          <a:stretch>
            <a:fillRect/>
          </a:stretch>
        </p:blipFill>
        <p:spPr>
          <a:xfrm>
            <a:off x="604805" y="1472658"/>
            <a:ext cx="11468101" cy="7972908"/>
          </a:xfrm>
          <a:prstGeom prst="rect">
            <a:avLst/>
          </a:prstGeom>
          <a:ln w="12700">
            <a:miter lim="400000"/>
          </a:ln>
        </p:spPr>
      </p:pic>
      <p:sp>
        <p:nvSpPr>
          <p:cNvPr id="147" name="Rectangle"/>
          <p:cNvSpPr/>
          <p:nvPr/>
        </p:nvSpPr>
        <p:spPr>
          <a:xfrm>
            <a:off x="4733879" y="4017301"/>
            <a:ext cx="6012357" cy="4945831"/>
          </a:xfrm>
          <a:prstGeom prst="rect">
            <a:avLst/>
          </a:prstGeom>
          <a:solidFill>
            <a:srgbClr val="FFFFFF"/>
          </a:solidFill>
          <a:ln w="12700">
            <a:miter lim="400000"/>
          </a:ln>
        </p:spPr>
        <p:txBody>
          <a:bodyPr lIns="50800" tIns="50800" rIns="50800" bIns="50800" anchor="ctr"/>
          <a:lstStyle/>
          <a:p>
            <a:pP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Body"/>
          <p:cNvSpPr txBox="1"/>
          <p:nvPr>
            <p:ph type="body" idx="1"/>
          </p:nvPr>
        </p:nvSpPr>
        <p:spPr>
          <a:prstGeom prst="rect">
            <a:avLst/>
          </a:prstGeom>
        </p:spPr>
        <p:txBody>
          <a:bodyPr/>
          <a:lstStyle/>
          <a:p>
            <a:pPr/>
          </a:p>
          <a:p>
            <a:pPr/>
          </a:p>
          <a:p>
            <a:pPr/>
          </a:p>
          <a:p>
            <a:pPr/>
          </a:p>
          <a:p>
            <a:pPr/>
          </a:p>
        </p:txBody>
      </p:sp>
      <p:pic>
        <p:nvPicPr>
          <p:cNvPr id="150" name="Screen Shot 2018-09-08 at 3.15.30 PM.png" descr="Screen Shot 2018-09-08 at 3.15.30 PM.png"/>
          <p:cNvPicPr>
            <a:picLocks noChangeAspect="1"/>
          </p:cNvPicPr>
          <p:nvPr/>
        </p:nvPicPr>
        <p:blipFill>
          <a:blip r:embed="rId2">
            <a:extLst/>
          </a:blip>
          <a:stretch>
            <a:fillRect/>
          </a:stretch>
        </p:blipFill>
        <p:spPr>
          <a:xfrm>
            <a:off x="441881" y="663377"/>
            <a:ext cx="12121038" cy="842684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Body"/>
          <p:cNvSpPr txBox="1"/>
          <p:nvPr>
            <p:ph type="body" idx="1"/>
          </p:nvPr>
        </p:nvSpPr>
        <p:spPr>
          <a:prstGeom prst="rect">
            <a:avLst/>
          </a:prstGeom>
        </p:spPr>
        <p:txBody>
          <a:bodyPr/>
          <a:lstStyle/>
          <a:p>
            <a:pPr/>
          </a:p>
          <a:p>
            <a:pPr/>
          </a:p>
          <a:p>
            <a:pPr/>
          </a:p>
          <a:p>
            <a:pPr/>
          </a:p>
          <a:p>
            <a:pPr/>
          </a:p>
        </p:txBody>
      </p:sp>
      <p:pic>
        <p:nvPicPr>
          <p:cNvPr id="153" name="Screen Shot 2018-09-08 at 3.22.37 PM.png" descr="Screen Shot 2018-09-08 at 3.22.37 PM.png"/>
          <p:cNvPicPr>
            <a:picLocks noChangeAspect="1"/>
          </p:cNvPicPr>
          <p:nvPr/>
        </p:nvPicPr>
        <p:blipFill>
          <a:blip r:embed="rId2">
            <a:extLst/>
          </a:blip>
          <a:stretch>
            <a:fillRect/>
          </a:stretch>
        </p:blipFill>
        <p:spPr>
          <a:xfrm>
            <a:off x="347017" y="419707"/>
            <a:ext cx="12310766" cy="848606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Working with Periods"/>
          <p:cNvSpPr txBox="1"/>
          <p:nvPr>
            <p:ph type="title"/>
          </p:nvPr>
        </p:nvSpPr>
        <p:spPr>
          <a:xfrm>
            <a:off x="355600" y="254000"/>
            <a:ext cx="12293600" cy="1773018"/>
          </a:xfrm>
          <a:prstGeom prst="rect">
            <a:avLst/>
          </a:prstGeom>
        </p:spPr>
        <p:txBody>
          <a:bodyPr/>
          <a:lstStyle/>
          <a:p>
            <a:pPr/>
            <a:r>
              <a:t>Working with Periods</a:t>
            </a:r>
          </a:p>
        </p:txBody>
      </p:sp>
      <p:sp>
        <p:nvSpPr>
          <p:cNvPr id="156" name="Zoo enrichment system"/>
          <p:cNvSpPr txBox="1"/>
          <p:nvPr>
            <p:ph type="body" idx="1"/>
          </p:nvPr>
        </p:nvSpPr>
        <p:spPr>
          <a:xfrm>
            <a:off x="355600" y="2018084"/>
            <a:ext cx="12293600" cy="7011616"/>
          </a:xfrm>
          <a:prstGeom prst="rect">
            <a:avLst/>
          </a:prstGeom>
        </p:spPr>
        <p:txBody>
          <a:bodyPr/>
          <a:lstStyle/>
          <a:p>
            <a:pPr>
              <a:defRPr i="1">
                <a:latin typeface="Gill Sans"/>
                <a:ea typeface="Gill Sans"/>
                <a:cs typeface="Gill Sans"/>
                <a:sym typeface="Gill Sans"/>
              </a:defRPr>
            </a:pPr>
            <a:r>
              <a:t>Zoo enrichment system</a:t>
            </a:r>
          </a:p>
          <a:p>
            <a:pPr/>
          </a:p>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Body"/>
          <p:cNvSpPr txBox="1"/>
          <p:nvPr>
            <p:ph type="body" idx="1"/>
          </p:nvPr>
        </p:nvSpPr>
        <p:spPr>
          <a:prstGeom prst="rect">
            <a:avLst/>
          </a:prstGeom>
        </p:spPr>
        <p:txBody>
          <a:bodyPr/>
          <a:lstStyle/>
          <a:p>
            <a:pPr/>
          </a:p>
          <a:p>
            <a:pPr/>
          </a:p>
          <a:p>
            <a:pPr/>
          </a:p>
          <a:p>
            <a:pPr/>
          </a:p>
          <a:p>
            <a:pPr/>
          </a:p>
        </p:txBody>
      </p:sp>
      <p:pic>
        <p:nvPicPr>
          <p:cNvPr id="159" name="Screen Shot 2018-09-08 at 4.10.43 PM.png" descr="Screen Shot 2018-09-08 at 4.10.43 PM.png"/>
          <p:cNvPicPr>
            <a:picLocks noChangeAspect="1"/>
          </p:cNvPicPr>
          <p:nvPr/>
        </p:nvPicPr>
        <p:blipFill>
          <a:blip r:embed="rId2">
            <a:extLst/>
          </a:blip>
          <a:stretch>
            <a:fillRect/>
          </a:stretch>
        </p:blipFill>
        <p:spPr>
          <a:xfrm>
            <a:off x="98851" y="257251"/>
            <a:ext cx="12807098" cy="748859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