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00" autoAdjust="0"/>
  </p:normalViewPr>
  <p:slideViewPr>
    <p:cSldViewPr>
      <p:cViewPr varScale="1">
        <p:scale>
          <a:sx n="61" d="100"/>
          <a:sy n="61" d="100"/>
        </p:scale>
        <p:origin x="-22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8/13/2014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extLst>
      <p:ext uri="{BB962C8B-B14F-4D97-AF65-F5344CB8AC3E}">
        <p14:creationId xmlns:p14="http://schemas.microsoft.com/office/powerpoint/2010/main" val="313453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In December1996, Sun Microsystems published the JavaBeans 1.00-A specification. JavaBeans defined a software component model for Java. This specification defined a set of coding policies that enabled simple Java objects to be reusable and easily composed into more complex applications. They seemed too simple to be capable of any “real” work. </a:t>
            </a:r>
          </a:p>
          <a:p>
            <a:r>
              <a:rPr lang="en-PH" sz="1200" kern="1200" baseline="0" dirty="0" smtClean="0">
                <a:solidFill>
                  <a:schemeClr val="tx1"/>
                </a:solidFill>
                <a:latin typeface="+mn-lt"/>
                <a:ea typeface="+mn-ea"/>
                <a:cs typeface="+mn-cs"/>
              </a:rPr>
              <a:t>-Sophisticated applications often require services such as transaction support, security, and distributed computing—services not directly provided by the JavaBeans specification </a:t>
            </a:r>
          </a:p>
          <a:p>
            <a:r>
              <a:rPr lang="en-PH" sz="1200" kern="1200" baseline="0" dirty="0" smtClean="0">
                <a:solidFill>
                  <a:schemeClr val="tx1"/>
                </a:solidFill>
                <a:latin typeface="+mn-lt"/>
                <a:ea typeface="+mn-ea"/>
                <a:cs typeface="+mn-cs"/>
              </a:rPr>
              <a:t>-EJB never achieved its intended purpose: to simplify enterprise </a:t>
            </a:r>
            <a:r>
              <a:rPr lang="en-PH" sz="1200" kern="1200" baseline="0" smtClean="0">
                <a:solidFill>
                  <a:schemeClr val="tx1"/>
                </a:solidFill>
                <a:latin typeface="+mn-lt"/>
                <a:ea typeface="+mn-ea"/>
                <a:cs typeface="+mn-cs"/>
              </a:rPr>
              <a:t>application development</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-Anyone who knows anything about knights only knows about them because their deeds were chronicled in song by the musically inclined storytellers known as minstrels.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-As you can see, Minstrel is a simple class with two methods. The </a:t>
            </a:r>
            <a:r>
              <a:rPr lang="en-PH" sz="1200" kern="1200" baseline="0" dirty="0" err="1" smtClean="0">
                <a:solidFill>
                  <a:schemeClr val="tx1"/>
                </a:solidFill>
                <a:latin typeface="+mn-lt"/>
                <a:ea typeface="+mn-ea"/>
                <a:cs typeface="+mn-cs"/>
              </a:rPr>
              <a:t>singBeforeQuest</a:t>
            </a:r>
            <a:r>
              <a:rPr lang="en-PH" sz="1200" kern="1200" baseline="0" dirty="0" smtClean="0">
                <a:solidFill>
                  <a:schemeClr val="tx1"/>
                </a:solidFill>
                <a:latin typeface="+mn-lt"/>
                <a:ea typeface="+mn-ea"/>
                <a:cs typeface="+mn-cs"/>
              </a:rPr>
              <a:t>() method is intended to be invoked before a knight embarks on a quest, and the </a:t>
            </a:r>
            <a:r>
              <a:rPr lang="en-PH" sz="1200" kern="1200" baseline="0" dirty="0" err="1" smtClean="0">
                <a:solidFill>
                  <a:schemeClr val="tx1"/>
                </a:solidFill>
                <a:latin typeface="+mn-lt"/>
                <a:ea typeface="+mn-ea"/>
                <a:cs typeface="+mn-cs"/>
              </a:rPr>
              <a:t>singAfterQuest</a:t>
            </a:r>
            <a:r>
              <a:rPr lang="en-PH" sz="1200" kern="1200" baseline="0" dirty="0" smtClean="0">
                <a:solidFill>
                  <a:schemeClr val="tx1"/>
                </a:solidFill>
                <a:latin typeface="+mn-lt"/>
                <a:ea typeface="+mn-ea"/>
                <a:cs typeface="+mn-cs"/>
              </a:rPr>
              <a:t>() method should be invoked after the knight has completed a quest. It should be simple to work this into your code, so let’s make the appropriate tweaks to </a:t>
            </a:r>
            <a:r>
              <a:rPr lang="en-PH" sz="1200" kern="1200" baseline="0" dirty="0" err="1" smtClean="0">
                <a:solidFill>
                  <a:schemeClr val="tx1"/>
                </a:solidFill>
                <a:latin typeface="+mn-lt"/>
                <a:ea typeface="+mn-ea"/>
                <a:cs typeface="+mn-cs"/>
              </a:rPr>
              <a:t>BraveKnight</a:t>
            </a:r>
            <a:r>
              <a:rPr lang="en-PH" sz="1200" kern="1200" baseline="0" dirty="0" smtClean="0">
                <a:solidFill>
                  <a:schemeClr val="tx1"/>
                </a:solidFill>
                <a:latin typeface="+mn-lt"/>
                <a:ea typeface="+mn-ea"/>
                <a:cs typeface="+mn-cs"/>
              </a:rPr>
              <a:t> to use the Minstrel.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a:t>
            </a:r>
            <a:r>
              <a:rPr lang="en-PH" sz="1200" b="1" kern="1200" baseline="0" dirty="0" smtClean="0">
                <a:solidFill>
                  <a:schemeClr val="tx1"/>
                </a:solidFill>
                <a:latin typeface="+mn-lt"/>
                <a:ea typeface="+mn-ea"/>
                <a:cs typeface="+mn-cs"/>
              </a:rPr>
              <a:t>Code this to </a:t>
            </a:r>
            <a:r>
              <a:rPr lang="en-PH" sz="1200" b="1" kern="1200" baseline="0" dirty="0" err="1" smtClean="0">
                <a:solidFill>
                  <a:schemeClr val="tx1"/>
                </a:solidFill>
                <a:latin typeface="+mn-lt"/>
                <a:ea typeface="+mn-ea"/>
                <a:cs typeface="+mn-cs"/>
              </a:rPr>
              <a:t>BraveKnight</a:t>
            </a:r>
            <a:endParaRPr lang="en-PH" b="1"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23</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-verify</a:t>
            </a:r>
            <a:r>
              <a:rPr lang="en-PH" baseline="0" dirty="0" smtClean="0"/>
              <a:t> knights-aop.xml</a:t>
            </a:r>
            <a:endParaRPr lang="en-PH" dirty="0" smtClean="0"/>
          </a:p>
          <a:p>
            <a:r>
              <a:rPr lang="en-PH" dirty="0" smtClean="0"/>
              <a:t>-run KnightAopMain.java</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27</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-What you don’t see in get- </a:t>
            </a:r>
            <a:r>
              <a:rPr lang="en-PH" sz="1200" kern="1200" baseline="0" dirty="0" err="1" smtClean="0">
                <a:solidFill>
                  <a:schemeClr val="tx1"/>
                </a:solidFill>
                <a:latin typeface="+mn-lt"/>
                <a:ea typeface="+mn-ea"/>
                <a:cs typeface="+mn-cs"/>
              </a:rPr>
              <a:t>EmployeeById</a:t>
            </a:r>
            <a:r>
              <a:rPr lang="en-PH" sz="1200" kern="1200" baseline="0" dirty="0" smtClean="0">
                <a:solidFill>
                  <a:schemeClr val="tx1"/>
                </a:solidFill>
                <a:latin typeface="+mn-lt"/>
                <a:ea typeface="+mn-ea"/>
                <a:cs typeface="+mn-cs"/>
              </a:rPr>
              <a:t>() is any of the JDBC boilerplate from before. It’s all handled internal to the template.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33</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you know how to create and load a Spring container. But an empty container isn’t much good by itself; it doesn’t contain anything unless you put something in it. To achieve the benefits of Spring DI, we must wire our application objects into the Spring container. We’ll go into bean wiring in more detail in chapter 2. </a:t>
            </a:r>
          </a:p>
          <a:p>
            <a:r>
              <a:rPr lang="en-PH" sz="1200" kern="1200" baseline="0" dirty="0" smtClean="0">
                <a:solidFill>
                  <a:schemeClr val="tx1"/>
                </a:solidFill>
                <a:latin typeface="+mn-lt"/>
                <a:ea typeface="+mn-ea"/>
                <a:cs typeface="+mn-cs"/>
              </a:rPr>
              <a:t>But first, let’s survey the modern Spring landscape to see what the Spring Frame- work is made up of and to see what the latest versions of Spring have to offer. </a:t>
            </a:r>
          </a:p>
          <a:p>
            <a:endParaRPr lang="en-PH" sz="1200" kern="1200" baseline="0" dirty="0" smtClean="0">
              <a:solidFill>
                <a:schemeClr val="tx1"/>
              </a:solidFill>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44</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Within the Spring Framework proper, you’ll find several ways that Spring can ease Java development. But beyond the Spring Framework itself is a greater ecosystem of projects that build upon the core framework, extending Spring into areas such as web services, </a:t>
            </a:r>
            <a:r>
              <a:rPr lang="en-PH" sz="1200" kern="1200" baseline="0" dirty="0" err="1" smtClean="0">
                <a:solidFill>
                  <a:schemeClr val="tx1"/>
                </a:solidFill>
                <a:latin typeface="+mn-lt"/>
                <a:ea typeface="+mn-ea"/>
                <a:cs typeface="+mn-cs"/>
              </a:rPr>
              <a:t>OSGi</a:t>
            </a:r>
            <a:r>
              <a:rPr lang="en-PH" sz="1200" kern="1200" baseline="0" dirty="0" smtClean="0">
                <a:solidFill>
                  <a:schemeClr val="tx1"/>
                </a:solidFill>
                <a:latin typeface="+mn-lt"/>
                <a:ea typeface="+mn-ea"/>
                <a:cs typeface="+mn-cs"/>
              </a:rPr>
              <a:t>, Flash, and even .NET.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45</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-But you don’t have to base your application fully on the Spring Framework. </a:t>
            </a:r>
          </a:p>
          <a:p>
            <a:r>
              <a:rPr lang="en-PH" sz="1200" kern="1200" baseline="0" dirty="0" smtClean="0">
                <a:solidFill>
                  <a:schemeClr val="tx1"/>
                </a:solidFill>
                <a:latin typeface="+mn-lt"/>
                <a:ea typeface="+mn-ea"/>
                <a:cs typeface="+mn-cs"/>
              </a:rPr>
              <a:t>-Spring even offers integration points with several other frameworks and libraries so that you won’t have to write them yourself.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47</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bulk of the code in </a:t>
            </a:r>
            <a:r>
              <a:rPr lang="en-PH" sz="1200" kern="1200" baseline="0" dirty="0" err="1" smtClean="0">
                <a:solidFill>
                  <a:schemeClr val="tx1"/>
                </a:solidFill>
                <a:latin typeface="+mn-lt"/>
                <a:ea typeface="+mn-ea"/>
                <a:cs typeface="+mn-cs"/>
              </a:rPr>
              <a:t>HelloWorldBean</a:t>
            </a:r>
            <a:r>
              <a:rPr lang="en-PH" sz="1200" kern="1200" baseline="0" dirty="0" smtClean="0">
                <a:solidFill>
                  <a:schemeClr val="tx1"/>
                </a:solidFill>
                <a:latin typeface="+mn-lt"/>
                <a:ea typeface="+mn-ea"/>
                <a:cs typeface="+mn-cs"/>
              </a:rPr>
              <a:t> is there solely for the sake of the framework. This raises the question: who’s working for whom?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-verify DamselRescuingKnight.java</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10</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-verify</a:t>
            </a:r>
            <a:r>
              <a:rPr lang="en-PH" baseline="0" dirty="0" smtClean="0"/>
              <a:t> BraveKnight.java</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12</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-Run </a:t>
            </a:r>
            <a:r>
              <a:rPr lang="en-PH" dirty="0" err="1" smtClean="0"/>
              <a:t>BraveKnightTest</a:t>
            </a:r>
            <a:r>
              <a:rPr lang="en-PH" baseline="0" dirty="0" smtClean="0"/>
              <a:t> as </a:t>
            </a:r>
            <a:r>
              <a:rPr lang="en-PH" baseline="0" dirty="0" err="1" smtClean="0"/>
              <a:t>Junit</a:t>
            </a:r>
            <a:endParaRPr lang="en-PH"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PH" baseline="0" dirty="0" smtClean="0"/>
              <a:t>-</a:t>
            </a:r>
            <a:r>
              <a:rPr lang="en-PH" dirty="0" smtClean="0"/>
              <a:t>Here you’re using a mock object framework known as </a:t>
            </a:r>
            <a:r>
              <a:rPr lang="en-PH" i="1" dirty="0" err="1" smtClean="0"/>
              <a:t>Mockito</a:t>
            </a:r>
            <a:r>
              <a:rPr lang="en-PH" i="1" dirty="0" smtClean="0"/>
              <a:t> to create a mock implementation of the Quest interface. With the mock object in hand, you create a new instance of </a:t>
            </a:r>
            <a:r>
              <a:rPr lang="en-PH" i="1" dirty="0" err="1" smtClean="0"/>
              <a:t>BraveKnight</a:t>
            </a:r>
            <a:r>
              <a:rPr lang="en-PH" i="1" dirty="0" smtClean="0"/>
              <a:t>, injecting the mock Quest via the constructor. After calling the </a:t>
            </a:r>
            <a:r>
              <a:rPr lang="en-PH" i="1" dirty="0" err="1" smtClean="0"/>
              <a:t>embarkOnQuest</a:t>
            </a:r>
            <a:r>
              <a:rPr lang="en-PH" i="1" dirty="0" smtClean="0"/>
              <a:t>() method, you ask </a:t>
            </a:r>
            <a:r>
              <a:rPr lang="en-PH" i="1" dirty="0" err="1" smtClean="0"/>
              <a:t>Mockito</a:t>
            </a:r>
            <a:r>
              <a:rPr lang="en-PH" i="1" dirty="0" smtClean="0"/>
              <a:t> to verify that the mock Quest’s embark() method was called exactly once. </a:t>
            </a:r>
            <a:endParaRPr lang="en-PH" dirty="0" smtClean="0"/>
          </a:p>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14</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-verify</a:t>
            </a:r>
            <a:r>
              <a:rPr lang="en-PH" baseline="0" dirty="0" smtClean="0"/>
              <a:t> knights.xml</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16</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-verify KnightMain.java</a:t>
            </a:r>
          </a:p>
        </p:txBody>
      </p:sp>
      <p:sp>
        <p:nvSpPr>
          <p:cNvPr id="4" name="Slide Number Placeholder 3"/>
          <p:cNvSpPr>
            <a:spLocks noGrp="1"/>
          </p:cNvSpPr>
          <p:nvPr>
            <p:ph type="sldNum" sz="quarter" idx="10"/>
          </p:nvPr>
        </p:nvSpPr>
        <p:spPr/>
        <p:txBody>
          <a:bodyPr/>
          <a:lstStyle/>
          <a:p>
            <a:fld id="{A535A4BC-A88C-40C3-B7D0-5A7D71D9C3EC}" type="slidenum">
              <a:rPr lang="en-PH" smtClean="0"/>
              <a:pPr/>
              <a:t>18</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These system services are commonly referred to as </a:t>
            </a:r>
            <a:r>
              <a:rPr lang="en-PH" sz="1200" i="1" kern="1200" baseline="0" dirty="0" smtClean="0">
                <a:solidFill>
                  <a:schemeClr val="tx1"/>
                </a:solidFill>
                <a:latin typeface="+mn-lt"/>
                <a:ea typeface="+mn-ea"/>
                <a:cs typeface="+mn-cs"/>
              </a:rPr>
              <a:t>cross-cutting concerns because they tend to cut across multiple components in a system.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20</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 The code that implements the </a:t>
            </a:r>
            <a:r>
              <a:rPr lang="en-PH" sz="1200" kern="1200" baseline="0" dirty="0" err="1" smtClean="0">
                <a:solidFill>
                  <a:schemeClr val="tx1"/>
                </a:solidFill>
                <a:latin typeface="+mn-lt"/>
                <a:ea typeface="+mn-ea"/>
                <a:cs typeface="+mn-cs"/>
              </a:rPr>
              <a:t>systemwide</a:t>
            </a:r>
            <a:r>
              <a:rPr lang="en-PH" sz="1200" kern="1200" baseline="0" dirty="0" smtClean="0">
                <a:solidFill>
                  <a:schemeClr val="tx1"/>
                </a:solidFill>
                <a:latin typeface="+mn-lt"/>
                <a:ea typeface="+mn-ea"/>
                <a:cs typeface="+mn-cs"/>
              </a:rPr>
              <a:t> concerns is duplicated across multiple components. This means that if you need to change how those concerns work, you’ll need to visit multiple components. Even if you’ve abstracted the concern to a separate module so that the impact to your components is a single method call, that method call is duplicated in multiple places.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 Your components are littered with code that isn’t aligned with their core functionality. A method to add an entry to an address book should only be con- </a:t>
            </a:r>
            <a:r>
              <a:rPr lang="en-PH" sz="1200" kern="1200" baseline="0" dirty="0" err="1" smtClean="0">
                <a:solidFill>
                  <a:schemeClr val="tx1"/>
                </a:solidFill>
                <a:latin typeface="+mn-lt"/>
                <a:ea typeface="+mn-ea"/>
                <a:cs typeface="+mn-cs"/>
              </a:rPr>
              <a:t>cerned</a:t>
            </a:r>
            <a:r>
              <a:rPr lang="en-PH" sz="1200" kern="1200" baseline="0" dirty="0" smtClean="0">
                <a:solidFill>
                  <a:schemeClr val="tx1"/>
                </a:solidFill>
                <a:latin typeface="+mn-lt"/>
                <a:ea typeface="+mn-ea"/>
                <a:cs typeface="+mn-cs"/>
              </a:rPr>
              <a:t> with how to add the address and not with whether it’s secure or transactional. </a:t>
            </a:r>
          </a:p>
          <a:p>
            <a:endParaRPr lang="en-PH" sz="1200" kern="1200" baseline="0" dirty="0" smtClean="0">
              <a:solidFill>
                <a:schemeClr val="tx1"/>
              </a:solidFill>
              <a:latin typeface="+mn-lt"/>
              <a:ea typeface="+mn-ea"/>
              <a:cs typeface="+mn-cs"/>
            </a:endParaRPr>
          </a:p>
          <a:p>
            <a:r>
              <a:rPr lang="en-PH" sz="1200" kern="1200" baseline="0" dirty="0" smtClean="0">
                <a:solidFill>
                  <a:schemeClr val="tx1"/>
                </a:solidFill>
                <a:latin typeface="+mn-lt"/>
                <a:ea typeface="+mn-ea"/>
                <a:cs typeface="+mn-cs"/>
              </a:rPr>
              <a:t>Not only does each object know that it’s being logged, secured, and involved in a transactional context, but also each object is responsible for performing those services for itself.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21</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8/13/2014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8/13/2014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8/13/2014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8/13/2014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8/13/2014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8/13/2014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8/13/2014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8/13/2014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8/13/2014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8/13/2014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8/13/2014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8/13/2014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Spring 3</a:t>
            </a:r>
            <a:endParaRPr lang="en-PH" dirty="0"/>
          </a:p>
        </p:txBody>
      </p:sp>
      <p:sp>
        <p:nvSpPr>
          <p:cNvPr id="3" name="Subtitle 2"/>
          <p:cNvSpPr>
            <a:spLocks noGrp="1"/>
          </p:cNvSpPr>
          <p:nvPr>
            <p:ph type="subTitle" idx="1"/>
          </p:nvPr>
        </p:nvSpPr>
        <p:spPr/>
        <p:txBody>
          <a:bodyPr>
            <a:normAutofit/>
          </a:bodyPr>
          <a:lstStyle/>
          <a:p>
            <a:r>
              <a:rPr lang="en-PH" dirty="0" smtClean="0"/>
              <a:t>“Develop Enterprise Applications Easier”</a:t>
            </a:r>
          </a:p>
          <a:p>
            <a:endParaRPr lang="en-PH" sz="2000" dirty="0" smtClean="0"/>
          </a:p>
          <a:p>
            <a:r>
              <a:rPr lang="en-PH" sz="2000" dirty="0" smtClean="0"/>
              <a:t>May-Jun 2014</a:t>
            </a:r>
          </a:p>
          <a:p>
            <a:r>
              <a:rPr lang="en-PH" sz="2000" dirty="0" smtClean="0"/>
              <a:t>Technical Solutions Team</a:t>
            </a:r>
            <a:endParaRPr lang="en-PH" sz="3200" dirty="0" smtClean="0"/>
          </a:p>
          <a:p>
            <a:endParaRPr lang="en-PH"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80306"/>
          </a:xfrm>
        </p:spPr>
        <p:txBody>
          <a:bodyPr>
            <a:normAutofit/>
          </a:bodyPr>
          <a:lstStyle/>
          <a:p>
            <a:r>
              <a:rPr lang="en-PH" sz="3600" b="1" i="1" dirty="0" smtClean="0"/>
              <a:t>1.1.2 Injecting dependencies </a:t>
            </a:r>
            <a:endParaRPr lang="en-PH" sz="3600" dirty="0"/>
          </a:p>
        </p:txBody>
      </p:sp>
      <p:sp>
        <p:nvSpPr>
          <p:cNvPr id="3" name="Content Placeholder 2"/>
          <p:cNvSpPr>
            <a:spLocks noGrp="1"/>
          </p:cNvSpPr>
          <p:nvPr>
            <p:ph idx="1"/>
          </p:nvPr>
        </p:nvSpPr>
        <p:spPr>
          <a:xfrm>
            <a:off x="457200" y="1066800"/>
            <a:ext cx="8229600" cy="2286000"/>
          </a:xfrm>
        </p:spPr>
        <p:txBody>
          <a:bodyPr>
            <a:normAutofit fontScale="92500" lnSpcReduction="20000"/>
          </a:bodyPr>
          <a:lstStyle/>
          <a:p>
            <a:r>
              <a:rPr lang="en-PH" dirty="0" smtClean="0"/>
              <a:t>The phrase </a:t>
            </a:r>
            <a:r>
              <a:rPr lang="en-PH" i="1" dirty="0" smtClean="0"/>
              <a:t>dependency injection </a:t>
            </a:r>
            <a:r>
              <a:rPr lang="en-PH" dirty="0" smtClean="0"/>
              <a:t>may sound intimidating </a:t>
            </a:r>
          </a:p>
          <a:p>
            <a:r>
              <a:rPr lang="en-PH" dirty="0" smtClean="0"/>
              <a:t>By applying DI in your projects, you’ll find that your code will become significantly simpler, easier to understand, and easier to test</a:t>
            </a:r>
            <a:endParaRPr lang="en-PH" dirty="0"/>
          </a:p>
        </p:txBody>
      </p:sp>
      <p:pic>
        <p:nvPicPr>
          <p:cNvPr id="4098" name="Picture 2"/>
          <p:cNvPicPr>
            <a:picLocks noChangeAspect="1" noChangeArrowheads="1"/>
          </p:cNvPicPr>
          <p:nvPr/>
        </p:nvPicPr>
        <p:blipFill>
          <a:blip r:embed="rId3" cstate="print"/>
          <a:srcRect/>
          <a:stretch>
            <a:fillRect/>
          </a:stretch>
        </p:blipFill>
        <p:spPr bwMode="auto">
          <a:xfrm>
            <a:off x="685800" y="3352800"/>
            <a:ext cx="8001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Coupling is a two-headed beast</a:t>
            </a:r>
          </a:p>
          <a:p>
            <a:pPr lvl="1"/>
            <a:r>
              <a:rPr lang="en-PH" dirty="0" smtClean="0"/>
              <a:t>On one hand, tightly coupled code is difficult to test, difficult to reuse, difficult to understand, and typically exhibits “whack-a-mole” bug </a:t>
            </a:r>
            <a:r>
              <a:rPr lang="en-PH" dirty="0" err="1" smtClean="0"/>
              <a:t>behavior</a:t>
            </a:r>
            <a:r>
              <a:rPr lang="en-PH" dirty="0" smtClean="0"/>
              <a:t> (fixing one bug results in the creation of one or more new bugs)</a:t>
            </a:r>
          </a:p>
          <a:p>
            <a:pPr lvl="1"/>
            <a:r>
              <a:rPr lang="en-PH" dirty="0" smtClean="0"/>
              <a:t> On the other hand, a certain amount of coupling is necessary—completely uncoupled code doesn’t do anything. In order to do anything useful, classes need to know about each other somehow. </a:t>
            </a:r>
            <a:endParaRPr lang="en-P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With DI, on the other hand, objects are given their dependencies at creation time by some third party that coordinates each object in the system</a:t>
            </a:r>
          </a:p>
          <a:p>
            <a:pPr lvl="1"/>
            <a:r>
              <a:rPr lang="en-PH" dirty="0" smtClean="0"/>
              <a:t>Objects aren’t expected to create or obtain their dependencies—dependencies are injected into the objects that need them</a:t>
            </a:r>
            <a:endParaRPr lang="en-PH" dirty="0"/>
          </a:p>
        </p:txBody>
      </p:sp>
      <p:pic>
        <p:nvPicPr>
          <p:cNvPr id="5122" name="Picture 2"/>
          <p:cNvPicPr>
            <a:picLocks noChangeAspect="1" noChangeArrowheads="1"/>
          </p:cNvPicPr>
          <p:nvPr/>
        </p:nvPicPr>
        <p:blipFill>
          <a:blip r:embed="rId3" cstate="print"/>
          <a:srcRect/>
          <a:stretch>
            <a:fillRect/>
          </a:stretch>
        </p:blipFill>
        <p:spPr bwMode="auto">
          <a:xfrm>
            <a:off x="609600" y="3505201"/>
            <a:ext cx="83058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73808"/>
          </a:xfrm>
        </p:spPr>
        <p:txBody>
          <a:bodyPr>
            <a:normAutofit lnSpcReduction="10000"/>
          </a:bodyPr>
          <a:lstStyle/>
          <a:p>
            <a:pPr lvl="1"/>
            <a:r>
              <a:rPr lang="en-PH" dirty="0" smtClean="0"/>
              <a:t>As you can see, unlike </a:t>
            </a:r>
            <a:r>
              <a:rPr lang="en-PH" dirty="0" err="1" smtClean="0"/>
              <a:t>DamselRescuingKnight</a:t>
            </a:r>
            <a:r>
              <a:rPr lang="en-PH" dirty="0" smtClean="0"/>
              <a:t>, </a:t>
            </a:r>
            <a:r>
              <a:rPr lang="en-PH" dirty="0" err="1" smtClean="0"/>
              <a:t>BraveKnight</a:t>
            </a:r>
            <a:r>
              <a:rPr lang="en-PH" dirty="0" smtClean="0"/>
              <a:t> doesn’t create his own quest. Instead, he’s given a quest at construction time as a constructor argument. This is a type of dependency injection known as </a:t>
            </a:r>
            <a:r>
              <a:rPr lang="en-PH" i="1" dirty="0" smtClean="0"/>
              <a:t>constructor injection. </a:t>
            </a:r>
          </a:p>
          <a:p>
            <a:pPr lvl="1"/>
            <a:r>
              <a:rPr lang="en-PH" dirty="0" smtClean="0"/>
              <a:t>What’s more, the quest he’s given is typed as Quest, an interface that all quests implement. So </a:t>
            </a:r>
            <a:r>
              <a:rPr lang="en-PH" dirty="0" err="1" smtClean="0"/>
              <a:t>BraveKnight</a:t>
            </a:r>
            <a:r>
              <a:rPr lang="en-PH" dirty="0" smtClean="0"/>
              <a:t> could embark on a </a:t>
            </a:r>
            <a:r>
              <a:rPr lang="en-PH" dirty="0" err="1" smtClean="0"/>
              <a:t>RescueDamselQuest</a:t>
            </a:r>
            <a:r>
              <a:rPr lang="en-PH" dirty="0" smtClean="0"/>
              <a:t>, a </a:t>
            </a:r>
            <a:r>
              <a:rPr lang="en-PH" dirty="0" err="1" smtClean="0"/>
              <a:t>SlayDragon</a:t>
            </a:r>
            <a:r>
              <a:rPr lang="en-PH" dirty="0" smtClean="0"/>
              <a:t> Quest, a </a:t>
            </a:r>
            <a:r>
              <a:rPr lang="en-PH" dirty="0" err="1" smtClean="0"/>
              <a:t>MakeRoundTableRounderQuest</a:t>
            </a:r>
            <a:r>
              <a:rPr lang="en-PH" dirty="0" smtClean="0"/>
              <a:t>, or any other Quest implementation he’s given. </a:t>
            </a:r>
          </a:p>
          <a:p>
            <a:r>
              <a:rPr lang="en-PH" dirty="0" smtClean="0"/>
              <a:t>key benefit of DI—loose coupling </a:t>
            </a:r>
          </a:p>
          <a:p>
            <a:pPr lvl="1"/>
            <a:r>
              <a:rPr lang="en-PH" dirty="0" smtClean="0"/>
              <a:t>Swapping easily with different implementations</a:t>
            </a:r>
          </a:p>
          <a:p>
            <a:pPr lvl="1"/>
            <a:endParaRPr lang="en-P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533400" y="381000"/>
            <a:ext cx="8382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51706"/>
          </a:xfrm>
        </p:spPr>
        <p:txBody>
          <a:bodyPr>
            <a:normAutofit/>
          </a:bodyPr>
          <a:lstStyle/>
          <a:p>
            <a:r>
              <a:rPr lang="en-PH" sz="2800" b="1" dirty="0" smtClean="0"/>
              <a:t>INJECTING A QUEST INTO A KNIGHT </a:t>
            </a:r>
            <a:endParaRPr lang="en-PH" sz="2800" dirty="0"/>
          </a:p>
        </p:txBody>
      </p:sp>
      <p:sp>
        <p:nvSpPr>
          <p:cNvPr id="3" name="Content Placeholder 2"/>
          <p:cNvSpPr>
            <a:spLocks noGrp="1"/>
          </p:cNvSpPr>
          <p:nvPr>
            <p:ph idx="1"/>
          </p:nvPr>
        </p:nvSpPr>
        <p:spPr>
          <a:xfrm>
            <a:off x="457200" y="838200"/>
            <a:ext cx="8686800" cy="2514600"/>
          </a:xfrm>
        </p:spPr>
        <p:txBody>
          <a:bodyPr>
            <a:normAutofit fontScale="85000" lnSpcReduction="20000"/>
          </a:bodyPr>
          <a:lstStyle/>
          <a:p>
            <a:r>
              <a:rPr lang="en-PH" dirty="0" smtClean="0"/>
              <a:t>Now that your </a:t>
            </a:r>
            <a:r>
              <a:rPr lang="en-PH" dirty="0" err="1" smtClean="0"/>
              <a:t>BraveKnight</a:t>
            </a:r>
            <a:r>
              <a:rPr lang="en-PH" dirty="0" smtClean="0"/>
              <a:t> class is written in such a way that you can give him any quest you want, how can you specify which Quest to give him? </a:t>
            </a:r>
          </a:p>
          <a:p>
            <a:r>
              <a:rPr lang="en-PH" dirty="0" smtClean="0"/>
              <a:t>The act of creating associations between application components is commonly referred to as </a:t>
            </a:r>
            <a:r>
              <a:rPr lang="en-PH" i="1" dirty="0" smtClean="0"/>
              <a:t>wiring. </a:t>
            </a:r>
          </a:p>
          <a:p>
            <a:pPr lvl="1"/>
            <a:r>
              <a:rPr lang="en-PH" i="1" dirty="0" smtClean="0"/>
              <a:t>Common approach: via XML(Spring </a:t>
            </a:r>
            <a:r>
              <a:rPr lang="en-PH" i="1" dirty="0" err="1" smtClean="0"/>
              <a:t>Config</a:t>
            </a:r>
            <a:r>
              <a:rPr lang="en-PH" i="1" dirty="0" smtClean="0"/>
              <a:t> File)</a:t>
            </a:r>
            <a:endParaRPr lang="en-PH" dirty="0"/>
          </a:p>
        </p:txBody>
      </p:sp>
      <p:pic>
        <p:nvPicPr>
          <p:cNvPr id="8194" name="Picture 2"/>
          <p:cNvPicPr>
            <a:picLocks noChangeAspect="1" noChangeArrowheads="1"/>
          </p:cNvPicPr>
          <p:nvPr/>
        </p:nvPicPr>
        <p:blipFill>
          <a:blip r:embed="rId2" cstate="print"/>
          <a:srcRect/>
          <a:stretch>
            <a:fillRect/>
          </a:stretch>
        </p:blipFill>
        <p:spPr bwMode="auto">
          <a:xfrm>
            <a:off x="1981200" y="3505200"/>
            <a:ext cx="48768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457200" y="304800"/>
            <a:ext cx="8382000" cy="5257800"/>
          </a:xfrm>
          <a:prstGeom prst="rect">
            <a:avLst/>
          </a:prstGeom>
          <a:noFill/>
          <a:ln w="9525">
            <a:noFill/>
            <a:miter lim="800000"/>
            <a:headEnd/>
            <a:tailEnd/>
          </a:ln>
        </p:spPr>
      </p:pic>
      <p:sp>
        <p:nvSpPr>
          <p:cNvPr id="5" name="Rectangle 4"/>
          <p:cNvSpPr/>
          <p:nvPr/>
        </p:nvSpPr>
        <p:spPr>
          <a:xfrm>
            <a:off x="533400" y="5715000"/>
            <a:ext cx="8001000" cy="461665"/>
          </a:xfrm>
          <a:prstGeom prst="rect">
            <a:avLst/>
          </a:prstGeom>
        </p:spPr>
        <p:txBody>
          <a:bodyPr wrap="square">
            <a:spAutoFit/>
          </a:bodyPr>
          <a:lstStyle/>
          <a:p>
            <a:r>
              <a:rPr lang="en-PH" sz="2400" dirty="0"/>
              <a:t>This is a simple approach to wiring beans in Spring.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23106"/>
          </a:xfrm>
        </p:spPr>
        <p:txBody>
          <a:bodyPr>
            <a:normAutofit/>
          </a:bodyPr>
          <a:lstStyle/>
          <a:p>
            <a:r>
              <a:rPr lang="en-PH" sz="2800" b="1" dirty="0" smtClean="0"/>
              <a:t>SEEING IT WORK </a:t>
            </a:r>
            <a:endParaRPr lang="en-PH" sz="2800" dirty="0"/>
          </a:p>
        </p:txBody>
      </p:sp>
      <p:sp>
        <p:nvSpPr>
          <p:cNvPr id="3" name="Content Placeholder 2"/>
          <p:cNvSpPr>
            <a:spLocks noGrp="1"/>
          </p:cNvSpPr>
          <p:nvPr>
            <p:ph idx="1"/>
          </p:nvPr>
        </p:nvSpPr>
        <p:spPr>
          <a:xfrm>
            <a:off x="457200" y="1066800"/>
            <a:ext cx="8458200" cy="5388008"/>
          </a:xfrm>
        </p:spPr>
        <p:txBody>
          <a:bodyPr/>
          <a:lstStyle/>
          <a:p>
            <a:r>
              <a:rPr lang="en-PH" dirty="0" smtClean="0"/>
              <a:t>In a Spring application, an </a:t>
            </a:r>
            <a:r>
              <a:rPr lang="en-PH" i="1" dirty="0" smtClean="0"/>
              <a:t>application context </a:t>
            </a:r>
            <a:r>
              <a:rPr lang="en-PH" dirty="0" smtClean="0"/>
              <a:t>loads bean definitions and wires them together</a:t>
            </a:r>
            <a:endParaRPr lang="en-PH" i="1" dirty="0" smtClean="0"/>
          </a:p>
          <a:p>
            <a:r>
              <a:rPr lang="en-PH" dirty="0" smtClean="0"/>
              <a:t>Spring comes with several implementations of its application context</a:t>
            </a:r>
          </a:p>
          <a:p>
            <a:r>
              <a:rPr lang="en-PH" dirty="0" smtClean="0"/>
              <a:t>Because the beans in knights.xml are declared in an XML file, an appropriate choice for application context might be </a:t>
            </a:r>
            <a:r>
              <a:rPr lang="en-PH" dirty="0" err="1" smtClean="0"/>
              <a:t>ClassPathXmlApplicationContext</a:t>
            </a:r>
            <a:r>
              <a:rPr lang="en-PH" dirty="0" smtClean="0"/>
              <a:t> </a:t>
            </a:r>
            <a:endParaRPr lang="en-PH"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10200"/>
            <a:ext cx="8229600" cy="1044608"/>
          </a:xfrm>
        </p:spPr>
        <p:txBody>
          <a:bodyPr>
            <a:normAutofit fontScale="92500"/>
          </a:bodyPr>
          <a:lstStyle/>
          <a:p>
            <a:pPr lvl="1"/>
            <a:r>
              <a:rPr lang="en-PH" dirty="0" smtClean="0"/>
              <a:t>Here the main() method creates the Spring application context based on the knights.xml file </a:t>
            </a:r>
            <a:endParaRPr lang="en-PH" dirty="0"/>
          </a:p>
        </p:txBody>
      </p:sp>
      <p:pic>
        <p:nvPicPr>
          <p:cNvPr id="9218" name="Picture 2"/>
          <p:cNvPicPr>
            <a:picLocks noChangeAspect="1" noChangeArrowheads="1"/>
          </p:cNvPicPr>
          <p:nvPr/>
        </p:nvPicPr>
        <p:blipFill>
          <a:blip r:embed="rId3" cstate="print"/>
          <a:srcRect/>
          <a:stretch>
            <a:fillRect/>
          </a:stretch>
        </p:blipFill>
        <p:spPr bwMode="auto">
          <a:xfrm>
            <a:off x="457200" y="228600"/>
            <a:ext cx="8305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35608"/>
          </a:xfrm>
        </p:spPr>
        <p:txBody>
          <a:bodyPr/>
          <a:lstStyle/>
          <a:p>
            <a:r>
              <a:rPr lang="en-PH" dirty="0" smtClean="0"/>
              <a:t>Exercise 1-1</a:t>
            </a:r>
          </a:p>
          <a:p>
            <a:pPr lvl="1"/>
            <a:r>
              <a:rPr lang="en-PH" dirty="0" smtClean="0"/>
              <a:t>By running KnightMain.java configure the Spring context so that the Knight will do the following(instead of Slaying Dragon):</a:t>
            </a:r>
          </a:p>
          <a:p>
            <a:pPr lvl="2"/>
            <a:r>
              <a:rPr lang="en-PH" dirty="0" smtClean="0"/>
              <a:t>1. Rescuing damsel in distress</a:t>
            </a:r>
          </a:p>
          <a:p>
            <a:pPr lvl="2"/>
            <a:r>
              <a:rPr lang="en-PH" dirty="0" smtClean="0"/>
              <a:t>2. Making round table rounder</a:t>
            </a:r>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5506"/>
          </a:xfrm>
        </p:spPr>
        <p:txBody>
          <a:bodyPr/>
          <a:lstStyle/>
          <a:p>
            <a:r>
              <a:rPr lang="en-PH" dirty="0" smtClean="0"/>
              <a:t>Scope</a:t>
            </a:r>
            <a:endParaRPr lang="en-PH" dirty="0"/>
          </a:p>
        </p:txBody>
      </p:sp>
      <p:sp>
        <p:nvSpPr>
          <p:cNvPr id="3" name="Content Placeholder 2"/>
          <p:cNvSpPr>
            <a:spLocks noGrp="1"/>
          </p:cNvSpPr>
          <p:nvPr>
            <p:ph idx="1"/>
          </p:nvPr>
        </p:nvSpPr>
        <p:spPr>
          <a:xfrm>
            <a:off x="457200" y="914400"/>
            <a:ext cx="8229600" cy="5540408"/>
          </a:xfrm>
        </p:spPr>
        <p:txBody>
          <a:bodyPr>
            <a:normAutofit fontScale="77500" lnSpcReduction="20000"/>
          </a:bodyPr>
          <a:lstStyle/>
          <a:p>
            <a:r>
              <a:rPr lang="en-PH" dirty="0" smtClean="0"/>
              <a:t>Springing into Action</a:t>
            </a:r>
          </a:p>
          <a:p>
            <a:r>
              <a:rPr lang="en-PH" dirty="0" smtClean="0"/>
              <a:t>Wiring beans</a:t>
            </a:r>
          </a:p>
          <a:p>
            <a:r>
              <a:rPr lang="en-PH" dirty="0" smtClean="0"/>
              <a:t>Minimizing XML configuration in Spring</a:t>
            </a:r>
          </a:p>
          <a:p>
            <a:r>
              <a:rPr lang="en-PH" dirty="0" smtClean="0"/>
              <a:t>Aspect-oriented Spring</a:t>
            </a:r>
          </a:p>
          <a:p>
            <a:r>
              <a:rPr lang="en-PH" dirty="0" smtClean="0"/>
              <a:t>Hitting the database</a:t>
            </a:r>
          </a:p>
          <a:p>
            <a:r>
              <a:rPr lang="en-PH" dirty="0" smtClean="0"/>
              <a:t>Managing Transactions</a:t>
            </a:r>
          </a:p>
          <a:p>
            <a:r>
              <a:rPr lang="en-PH" dirty="0" smtClean="0"/>
              <a:t>Building web applications with Spring MVC</a:t>
            </a:r>
          </a:p>
          <a:p>
            <a:r>
              <a:rPr lang="en-PH" dirty="0" smtClean="0"/>
              <a:t>Working with Spring Web Flow</a:t>
            </a:r>
          </a:p>
          <a:p>
            <a:r>
              <a:rPr lang="en-PH" dirty="0" smtClean="0"/>
              <a:t>Securing Spring</a:t>
            </a:r>
          </a:p>
          <a:p>
            <a:r>
              <a:rPr lang="en-PH" dirty="0" smtClean="0"/>
              <a:t>Working with remote services</a:t>
            </a:r>
          </a:p>
          <a:p>
            <a:r>
              <a:rPr lang="en-PH" dirty="0" smtClean="0"/>
              <a:t>Getting Spring some REST</a:t>
            </a:r>
          </a:p>
          <a:p>
            <a:r>
              <a:rPr lang="en-PH" dirty="0" smtClean="0"/>
              <a:t>Messaging in Spring</a:t>
            </a:r>
          </a:p>
          <a:p>
            <a:r>
              <a:rPr lang="en-PH" dirty="0" smtClean="0"/>
              <a:t>Managing Spring beans with JMX</a:t>
            </a:r>
          </a:p>
          <a:p>
            <a:r>
              <a:rPr lang="en-PH" dirty="0" smtClean="0"/>
              <a:t>Odds and Ends</a:t>
            </a:r>
          </a:p>
        </p:txBody>
      </p:sp>
      <p:sp>
        <p:nvSpPr>
          <p:cNvPr id="4" name="Rectangle 3"/>
          <p:cNvSpPr/>
          <p:nvPr/>
        </p:nvSpPr>
        <p:spPr>
          <a:xfrm>
            <a:off x="762000" y="6019800"/>
            <a:ext cx="4572000" cy="646331"/>
          </a:xfrm>
          <a:prstGeom prst="rect">
            <a:avLst/>
          </a:prstGeom>
        </p:spPr>
        <p:txBody>
          <a:bodyPr>
            <a:spAutoFit/>
          </a:bodyPr>
          <a:lstStyle/>
          <a:p>
            <a:pPr>
              <a:buNone/>
            </a:pPr>
            <a:r>
              <a:rPr lang="en-PH" dirty="0" smtClean="0"/>
              <a:t>Reference: Spring in Action 3d Edition by Craig Walls</a:t>
            </a:r>
            <a:endParaRPr lang="en-P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3600" b="1" i="1" dirty="0" smtClean="0"/>
              <a:t>1.1.3 Applying aspects </a:t>
            </a:r>
            <a:endParaRPr lang="en-PH" sz="3600" dirty="0"/>
          </a:p>
        </p:txBody>
      </p:sp>
      <p:sp>
        <p:nvSpPr>
          <p:cNvPr id="3" name="Content Placeholder 2"/>
          <p:cNvSpPr>
            <a:spLocks noGrp="1"/>
          </p:cNvSpPr>
          <p:nvPr>
            <p:ph idx="1"/>
          </p:nvPr>
        </p:nvSpPr>
        <p:spPr>
          <a:xfrm>
            <a:off x="457200" y="1447800"/>
            <a:ext cx="8229600" cy="5007008"/>
          </a:xfrm>
        </p:spPr>
        <p:txBody>
          <a:bodyPr>
            <a:normAutofit lnSpcReduction="10000"/>
          </a:bodyPr>
          <a:lstStyle/>
          <a:p>
            <a:r>
              <a:rPr lang="en-PH" dirty="0" smtClean="0"/>
              <a:t>Although DI makes it possible to tie software components together loosely, aspect- oriented programming enables you to capture functionality that’s used throughout your application in reusable components</a:t>
            </a:r>
          </a:p>
          <a:p>
            <a:r>
              <a:rPr lang="en-PH" dirty="0" smtClean="0"/>
              <a:t>technique that promotes separation of concerns within a software system</a:t>
            </a:r>
          </a:p>
          <a:p>
            <a:r>
              <a:rPr lang="en-PH" dirty="0" smtClean="0"/>
              <a:t>System services such as logging, transaction management, and security</a:t>
            </a:r>
          </a:p>
          <a:p>
            <a:r>
              <a:rPr lang="en-PH" i="1" dirty="0" smtClean="0"/>
              <a:t>cross-cutting concerns </a:t>
            </a:r>
            <a:endParaRPr lang="en-PH"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8392"/>
            <a:ext cx="8229600" cy="5997608"/>
          </a:xfrm>
        </p:spPr>
        <p:txBody>
          <a:bodyPr/>
          <a:lstStyle/>
          <a:p>
            <a:r>
              <a:rPr lang="en-PH" dirty="0" smtClean="0"/>
              <a:t>By spreading these concerns across multiple components </a:t>
            </a:r>
          </a:p>
          <a:p>
            <a:pPr lvl="1"/>
            <a:r>
              <a:rPr lang="en-PH" dirty="0" smtClean="0"/>
              <a:t>The code that implements the </a:t>
            </a:r>
            <a:r>
              <a:rPr lang="en-PH" dirty="0" err="1" smtClean="0"/>
              <a:t>systemwide</a:t>
            </a:r>
            <a:r>
              <a:rPr lang="en-PH" dirty="0" smtClean="0"/>
              <a:t> concerns is duplicated across multiple components</a:t>
            </a:r>
          </a:p>
          <a:p>
            <a:pPr lvl="1"/>
            <a:r>
              <a:rPr lang="en-PH" dirty="0" smtClean="0"/>
              <a:t>Your components are littered with code that isn’t aligned with their core functionality</a:t>
            </a:r>
            <a:endParaRPr lang="en-PH" dirty="0"/>
          </a:p>
        </p:txBody>
      </p:sp>
      <p:pic>
        <p:nvPicPr>
          <p:cNvPr id="10242" name="Picture 2"/>
          <p:cNvPicPr>
            <a:picLocks noChangeAspect="1" noChangeArrowheads="1"/>
          </p:cNvPicPr>
          <p:nvPr/>
        </p:nvPicPr>
        <p:blipFill>
          <a:blip r:embed="rId3" cstate="print"/>
          <a:srcRect/>
          <a:stretch>
            <a:fillRect/>
          </a:stretch>
        </p:blipFill>
        <p:spPr bwMode="auto">
          <a:xfrm>
            <a:off x="1066800" y="3276600"/>
            <a:ext cx="69342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429000"/>
          </a:xfrm>
        </p:spPr>
        <p:txBody>
          <a:bodyPr>
            <a:normAutofit fontScale="92500" lnSpcReduction="10000"/>
          </a:bodyPr>
          <a:lstStyle/>
          <a:p>
            <a:r>
              <a:rPr lang="en-PH" dirty="0" smtClean="0"/>
              <a:t>AOP makes it possible to modularize these services and then apply them declaratively to the components that they should affect</a:t>
            </a:r>
          </a:p>
          <a:p>
            <a:r>
              <a:rPr lang="en-PH" dirty="0" smtClean="0"/>
              <a:t>Results in components that are more cohesive and that focus on their own specific concerns, completely ignorant of any system services that may be involved. POJOs remain plain</a:t>
            </a:r>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685800" y="3505200"/>
            <a:ext cx="83058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normAutofit/>
          </a:bodyPr>
          <a:lstStyle/>
          <a:p>
            <a:r>
              <a:rPr lang="en-PH" sz="2800" b="1" dirty="0" smtClean="0"/>
              <a:t>AOP IN ACTION </a:t>
            </a:r>
            <a:endParaRPr lang="en-PH" sz="2800" dirty="0"/>
          </a:p>
        </p:txBody>
      </p:sp>
      <p:sp>
        <p:nvSpPr>
          <p:cNvPr id="3" name="Content Placeholder 2"/>
          <p:cNvSpPr>
            <a:spLocks noGrp="1"/>
          </p:cNvSpPr>
          <p:nvPr>
            <p:ph idx="1"/>
          </p:nvPr>
        </p:nvSpPr>
        <p:spPr>
          <a:xfrm>
            <a:off x="457200" y="5737192"/>
            <a:ext cx="8229600" cy="892208"/>
          </a:xfrm>
        </p:spPr>
        <p:txBody>
          <a:bodyPr/>
          <a:lstStyle/>
          <a:p>
            <a:endParaRPr lang="en-PH" dirty="0"/>
          </a:p>
        </p:txBody>
      </p:sp>
      <p:pic>
        <p:nvPicPr>
          <p:cNvPr id="12290" name="Picture 2"/>
          <p:cNvPicPr>
            <a:picLocks noChangeAspect="1" noChangeArrowheads="1"/>
          </p:cNvPicPr>
          <p:nvPr/>
        </p:nvPicPr>
        <p:blipFill>
          <a:blip r:embed="rId3" cstate="print"/>
          <a:srcRect/>
          <a:stretch>
            <a:fillRect/>
          </a:stretch>
        </p:blipFill>
        <p:spPr bwMode="auto">
          <a:xfrm>
            <a:off x="685800" y="1143000"/>
            <a:ext cx="80772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609600" y="381000"/>
            <a:ext cx="8001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629400"/>
          </a:xfrm>
        </p:spPr>
        <p:txBody>
          <a:bodyPr>
            <a:normAutofit fontScale="92500"/>
          </a:bodyPr>
          <a:lstStyle/>
          <a:p>
            <a:pPr lvl="1"/>
            <a:r>
              <a:rPr lang="en-PH" dirty="0" smtClean="0"/>
              <a:t>Is it really within the knight’s range of concern to manage his minstrel? </a:t>
            </a:r>
          </a:p>
          <a:p>
            <a:pPr lvl="1"/>
            <a:r>
              <a:rPr lang="en-PH" dirty="0" smtClean="0"/>
              <a:t>It seems to me that a minstrel should just do his job without the knight asking him to do so. After all, that’s the minstrel’s job—to sing about the knight’s </a:t>
            </a:r>
            <a:r>
              <a:rPr lang="en-PH" dirty="0" err="1" smtClean="0"/>
              <a:t>endeavors</a:t>
            </a:r>
            <a:r>
              <a:rPr lang="en-PH" dirty="0" smtClean="0"/>
              <a:t>. </a:t>
            </a:r>
          </a:p>
          <a:p>
            <a:pPr lvl="1"/>
            <a:r>
              <a:rPr lang="en-PH" dirty="0" smtClean="0"/>
              <a:t>Why should the knight have to keep reminding the minstrel to do his job? </a:t>
            </a:r>
          </a:p>
          <a:p>
            <a:pPr lvl="1"/>
            <a:r>
              <a:rPr lang="en-PH" dirty="0" smtClean="0"/>
              <a:t>Furthermore, because the knight needs to know about the minstrel, you’re forced to inject the Minstrel into the </a:t>
            </a:r>
            <a:r>
              <a:rPr lang="en-PH" dirty="0" err="1" smtClean="0"/>
              <a:t>BraveKnight</a:t>
            </a:r>
            <a:r>
              <a:rPr lang="en-PH" dirty="0" smtClean="0"/>
              <a:t> </a:t>
            </a:r>
          </a:p>
          <a:p>
            <a:pPr lvl="1"/>
            <a:r>
              <a:rPr lang="en-PH" dirty="0" smtClean="0"/>
              <a:t>What if the Minstrel is null? Should we introduce some null-checking logic to cover that case? </a:t>
            </a:r>
          </a:p>
          <a:p>
            <a:pPr lvl="1"/>
            <a:r>
              <a:rPr lang="en-PH" dirty="0" smtClean="0"/>
              <a:t>Your simple </a:t>
            </a:r>
            <a:r>
              <a:rPr lang="en-PH" dirty="0" err="1" smtClean="0"/>
              <a:t>BraveKnight</a:t>
            </a:r>
            <a:r>
              <a:rPr lang="en-PH" dirty="0" smtClean="0"/>
              <a:t> class is starting to get more complicated and would become more so if you were to handle the </a:t>
            </a:r>
            <a:r>
              <a:rPr lang="en-PH" dirty="0" err="1" smtClean="0"/>
              <a:t>nullMinstrel</a:t>
            </a:r>
            <a:r>
              <a:rPr lang="en-PH" dirty="0" smtClean="0"/>
              <a:t> scenario </a:t>
            </a:r>
          </a:p>
          <a:p>
            <a:endParaRPr lang="en-PH"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33400"/>
          </a:xfrm>
        </p:spPr>
        <p:txBody>
          <a:bodyPr>
            <a:normAutofit lnSpcReduction="10000"/>
          </a:bodyPr>
          <a:lstStyle/>
          <a:p>
            <a:r>
              <a:rPr lang="en-PH" dirty="0" smtClean="0"/>
              <a:t>Using AOP</a:t>
            </a:r>
            <a:endParaRPr lang="en-PH" dirty="0"/>
          </a:p>
        </p:txBody>
      </p:sp>
      <p:pic>
        <p:nvPicPr>
          <p:cNvPr id="14338" name="Picture 2"/>
          <p:cNvPicPr>
            <a:picLocks noChangeAspect="1" noChangeArrowheads="1"/>
          </p:cNvPicPr>
          <p:nvPr/>
        </p:nvPicPr>
        <p:blipFill>
          <a:blip r:embed="rId2" cstate="print"/>
          <a:srcRect/>
          <a:stretch>
            <a:fillRect/>
          </a:stretch>
        </p:blipFill>
        <p:spPr bwMode="auto">
          <a:xfrm>
            <a:off x="762000" y="533400"/>
            <a:ext cx="7277100" cy="27622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85800" y="3276600"/>
            <a:ext cx="73152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Steps:</a:t>
            </a:r>
          </a:p>
          <a:p>
            <a:pPr lvl="1"/>
            <a:r>
              <a:rPr lang="en-PH" dirty="0" smtClean="0"/>
              <a:t>Declare bean</a:t>
            </a:r>
          </a:p>
          <a:p>
            <a:pPr lvl="1"/>
            <a:r>
              <a:rPr lang="en-PH" dirty="0" smtClean="0"/>
              <a:t>refer to that bean in the &lt;</a:t>
            </a:r>
            <a:r>
              <a:rPr lang="en-PH" dirty="0" err="1" smtClean="0"/>
              <a:t>aop:aspect</a:t>
            </a:r>
            <a:r>
              <a:rPr lang="en-PH" dirty="0" smtClean="0"/>
              <a:t>&gt; element </a:t>
            </a:r>
          </a:p>
          <a:p>
            <a:pPr lvl="1"/>
            <a:r>
              <a:rPr lang="en-PH" dirty="0" smtClean="0"/>
              <a:t>Define </a:t>
            </a:r>
            <a:r>
              <a:rPr lang="en-PH" dirty="0" err="1" smtClean="0"/>
              <a:t>pointcut</a:t>
            </a:r>
            <a:r>
              <a:rPr lang="en-PH" dirty="0" smtClean="0"/>
              <a:t> – where advices should be applied</a:t>
            </a:r>
          </a:p>
          <a:p>
            <a:pPr lvl="1"/>
            <a:r>
              <a:rPr lang="en-PH" dirty="0" smtClean="0"/>
              <a:t>Before advice</a:t>
            </a:r>
          </a:p>
          <a:p>
            <a:pPr lvl="1"/>
            <a:r>
              <a:rPr lang="en-PH" dirty="0" smtClean="0"/>
              <a:t>After advice</a:t>
            </a:r>
            <a:endParaRPr lang="en-PH"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16608"/>
          </a:xfrm>
        </p:spPr>
        <p:txBody>
          <a:bodyPr/>
          <a:lstStyle/>
          <a:p>
            <a:r>
              <a:rPr lang="en-PH" dirty="0" smtClean="0">
                <a:solidFill>
                  <a:srgbClr val="FFFF00"/>
                </a:solidFill>
              </a:rPr>
              <a:t>Exercise 1-2</a:t>
            </a:r>
          </a:p>
          <a:p>
            <a:pPr lvl="1"/>
            <a:r>
              <a:rPr lang="en-PH" dirty="0" smtClean="0">
                <a:solidFill>
                  <a:srgbClr val="FFFF00"/>
                </a:solidFill>
              </a:rPr>
              <a:t>Create a java class “KnightAopMain.java”. From this class’s main method, create a Spring Application context using “knights-aop.xml” as </a:t>
            </a:r>
            <a:r>
              <a:rPr lang="en-PH" dirty="0" err="1" smtClean="0">
                <a:solidFill>
                  <a:srgbClr val="FFFF00"/>
                </a:solidFill>
              </a:rPr>
              <a:t>config</a:t>
            </a:r>
            <a:r>
              <a:rPr lang="en-PH" dirty="0" smtClean="0">
                <a:solidFill>
                  <a:srgbClr val="FFFF00"/>
                </a:solidFill>
              </a:rPr>
              <a:t> file. You should be able to get an instance of Knight and embark a quest.</a:t>
            </a:r>
          </a:p>
          <a:p>
            <a:pPr lvl="1"/>
            <a:r>
              <a:rPr lang="en-PH" dirty="0" smtClean="0">
                <a:solidFill>
                  <a:srgbClr val="FFFF00"/>
                </a:solidFill>
              </a:rPr>
              <a:t>The minstrel should be able to do his function to sing before and sing after each quest(using AOP). You will have to modify “knights-aop.xml” to achieve this.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two important points to take away from the example:</a:t>
            </a:r>
          </a:p>
          <a:p>
            <a:pPr lvl="1"/>
            <a:r>
              <a:rPr lang="en-PH" dirty="0" smtClean="0"/>
              <a:t>Minstrel is still a POJO</a:t>
            </a:r>
          </a:p>
          <a:p>
            <a:pPr lvl="1"/>
            <a:r>
              <a:rPr lang="en-PH" dirty="0" smtClean="0"/>
              <a:t>Minstrel can be applied to the </a:t>
            </a:r>
            <a:r>
              <a:rPr lang="en-PH" dirty="0" err="1" smtClean="0"/>
              <a:t>BraveKnight</a:t>
            </a:r>
            <a:r>
              <a:rPr lang="en-PH" dirty="0" smtClean="0"/>
              <a:t> without the </a:t>
            </a:r>
            <a:r>
              <a:rPr lang="en-PH" dirty="0" err="1" smtClean="0"/>
              <a:t>BraveKnight</a:t>
            </a:r>
            <a:r>
              <a:rPr lang="en-PH" dirty="0" smtClean="0"/>
              <a:t> needing to explicitly call on it </a:t>
            </a:r>
            <a:endParaRPr lang="en-PH"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Part 1: Core Spring</a:t>
            </a:r>
            <a:endParaRPr lang="en-PH" dirty="0"/>
          </a:p>
        </p:txBody>
      </p:sp>
      <p:sp>
        <p:nvSpPr>
          <p:cNvPr id="3" name="Content Placeholder 2"/>
          <p:cNvSpPr>
            <a:spLocks noGrp="1"/>
          </p:cNvSpPr>
          <p:nvPr>
            <p:ph idx="1"/>
          </p:nvPr>
        </p:nvSpPr>
        <p:spPr>
          <a:xfrm>
            <a:off x="457200" y="1752600"/>
            <a:ext cx="8229600" cy="4702208"/>
          </a:xfrm>
        </p:spPr>
        <p:txBody>
          <a:bodyPr>
            <a:normAutofit lnSpcReduction="10000"/>
          </a:bodyPr>
          <a:lstStyle/>
          <a:p>
            <a:r>
              <a:rPr lang="en-PH" dirty="0" smtClean="0"/>
              <a:t>Core Parts:</a:t>
            </a:r>
          </a:p>
          <a:p>
            <a:pPr lvl="1"/>
            <a:r>
              <a:rPr lang="en-PH" dirty="0" smtClean="0"/>
              <a:t>Dependency Injection</a:t>
            </a:r>
          </a:p>
          <a:p>
            <a:pPr lvl="1"/>
            <a:r>
              <a:rPr lang="en-PH" dirty="0" smtClean="0"/>
              <a:t>Aspect-oriented Programming</a:t>
            </a:r>
          </a:p>
          <a:p>
            <a:r>
              <a:rPr lang="en-PH" dirty="0" smtClean="0"/>
              <a:t>Topics:</a:t>
            </a:r>
          </a:p>
          <a:p>
            <a:pPr lvl="1"/>
            <a:r>
              <a:rPr lang="en-PH" dirty="0" smtClean="0"/>
              <a:t>Springing into Action – quick overview of DI and AOP</a:t>
            </a:r>
          </a:p>
          <a:p>
            <a:pPr lvl="1"/>
            <a:r>
              <a:rPr lang="en-PH" dirty="0" smtClean="0"/>
              <a:t>Wiring Beans – Spring’s XML-based </a:t>
            </a:r>
            <a:r>
              <a:rPr lang="en-PH" dirty="0" err="1" smtClean="0"/>
              <a:t>config</a:t>
            </a:r>
            <a:endParaRPr lang="en-PH" dirty="0" smtClean="0"/>
          </a:p>
          <a:p>
            <a:pPr lvl="1"/>
            <a:r>
              <a:rPr lang="en-PH" dirty="0" smtClean="0"/>
              <a:t>Minimizing XML c </a:t>
            </a:r>
            <a:r>
              <a:rPr lang="en-PH" dirty="0" err="1" smtClean="0"/>
              <a:t>onfiguration</a:t>
            </a:r>
            <a:r>
              <a:rPr lang="en-PH" dirty="0" smtClean="0"/>
              <a:t> in Spring</a:t>
            </a:r>
          </a:p>
          <a:p>
            <a:pPr lvl="1"/>
            <a:r>
              <a:rPr lang="en-PH" dirty="0" smtClean="0"/>
              <a:t>Aspect-oriented Spring – decouple </a:t>
            </a:r>
            <a:r>
              <a:rPr lang="en-PH" dirty="0" err="1" smtClean="0"/>
              <a:t>systemwide</a:t>
            </a:r>
            <a:r>
              <a:rPr lang="en-PH" dirty="0" smtClean="0"/>
              <a:t> services from the objects they service</a:t>
            </a:r>
            <a:endParaRPr lang="en-PH"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1399032"/>
          </a:xfrm>
        </p:spPr>
        <p:txBody>
          <a:bodyPr>
            <a:normAutofit/>
          </a:bodyPr>
          <a:lstStyle/>
          <a:p>
            <a:r>
              <a:rPr lang="en-PH" sz="3600" b="1" i="1" dirty="0" smtClean="0"/>
              <a:t>1.1.4 Eliminating boilerplate code with templates </a:t>
            </a:r>
            <a:endParaRPr lang="en-PH" sz="3600" dirty="0"/>
          </a:p>
        </p:txBody>
      </p:sp>
      <p:sp>
        <p:nvSpPr>
          <p:cNvPr id="3" name="Content Placeholder 2"/>
          <p:cNvSpPr>
            <a:spLocks noGrp="1"/>
          </p:cNvSpPr>
          <p:nvPr>
            <p:ph idx="1"/>
          </p:nvPr>
        </p:nvSpPr>
        <p:spPr>
          <a:xfrm>
            <a:off x="457200" y="1524000"/>
            <a:ext cx="8382000" cy="4930808"/>
          </a:xfrm>
        </p:spPr>
        <p:txBody>
          <a:bodyPr/>
          <a:lstStyle/>
          <a:p>
            <a:r>
              <a:rPr lang="en-PH" dirty="0" smtClean="0"/>
              <a:t>Have you ever written some code and then felt like you’d already written the same code before? That’s not déjà vu, my friend. That’s boilerplate code!</a:t>
            </a:r>
            <a:endParaRPr lang="en-PH"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cstate="print"/>
          <a:srcRect/>
          <a:stretch>
            <a:fillRect/>
          </a:stretch>
        </p:blipFill>
        <p:spPr bwMode="auto">
          <a:xfrm>
            <a:off x="990600" y="304800"/>
            <a:ext cx="73152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JDBC’s not alone in the boilerplate code business. Many activities often require similar boilerplate code. JMS, JNDI, and the consumption of REST services often involve a lot of commonly repeated code</a:t>
            </a:r>
          </a:p>
          <a:p>
            <a:r>
              <a:rPr lang="en-PH" dirty="0" smtClean="0"/>
              <a:t>Spring seeks to eliminate boilerplate code by encapsulating it in templates. </a:t>
            </a:r>
          </a:p>
          <a:p>
            <a:r>
              <a:rPr lang="en-PH" dirty="0" smtClean="0"/>
              <a:t>Spring’s </a:t>
            </a:r>
            <a:r>
              <a:rPr lang="en-PH" dirty="0" err="1" smtClean="0"/>
              <a:t>JdbcTemplate</a:t>
            </a:r>
            <a:r>
              <a:rPr lang="en-PH" dirty="0" smtClean="0"/>
              <a:t> makes it possible to perform database operations without all of the ceremony required by traditional JDBC.</a:t>
            </a:r>
            <a:endParaRPr lang="en-PH"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0"/>
            <a:ext cx="8229600" cy="358808"/>
          </a:xfrm>
        </p:spPr>
        <p:txBody>
          <a:bodyPr>
            <a:normAutofit fontScale="70000" lnSpcReduction="20000"/>
          </a:bodyPr>
          <a:lstStyle/>
          <a:p>
            <a:endParaRPr lang="en-PH" dirty="0"/>
          </a:p>
        </p:txBody>
      </p:sp>
      <p:pic>
        <p:nvPicPr>
          <p:cNvPr id="16386" name="Picture 2"/>
          <p:cNvPicPr>
            <a:picLocks noChangeAspect="1" noChangeArrowheads="1"/>
          </p:cNvPicPr>
          <p:nvPr/>
        </p:nvPicPr>
        <p:blipFill>
          <a:blip r:embed="rId3" cstate="print"/>
          <a:srcRect/>
          <a:stretch>
            <a:fillRect/>
          </a:stretch>
        </p:blipFill>
        <p:spPr bwMode="auto">
          <a:xfrm>
            <a:off x="609600" y="304800"/>
            <a:ext cx="8229600" cy="3505200"/>
          </a:xfrm>
          <a:prstGeom prst="rect">
            <a:avLst/>
          </a:prstGeom>
          <a:noFill/>
          <a:ln w="9525">
            <a:noFill/>
            <a:miter lim="800000"/>
            <a:headEnd/>
            <a:tailEnd/>
          </a:ln>
        </p:spPr>
      </p:pic>
      <p:pic>
        <p:nvPicPr>
          <p:cNvPr id="16387" name="Picture 3"/>
          <p:cNvPicPr>
            <a:picLocks noChangeAspect="1" noChangeArrowheads="1"/>
          </p:cNvPicPr>
          <p:nvPr/>
        </p:nvPicPr>
        <p:blipFill>
          <a:blip r:embed="rId4" cstate="print"/>
          <a:srcRect/>
          <a:stretch>
            <a:fillRect/>
          </a:stretch>
        </p:blipFill>
        <p:spPr bwMode="auto">
          <a:xfrm>
            <a:off x="533400" y="3810000"/>
            <a:ext cx="6934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So far:</a:t>
            </a:r>
          </a:p>
          <a:p>
            <a:pPr lvl="1"/>
            <a:r>
              <a:rPr lang="en-PH" dirty="0" smtClean="0"/>
              <a:t>POJO-oriented development, dependency injection, AOP, and templates </a:t>
            </a:r>
          </a:p>
          <a:p>
            <a:pPr lvl="1"/>
            <a:r>
              <a:rPr lang="en-PH" dirty="0" smtClean="0"/>
              <a:t>how to configure beans and aspects in XML-based configuration files </a:t>
            </a:r>
          </a:p>
          <a:p>
            <a:r>
              <a:rPr lang="en-PH" dirty="0" smtClean="0"/>
              <a:t>But how do those files get loaded? And what are they loaded into? Let’s look at the Spring container, the place where your application’s beans will reside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80306"/>
          </a:xfrm>
        </p:spPr>
        <p:txBody>
          <a:bodyPr>
            <a:normAutofit/>
          </a:bodyPr>
          <a:lstStyle/>
          <a:p>
            <a:r>
              <a:rPr lang="en-PH" sz="4000" b="1" i="1" dirty="0" smtClean="0"/>
              <a:t>1.2 Containing your beans </a:t>
            </a:r>
            <a:endParaRPr lang="en-PH" sz="4000" dirty="0"/>
          </a:p>
        </p:txBody>
      </p:sp>
      <p:sp>
        <p:nvSpPr>
          <p:cNvPr id="3" name="Content Placeholder 2"/>
          <p:cNvSpPr>
            <a:spLocks noGrp="1"/>
          </p:cNvSpPr>
          <p:nvPr>
            <p:ph idx="1"/>
          </p:nvPr>
        </p:nvSpPr>
        <p:spPr>
          <a:xfrm>
            <a:off x="381000" y="1143000"/>
            <a:ext cx="8229600" cy="1524000"/>
          </a:xfrm>
        </p:spPr>
        <p:txBody>
          <a:bodyPr/>
          <a:lstStyle/>
          <a:p>
            <a:r>
              <a:rPr lang="en-PH" dirty="0" smtClean="0"/>
              <a:t>In a Spring-based application, your application objects will live within the Spring container </a:t>
            </a:r>
            <a:endParaRPr lang="en-PH" dirty="0"/>
          </a:p>
        </p:txBody>
      </p:sp>
      <p:pic>
        <p:nvPicPr>
          <p:cNvPr id="17410" name="Picture 2"/>
          <p:cNvPicPr>
            <a:picLocks noChangeAspect="1" noChangeArrowheads="1"/>
          </p:cNvPicPr>
          <p:nvPr/>
        </p:nvPicPr>
        <p:blipFill>
          <a:blip r:embed="rId2" cstate="print"/>
          <a:srcRect/>
          <a:stretch>
            <a:fillRect/>
          </a:stretch>
        </p:blipFill>
        <p:spPr bwMode="auto">
          <a:xfrm>
            <a:off x="838200" y="2819400"/>
            <a:ext cx="7696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Understanding the container helps you grasp how your objects will be managed. </a:t>
            </a:r>
          </a:p>
          <a:p>
            <a:r>
              <a:rPr lang="en-PH" dirty="0" smtClean="0"/>
              <a:t>The container is at the core of the Spring Framework </a:t>
            </a:r>
          </a:p>
          <a:p>
            <a:r>
              <a:rPr lang="en-PH" dirty="0" smtClean="0"/>
              <a:t>Spring’s container uses dependency injection (DI) to manage the components that make up an application </a:t>
            </a:r>
          </a:p>
          <a:p>
            <a:r>
              <a:rPr lang="en-PH" dirty="0" smtClean="0"/>
              <a:t>As such, these objects are cleaner and easier to understand, support reuse, and are easy to unit test </a:t>
            </a:r>
            <a:endParaRPr lang="en-PH"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lnSpcReduction="10000"/>
          </a:bodyPr>
          <a:lstStyle/>
          <a:p>
            <a:r>
              <a:rPr lang="en-PH" dirty="0" smtClean="0"/>
              <a:t>Spring comes with several container implementations that can be categorized into two distinct types</a:t>
            </a:r>
          </a:p>
          <a:p>
            <a:pPr lvl="1"/>
            <a:r>
              <a:rPr lang="en-PH" i="1" dirty="0" smtClean="0"/>
              <a:t>Bean factories </a:t>
            </a:r>
            <a:r>
              <a:rPr lang="en-PH" dirty="0" smtClean="0"/>
              <a:t>(defined by the </a:t>
            </a:r>
            <a:r>
              <a:rPr lang="en-PH" dirty="0" err="1" smtClean="0"/>
              <a:t>org.springframework.beans.factory.BeanFactory</a:t>
            </a:r>
            <a:r>
              <a:rPr lang="en-PH" dirty="0" smtClean="0"/>
              <a:t> interface) are the simplest of containers, providing basic support for DI</a:t>
            </a:r>
          </a:p>
          <a:p>
            <a:pPr lvl="1"/>
            <a:r>
              <a:rPr lang="en-PH" i="1" dirty="0" smtClean="0"/>
              <a:t>Application contexts (defined by the </a:t>
            </a:r>
            <a:r>
              <a:rPr lang="en-PH" i="1" dirty="0" err="1" smtClean="0"/>
              <a:t>org.springframework.context.ApplicationContext</a:t>
            </a:r>
            <a:r>
              <a:rPr lang="en-PH" i="1" dirty="0" smtClean="0"/>
              <a:t> interface) </a:t>
            </a:r>
            <a:r>
              <a:rPr lang="en-PH" dirty="0" smtClean="0"/>
              <a:t>build on the notion of a bean factory by providing application framework services, such as the ability to resolve textual messages from a properties file and the ability to publish application events to interested event listeners</a:t>
            </a:r>
          </a:p>
          <a:p>
            <a:pPr lvl="1"/>
            <a:endParaRPr lang="en-PH" dirty="0" smtClean="0"/>
          </a:p>
          <a:p>
            <a:pPr lvl="1"/>
            <a:endParaRPr lang="en-PH"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Although it’s possible to work with Spring using either bean factories or application contexts, bean factories are often too low-level for most applications. Therefore, application contexts are preferred over bean factories </a:t>
            </a:r>
            <a:endParaRPr lang="en-PH"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7494"/>
            <a:ext cx="8534400" cy="1399032"/>
          </a:xfrm>
        </p:spPr>
        <p:txBody>
          <a:bodyPr>
            <a:normAutofit/>
          </a:bodyPr>
          <a:lstStyle/>
          <a:p>
            <a:r>
              <a:rPr lang="en-PH" sz="3600" b="1" i="1" dirty="0" smtClean="0"/>
              <a:t>1.2.1 Working with an application context </a:t>
            </a:r>
            <a:endParaRPr lang="en-PH" sz="3600" dirty="0"/>
          </a:p>
        </p:txBody>
      </p:sp>
      <p:sp>
        <p:nvSpPr>
          <p:cNvPr id="3" name="Content Placeholder 2"/>
          <p:cNvSpPr>
            <a:spLocks noGrp="1"/>
          </p:cNvSpPr>
          <p:nvPr>
            <p:ph idx="1"/>
          </p:nvPr>
        </p:nvSpPr>
        <p:spPr>
          <a:xfrm>
            <a:off x="457200" y="1676400"/>
            <a:ext cx="8382000" cy="4778408"/>
          </a:xfrm>
        </p:spPr>
        <p:txBody>
          <a:bodyPr>
            <a:normAutofit fontScale="92500" lnSpcReduction="10000"/>
          </a:bodyPr>
          <a:lstStyle/>
          <a:p>
            <a:r>
              <a:rPr lang="en-PH" dirty="0" smtClean="0"/>
              <a:t>Spring comes with several </a:t>
            </a:r>
            <a:r>
              <a:rPr lang="en-PH" dirty="0" err="1" smtClean="0"/>
              <a:t>flavors</a:t>
            </a:r>
            <a:r>
              <a:rPr lang="en-PH" dirty="0" smtClean="0"/>
              <a:t> of application context. The three that you’ll most likely encounter are</a:t>
            </a:r>
          </a:p>
          <a:p>
            <a:pPr lvl="1"/>
            <a:r>
              <a:rPr lang="en-PH" dirty="0" err="1" smtClean="0"/>
              <a:t>ClassPathXmlApplicationContext</a:t>
            </a:r>
            <a:r>
              <a:rPr lang="en-PH" dirty="0" smtClean="0"/>
              <a:t>—Loads a context definition from an XML file located in the </a:t>
            </a:r>
            <a:r>
              <a:rPr lang="en-PH" dirty="0" err="1" smtClean="0"/>
              <a:t>classpath</a:t>
            </a:r>
            <a:r>
              <a:rPr lang="en-PH" dirty="0" smtClean="0"/>
              <a:t>, treating context definition files as </a:t>
            </a:r>
            <a:r>
              <a:rPr lang="en-PH" dirty="0" err="1" smtClean="0"/>
              <a:t>classpath</a:t>
            </a:r>
            <a:r>
              <a:rPr lang="en-PH" dirty="0" smtClean="0"/>
              <a:t> resources</a:t>
            </a:r>
          </a:p>
          <a:p>
            <a:pPr lvl="1"/>
            <a:r>
              <a:rPr lang="en-PH" dirty="0" err="1" smtClean="0"/>
              <a:t>FileSystemXmlApplicationContext</a:t>
            </a:r>
            <a:r>
              <a:rPr lang="en-PH" dirty="0" smtClean="0"/>
              <a:t>—Loads a context definition from an XML file in the file system </a:t>
            </a:r>
          </a:p>
          <a:p>
            <a:pPr lvl="1"/>
            <a:r>
              <a:rPr lang="en-PH" dirty="0" err="1" smtClean="0"/>
              <a:t>XmlWebApplicationContext</a:t>
            </a:r>
            <a:r>
              <a:rPr lang="en-PH" dirty="0" smtClean="0"/>
              <a:t>—Loads context definitions from an XML file contained within a web application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fontScale="90000"/>
          </a:bodyPr>
          <a:lstStyle/>
          <a:p>
            <a:r>
              <a:rPr lang="en-PH" smtClean="0"/>
              <a:t>Chapter 1: Springing </a:t>
            </a:r>
            <a:r>
              <a:rPr lang="en-PH" dirty="0" smtClean="0"/>
              <a:t>into action</a:t>
            </a:r>
            <a:endParaRPr lang="en-PH" dirty="0"/>
          </a:p>
        </p:txBody>
      </p:sp>
      <p:sp>
        <p:nvSpPr>
          <p:cNvPr id="3" name="Content Placeholder 2"/>
          <p:cNvSpPr>
            <a:spLocks noGrp="1"/>
          </p:cNvSpPr>
          <p:nvPr>
            <p:ph idx="1"/>
          </p:nvPr>
        </p:nvSpPr>
        <p:spPr>
          <a:xfrm>
            <a:off x="457200" y="3352800"/>
            <a:ext cx="8229600" cy="3102008"/>
          </a:xfrm>
        </p:spPr>
        <p:txBody>
          <a:bodyPr>
            <a:normAutofit fontScale="92500" lnSpcReduction="10000"/>
          </a:bodyPr>
          <a:lstStyle/>
          <a:p>
            <a:r>
              <a:rPr lang="en-PH" dirty="0" smtClean="0"/>
              <a:t>It all started with a bean</a:t>
            </a:r>
          </a:p>
          <a:p>
            <a:r>
              <a:rPr lang="en-PH" dirty="0" err="1" smtClean="0"/>
              <a:t>Javabeans</a:t>
            </a:r>
            <a:r>
              <a:rPr lang="en-PH" dirty="0" smtClean="0"/>
              <a:t> - defined a set of coding policies that enabled simple Java objects to be reusable and easily composed </a:t>
            </a:r>
          </a:p>
          <a:p>
            <a:r>
              <a:rPr lang="en-PH" dirty="0" smtClean="0"/>
              <a:t>EJB –extended the notion of Java components to the server side, providing much-needed enterprise services </a:t>
            </a:r>
          </a:p>
        </p:txBody>
      </p:sp>
      <p:pic>
        <p:nvPicPr>
          <p:cNvPr id="1026" name="Picture 2"/>
          <p:cNvPicPr>
            <a:picLocks noChangeAspect="1" noChangeArrowheads="1"/>
          </p:cNvPicPr>
          <p:nvPr/>
        </p:nvPicPr>
        <p:blipFill>
          <a:blip r:embed="rId3" cstate="print"/>
          <a:srcRect/>
          <a:stretch>
            <a:fillRect/>
          </a:stretch>
        </p:blipFill>
        <p:spPr bwMode="auto">
          <a:xfrm>
            <a:off x="838200" y="1295400"/>
            <a:ext cx="60198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48200"/>
            <a:ext cx="8229600" cy="1806608"/>
          </a:xfrm>
        </p:spPr>
        <p:txBody>
          <a:bodyPr>
            <a:normAutofit lnSpcReduction="10000"/>
          </a:bodyPr>
          <a:lstStyle/>
          <a:p>
            <a:r>
              <a:rPr lang="en-PH" dirty="0" smtClean="0"/>
              <a:t>With an application context in hand, you can retrieve beans from the Spring con- </a:t>
            </a:r>
            <a:r>
              <a:rPr lang="en-PH" dirty="0" err="1" smtClean="0"/>
              <a:t>tainer</a:t>
            </a:r>
            <a:r>
              <a:rPr lang="en-PH" dirty="0" smtClean="0"/>
              <a:t> by calling the context’s </a:t>
            </a:r>
            <a:r>
              <a:rPr lang="en-PH" dirty="0" err="1" smtClean="0"/>
              <a:t>getBean</a:t>
            </a:r>
            <a:r>
              <a:rPr lang="en-PH" dirty="0" smtClean="0"/>
              <a:t>() method. </a:t>
            </a:r>
            <a:endParaRPr lang="en-PH" dirty="0"/>
          </a:p>
        </p:txBody>
      </p:sp>
      <p:pic>
        <p:nvPicPr>
          <p:cNvPr id="18434" name="Picture 2"/>
          <p:cNvPicPr>
            <a:picLocks noChangeAspect="1" noChangeArrowheads="1"/>
          </p:cNvPicPr>
          <p:nvPr/>
        </p:nvPicPr>
        <p:blipFill>
          <a:blip r:embed="rId2" cstate="print"/>
          <a:srcRect/>
          <a:stretch>
            <a:fillRect/>
          </a:stretch>
        </p:blipFill>
        <p:spPr bwMode="auto">
          <a:xfrm>
            <a:off x="457200" y="304800"/>
            <a:ext cx="81534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PH" sz="3600" b="1" i="1" dirty="0" smtClean="0"/>
              <a:t>1.2.2 A bean’s life </a:t>
            </a:r>
            <a:endParaRPr lang="en-PH" sz="3600" dirty="0"/>
          </a:p>
        </p:txBody>
      </p:sp>
      <p:sp>
        <p:nvSpPr>
          <p:cNvPr id="3" name="Content Placeholder 2"/>
          <p:cNvSpPr>
            <a:spLocks noGrp="1"/>
          </p:cNvSpPr>
          <p:nvPr>
            <p:ph idx="1"/>
          </p:nvPr>
        </p:nvSpPr>
        <p:spPr>
          <a:xfrm>
            <a:off x="457200" y="784192"/>
            <a:ext cx="8229600" cy="2187608"/>
          </a:xfrm>
        </p:spPr>
        <p:txBody>
          <a:bodyPr>
            <a:normAutofit fontScale="92500" lnSpcReduction="10000"/>
          </a:bodyPr>
          <a:lstStyle/>
          <a:p>
            <a:r>
              <a:rPr lang="en-PH" dirty="0" smtClean="0"/>
              <a:t>In a traditional Java application, the lifecycle of a bean is simple</a:t>
            </a:r>
          </a:p>
          <a:p>
            <a:pPr lvl="1"/>
            <a:r>
              <a:rPr lang="en-PH" dirty="0" smtClean="0"/>
              <a:t>Instantiate, ready to use</a:t>
            </a:r>
          </a:p>
          <a:p>
            <a:pPr lvl="1"/>
            <a:r>
              <a:rPr lang="en-PH" dirty="0" smtClean="0"/>
              <a:t> no longer in use –GC-</a:t>
            </a:r>
            <a:r>
              <a:rPr lang="en-PH" dirty="0" err="1" smtClean="0"/>
              <a:t>eligilble</a:t>
            </a:r>
            <a:endParaRPr lang="en-PH" dirty="0" smtClean="0"/>
          </a:p>
          <a:p>
            <a:r>
              <a:rPr lang="en-PH" dirty="0" smtClean="0"/>
              <a:t>Spring bean</a:t>
            </a:r>
            <a:endParaRPr lang="en-PH" dirty="0"/>
          </a:p>
        </p:txBody>
      </p:sp>
      <p:pic>
        <p:nvPicPr>
          <p:cNvPr id="19459" name="Picture 3"/>
          <p:cNvPicPr>
            <a:picLocks noChangeAspect="1" noChangeArrowheads="1"/>
          </p:cNvPicPr>
          <p:nvPr/>
        </p:nvPicPr>
        <p:blipFill>
          <a:blip r:embed="rId2" cstate="print"/>
          <a:srcRect/>
          <a:stretch>
            <a:fillRect/>
          </a:stretch>
        </p:blipFill>
        <p:spPr bwMode="auto">
          <a:xfrm>
            <a:off x="1143000" y="3048000"/>
            <a:ext cx="677227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pPr>
              <a:buNone/>
            </a:pPr>
            <a:r>
              <a:rPr lang="en-PH" b="1" dirty="0" smtClean="0"/>
              <a:t>1 Spring instantiates the bean. </a:t>
            </a:r>
          </a:p>
          <a:p>
            <a:pPr>
              <a:buNone/>
            </a:pPr>
            <a:r>
              <a:rPr lang="en-PH" b="1" dirty="0" smtClean="0"/>
              <a:t>2 Spring injects values and bean references into the bean’s properties. </a:t>
            </a:r>
          </a:p>
          <a:p>
            <a:pPr>
              <a:buNone/>
            </a:pPr>
            <a:r>
              <a:rPr lang="en-PH" b="1" dirty="0" smtClean="0"/>
              <a:t>3 If the bean implements </a:t>
            </a:r>
            <a:r>
              <a:rPr lang="en-PH" b="1" dirty="0" err="1" smtClean="0"/>
              <a:t>BeanNameAware</a:t>
            </a:r>
            <a:r>
              <a:rPr lang="en-PH" b="1" dirty="0" smtClean="0"/>
              <a:t>, Spring passes the bean’s ID to the set- </a:t>
            </a:r>
            <a:r>
              <a:rPr lang="en-PH" b="1" dirty="0" err="1" smtClean="0"/>
              <a:t>BeanName</a:t>
            </a:r>
            <a:r>
              <a:rPr lang="en-PH" b="1" dirty="0" smtClean="0"/>
              <a:t>() method. </a:t>
            </a:r>
          </a:p>
          <a:p>
            <a:pPr>
              <a:buNone/>
            </a:pPr>
            <a:r>
              <a:rPr lang="en-PH" b="1" dirty="0" smtClean="0"/>
              <a:t>4 If the bean implements </a:t>
            </a:r>
            <a:r>
              <a:rPr lang="en-PH" b="1" dirty="0" err="1" smtClean="0"/>
              <a:t>BeanFactoryAware</a:t>
            </a:r>
            <a:r>
              <a:rPr lang="en-PH" b="1" dirty="0" smtClean="0"/>
              <a:t>, Spring calls the </a:t>
            </a:r>
            <a:r>
              <a:rPr lang="en-PH" b="1" dirty="0" err="1" smtClean="0"/>
              <a:t>setBeanFactory</a:t>
            </a:r>
            <a:r>
              <a:rPr lang="en-PH" b="1" dirty="0" smtClean="0"/>
              <a:t>() method, passing in the bean factory itself. </a:t>
            </a:r>
            <a:endParaRPr lang="en-PH"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fontScale="85000" lnSpcReduction="10000"/>
          </a:bodyPr>
          <a:lstStyle/>
          <a:p>
            <a:pPr>
              <a:buNone/>
            </a:pPr>
            <a:r>
              <a:rPr lang="en-PH" b="1" dirty="0" smtClean="0"/>
              <a:t>5 If the bean implements </a:t>
            </a:r>
            <a:r>
              <a:rPr lang="en-PH" b="1" dirty="0" err="1" smtClean="0"/>
              <a:t>ApplicationContextAware</a:t>
            </a:r>
            <a:r>
              <a:rPr lang="en-PH" b="1" dirty="0" smtClean="0"/>
              <a:t>, Spring will call the </a:t>
            </a:r>
            <a:r>
              <a:rPr lang="en-PH" b="1" dirty="0" err="1" smtClean="0"/>
              <a:t>setApplicationContext</a:t>
            </a:r>
            <a:r>
              <a:rPr lang="en-PH" b="1" dirty="0" smtClean="0"/>
              <a:t>() method, passing in a reference to the enclosing application context. </a:t>
            </a:r>
          </a:p>
          <a:p>
            <a:pPr>
              <a:buNone/>
            </a:pPr>
            <a:r>
              <a:rPr lang="en-PH" b="1" dirty="0" smtClean="0"/>
              <a:t>6 If any of the beans implement the </a:t>
            </a:r>
            <a:r>
              <a:rPr lang="en-PH" b="1" dirty="0" err="1" smtClean="0"/>
              <a:t>BeanPostProcessor</a:t>
            </a:r>
            <a:r>
              <a:rPr lang="en-PH" b="1" dirty="0" smtClean="0"/>
              <a:t> interface, Spring calls their </a:t>
            </a:r>
            <a:r>
              <a:rPr lang="en-PH" b="1" dirty="0" err="1" smtClean="0"/>
              <a:t>postProcessBeforeInitialization</a:t>
            </a:r>
            <a:r>
              <a:rPr lang="en-PH" b="1" dirty="0" smtClean="0"/>
              <a:t>() method. </a:t>
            </a:r>
          </a:p>
          <a:p>
            <a:pPr>
              <a:buNone/>
            </a:pPr>
            <a:r>
              <a:rPr lang="en-PH" b="1" dirty="0" smtClean="0"/>
              <a:t>7 If any beans implement the </a:t>
            </a:r>
            <a:r>
              <a:rPr lang="en-PH" b="1" dirty="0" err="1" smtClean="0"/>
              <a:t>InitializingBean</a:t>
            </a:r>
            <a:r>
              <a:rPr lang="en-PH" b="1" dirty="0" smtClean="0"/>
              <a:t> interface, Spring calls their </a:t>
            </a:r>
            <a:r>
              <a:rPr lang="en-PH" b="1" dirty="0" err="1" smtClean="0"/>
              <a:t>afterPropertiesSet</a:t>
            </a:r>
            <a:r>
              <a:rPr lang="en-PH" b="1" dirty="0" smtClean="0"/>
              <a:t>() method. Similarly, if the bean was declared with an init-method, then the specified initialization method will be called. </a:t>
            </a:r>
          </a:p>
          <a:p>
            <a:pPr>
              <a:buNone/>
            </a:pPr>
            <a:r>
              <a:rPr lang="en-PH" b="1" dirty="0" smtClean="0"/>
              <a:t>8 If there are any beans that implement </a:t>
            </a:r>
            <a:r>
              <a:rPr lang="en-PH" b="1" dirty="0" err="1" smtClean="0"/>
              <a:t>BeanPostProcessor</a:t>
            </a:r>
            <a:r>
              <a:rPr lang="en-PH" b="1" dirty="0" smtClean="0"/>
              <a:t>, Spring will call their </a:t>
            </a:r>
            <a:r>
              <a:rPr lang="en-PH" b="1" dirty="0" err="1" smtClean="0"/>
              <a:t>postProcessAfterInitialization</a:t>
            </a:r>
            <a:r>
              <a:rPr lang="en-PH" b="1" dirty="0" smtClean="0"/>
              <a:t>() method. </a:t>
            </a:r>
            <a:endParaRPr lang="en-PH"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pPr>
              <a:buNone/>
            </a:pPr>
            <a:r>
              <a:rPr lang="en-PH" b="1" dirty="0" smtClean="0"/>
              <a:t>9 At this point, the bean is ready to be used by the application and will remain in the application context until the application context is destroyed. </a:t>
            </a:r>
          </a:p>
          <a:p>
            <a:pPr>
              <a:buNone/>
            </a:pPr>
            <a:r>
              <a:rPr lang="en-PH" b="1" dirty="0" smtClean="0"/>
              <a:t>10 If any beans implement the </a:t>
            </a:r>
            <a:r>
              <a:rPr lang="en-PH" b="1" dirty="0" err="1" smtClean="0"/>
              <a:t>DisposableBean</a:t>
            </a:r>
            <a:r>
              <a:rPr lang="en-PH" b="1" dirty="0" smtClean="0"/>
              <a:t> interface, then Spring will call their destroy() methods. Likewise, if any bean was declared with a </a:t>
            </a:r>
            <a:r>
              <a:rPr lang="en-PH" b="1" dirty="0" err="1" smtClean="0"/>
              <a:t>destroymethod</a:t>
            </a:r>
            <a:r>
              <a:rPr lang="en-PH" b="1" dirty="0" smtClean="0"/>
              <a:t>, then the specified method will be called. </a:t>
            </a:r>
            <a:endParaRPr lang="en-PH"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Autofit/>
          </a:bodyPr>
          <a:lstStyle/>
          <a:p>
            <a:r>
              <a:rPr lang="en-PH" sz="3600" b="1" i="1" dirty="0" smtClean="0"/>
              <a:t>1.3 Surveying the Spring landscape </a:t>
            </a:r>
            <a:endParaRPr lang="en-PH" sz="3600" dirty="0"/>
          </a:p>
        </p:txBody>
      </p:sp>
      <p:sp>
        <p:nvSpPr>
          <p:cNvPr id="3" name="Content Placeholder 2"/>
          <p:cNvSpPr>
            <a:spLocks noGrp="1"/>
          </p:cNvSpPr>
          <p:nvPr>
            <p:ph idx="1"/>
          </p:nvPr>
        </p:nvSpPr>
        <p:spPr/>
        <p:txBody>
          <a:bodyPr/>
          <a:lstStyle/>
          <a:p>
            <a:r>
              <a:rPr lang="en-PH" dirty="0" smtClean="0"/>
              <a:t>As you’ve seen, the Spring Framework is focused on simplifying enterprise </a:t>
            </a:r>
            <a:r>
              <a:rPr lang="en-PH" smtClean="0"/>
              <a:t>Java development </a:t>
            </a:r>
            <a:r>
              <a:rPr lang="en-PH" dirty="0" smtClean="0"/>
              <a:t>through dependency injection, aspect-oriented programming, and boiler- plate reduction. </a:t>
            </a:r>
          </a:p>
          <a:p>
            <a:r>
              <a:rPr lang="en-PH" dirty="0" smtClean="0"/>
              <a:t>Even if that were all that Spring did, it’d be worth using. But there’s more to Spring than meets the eye. </a:t>
            </a:r>
            <a:endParaRPr lang="en-PH"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99032"/>
          </a:xfrm>
        </p:spPr>
        <p:txBody>
          <a:bodyPr>
            <a:normAutofit/>
          </a:bodyPr>
          <a:lstStyle/>
          <a:p>
            <a:r>
              <a:rPr lang="en-PH" sz="3600" b="1" i="1" dirty="0" smtClean="0"/>
              <a:t>1.3.1 Spring modules </a:t>
            </a:r>
            <a:endParaRPr lang="en-PH" sz="3600" dirty="0"/>
          </a:p>
        </p:txBody>
      </p:sp>
      <p:pic>
        <p:nvPicPr>
          <p:cNvPr id="20482" name="Picture 2"/>
          <p:cNvPicPr>
            <a:picLocks noChangeAspect="1" noChangeArrowheads="1"/>
          </p:cNvPicPr>
          <p:nvPr/>
        </p:nvPicPr>
        <p:blipFill>
          <a:blip r:embed="rId2" cstate="print"/>
          <a:srcRect/>
          <a:stretch>
            <a:fillRect/>
          </a:stretch>
        </p:blipFill>
        <p:spPr bwMode="auto">
          <a:xfrm>
            <a:off x="1524000" y="1143000"/>
            <a:ext cx="59436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srcRect/>
          <a:stretch>
            <a:fillRect/>
          </a:stretch>
        </p:blipFill>
        <p:spPr bwMode="auto">
          <a:xfrm>
            <a:off x="609600" y="304800"/>
            <a:ext cx="77724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b="1" dirty="0" smtClean="0"/>
              <a:t>CORE SPRING CONTAINER </a:t>
            </a:r>
          </a:p>
          <a:p>
            <a:pPr lvl="1"/>
            <a:r>
              <a:rPr lang="en-PH" dirty="0" smtClean="0"/>
              <a:t>The </a:t>
            </a:r>
            <a:r>
              <a:rPr lang="en-PH" dirty="0" err="1" smtClean="0"/>
              <a:t>centerpiece</a:t>
            </a:r>
            <a:r>
              <a:rPr lang="en-PH" dirty="0" smtClean="0"/>
              <a:t> of the Spring Framework is a container that manages how the beans in a Spring-enabled application are created, configured, and managed </a:t>
            </a:r>
          </a:p>
          <a:p>
            <a:pPr lvl="1"/>
            <a:r>
              <a:rPr lang="en-PH" dirty="0" smtClean="0"/>
              <a:t>In addition to the bean factory and application context, this module also supplies many enterprise services such as email, JNDI access, EJB integration, and scheduling. </a:t>
            </a:r>
          </a:p>
          <a:p>
            <a:r>
              <a:rPr lang="en-PH" b="1" dirty="0" smtClean="0"/>
              <a:t>SPRING’S AOP MODULE </a:t>
            </a:r>
          </a:p>
          <a:p>
            <a:pPr lvl="1"/>
            <a:r>
              <a:rPr lang="en-PH" dirty="0" smtClean="0"/>
              <a:t>This module serves as the basis for developing your own aspects for your Spring- enabled application </a:t>
            </a:r>
          </a:p>
          <a:p>
            <a:endParaRPr lang="en-PH"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b="1" dirty="0" smtClean="0"/>
              <a:t>DATA ACCESS AND INTEGRATION </a:t>
            </a:r>
          </a:p>
          <a:p>
            <a:pPr lvl="1"/>
            <a:r>
              <a:rPr lang="en-PH" dirty="0" smtClean="0"/>
              <a:t>Spring’s JDBC and </a:t>
            </a:r>
            <a:r>
              <a:rPr lang="en-PH" i="1" dirty="0" smtClean="0"/>
              <a:t>data access objects (DAO) module abstracts away the boilerplate code so that you can keep your database code clean and simple, and prevents problems that result from a failure to close database resources</a:t>
            </a:r>
          </a:p>
          <a:p>
            <a:pPr lvl="1"/>
            <a:r>
              <a:rPr lang="en-PH" dirty="0" smtClean="0"/>
              <a:t>For those who prefer using an </a:t>
            </a:r>
            <a:r>
              <a:rPr lang="en-PH" i="1" dirty="0" smtClean="0"/>
              <a:t>object-relational mapping (ORM) tool over straight JDBC, Spring provides the ORM module. </a:t>
            </a:r>
          </a:p>
          <a:p>
            <a:pPr lvl="1"/>
            <a:r>
              <a:rPr lang="en-PH" dirty="0" smtClean="0"/>
              <a:t>This module also includes a Spring abstraction over the Java Message Service (JMS) for asynchronous integration with other applications through messaging. </a:t>
            </a:r>
            <a:endParaRPr lang="en-P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a:bodyPr>
          <a:lstStyle/>
          <a:p>
            <a:pPr lvl="1"/>
            <a:r>
              <a:rPr lang="en-PH" dirty="0" smtClean="0"/>
              <a:t>EJB’s declarative programming model simplifies many infrastructural aspects of development, such as transactions and security</a:t>
            </a:r>
          </a:p>
          <a:p>
            <a:pPr lvl="1"/>
            <a:r>
              <a:rPr lang="en-PH" dirty="0" smtClean="0"/>
              <a:t>EJBs complicate development by mandating deployment descriptors and plumbing code (home and remote/local interfaces) </a:t>
            </a:r>
          </a:p>
          <a:p>
            <a:r>
              <a:rPr lang="en-PH" dirty="0" smtClean="0"/>
              <a:t>Today: New programming techniques, including aspect-oriented programming (AOP) and dependency injection (DI), are giving JavaBeans much of the power previously reserved for EJBs </a:t>
            </a:r>
          </a:p>
          <a:p>
            <a:pPr lvl="1"/>
            <a:r>
              <a:rPr lang="en-PH" dirty="0" smtClean="0"/>
              <a:t>Spring Framework-lightweight POJO-based development</a:t>
            </a:r>
          </a:p>
          <a:p>
            <a:pPr lvl="1"/>
            <a:r>
              <a:rPr lang="en-PH" dirty="0" smtClean="0"/>
              <a:t>EJB 3 – ‘too little, too late’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a:bodyPr>
          <a:lstStyle/>
          <a:p>
            <a:r>
              <a:rPr lang="en-PH" b="1" dirty="0" smtClean="0"/>
              <a:t>WEB AND REMOTING </a:t>
            </a:r>
          </a:p>
          <a:p>
            <a:pPr lvl="1"/>
            <a:r>
              <a:rPr lang="en-PH" dirty="0" smtClean="0"/>
              <a:t>its web and </a:t>
            </a:r>
            <a:r>
              <a:rPr lang="en-PH" dirty="0" err="1" smtClean="0"/>
              <a:t>remoting</a:t>
            </a:r>
            <a:r>
              <a:rPr lang="en-PH" dirty="0" smtClean="0"/>
              <a:t> module comes with a capable MVC framework that promotes Spring’s loosely coupled techniques in the web layer of an application </a:t>
            </a:r>
          </a:p>
          <a:p>
            <a:pPr lvl="1"/>
            <a:r>
              <a:rPr lang="en-PH" dirty="0" smtClean="0"/>
              <a:t>a </a:t>
            </a:r>
            <a:r>
              <a:rPr lang="en-PH" dirty="0" err="1" smtClean="0"/>
              <a:t>servlet</a:t>
            </a:r>
            <a:r>
              <a:rPr lang="en-PH" dirty="0" smtClean="0"/>
              <a:t>-based framework for conventional web applications and a </a:t>
            </a:r>
            <a:r>
              <a:rPr lang="en-PH" dirty="0" err="1" smtClean="0"/>
              <a:t>portlet</a:t>
            </a:r>
            <a:r>
              <a:rPr lang="en-PH" dirty="0" smtClean="0"/>
              <a:t>-based application for developing against the Java </a:t>
            </a:r>
            <a:r>
              <a:rPr lang="en-PH" dirty="0" err="1" smtClean="0"/>
              <a:t>portlet</a:t>
            </a:r>
            <a:r>
              <a:rPr lang="en-PH" dirty="0" smtClean="0"/>
              <a:t> API </a:t>
            </a:r>
          </a:p>
          <a:p>
            <a:pPr lvl="1"/>
            <a:r>
              <a:rPr lang="en-PH" dirty="0" smtClean="0"/>
              <a:t>Spring’s </a:t>
            </a:r>
            <a:r>
              <a:rPr lang="en-PH" dirty="0" err="1" smtClean="0"/>
              <a:t>remoting</a:t>
            </a:r>
            <a:r>
              <a:rPr lang="en-PH" dirty="0" smtClean="0"/>
              <a:t> capabilities include </a:t>
            </a:r>
            <a:r>
              <a:rPr lang="en-PH" i="1" dirty="0" smtClean="0"/>
              <a:t>Remote Method Invocation (RMI), Hessian, Burlap, JAX-WS, and Spring’s own HTTP invoker </a:t>
            </a:r>
            <a:endParaRPr lang="en-PH" dirty="0" smtClean="0"/>
          </a:p>
          <a:p>
            <a:pPr lvl="1"/>
            <a:endParaRPr lang="en-PH"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PH" b="1" dirty="0" smtClean="0"/>
              <a:t>TESTING </a:t>
            </a:r>
          </a:p>
          <a:p>
            <a:pPr lvl="1"/>
            <a:r>
              <a:rPr lang="en-PH" dirty="0" smtClean="0"/>
              <a:t>Recognizing the importance of developer-written tests, Spring provides a module </a:t>
            </a:r>
            <a:r>
              <a:rPr lang="en-PH" dirty="0" err="1" smtClean="0"/>
              <a:t>ded</a:t>
            </a:r>
            <a:r>
              <a:rPr lang="en-PH" dirty="0" smtClean="0"/>
              <a:t>- </a:t>
            </a:r>
            <a:r>
              <a:rPr lang="en-PH" dirty="0" err="1" smtClean="0"/>
              <a:t>icated</a:t>
            </a:r>
            <a:r>
              <a:rPr lang="en-PH" dirty="0" smtClean="0"/>
              <a:t> to testing Spring applications. </a:t>
            </a:r>
            <a:endParaRPr lang="en-PH"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smtClean="0"/>
              <a:t>1.3.2 The Spring portfolio </a:t>
            </a:r>
            <a:endParaRPr lang="en-PH" sz="3600" dirty="0"/>
          </a:p>
        </p:txBody>
      </p:sp>
      <p:sp>
        <p:nvSpPr>
          <p:cNvPr id="3" name="Content Placeholder 2"/>
          <p:cNvSpPr>
            <a:spLocks noGrp="1"/>
          </p:cNvSpPr>
          <p:nvPr>
            <p:ph idx="1"/>
          </p:nvPr>
        </p:nvSpPr>
        <p:spPr>
          <a:xfrm>
            <a:off x="457200" y="1371600"/>
            <a:ext cx="8686800" cy="5083208"/>
          </a:xfrm>
        </p:spPr>
        <p:txBody>
          <a:bodyPr>
            <a:normAutofit/>
          </a:bodyPr>
          <a:lstStyle/>
          <a:p>
            <a:r>
              <a:rPr lang="en-PH" dirty="0" smtClean="0"/>
              <a:t>If we stopped at just the core Spring Framework, we’d miss out on a wealth of potential afforded by the larger Spring portfolio. The whole Spring portfolio includes several frameworks and libraries that build upon the core Spring Framework and upon each other. All together, the entire Spring portfolio brings the Spring programming model to almost every facet of Java development. </a:t>
            </a:r>
            <a:endParaRPr lang="en-PH"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PH" b="1" dirty="0" smtClean="0"/>
              <a:t>SPRING WEB FLOW </a:t>
            </a:r>
          </a:p>
          <a:p>
            <a:pPr lvl="1"/>
            <a:r>
              <a:rPr lang="en-PH" dirty="0" smtClean="0"/>
              <a:t>Spring Web Flow builds upon Spring’s core MVC framework to provide support for building conversational, flow-based web applications that guide users toward a goal (think wizards or shopping carts)</a:t>
            </a:r>
          </a:p>
          <a:p>
            <a:r>
              <a:rPr lang="en-PH" b="1" dirty="0" smtClean="0"/>
              <a:t>SPRING WEB SERVICES </a:t>
            </a:r>
          </a:p>
          <a:p>
            <a:pPr lvl="1"/>
            <a:r>
              <a:rPr lang="en-PH" dirty="0" smtClean="0"/>
              <a:t>Spring Web Services offers a contract-first web services model where service implementations are written to satisfy the service contract</a:t>
            </a:r>
          </a:p>
          <a:p>
            <a:r>
              <a:rPr lang="en-PH" b="1" dirty="0" smtClean="0"/>
              <a:t>SPRING SECURITY </a:t>
            </a:r>
          </a:p>
          <a:p>
            <a:pPr lvl="1"/>
            <a:r>
              <a:rPr lang="en-PH" dirty="0" smtClean="0"/>
              <a:t>Implemented using Spring AOP, Spring Security offers a declarative security mechanism for Spring-based applications.  </a:t>
            </a:r>
          </a:p>
          <a:p>
            <a:endParaRPr lang="en-PH"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fontScale="92500" lnSpcReduction="10000"/>
          </a:bodyPr>
          <a:lstStyle/>
          <a:p>
            <a:r>
              <a:rPr lang="en-PH" b="1" dirty="0" smtClean="0"/>
              <a:t>SPRING INTEGRATION </a:t>
            </a:r>
          </a:p>
          <a:p>
            <a:pPr lvl="1"/>
            <a:r>
              <a:rPr lang="en-PH" dirty="0" smtClean="0"/>
              <a:t>Spring Integration offers implementations of several common integration patterns in Spring’s declarative style </a:t>
            </a:r>
          </a:p>
          <a:p>
            <a:r>
              <a:rPr lang="en-PH" b="1" dirty="0" smtClean="0"/>
              <a:t>SPRING BATCH </a:t>
            </a:r>
          </a:p>
          <a:p>
            <a:pPr lvl="1"/>
            <a:r>
              <a:rPr lang="en-PH" dirty="0" smtClean="0"/>
              <a:t>If you’re going to be developing a batch application, you can leverage Spring’s robust, POJO-oriented development model to do it using Spring Batch.</a:t>
            </a:r>
          </a:p>
          <a:p>
            <a:r>
              <a:rPr lang="en-PH" b="1" dirty="0" smtClean="0"/>
              <a:t>SPRING SOCIAL </a:t>
            </a:r>
          </a:p>
          <a:p>
            <a:pPr lvl="1"/>
            <a:r>
              <a:rPr lang="en-PH" dirty="0" smtClean="0"/>
              <a:t>a social networking extension to Spring </a:t>
            </a:r>
          </a:p>
          <a:p>
            <a:r>
              <a:rPr lang="en-PH" b="1" dirty="0" smtClean="0"/>
              <a:t>SPRING MOBILE </a:t>
            </a:r>
          </a:p>
          <a:p>
            <a:pPr lvl="1"/>
            <a:r>
              <a:rPr lang="en-PH" dirty="0" smtClean="0"/>
              <a:t>Spring Mobile is a new extension to Spring to support development of mobile web applications</a:t>
            </a:r>
            <a:endParaRPr lang="en-PH"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normAutofit lnSpcReduction="10000"/>
          </a:bodyPr>
          <a:lstStyle/>
          <a:p>
            <a:r>
              <a:rPr lang="en-PH" b="1" dirty="0" smtClean="0"/>
              <a:t>SPRING DYNAMIC MODULES </a:t>
            </a:r>
          </a:p>
          <a:p>
            <a:pPr lvl="1"/>
            <a:r>
              <a:rPr lang="en-PH" dirty="0" smtClean="0"/>
              <a:t>Spring Dynamic Modules (Spring-DM) blends Spring’s declarative dependency injection with </a:t>
            </a:r>
            <a:r>
              <a:rPr lang="en-PH" dirty="0" err="1" smtClean="0"/>
              <a:t>OSGi’s</a:t>
            </a:r>
            <a:r>
              <a:rPr lang="en-PH" dirty="0" smtClean="0"/>
              <a:t> dynamic modularity. Using Spring-DM, you can build applications that are composed of several distinct, highly cohesive, loosely coupled modules that publish and consume services declaratively within the </a:t>
            </a:r>
            <a:r>
              <a:rPr lang="en-PH" dirty="0" err="1" smtClean="0"/>
              <a:t>OSGi</a:t>
            </a:r>
            <a:r>
              <a:rPr lang="en-PH" dirty="0" smtClean="0"/>
              <a:t> framework</a:t>
            </a:r>
          </a:p>
          <a:p>
            <a:r>
              <a:rPr lang="en-PH" b="1" dirty="0" smtClean="0"/>
              <a:t>SPRING LDAP </a:t>
            </a:r>
          </a:p>
          <a:p>
            <a:pPr lvl="1"/>
            <a:r>
              <a:rPr lang="en-PH" dirty="0" smtClean="0"/>
              <a:t>Spring LDAP brings Spring-style template-based access to LDAP, eliminating the boilerplate code that’s commonly involved in LDAP operations </a:t>
            </a:r>
            <a:endParaRPr lang="en-PH"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b="1" dirty="0" smtClean="0"/>
              <a:t>SPRING RICH CLIENT </a:t>
            </a:r>
          </a:p>
          <a:p>
            <a:pPr lvl="1"/>
            <a:r>
              <a:rPr lang="en-PH" dirty="0" smtClean="0"/>
              <a:t>If you’re one of the few still developing Swing applications, you’ll want to check out Spring Rich Client, a rich application toolkit that brings the power of Spring to Swing</a:t>
            </a:r>
          </a:p>
          <a:p>
            <a:r>
              <a:rPr lang="en-PH" b="1" dirty="0" smtClean="0"/>
              <a:t>SPRING.NET </a:t>
            </a:r>
          </a:p>
          <a:p>
            <a:pPr lvl="1"/>
            <a:r>
              <a:rPr lang="en-PH" dirty="0" smtClean="0"/>
              <a:t>Spring.NET offers the same loose-coupling and aspect-oriented features of Spring, but for the .NET platform</a:t>
            </a:r>
          </a:p>
          <a:p>
            <a:r>
              <a:rPr lang="en-PH" b="1" dirty="0" smtClean="0"/>
              <a:t>SPRING-FLEX </a:t>
            </a:r>
          </a:p>
          <a:p>
            <a:pPr lvl="1"/>
            <a:r>
              <a:rPr lang="en-PH" dirty="0" smtClean="0"/>
              <a:t>The Spring-Flex integration package enables Flex and AIR applications to communicate with server-side Spring beans using </a:t>
            </a:r>
            <a:r>
              <a:rPr lang="en-PH" dirty="0" err="1" smtClean="0"/>
              <a:t>BlazeDS</a:t>
            </a:r>
            <a:r>
              <a:rPr lang="en-PH" dirty="0" smtClean="0"/>
              <a:t>. </a:t>
            </a:r>
            <a:endParaRPr lang="en-PH"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b="1" dirty="0" smtClean="0"/>
              <a:t>SPRING ROO </a:t>
            </a:r>
          </a:p>
          <a:p>
            <a:pPr lvl="1"/>
            <a:r>
              <a:rPr lang="en-PH" dirty="0" smtClean="0"/>
              <a:t>Spring </a:t>
            </a:r>
            <a:r>
              <a:rPr lang="en-PH" dirty="0" err="1" smtClean="0"/>
              <a:t>Roo</a:t>
            </a:r>
            <a:r>
              <a:rPr lang="en-PH" dirty="0" smtClean="0"/>
              <a:t> provides an interactive tooling environment that enables rapid </a:t>
            </a:r>
            <a:r>
              <a:rPr lang="en-PH" dirty="0" err="1" smtClean="0"/>
              <a:t>devel</a:t>
            </a:r>
            <a:r>
              <a:rPr lang="en-PH" dirty="0" smtClean="0"/>
              <a:t>- </a:t>
            </a:r>
            <a:r>
              <a:rPr lang="en-PH" dirty="0" err="1" smtClean="0"/>
              <a:t>opment</a:t>
            </a:r>
            <a:r>
              <a:rPr lang="en-PH" dirty="0" smtClean="0"/>
              <a:t> of Spring applications, pulling together the best practices that have been identified over the past few years</a:t>
            </a:r>
          </a:p>
          <a:p>
            <a:r>
              <a:rPr lang="en-PH" b="1" dirty="0" smtClean="0"/>
              <a:t>SPRING EXTENSIONS </a:t>
            </a:r>
          </a:p>
          <a:p>
            <a:pPr lvl="1"/>
            <a:r>
              <a:rPr lang="en-PH" dirty="0" smtClean="0"/>
              <a:t>a community- driven collection of Spring extensions </a:t>
            </a:r>
            <a:endParaRPr lang="en-PH"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4000" b="1" i="1" dirty="0" smtClean="0"/>
              <a:t>1.4 What’s new in Spring </a:t>
            </a:r>
            <a:endParaRPr lang="en-PH" sz="4000" dirty="0"/>
          </a:p>
        </p:txBody>
      </p:sp>
      <p:sp>
        <p:nvSpPr>
          <p:cNvPr id="3" name="Content Placeholder 2"/>
          <p:cNvSpPr>
            <a:spLocks noGrp="1"/>
          </p:cNvSpPr>
          <p:nvPr>
            <p:ph idx="1"/>
          </p:nvPr>
        </p:nvSpPr>
        <p:spPr>
          <a:xfrm>
            <a:off x="457200" y="1371600"/>
            <a:ext cx="8458200" cy="5083208"/>
          </a:xfrm>
        </p:spPr>
        <p:txBody>
          <a:bodyPr/>
          <a:lstStyle/>
          <a:p>
            <a:r>
              <a:rPr lang="en-PH" dirty="0" smtClean="0"/>
              <a:t>The Spring Framework has seen two significant releases, each bringing new features and improvements to ease application development. And several of the other members of the Spring portfolio have undergone major changes</a:t>
            </a:r>
            <a:endParaRPr lang="en-PH"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3600" b="1" i="1" dirty="0" smtClean="0"/>
              <a:t>1.4.1 What’s new in Spring 2.5? </a:t>
            </a:r>
            <a:endParaRPr lang="en-PH" sz="3600" dirty="0"/>
          </a:p>
        </p:txBody>
      </p:sp>
      <p:sp>
        <p:nvSpPr>
          <p:cNvPr id="3" name="Content Placeholder 2"/>
          <p:cNvSpPr>
            <a:spLocks noGrp="1"/>
          </p:cNvSpPr>
          <p:nvPr>
            <p:ph idx="1"/>
          </p:nvPr>
        </p:nvSpPr>
        <p:spPr>
          <a:xfrm>
            <a:off x="457200" y="1219200"/>
            <a:ext cx="8229600" cy="5235608"/>
          </a:xfrm>
        </p:spPr>
        <p:txBody>
          <a:bodyPr>
            <a:normAutofit fontScale="85000" lnSpcReduction="20000"/>
          </a:bodyPr>
          <a:lstStyle/>
          <a:p>
            <a:r>
              <a:rPr lang="en-PH" dirty="0" smtClean="0"/>
              <a:t>Annotation-driven dependency injection through the @</a:t>
            </a:r>
            <a:r>
              <a:rPr lang="en-PH" dirty="0" err="1" smtClean="0"/>
              <a:t>Autowired</a:t>
            </a:r>
            <a:r>
              <a:rPr lang="en-PH" dirty="0" smtClean="0"/>
              <a:t> annotation and fine-grained auto-wiring control with @Qualifier</a:t>
            </a:r>
          </a:p>
          <a:p>
            <a:r>
              <a:rPr lang="en-PH" dirty="0" smtClean="0"/>
              <a:t> Support for JSR-250 annotations, including @Resource for dependency injection of a named resource, as well as @</a:t>
            </a:r>
            <a:r>
              <a:rPr lang="en-PH" dirty="0" err="1" smtClean="0"/>
              <a:t>PostConstruct</a:t>
            </a:r>
            <a:r>
              <a:rPr lang="en-PH" dirty="0" smtClean="0"/>
              <a:t> and @</a:t>
            </a:r>
            <a:r>
              <a:rPr lang="en-PH" dirty="0" err="1" smtClean="0"/>
              <a:t>PreDestroy</a:t>
            </a:r>
            <a:r>
              <a:rPr lang="en-PH" dirty="0" smtClean="0"/>
              <a:t> for lifecycle methods. </a:t>
            </a:r>
          </a:p>
          <a:p>
            <a:r>
              <a:rPr lang="en-PH" dirty="0" smtClean="0"/>
              <a:t>Auto-detection of Spring components that are annotated with @Component (or one of several stereotype annotations) </a:t>
            </a:r>
          </a:p>
          <a:p>
            <a:r>
              <a:rPr lang="en-PH" dirty="0" smtClean="0"/>
              <a:t>An all-new annotation-driven Spring MVC programming model that greatly simplifies Spring web development </a:t>
            </a:r>
          </a:p>
          <a:p>
            <a:r>
              <a:rPr lang="en-PH" dirty="0" smtClean="0"/>
              <a:t>A new integration test framework that’s based on </a:t>
            </a:r>
            <a:r>
              <a:rPr lang="en-PH" dirty="0" err="1" smtClean="0"/>
              <a:t>JUnit</a:t>
            </a:r>
            <a:r>
              <a:rPr lang="en-PH" dirty="0" smtClean="0"/>
              <a:t> 4 and annotations. </a:t>
            </a:r>
            <a:endParaRPr lang="en-P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256506"/>
          </a:xfrm>
        </p:spPr>
        <p:txBody>
          <a:bodyPr>
            <a:normAutofit fontScale="90000"/>
          </a:bodyPr>
          <a:lstStyle/>
          <a:p>
            <a:r>
              <a:rPr lang="en-PH" sz="4000" b="1" i="1" dirty="0" smtClean="0"/>
              <a:t>1.1 Simplifying Java development </a:t>
            </a:r>
            <a:endParaRPr lang="en-PH" sz="4000" dirty="0"/>
          </a:p>
        </p:txBody>
      </p:sp>
      <p:sp>
        <p:nvSpPr>
          <p:cNvPr id="3" name="Content Placeholder 2"/>
          <p:cNvSpPr>
            <a:spLocks noGrp="1"/>
          </p:cNvSpPr>
          <p:nvPr>
            <p:ph idx="1"/>
          </p:nvPr>
        </p:nvSpPr>
        <p:spPr>
          <a:xfrm>
            <a:off x="457200" y="1066800"/>
            <a:ext cx="8229600" cy="5638800"/>
          </a:xfrm>
        </p:spPr>
        <p:txBody>
          <a:bodyPr>
            <a:normAutofit fontScale="92500" lnSpcReduction="10000"/>
          </a:bodyPr>
          <a:lstStyle/>
          <a:p>
            <a:r>
              <a:rPr lang="en-PH" dirty="0" smtClean="0"/>
              <a:t>open source framework originally created by Rod Johnson</a:t>
            </a:r>
            <a:endParaRPr lang="en-PH" i="1" dirty="0" smtClean="0"/>
          </a:p>
          <a:p>
            <a:r>
              <a:rPr lang="en-PH" dirty="0" smtClean="0"/>
              <a:t>address the complexity of enterprise application development, and makes it possible to use plain-vanilla JavaBeans</a:t>
            </a:r>
          </a:p>
          <a:p>
            <a:r>
              <a:rPr lang="en-PH" dirty="0" smtClean="0"/>
              <a:t>Spring’s key strategies:</a:t>
            </a:r>
          </a:p>
          <a:p>
            <a:pPr lvl="1"/>
            <a:r>
              <a:rPr lang="en-PH" dirty="0" smtClean="0"/>
              <a:t>Lightweight and minimally invasive development with plain old Java objects (POJOs) </a:t>
            </a:r>
          </a:p>
          <a:p>
            <a:pPr lvl="1"/>
            <a:r>
              <a:rPr lang="en-PH" dirty="0" smtClean="0"/>
              <a:t>Loose coupling through dependency injection and interface orientation</a:t>
            </a:r>
          </a:p>
          <a:p>
            <a:pPr lvl="1"/>
            <a:r>
              <a:rPr lang="en-PH" dirty="0" smtClean="0"/>
              <a:t>Declarative programming through aspects and common conventions </a:t>
            </a:r>
          </a:p>
          <a:p>
            <a:pPr lvl="1"/>
            <a:r>
              <a:rPr lang="en-PH" dirty="0" smtClean="0"/>
              <a:t>Boilerplate reduction through aspects and templates </a:t>
            </a:r>
            <a:endParaRPr lang="en-PH"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normAutofit fontScale="85000" lnSpcReduction="20000"/>
          </a:bodyPr>
          <a:lstStyle/>
          <a:p>
            <a:pPr>
              <a:buNone/>
            </a:pPr>
            <a:r>
              <a:rPr lang="en-PH" dirty="0" smtClean="0"/>
              <a:t>Even though annotations were the big story of Spring 2.5, there’s more: </a:t>
            </a:r>
          </a:p>
          <a:p>
            <a:pPr>
              <a:buNone/>
            </a:pPr>
            <a:endParaRPr lang="en-PH" dirty="0" smtClean="0"/>
          </a:p>
          <a:p>
            <a:r>
              <a:rPr lang="en-PH" dirty="0" smtClean="0"/>
              <a:t> Full Java 6 and Java EE 5 support, including JDBC 4.0, JTA 1.1, </a:t>
            </a:r>
            <a:r>
              <a:rPr lang="en-PH" dirty="0" err="1" smtClean="0"/>
              <a:t>JavaMail</a:t>
            </a:r>
            <a:r>
              <a:rPr lang="en-PH" dirty="0" smtClean="0"/>
              <a:t> 1.4, and JAX-WS 2.0</a:t>
            </a:r>
          </a:p>
          <a:p>
            <a:r>
              <a:rPr lang="en-PH" dirty="0" smtClean="0"/>
              <a:t>A new bean-name </a:t>
            </a:r>
            <a:r>
              <a:rPr lang="en-PH" dirty="0" err="1" smtClean="0"/>
              <a:t>pointcut</a:t>
            </a:r>
            <a:r>
              <a:rPr lang="en-PH" dirty="0" smtClean="0"/>
              <a:t> expression for weaving aspects into Spring beans by their name</a:t>
            </a:r>
          </a:p>
          <a:p>
            <a:r>
              <a:rPr lang="en-PH" dirty="0" smtClean="0"/>
              <a:t>Built-in support for </a:t>
            </a:r>
            <a:r>
              <a:rPr lang="en-PH" dirty="0" err="1" smtClean="0"/>
              <a:t>AspectJ</a:t>
            </a:r>
            <a:r>
              <a:rPr lang="en-PH" dirty="0" smtClean="0"/>
              <a:t> load-time weaving </a:t>
            </a:r>
          </a:p>
          <a:p>
            <a:r>
              <a:rPr lang="en-PH" dirty="0" smtClean="0"/>
              <a:t> New XML configuration namespaces, including the context namespace for configuring application context details and a </a:t>
            </a:r>
            <a:r>
              <a:rPr lang="en-PH" dirty="0" err="1" smtClean="0"/>
              <a:t>jms</a:t>
            </a:r>
            <a:r>
              <a:rPr lang="en-PH" dirty="0" smtClean="0"/>
              <a:t> namespace for configuring message-driven beans. </a:t>
            </a:r>
          </a:p>
          <a:p>
            <a:r>
              <a:rPr lang="en-PH" dirty="0" smtClean="0"/>
              <a:t> Support for named parameters in </a:t>
            </a:r>
            <a:r>
              <a:rPr lang="en-PH" dirty="0" err="1" smtClean="0"/>
              <a:t>SqlJdbcTemplate</a:t>
            </a:r>
            <a:r>
              <a:rPr lang="en-PH" dirty="0" smtClean="0"/>
              <a:t>. </a:t>
            </a:r>
          </a:p>
          <a:p>
            <a:pPr>
              <a:buNone/>
            </a:pPr>
            <a:endParaRPr lang="en-PH"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3600" b="1" i="1" dirty="0" smtClean="0"/>
              <a:t>1.4.2 What’s new in Spring 3.0? </a:t>
            </a:r>
            <a:endParaRPr lang="en-PH" sz="3600"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r>
              <a:rPr lang="en-PH" dirty="0" smtClean="0"/>
              <a:t>Full-scale REST support in Spring MVC, including Spring MVC controllers that respond to REST-style URLs with XML, JSON, RSS, or any other appropriate response </a:t>
            </a:r>
          </a:p>
          <a:p>
            <a:r>
              <a:rPr lang="en-PH" dirty="0" smtClean="0"/>
              <a:t>A new expression language that brings Spring dependency injection to a new level by enabling injection of values from a variety of sources, including other beans and system properties </a:t>
            </a:r>
          </a:p>
          <a:p>
            <a:r>
              <a:rPr lang="en-PH" dirty="0" smtClean="0"/>
              <a:t>New annotations for Spring MVC, including @</a:t>
            </a:r>
            <a:r>
              <a:rPr lang="en-PH" dirty="0" err="1" smtClean="0"/>
              <a:t>CookieValue</a:t>
            </a:r>
            <a:r>
              <a:rPr lang="en-PH" dirty="0" smtClean="0"/>
              <a:t> and @Request- Header, to pull values from cookies and request headers, respectively</a:t>
            </a:r>
          </a:p>
          <a:p>
            <a:r>
              <a:rPr lang="en-PH" dirty="0" smtClean="0"/>
              <a:t>A new XML namespace for easing configuration of Spring MVC</a:t>
            </a:r>
            <a:endParaRPr lang="en-PH"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lnSpcReduction="10000"/>
          </a:bodyPr>
          <a:lstStyle/>
          <a:p>
            <a:r>
              <a:rPr lang="en-PH" dirty="0" smtClean="0"/>
              <a:t>Support for declarative validation with JSR-303 (Bean Validation) annotations</a:t>
            </a:r>
          </a:p>
          <a:p>
            <a:r>
              <a:rPr lang="en-PH" dirty="0" smtClean="0"/>
              <a:t>Support for the new JSR-330 dependency injection specification</a:t>
            </a:r>
          </a:p>
          <a:p>
            <a:r>
              <a:rPr lang="en-PH" dirty="0" smtClean="0"/>
              <a:t>Annotation-oriented declaration of asynchronous and scheduled methods</a:t>
            </a:r>
          </a:p>
          <a:p>
            <a:r>
              <a:rPr lang="en-PH" dirty="0" smtClean="0"/>
              <a:t>A new annotation-based configuration model that allows for nearly XML-free Spring configuration</a:t>
            </a:r>
          </a:p>
          <a:p>
            <a:r>
              <a:rPr lang="en-PH" dirty="0" smtClean="0"/>
              <a:t>The Object-to-XML (OXM) mapping functionality from the Spring Web Ser- vices project has been moved into the core Spring Framework</a:t>
            </a:r>
            <a:endParaRPr lang="en-PH"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69008"/>
          </a:xfrm>
        </p:spPr>
        <p:txBody>
          <a:bodyPr/>
          <a:lstStyle/>
          <a:p>
            <a:r>
              <a:rPr lang="en-PH" dirty="0" smtClean="0"/>
              <a:t>Specifically, starting with Spring 3.0, Java 5 is now required, as Java 1.4 has reached end-of-life and will no longer be supported in Spring. </a:t>
            </a:r>
            <a:endParaRPr lang="en-PH"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7494"/>
            <a:ext cx="8305800" cy="1399032"/>
          </a:xfrm>
        </p:spPr>
        <p:txBody>
          <a:bodyPr>
            <a:normAutofit/>
          </a:bodyPr>
          <a:lstStyle/>
          <a:p>
            <a:r>
              <a:rPr lang="en-PH" sz="3600" b="1" i="1" dirty="0" smtClean="0"/>
              <a:t>1.4.3 What’s new in the Spring portfolio? </a:t>
            </a:r>
            <a:endParaRPr lang="en-PH" sz="3600" dirty="0"/>
          </a:p>
        </p:txBody>
      </p:sp>
      <p:sp>
        <p:nvSpPr>
          <p:cNvPr id="3" name="Content Placeholder 2"/>
          <p:cNvSpPr>
            <a:spLocks noGrp="1"/>
          </p:cNvSpPr>
          <p:nvPr>
            <p:ph idx="1"/>
          </p:nvPr>
        </p:nvSpPr>
        <p:spPr>
          <a:xfrm>
            <a:off x="457200" y="1600200"/>
            <a:ext cx="8229600" cy="4854608"/>
          </a:xfrm>
        </p:spPr>
        <p:txBody>
          <a:bodyPr>
            <a:normAutofit fontScale="77500" lnSpcReduction="20000"/>
          </a:bodyPr>
          <a:lstStyle/>
          <a:p>
            <a:r>
              <a:rPr lang="en-PH" i="1" dirty="0" smtClean="0"/>
              <a:t>Spring Web Flow 2.0 was released with a simplified flow definition schema, making it even easier to create conversational web applications. </a:t>
            </a:r>
          </a:p>
          <a:p>
            <a:r>
              <a:rPr lang="en-PH" i="1" dirty="0" smtClean="0"/>
              <a:t>With Spring Web Flow 2.0 came Spring JavaScript and Spring Faces. Spring JavaScript is a JavaScript library that enables progressive enhancement of web pages with dynamic </a:t>
            </a:r>
            <a:r>
              <a:rPr lang="en-PH" i="1" dirty="0" err="1" smtClean="0"/>
              <a:t>behavior</a:t>
            </a:r>
            <a:r>
              <a:rPr lang="en-PH" i="1" dirty="0" smtClean="0"/>
              <a:t>. Spring Faces allows use of JSF as a view technology within Spring MVC and Spring Web Flow. </a:t>
            </a:r>
          </a:p>
          <a:p>
            <a:r>
              <a:rPr lang="en-PH" i="1" dirty="0" smtClean="0"/>
              <a:t>The old </a:t>
            </a:r>
            <a:r>
              <a:rPr lang="en-PH" i="1" dirty="0" err="1" smtClean="0"/>
              <a:t>Acegi</a:t>
            </a:r>
            <a:r>
              <a:rPr lang="en-PH" i="1" dirty="0" smtClean="0"/>
              <a:t> Security framework was completely overhauled and released as Spring Security 2.0. In this new incarnation, Spring Security offers a new configuration schema that dramatically reduces the amount of XML required to configure application security. </a:t>
            </a:r>
            <a:endParaRPr lang="en-PH"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915400" cy="5921408"/>
          </a:xfrm>
        </p:spPr>
        <p:txBody>
          <a:bodyPr/>
          <a:lstStyle/>
          <a:p>
            <a:r>
              <a:rPr lang="en-PH" dirty="0" smtClean="0"/>
              <a:t>As you can see, Spring is an active, continuously evolving project. There’s always something new that aims to make developing enterprise Java applications easier. </a:t>
            </a:r>
            <a:endParaRPr lang="en-PH"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1-</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80306"/>
          </a:xfrm>
        </p:spPr>
        <p:txBody>
          <a:bodyPr>
            <a:noAutofit/>
          </a:bodyPr>
          <a:lstStyle/>
          <a:p>
            <a:r>
              <a:rPr lang="en-PH" sz="3200" b="1" i="1" dirty="0" smtClean="0"/>
              <a:t>1.1.1 Unleashing the power of POJOs </a:t>
            </a:r>
            <a:endParaRPr lang="en-PH" sz="3200" dirty="0"/>
          </a:p>
        </p:txBody>
      </p:sp>
      <p:pic>
        <p:nvPicPr>
          <p:cNvPr id="2050" name="Picture 2"/>
          <p:cNvPicPr>
            <a:picLocks noChangeAspect="1" noChangeArrowheads="1"/>
          </p:cNvPicPr>
          <p:nvPr/>
        </p:nvPicPr>
        <p:blipFill>
          <a:blip r:embed="rId3" cstate="print"/>
          <a:srcRect/>
          <a:stretch>
            <a:fillRect/>
          </a:stretch>
        </p:blipFill>
        <p:spPr bwMode="auto">
          <a:xfrm>
            <a:off x="838200" y="1066800"/>
            <a:ext cx="7543800" cy="3352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838200" y="4419600"/>
            <a:ext cx="754380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a:bodyPr>
          <a:lstStyle/>
          <a:p>
            <a:r>
              <a:rPr lang="en-PH" dirty="0" smtClean="0"/>
              <a:t>Other popular frameworks such as the earlier versions of Struts, </a:t>
            </a:r>
            <a:r>
              <a:rPr lang="en-PH" dirty="0" err="1" smtClean="0"/>
              <a:t>WebWork</a:t>
            </a:r>
            <a:r>
              <a:rPr lang="en-PH" dirty="0" smtClean="0"/>
              <a:t>, and Tapestry imposed themselves upon otherwise simple Java classes.</a:t>
            </a:r>
          </a:p>
          <a:p>
            <a:pPr lvl="1"/>
            <a:r>
              <a:rPr lang="en-PH" dirty="0" smtClean="0"/>
              <a:t>unnecessary code, locked into their framework, and were often difficult to write tests against</a:t>
            </a:r>
          </a:p>
          <a:p>
            <a:r>
              <a:rPr lang="en-PH" dirty="0" smtClean="0"/>
              <a:t>Spring –</a:t>
            </a:r>
          </a:p>
          <a:p>
            <a:pPr lvl="1"/>
            <a:r>
              <a:rPr lang="en-PH" dirty="0" smtClean="0"/>
              <a:t>avoids (AMAP) littering your application code with its API. </a:t>
            </a:r>
          </a:p>
          <a:p>
            <a:pPr lvl="1"/>
            <a:r>
              <a:rPr lang="en-PH" dirty="0" smtClean="0"/>
              <a:t>almost never forces you to implement a Spring-specific interface or extend a Spring-specific class </a:t>
            </a:r>
          </a:p>
          <a:p>
            <a:pPr lvl="1"/>
            <a:r>
              <a:rPr lang="en-PH" dirty="0" smtClean="0"/>
              <a:t>At worst, a class may be annotated with one of Spring’s annotations, but is otherwise a POJO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686800" cy="3102008"/>
          </a:xfrm>
        </p:spPr>
        <p:txBody>
          <a:bodyPr>
            <a:normAutofit/>
          </a:bodyPr>
          <a:lstStyle/>
          <a:p>
            <a:pPr lvl="1"/>
            <a:r>
              <a:rPr lang="en-PH" dirty="0" smtClean="0"/>
              <a:t>Gone are all of those noisy lifecycle methods. doesn’t implement, extend, or even import anything from the Spring API</a:t>
            </a:r>
          </a:p>
          <a:p>
            <a:pPr lvl="1"/>
            <a:r>
              <a:rPr lang="en-PH" dirty="0" smtClean="0"/>
              <a:t>Hello- </a:t>
            </a:r>
            <a:r>
              <a:rPr lang="en-PH" dirty="0" err="1" smtClean="0"/>
              <a:t>WorldBean</a:t>
            </a:r>
            <a:r>
              <a:rPr lang="en-PH" dirty="0" smtClean="0"/>
              <a:t> is lean, mean, and in every sense of the phrase, a plain-old Java object</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533400" y="457200"/>
            <a:ext cx="80772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541</TotalTime>
  <Words>3930</Words>
  <Application>Microsoft Office PowerPoint</Application>
  <PresentationFormat>On-screen Show (4:3)</PresentationFormat>
  <Paragraphs>277</Paragraphs>
  <Slides>66</Slides>
  <Notes>15</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Verve</vt:lpstr>
      <vt:lpstr>Spring 3</vt:lpstr>
      <vt:lpstr>Scope</vt:lpstr>
      <vt:lpstr>Part 1: Core Spring</vt:lpstr>
      <vt:lpstr>Chapter 1: Springing into action</vt:lpstr>
      <vt:lpstr>PowerPoint Presentation</vt:lpstr>
      <vt:lpstr>1.1 Simplifying Java development </vt:lpstr>
      <vt:lpstr>1.1.1 Unleashing the power of POJOs </vt:lpstr>
      <vt:lpstr>PowerPoint Presentation</vt:lpstr>
      <vt:lpstr>PowerPoint Presentation</vt:lpstr>
      <vt:lpstr>1.1.2 Injecting dependencies </vt:lpstr>
      <vt:lpstr>PowerPoint Presentation</vt:lpstr>
      <vt:lpstr>PowerPoint Presentation</vt:lpstr>
      <vt:lpstr>PowerPoint Presentation</vt:lpstr>
      <vt:lpstr>PowerPoint Presentation</vt:lpstr>
      <vt:lpstr>INJECTING A QUEST INTO A KNIGHT </vt:lpstr>
      <vt:lpstr>PowerPoint Presentation</vt:lpstr>
      <vt:lpstr>SEEING IT WORK </vt:lpstr>
      <vt:lpstr>PowerPoint Presentation</vt:lpstr>
      <vt:lpstr>PowerPoint Presentation</vt:lpstr>
      <vt:lpstr>1.1.3 Applying aspects </vt:lpstr>
      <vt:lpstr>PowerPoint Presentation</vt:lpstr>
      <vt:lpstr>PowerPoint Presentation</vt:lpstr>
      <vt:lpstr>AOP IN ACTION </vt:lpstr>
      <vt:lpstr>PowerPoint Presentation</vt:lpstr>
      <vt:lpstr>PowerPoint Presentation</vt:lpstr>
      <vt:lpstr>PowerPoint Presentation</vt:lpstr>
      <vt:lpstr>PowerPoint Presentation</vt:lpstr>
      <vt:lpstr>PowerPoint Presentation</vt:lpstr>
      <vt:lpstr>PowerPoint Presentation</vt:lpstr>
      <vt:lpstr>1.1.4 Eliminating boilerplate code with templates </vt:lpstr>
      <vt:lpstr>PowerPoint Presentation</vt:lpstr>
      <vt:lpstr>PowerPoint Presentation</vt:lpstr>
      <vt:lpstr>PowerPoint Presentation</vt:lpstr>
      <vt:lpstr>PowerPoint Presentation</vt:lpstr>
      <vt:lpstr>1.2 Containing your beans </vt:lpstr>
      <vt:lpstr>PowerPoint Presentation</vt:lpstr>
      <vt:lpstr>PowerPoint Presentation</vt:lpstr>
      <vt:lpstr>PowerPoint Presentation</vt:lpstr>
      <vt:lpstr>1.2.1 Working with an application context </vt:lpstr>
      <vt:lpstr>PowerPoint Presentation</vt:lpstr>
      <vt:lpstr>1.2.2 A bean’s life </vt:lpstr>
      <vt:lpstr>PowerPoint Presentation</vt:lpstr>
      <vt:lpstr>PowerPoint Presentation</vt:lpstr>
      <vt:lpstr>PowerPoint Presentation</vt:lpstr>
      <vt:lpstr>1.3 Surveying the Spring landscape </vt:lpstr>
      <vt:lpstr>1.3.1 Spring modules </vt:lpstr>
      <vt:lpstr>PowerPoint Presentation</vt:lpstr>
      <vt:lpstr>PowerPoint Presentation</vt:lpstr>
      <vt:lpstr>PowerPoint Presentation</vt:lpstr>
      <vt:lpstr>PowerPoint Presentation</vt:lpstr>
      <vt:lpstr>PowerPoint Presentation</vt:lpstr>
      <vt:lpstr>1.3.2 The Spring portfolio </vt:lpstr>
      <vt:lpstr>PowerPoint Presentation</vt:lpstr>
      <vt:lpstr>PowerPoint Presentation</vt:lpstr>
      <vt:lpstr>PowerPoint Presentation</vt:lpstr>
      <vt:lpstr>PowerPoint Presentation</vt:lpstr>
      <vt:lpstr>PowerPoint Presentation</vt:lpstr>
      <vt:lpstr>1.4 What’s new in Spring </vt:lpstr>
      <vt:lpstr>1.4.1 What’s new in Spring 2.5? </vt:lpstr>
      <vt:lpstr>PowerPoint Presentation</vt:lpstr>
      <vt:lpstr>1.4.2 What’s new in Spring 3.0? </vt:lpstr>
      <vt:lpstr>PowerPoint Presentation</vt:lpstr>
      <vt:lpstr>PowerPoint Presentation</vt:lpstr>
      <vt:lpstr>1.4.3 What’s new in the Spring portfolio? </vt:lpstr>
      <vt:lpstr>PowerPoint Presentation</vt:lpstr>
      <vt:lpstr>-End of Chapter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Kenneth D. Mandawe</cp:lastModifiedBy>
  <cp:revision>165</cp:revision>
  <dcterms:created xsi:type="dcterms:W3CDTF">2014-05-18T07:01:25Z</dcterms:created>
  <dcterms:modified xsi:type="dcterms:W3CDTF">2014-08-13T01:38:34Z</dcterms:modified>
</cp:coreProperties>
</file>