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4"/>
  </p:notesMasterIdLst>
  <p:sldIdLst>
    <p:sldId id="259"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6" r:id="rId21"/>
    <p:sldId id="365"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34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0863" autoAdjust="0"/>
  </p:normalViewPr>
  <p:slideViewPr>
    <p:cSldViewPr>
      <p:cViewPr>
        <p:scale>
          <a:sx n="75" d="100"/>
          <a:sy n="75" d="100"/>
        </p:scale>
        <p:origin x="-1782"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7/23/2014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extLst>
      <p:ext uri="{BB962C8B-B14F-4D97-AF65-F5344CB8AC3E}">
        <p14:creationId xmlns:p14="http://schemas.microsoft.com/office/powerpoint/2010/main" val="212628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-Whether it’s an email account protected with a username/password pair or a brokerage account protected with a trading PIN,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-Except for the return type, the </a:t>
            </a:r>
            <a:r>
              <a:rPr lang="en-PH" sz="1200" b="0" i="0" u="none" strike="noStrike" kern="1200" baseline="0" dirty="0" err="1" smtClean="0">
                <a:solidFill>
                  <a:schemeClr val="tx1"/>
                </a:solidFill>
                <a:latin typeface="+mn-lt"/>
                <a:ea typeface="+mn-ea"/>
                <a:cs typeface="+mn-cs"/>
              </a:rPr>
              <a:t>getForObject</a:t>
            </a:r>
            <a:r>
              <a:rPr lang="en-PH" sz="1200" b="0" i="0" u="none" strike="noStrike" kern="1200" baseline="0" dirty="0" smtClean="0">
                <a:solidFill>
                  <a:schemeClr val="tx1"/>
                </a:solidFill>
                <a:latin typeface="+mn-lt"/>
                <a:ea typeface="+mn-ea"/>
                <a:cs typeface="+mn-cs"/>
              </a:rPr>
              <a:t>() methods are mirror images of the </a:t>
            </a:r>
            <a:r>
              <a:rPr lang="en-PH" sz="1200" b="0" i="0" u="none" strike="noStrike" kern="1200" baseline="0" dirty="0" err="1" smtClean="0">
                <a:solidFill>
                  <a:schemeClr val="tx1"/>
                </a:solidFill>
                <a:latin typeface="+mn-lt"/>
                <a:ea typeface="+mn-ea"/>
                <a:cs typeface="+mn-cs"/>
              </a:rPr>
              <a:t>getForEntity</a:t>
            </a:r>
            <a:r>
              <a:rPr lang="en-PH" sz="1200" b="0" i="0" u="none" strike="noStrike" kern="1200" baseline="0" dirty="0" smtClean="0">
                <a:solidFill>
                  <a:schemeClr val="tx1"/>
                </a:solidFill>
                <a:latin typeface="+mn-lt"/>
                <a:ea typeface="+mn-ea"/>
                <a:cs typeface="+mn-cs"/>
              </a:rPr>
              <a:t>() methods. And, in fact, they work much the same way. They both per- form a GET request, retrieving a resource given a URL. And they both map that resource to some type specified by the </a:t>
            </a:r>
            <a:r>
              <a:rPr lang="en-PH" sz="1200" b="0" i="0" u="none" strike="noStrike" kern="1200" baseline="0" dirty="0" err="1" smtClean="0">
                <a:solidFill>
                  <a:schemeClr val="tx1"/>
                </a:solidFill>
                <a:latin typeface="+mn-lt"/>
                <a:ea typeface="+mn-ea"/>
                <a:cs typeface="+mn-cs"/>
              </a:rPr>
              <a:t>responseType</a:t>
            </a:r>
            <a:r>
              <a:rPr lang="en-PH" sz="1200" b="0" i="0" u="none" strike="noStrike" kern="1200" baseline="0" dirty="0" smtClean="0">
                <a:solidFill>
                  <a:schemeClr val="tx1"/>
                </a:solidFill>
                <a:latin typeface="+mn-lt"/>
                <a:ea typeface="+mn-ea"/>
                <a:cs typeface="+mn-cs"/>
              </a:rPr>
              <a:t> parameter. </a:t>
            </a:r>
          </a:p>
          <a:p>
            <a:r>
              <a:rPr lang="en-GB" sz="1200" b="0" i="0" u="none" strike="noStrike" kern="1200" baseline="0" dirty="0" smtClean="0">
                <a:solidFill>
                  <a:schemeClr val="tx1"/>
                </a:solidFill>
                <a:latin typeface="+mn-lt"/>
                <a:ea typeface="+mn-ea"/>
                <a:cs typeface="+mn-cs"/>
              </a:rPr>
              <a:t>-</a:t>
            </a:r>
            <a:r>
              <a:rPr lang="en-PH" sz="1200" b="0" i="0" u="none" strike="noStrike" kern="1200" baseline="0" dirty="0" smtClean="0">
                <a:solidFill>
                  <a:schemeClr val="tx1"/>
                </a:solidFill>
                <a:latin typeface="+mn-lt"/>
                <a:ea typeface="+mn-ea"/>
                <a:cs typeface="+mn-cs"/>
              </a:rPr>
              <a:t>The only difference is that </a:t>
            </a:r>
            <a:r>
              <a:rPr lang="en-PH" sz="1200" b="0" i="0" u="none" strike="noStrike" kern="1200" baseline="0" dirty="0" err="1" smtClean="0">
                <a:solidFill>
                  <a:schemeClr val="tx1"/>
                </a:solidFill>
                <a:latin typeface="+mn-lt"/>
                <a:ea typeface="+mn-ea"/>
                <a:cs typeface="+mn-cs"/>
              </a:rPr>
              <a:t>getForObject</a:t>
            </a:r>
            <a:r>
              <a:rPr lang="en-PH" sz="1200" b="0" i="0" u="none" strike="noStrike" kern="1200" baseline="0" dirty="0" smtClean="0">
                <a:solidFill>
                  <a:schemeClr val="tx1"/>
                </a:solidFill>
                <a:latin typeface="+mn-lt"/>
                <a:ea typeface="+mn-ea"/>
                <a:cs typeface="+mn-cs"/>
              </a:rPr>
              <a:t>() simply returns an object of the type requested, whereas </a:t>
            </a:r>
            <a:r>
              <a:rPr lang="en-PH" sz="1200" b="0" i="0" u="none" strike="noStrike" kern="1200" baseline="0" dirty="0" err="1" smtClean="0">
                <a:solidFill>
                  <a:schemeClr val="tx1"/>
                </a:solidFill>
                <a:latin typeface="+mn-lt"/>
                <a:ea typeface="+mn-ea"/>
                <a:cs typeface="+mn-cs"/>
              </a:rPr>
              <a:t>getForEntity</a:t>
            </a:r>
            <a:r>
              <a:rPr lang="en-PH" sz="1200" b="0" i="0" u="none" strike="noStrike" kern="1200" baseline="0" dirty="0" smtClean="0">
                <a:solidFill>
                  <a:schemeClr val="tx1"/>
                </a:solidFill>
                <a:latin typeface="+mn-lt"/>
                <a:ea typeface="+mn-ea"/>
                <a:cs typeface="+mn-cs"/>
              </a:rPr>
              <a:t>() returns that object along with extra information about the response.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58</a:t>
            </a:fld>
            <a:endParaRPr lang="en-PH"/>
          </a:p>
        </p:txBody>
      </p:sp>
    </p:spTree>
    <p:extLst>
      <p:ext uri="{BB962C8B-B14F-4D97-AF65-F5344CB8AC3E}">
        <p14:creationId xmlns:p14="http://schemas.microsoft.com/office/powerpoint/2010/main" val="112293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59</a:t>
            </a:fld>
            <a:endParaRPr lang="en-PH"/>
          </a:p>
        </p:txBody>
      </p:sp>
    </p:spTree>
    <p:extLst>
      <p:ext uri="{BB962C8B-B14F-4D97-AF65-F5344CB8AC3E}">
        <p14:creationId xmlns:p14="http://schemas.microsoft.com/office/powerpoint/2010/main" val="324713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For example, suppose that in addition to retrieving the resource, you want to know when that resource was last modified.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62</a:t>
            </a:fld>
            <a:endParaRPr lang="en-PH"/>
          </a:p>
        </p:txBody>
      </p:sp>
    </p:spTree>
    <p:extLst>
      <p:ext uri="{BB962C8B-B14F-4D97-AF65-F5344CB8AC3E}">
        <p14:creationId xmlns:p14="http://schemas.microsoft.com/office/powerpoint/2010/main" val="2644571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Here, if the server responds with a status of 304, it indicates that the content on the server hasn’t been modified since the client previously requested it. In that event, a custom </a:t>
            </a:r>
            <a:r>
              <a:rPr lang="en-PH" sz="1200" b="0" i="0" u="none" strike="noStrike" kern="1200" baseline="0" dirty="0" err="1" smtClean="0">
                <a:solidFill>
                  <a:schemeClr val="tx1"/>
                </a:solidFill>
                <a:latin typeface="+mn-lt"/>
                <a:ea typeface="+mn-ea"/>
                <a:cs typeface="+mn-cs"/>
              </a:rPr>
              <a:t>NotModifiedException</a:t>
            </a:r>
            <a:r>
              <a:rPr lang="en-PH" sz="1200" b="0" i="0" u="none" strike="noStrike" kern="1200" baseline="0" dirty="0" smtClean="0">
                <a:solidFill>
                  <a:schemeClr val="tx1"/>
                </a:solidFill>
                <a:latin typeface="+mn-lt"/>
                <a:ea typeface="+mn-ea"/>
                <a:cs typeface="+mn-cs"/>
              </a:rPr>
              <a:t> is thrown to indicate that the client should check its cache for the resource data.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63</a:t>
            </a:fld>
            <a:endParaRPr lang="en-PH"/>
          </a:p>
        </p:txBody>
      </p:sp>
    </p:spTree>
    <p:extLst>
      <p:ext uri="{BB962C8B-B14F-4D97-AF65-F5344CB8AC3E}">
        <p14:creationId xmlns:p14="http://schemas.microsoft.com/office/powerpoint/2010/main" val="261888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Here, although the method signature was simple, the implication of using a </a:t>
            </a:r>
            <a:r>
              <a:rPr lang="en-PH" sz="1200" b="0" i="0" u="none" strike="noStrike" kern="1200" baseline="0" dirty="0" err="1" smtClean="0">
                <a:solidFill>
                  <a:schemeClr val="tx1"/>
                </a:solidFill>
                <a:latin typeface="+mn-lt"/>
                <a:ea typeface="+mn-ea"/>
                <a:cs typeface="+mn-cs"/>
              </a:rPr>
              <a:t>java.net.URI</a:t>
            </a:r>
            <a:r>
              <a:rPr lang="en-PH" sz="1200" b="0" i="0" u="none" strike="noStrike" kern="1200" baseline="0" dirty="0" smtClean="0">
                <a:solidFill>
                  <a:schemeClr val="tx1"/>
                </a:solidFill>
                <a:latin typeface="+mn-lt"/>
                <a:ea typeface="+mn-ea"/>
                <a:cs typeface="+mn-cs"/>
              </a:rPr>
              <a:t> argument is evident. First, in order to create the URL for the Spittle object to be updated, we had to do String concatenation. Then, because it’s possible for a non-URI to be given to the constructor of URI, we’re forced to catch a URI- </a:t>
            </a:r>
            <a:r>
              <a:rPr lang="en-PH" sz="1200" b="0" i="0" u="none" strike="noStrike" kern="1200" baseline="0" dirty="0" err="1" smtClean="0">
                <a:solidFill>
                  <a:schemeClr val="tx1"/>
                </a:solidFill>
                <a:latin typeface="+mn-lt"/>
                <a:ea typeface="+mn-ea"/>
                <a:cs typeface="+mn-cs"/>
              </a:rPr>
              <a:t>SyntaxException</a:t>
            </a:r>
            <a:r>
              <a:rPr lang="en-PH" sz="1200" b="0" i="0" u="none" strike="noStrike" kern="1200" baseline="0" dirty="0" smtClean="0">
                <a:solidFill>
                  <a:schemeClr val="tx1"/>
                </a:solidFill>
                <a:latin typeface="+mn-lt"/>
                <a:ea typeface="+mn-ea"/>
                <a:cs typeface="+mn-cs"/>
              </a:rPr>
              <a:t> (even if we’re pretty sure that the given URI is legitimate).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64</a:t>
            </a:fld>
            <a:endParaRPr lang="en-PH"/>
          </a:p>
        </p:txBody>
      </p:sp>
    </p:spTree>
    <p:extLst>
      <p:ext uri="{BB962C8B-B14F-4D97-AF65-F5344CB8AC3E}">
        <p14:creationId xmlns:p14="http://schemas.microsoft.com/office/powerpoint/2010/main" val="4057381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In all versions of put(), the second argument is the Java object that represents the resource being PUT to the server at the given URI. In this case, it’s a Spittle object. </a:t>
            </a:r>
            <a:r>
              <a:rPr lang="en-PH" sz="1200" b="0" i="0" u="none" strike="noStrike" kern="1200" baseline="0" dirty="0" err="1" smtClean="0">
                <a:solidFill>
                  <a:schemeClr val="tx1"/>
                </a:solidFill>
                <a:latin typeface="+mn-lt"/>
                <a:ea typeface="+mn-ea"/>
                <a:cs typeface="+mn-cs"/>
              </a:rPr>
              <a:t>RestTemplate</a:t>
            </a:r>
            <a:r>
              <a:rPr lang="en-PH" sz="1200" b="0" i="0" u="none" strike="noStrike" kern="1200" baseline="0" dirty="0" smtClean="0">
                <a:solidFill>
                  <a:schemeClr val="tx1"/>
                </a:solidFill>
                <a:latin typeface="+mn-lt"/>
                <a:ea typeface="+mn-ea"/>
                <a:cs typeface="+mn-cs"/>
              </a:rPr>
              <a:t> will use one of the message converters from table 11.2 to convert the Spittle into a representation to send to the server in the request body.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65</a:t>
            </a:fld>
            <a:endParaRPr lang="en-PH"/>
          </a:p>
        </p:txBody>
      </p:sp>
    </p:spTree>
    <p:extLst>
      <p:ext uri="{BB962C8B-B14F-4D97-AF65-F5344CB8AC3E}">
        <p14:creationId xmlns:p14="http://schemas.microsoft.com/office/powerpoint/2010/main" val="89186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Therefore, it’s not officially a REST resource yet and doesn’t have a URL. Also, the client won’t know the ID of the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until it’s created on the server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68</a:t>
            </a:fld>
            <a:endParaRPr lang="en-PH"/>
          </a:p>
        </p:txBody>
      </p:sp>
    </p:spTree>
    <p:extLst>
      <p:ext uri="{BB962C8B-B14F-4D97-AF65-F5344CB8AC3E}">
        <p14:creationId xmlns:p14="http://schemas.microsoft.com/office/powerpoint/2010/main" val="2387016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-From that object you can call </a:t>
            </a:r>
            <a:r>
              <a:rPr lang="en-PH" sz="1200" b="0" i="0" u="none" strike="noStrike" kern="1200" baseline="0" dirty="0" err="1" smtClean="0">
                <a:solidFill>
                  <a:schemeClr val="tx1"/>
                </a:solidFill>
                <a:latin typeface="+mn-lt"/>
                <a:ea typeface="+mn-ea"/>
                <a:cs typeface="+mn-cs"/>
              </a:rPr>
              <a:t>getBody</a:t>
            </a:r>
            <a:r>
              <a:rPr lang="en-PH" sz="1200" b="0" i="0" u="none" strike="noStrike" kern="1200" baseline="0" dirty="0" smtClean="0">
                <a:solidFill>
                  <a:schemeClr val="tx1"/>
                </a:solidFill>
                <a:latin typeface="+mn-lt"/>
                <a:ea typeface="+mn-ea"/>
                <a:cs typeface="+mn-cs"/>
              </a:rPr>
              <a:t>() to get the resource object (a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in this case). And the </a:t>
            </a:r>
            <a:r>
              <a:rPr lang="en-PH" sz="1200" b="0" i="0" u="none" strike="noStrike" kern="1200" baseline="0" dirty="0" err="1" smtClean="0">
                <a:solidFill>
                  <a:schemeClr val="tx1"/>
                </a:solidFill>
                <a:latin typeface="+mn-lt"/>
                <a:ea typeface="+mn-ea"/>
                <a:cs typeface="+mn-cs"/>
              </a:rPr>
              <a:t>getHeaders</a:t>
            </a:r>
            <a:r>
              <a:rPr lang="en-PH" sz="1200" b="0" i="0" u="none" strike="noStrike" kern="1200" baseline="0" dirty="0" smtClean="0">
                <a:solidFill>
                  <a:schemeClr val="tx1"/>
                </a:solidFill>
                <a:latin typeface="+mn-lt"/>
                <a:ea typeface="+mn-ea"/>
                <a:cs typeface="+mn-cs"/>
              </a:rPr>
              <a:t>() method gives you an </a:t>
            </a:r>
            <a:r>
              <a:rPr lang="en-PH" sz="1200" b="0" i="0" u="none" strike="noStrike" kern="1200" baseline="0" dirty="0" err="1" smtClean="0">
                <a:solidFill>
                  <a:schemeClr val="tx1"/>
                </a:solidFill>
                <a:latin typeface="+mn-lt"/>
                <a:ea typeface="+mn-ea"/>
                <a:cs typeface="+mn-cs"/>
              </a:rPr>
              <a:t>HttpHeaders</a:t>
            </a:r>
            <a:r>
              <a:rPr lang="en-PH" sz="1200" b="0" i="0" u="none" strike="noStrike" kern="1200" baseline="0" dirty="0" smtClean="0">
                <a:solidFill>
                  <a:schemeClr val="tx1"/>
                </a:solidFill>
                <a:latin typeface="+mn-lt"/>
                <a:ea typeface="+mn-ea"/>
                <a:cs typeface="+mn-cs"/>
              </a:rPr>
              <a:t> from which you can access the various HTTP headers returned in the response.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70</a:t>
            </a:fld>
            <a:endParaRPr lang="en-PH"/>
          </a:p>
        </p:txBody>
      </p:sp>
    </p:spTree>
    <p:extLst>
      <p:ext uri="{BB962C8B-B14F-4D97-AF65-F5344CB8AC3E}">
        <p14:creationId xmlns:p14="http://schemas.microsoft.com/office/powerpoint/2010/main" val="1644303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By passing in </a:t>
            </a:r>
            <a:r>
              <a:rPr lang="en-PH" sz="1200" b="0" i="0" u="none" strike="noStrike" kern="1200" baseline="0" dirty="0" err="1" smtClean="0">
                <a:solidFill>
                  <a:schemeClr val="tx1"/>
                </a:solidFill>
                <a:latin typeface="+mn-lt"/>
                <a:ea typeface="+mn-ea"/>
                <a:cs typeface="+mn-cs"/>
              </a:rPr>
              <a:t>HttpMethod.GET</a:t>
            </a:r>
            <a:r>
              <a:rPr lang="en-PH" sz="1200" b="0" i="0" u="none" strike="noStrike" kern="1200" baseline="0" dirty="0" smtClean="0">
                <a:solidFill>
                  <a:schemeClr val="tx1"/>
                </a:solidFill>
                <a:latin typeface="+mn-lt"/>
                <a:ea typeface="+mn-ea"/>
                <a:cs typeface="+mn-cs"/>
              </a:rPr>
              <a:t> as the HTTP verb, we’re asking exchange() to send a GET request. The third argument is for sending a resource on the request, but since this is a GET request, it can be null. </a:t>
            </a:r>
          </a:p>
          <a:p>
            <a:r>
              <a:rPr lang="en-GB" sz="1200" b="0" i="0" u="none" strike="noStrike" kern="1200" baseline="0" dirty="0" smtClean="0">
                <a:solidFill>
                  <a:schemeClr val="tx1"/>
                </a:solidFill>
                <a:latin typeface="+mn-lt"/>
                <a:ea typeface="+mn-ea"/>
                <a:cs typeface="+mn-cs"/>
              </a:rPr>
              <a:t>-</a:t>
            </a:r>
            <a:r>
              <a:rPr lang="en-PH" sz="1200" b="0" i="0" u="none" strike="noStrike" kern="1200" baseline="0" dirty="0" smtClean="0">
                <a:solidFill>
                  <a:schemeClr val="tx1"/>
                </a:solidFill>
                <a:latin typeface="+mn-lt"/>
                <a:ea typeface="+mn-ea"/>
                <a:cs typeface="+mn-cs"/>
              </a:rPr>
              <a:t>The next argument indicates that we want the response converted into a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object. And the final argument is the value to place into the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placeholder in the specified URL template.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74</a:t>
            </a:fld>
            <a:endParaRPr lang="en-PH"/>
          </a:p>
        </p:txBody>
      </p:sp>
    </p:spTree>
    <p:extLst>
      <p:ext uri="{BB962C8B-B14F-4D97-AF65-F5344CB8AC3E}">
        <p14:creationId xmlns:p14="http://schemas.microsoft.com/office/powerpoint/2010/main" val="258044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Put more succinctly, REST is about transferring the state of resources—in whatever form is most appropriate—from a server to a client (or vice versa). </a:t>
            </a:r>
          </a:p>
          <a:p>
            <a:endParaRPr lang="en-PH" sz="1200" b="0" i="0" u="none" strike="noStrike" kern="1200" baseline="0" dirty="0" smtClean="0">
              <a:solidFill>
                <a:schemeClr val="tx1"/>
              </a:solidFill>
              <a:latin typeface="+mn-lt"/>
              <a:ea typeface="+mn-ea"/>
              <a:cs typeface="+mn-cs"/>
            </a:endParaRPr>
          </a:p>
          <a:p>
            <a:r>
              <a:rPr lang="en-PH" sz="1200" b="0" i="0" u="none" strike="noStrike" kern="1200" baseline="0" dirty="0" smtClean="0">
                <a:solidFill>
                  <a:schemeClr val="tx1"/>
                </a:solidFill>
                <a:latin typeface="+mn-lt"/>
                <a:ea typeface="+mn-ea"/>
                <a:cs typeface="+mn-cs"/>
              </a:rPr>
              <a:t>Given this view of REST, I try to avoid terms such as </a:t>
            </a:r>
            <a:r>
              <a:rPr lang="en-PH" sz="1200" b="0" i="1" u="none" strike="noStrike" kern="1200" baseline="0" dirty="0" smtClean="0">
                <a:solidFill>
                  <a:schemeClr val="tx1"/>
                </a:solidFill>
                <a:latin typeface="+mn-lt"/>
                <a:ea typeface="+mn-ea"/>
                <a:cs typeface="+mn-cs"/>
              </a:rPr>
              <a:t>REST service</a:t>
            </a:r>
            <a:r>
              <a:rPr lang="en-PH" sz="1200" b="0" i="0" u="none" strike="noStrike" kern="1200" baseline="0" dirty="0" smtClean="0">
                <a:solidFill>
                  <a:schemeClr val="tx1"/>
                </a:solidFill>
                <a:latin typeface="+mn-lt"/>
                <a:ea typeface="+mn-ea"/>
                <a:cs typeface="+mn-cs"/>
              </a:rPr>
              <a:t>, or </a:t>
            </a:r>
            <a:r>
              <a:rPr lang="en-PH" sz="1200" b="0" i="1" u="none" strike="noStrike" kern="1200" baseline="0" dirty="0" err="1" smtClean="0">
                <a:solidFill>
                  <a:schemeClr val="tx1"/>
                </a:solidFill>
                <a:latin typeface="+mn-lt"/>
                <a:ea typeface="+mn-ea"/>
                <a:cs typeface="+mn-cs"/>
              </a:rPr>
              <a:t>RESTful</a:t>
            </a:r>
            <a:r>
              <a:rPr lang="en-PH" sz="1200" b="0" i="1" u="none" strike="noStrike" kern="1200" baseline="0" dirty="0" smtClean="0">
                <a:solidFill>
                  <a:schemeClr val="tx1"/>
                </a:solidFill>
                <a:latin typeface="+mn-lt"/>
                <a:ea typeface="+mn-ea"/>
                <a:cs typeface="+mn-cs"/>
              </a:rPr>
              <a:t> web </a:t>
            </a:r>
            <a:r>
              <a:rPr lang="en-PH" sz="1200" b="0" i="1" u="none" strike="noStrike" kern="1200" baseline="0" dirty="0" err="1" smtClean="0">
                <a:solidFill>
                  <a:schemeClr val="tx1"/>
                </a:solidFill>
                <a:latin typeface="+mn-lt"/>
                <a:ea typeface="+mn-ea"/>
                <a:cs typeface="+mn-cs"/>
              </a:rPr>
              <a:t>ser</a:t>
            </a:r>
            <a:r>
              <a:rPr lang="en-PH" sz="1200" b="0" i="1" u="none" strike="noStrike" kern="1200" baseline="0" dirty="0" smtClean="0">
                <a:solidFill>
                  <a:schemeClr val="tx1"/>
                </a:solidFill>
                <a:latin typeface="+mn-lt"/>
                <a:ea typeface="+mn-ea"/>
                <a:cs typeface="+mn-cs"/>
              </a:rPr>
              <a:t>- vice</a:t>
            </a:r>
            <a:r>
              <a:rPr lang="en-PH" sz="1200" b="0" i="0" u="none" strike="noStrike" kern="1200" baseline="0" dirty="0" smtClean="0">
                <a:solidFill>
                  <a:schemeClr val="tx1"/>
                </a:solidFill>
                <a:latin typeface="+mn-lt"/>
                <a:ea typeface="+mn-ea"/>
                <a:cs typeface="+mn-cs"/>
              </a:rPr>
              <a:t>, or any similar term that incorrectly gives prominence to actions. Instead, I prefer to emphasize the resource-oriented nature of REST and speak of </a:t>
            </a:r>
            <a:r>
              <a:rPr lang="en-PH" sz="1200" b="0" i="1" u="none" strike="noStrike" kern="1200" baseline="0" dirty="0" err="1" smtClean="0">
                <a:solidFill>
                  <a:schemeClr val="tx1"/>
                </a:solidFill>
                <a:latin typeface="+mn-lt"/>
                <a:ea typeface="+mn-ea"/>
                <a:cs typeface="+mn-cs"/>
              </a:rPr>
              <a:t>RESTful</a:t>
            </a:r>
            <a:r>
              <a:rPr lang="en-PH" sz="1200" b="0" i="1" u="none" strike="noStrike" kern="1200" baseline="0" dirty="0" smtClean="0">
                <a:solidFill>
                  <a:schemeClr val="tx1"/>
                </a:solidFill>
                <a:latin typeface="+mn-lt"/>
                <a:ea typeface="+mn-ea"/>
                <a:cs typeface="+mn-cs"/>
              </a:rPr>
              <a:t> resources</a:t>
            </a:r>
            <a:r>
              <a:rPr lang="en-PH" sz="1200" b="0" i="0" u="none" strike="noStrike"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a:t>
            </a:fld>
            <a:endParaRPr lang="en-PH"/>
          </a:p>
        </p:txBody>
      </p:sp>
    </p:spTree>
    <p:extLst>
      <p:ext uri="{BB962C8B-B14F-4D97-AF65-F5344CB8AC3E}">
        <p14:creationId xmlns:p14="http://schemas.microsoft.com/office/powerpoint/2010/main" val="32945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-The only part of the URL that identifies anything is the id query parameter. </a:t>
            </a:r>
          </a:p>
          <a:p>
            <a:r>
              <a:rPr lang="en-PH" sz="1200" b="0" i="0" u="none" strike="noStrike" kern="1200" baseline="0" dirty="0" smtClean="0">
                <a:solidFill>
                  <a:schemeClr val="tx1"/>
                </a:solidFill>
                <a:latin typeface="+mn-lt"/>
                <a:ea typeface="+mn-ea"/>
                <a:cs typeface="+mn-cs"/>
              </a:rPr>
              <a:t>-The base portion of the URL is verb-oriented. That is to say that it’s a </a:t>
            </a:r>
            <a:r>
              <a:rPr lang="en-PH" sz="1200" b="0" i="0" u="none" strike="noStrike" kern="1200" baseline="0" dirty="0" err="1" smtClean="0">
                <a:solidFill>
                  <a:schemeClr val="tx1"/>
                </a:solidFill>
                <a:latin typeface="+mn-lt"/>
                <a:ea typeface="+mn-ea"/>
                <a:cs typeface="+mn-cs"/>
              </a:rPr>
              <a:t>RESTless</a:t>
            </a:r>
            <a:r>
              <a:rPr lang="en-PH" sz="1200" b="0" i="0" u="none" strike="noStrike" kern="1200" baseline="0" dirty="0" smtClean="0">
                <a:solidFill>
                  <a:schemeClr val="tx1"/>
                </a:solidFill>
                <a:latin typeface="+mn-lt"/>
                <a:ea typeface="+mn-ea"/>
                <a:cs typeface="+mn-cs"/>
              </a:rPr>
              <a:t> URL.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14</a:t>
            </a:fld>
            <a:endParaRPr lang="en-PH"/>
          </a:p>
        </p:txBody>
      </p:sp>
    </p:spTree>
    <p:extLst>
      <p:ext uri="{BB962C8B-B14F-4D97-AF65-F5344CB8AC3E}">
        <p14:creationId xmlns:p14="http://schemas.microsoft.com/office/powerpoint/2010/main" val="202677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-By definition, all safe methods are also idempotent, but not all idempotent methods are safe.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22</a:t>
            </a:fld>
            <a:endParaRPr lang="en-PH"/>
          </a:p>
        </p:txBody>
      </p:sp>
    </p:spTree>
    <p:extLst>
      <p:ext uri="{BB962C8B-B14F-4D97-AF65-F5344CB8AC3E}">
        <p14:creationId xmlns:p14="http://schemas.microsoft.com/office/powerpoint/2010/main" val="296651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t>
            </a:r>
            <a:r>
              <a:rPr lang="en-PH" sz="1200" b="0" i="0" u="none" strike="noStrike" kern="1200" baseline="0" dirty="0" smtClean="0">
                <a:solidFill>
                  <a:schemeClr val="tx1"/>
                </a:solidFill>
                <a:latin typeface="+mn-lt"/>
                <a:ea typeface="+mn-ea"/>
                <a:cs typeface="+mn-cs"/>
              </a:rPr>
              <a:t>In other words, a GET-handling method should only return a resource—it shouldn’t update or delete a resource.</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24</a:t>
            </a:fld>
            <a:endParaRPr lang="en-PH"/>
          </a:p>
        </p:txBody>
      </p:sp>
    </p:spTree>
    <p:extLst>
      <p:ext uri="{BB962C8B-B14F-4D97-AF65-F5344CB8AC3E}">
        <p14:creationId xmlns:p14="http://schemas.microsoft.com/office/powerpoint/2010/main" val="1034433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-Again, the URL identifies a resource, not what’ll be done with it. So the URL that identifies a Spittle will be the same whether we’re </a:t>
            </a:r>
            <a:r>
              <a:rPr lang="en-PH" sz="1200" b="0" i="0" u="none" strike="noStrike" kern="1200" baseline="0" dirty="0" err="1" smtClean="0">
                <a:solidFill>
                  <a:schemeClr val="tx1"/>
                </a:solidFill>
                <a:latin typeface="+mn-lt"/>
                <a:ea typeface="+mn-ea"/>
                <a:cs typeface="+mn-cs"/>
              </a:rPr>
              <a:t>GETting</a:t>
            </a:r>
            <a:r>
              <a:rPr lang="en-PH" sz="1200" b="0" i="0" u="none" strike="noStrike" kern="1200" baseline="0" dirty="0" smtClean="0">
                <a:solidFill>
                  <a:schemeClr val="tx1"/>
                </a:solidFill>
                <a:latin typeface="+mn-lt"/>
                <a:ea typeface="+mn-ea"/>
                <a:cs typeface="+mn-cs"/>
              </a:rPr>
              <a:t> it or </a:t>
            </a:r>
            <a:r>
              <a:rPr lang="en-PH" sz="1200" b="0" i="0" u="none" strike="noStrike" kern="1200" baseline="0" dirty="0" err="1" smtClean="0">
                <a:solidFill>
                  <a:schemeClr val="tx1"/>
                </a:solidFill>
                <a:latin typeface="+mn-lt"/>
                <a:ea typeface="+mn-ea"/>
                <a:cs typeface="+mn-cs"/>
              </a:rPr>
              <a:t>PUTting</a:t>
            </a:r>
            <a:r>
              <a:rPr lang="en-PH" sz="1200" b="0" i="0" u="none" strike="noStrike" kern="1200" baseline="0" dirty="0" smtClean="0">
                <a:solidFill>
                  <a:schemeClr val="tx1"/>
                </a:solidFill>
                <a:latin typeface="+mn-lt"/>
                <a:ea typeface="+mn-ea"/>
                <a:cs typeface="+mn-cs"/>
              </a:rPr>
              <a:t> it.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25</a:t>
            </a:fld>
            <a:endParaRPr lang="en-PH"/>
          </a:p>
        </p:txBody>
      </p:sp>
    </p:spTree>
    <p:extLst>
      <p:ext uri="{BB962C8B-B14F-4D97-AF65-F5344CB8AC3E}">
        <p14:creationId xmlns:p14="http://schemas.microsoft.com/office/powerpoint/2010/main" val="325903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t>
            </a:r>
            <a:r>
              <a:rPr lang="en-PH" sz="1200" b="0" i="0" u="none" strike="noStrike" kern="1200" baseline="0" dirty="0" smtClean="0">
                <a:solidFill>
                  <a:schemeClr val="tx1"/>
                </a:solidFill>
                <a:latin typeface="+mn-lt"/>
                <a:ea typeface="+mn-ea"/>
                <a:cs typeface="+mn-cs"/>
              </a:rPr>
              <a:t>The headers attribute indicates that this method will only handle requests whose Accept header includes text/xml or application/</a:t>
            </a:r>
            <a:r>
              <a:rPr lang="en-PH" sz="1200" b="0" i="0" u="none" strike="noStrike" kern="1200" baseline="0" dirty="0" err="1" smtClean="0">
                <a:solidFill>
                  <a:schemeClr val="tx1"/>
                </a:solidFill>
                <a:latin typeface="+mn-lt"/>
                <a:ea typeface="+mn-ea"/>
                <a:cs typeface="+mn-cs"/>
              </a:rPr>
              <a:t>json</a:t>
            </a:r>
            <a:r>
              <a:rPr lang="en-PH" sz="1200" b="0" i="0" u="none" strike="noStrike" kern="1200" baseline="0" dirty="0" smtClean="0">
                <a:solidFill>
                  <a:schemeClr val="tx1"/>
                </a:solidFill>
                <a:latin typeface="+mn-lt"/>
                <a:ea typeface="+mn-ea"/>
                <a:cs typeface="+mn-cs"/>
              </a:rPr>
              <a:t>. Any other kind of request, even if it’s a GET request whose URL matches the path specified, won’t be handled by this method. It’ll either be handled by some other handler method (if an appropriate one exists) or the client will be sent an HTTP 406 (Not Acceptable) response.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46</a:t>
            </a:fld>
            <a:endParaRPr lang="en-PH"/>
          </a:p>
        </p:txBody>
      </p:sp>
    </p:spTree>
    <p:extLst>
      <p:ext uri="{BB962C8B-B14F-4D97-AF65-F5344CB8AC3E}">
        <p14:creationId xmlns:p14="http://schemas.microsoft.com/office/powerpoint/2010/main" val="62893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-Looking closely at the </a:t>
            </a:r>
            <a:r>
              <a:rPr lang="en-PH" sz="1200" b="0" i="0" u="none" strike="noStrike" kern="1200" baseline="0" dirty="0" err="1" smtClean="0">
                <a:solidFill>
                  <a:schemeClr val="tx1"/>
                </a:solidFill>
                <a:latin typeface="+mn-lt"/>
                <a:ea typeface="+mn-ea"/>
                <a:cs typeface="+mn-cs"/>
              </a:rPr>
              <a:t>retrieveSpittlesForSpitter</a:t>
            </a:r>
            <a:r>
              <a:rPr lang="en-PH" sz="1200" b="0" i="0" u="none" strike="noStrike" kern="1200" baseline="0" dirty="0" smtClean="0">
                <a:solidFill>
                  <a:schemeClr val="tx1"/>
                </a:solidFill>
                <a:latin typeface="+mn-lt"/>
                <a:ea typeface="+mn-ea"/>
                <a:cs typeface="+mn-cs"/>
              </a:rPr>
              <a:t>() method, you’ll realize that little in that method is directly associated with this specific bit of functionality. </a:t>
            </a:r>
          </a:p>
          <a:p>
            <a:r>
              <a:rPr lang="en-PH" sz="1200" b="0" i="0" u="none" strike="noStrike" kern="1200" baseline="0" dirty="0" smtClean="0">
                <a:solidFill>
                  <a:schemeClr val="tx1"/>
                </a:solidFill>
                <a:latin typeface="+mn-lt"/>
                <a:ea typeface="+mn-ea"/>
                <a:cs typeface="+mn-cs"/>
              </a:rPr>
              <a:t>-If you were to write another method that consumed some other REST resource, it’d probably look a lot like this one, with only a few minor differences. </a:t>
            </a:r>
          </a:p>
          <a:p>
            <a:r>
              <a:rPr lang="en-GB" sz="1200" b="0" i="0" u="none" strike="noStrike" kern="1200" baseline="0" dirty="0" smtClean="0">
                <a:solidFill>
                  <a:schemeClr val="tx1"/>
                </a:solidFill>
                <a:latin typeface="+mn-lt"/>
                <a:ea typeface="+mn-ea"/>
                <a:cs typeface="+mn-cs"/>
              </a:rPr>
              <a:t>-</a:t>
            </a:r>
            <a:r>
              <a:rPr lang="en-PH" sz="1200" b="0" i="0" u="none" strike="noStrike" kern="1200" baseline="0" dirty="0" smtClean="0">
                <a:solidFill>
                  <a:schemeClr val="tx1"/>
                </a:solidFill>
                <a:latin typeface="+mn-lt"/>
                <a:ea typeface="+mn-ea"/>
                <a:cs typeface="+mn-cs"/>
              </a:rPr>
              <a:t>What’s more, there are a few places along the way where an </a:t>
            </a:r>
            <a:r>
              <a:rPr lang="en-PH" sz="1200" b="0" i="0" u="none" strike="noStrike" kern="1200" baseline="0" dirty="0" err="1" smtClean="0">
                <a:solidFill>
                  <a:schemeClr val="tx1"/>
                </a:solidFill>
                <a:latin typeface="+mn-lt"/>
                <a:ea typeface="+mn-ea"/>
                <a:cs typeface="+mn-cs"/>
              </a:rPr>
              <a:t>IOException</a:t>
            </a:r>
            <a:r>
              <a:rPr lang="en-PH" sz="1200" b="0" i="0" u="none" strike="noStrike" kern="1200" baseline="0" dirty="0" smtClean="0">
                <a:solidFill>
                  <a:schemeClr val="tx1"/>
                </a:solidFill>
                <a:latin typeface="+mn-lt"/>
                <a:ea typeface="+mn-ea"/>
                <a:cs typeface="+mn-cs"/>
              </a:rPr>
              <a:t> could’ve been thrown. Since </a:t>
            </a:r>
            <a:r>
              <a:rPr lang="en-PH" sz="1200" b="0" i="0" u="none" strike="noStrike" kern="1200" baseline="0" dirty="0" err="1" smtClean="0">
                <a:solidFill>
                  <a:schemeClr val="tx1"/>
                </a:solidFill>
                <a:latin typeface="+mn-lt"/>
                <a:ea typeface="+mn-ea"/>
                <a:cs typeface="+mn-cs"/>
              </a:rPr>
              <a:t>IOException</a:t>
            </a:r>
            <a:r>
              <a:rPr lang="en-PH" sz="1200" b="0" i="0" u="none" strike="noStrike" kern="1200" baseline="0" dirty="0" smtClean="0">
                <a:solidFill>
                  <a:schemeClr val="tx1"/>
                </a:solidFill>
                <a:latin typeface="+mn-lt"/>
                <a:ea typeface="+mn-ea"/>
                <a:cs typeface="+mn-cs"/>
              </a:rPr>
              <a:t> is a checked exception, I’m forced to either catch it or throw it.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53</a:t>
            </a:fld>
            <a:endParaRPr lang="en-PH"/>
          </a:p>
        </p:txBody>
      </p:sp>
    </p:spTree>
    <p:extLst>
      <p:ext uri="{BB962C8B-B14F-4D97-AF65-F5344CB8AC3E}">
        <p14:creationId xmlns:p14="http://schemas.microsoft.com/office/powerpoint/2010/main" val="2069269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-Once you get to know the 11 operations provided by </a:t>
            </a:r>
            <a:r>
              <a:rPr lang="en-PH" sz="1200" b="0" i="0" u="none" strike="noStrike" kern="1200" baseline="0" dirty="0" err="1" smtClean="0">
                <a:solidFill>
                  <a:schemeClr val="tx1"/>
                </a:solidFill>
                <a:latin typeface="+mn-lt"/>
                <a:ea typeface="+mn-ea"/>
                <a:cs typeface="+mn-cs"/>
              </a:rPr>
              <a:t>RestTemplate</a:t>
            </a:r>
            <a:r>
              <a:rPr lang="en-PH" sz="1200" b="0" i="0" u="none" strike="noStrike" kern="1200" baseline="0" dirty="0" smtClean="0">
                <a:solidFill>
                  <a:schemeClr val="tx1"/>
                </a:solidFill>
                <a:latin typeface="+mn-lt"/>
                <a:ea typeface="+mn-ea"/>
                <a:cs typeface="+mn-cs"/>
              </a:rPr>
              <a:t> and how each of the variant forms work, you’ll be well on your way to writing resource-consuming REST clients. </a:t>
            </a:r>
          </a:p>
          <a:p>
            <a:r>
              <a:rPr lang="en-GB" sz="1200" b="0" i="0" u="none" strike="noStrike" kern="1200" baseline="0" dirty="0" smtClean="0">
                <a:solidFill>
                  <a:schemeClr val="tx1"/>
                </a:solidFill>
                <a:latin typeface="+mn-lt"/>
                <a:ea typeface="+mn-ea"/>
                <a:cs typeface="+mn-cs"/>
              </a:rPr>
              <a:t>-</a:t>
            </a:r>
            <a:r>
              <a:rPr lang="en-PH" sz="1200" b="0" i="0" u="none" strike="noStrike" kern="1200" baseline="0" dirty="0" smtClean="0">
                <a:solidFill>
                  <a:schemeClr val="tx1"/>
                </a:solidFill>
                <a:latin typeface="+mn-lt"/>
                <a:ea typeface="+mn-ea"/>
                <a:cs typeface="+mn-cs"/>
              </a:rPr>
              <a:t>Let’s survey </a:t>
            </a:r>
            <a:r>
              <a:rPr lang="en-PH" sz="1200" b="0" i="0" u="none" strike="noStrike" kern="1200" baseline="0" dirty="0" err="1" smtClean="0">
                <a:solidFill>
                  <a:schemeClr val="tx1"/>
                </a:solidFill>
                <a:latin typeface="+mn-lt"/>
                <a:ea typeface="+mn-ea"/>
                <a:cs typeface="+mn-cs"/>
              </a:rPr>
              <a:t>RestTemplate’s</a:t>
            </a:r>
            <a:r>
              <a:rPr lang="en-PH" sz="1200" b="0" i="0" u="none" strike="noStrike" kern="1200" baseline="0" dirty="0" smtClean="0">
                <a:solidFill>
                  <a:schemeClr val="tx1"/>
                </a:solidFill>
                <a:latin typeface="+mn-lt"/>
                <a:ea typeface="+mn-ea"/>
                <a:cs typeface="+mn-cs"/>
              </a:rPr>
              <a:t> operations by looking at those that support the four primary HTTP methods: GET, PUT, DELETE, and POST. We’ll start with </a:t>
            </a:r>
            <a:r>
              <a:rPr lang="en-PH" sz="1200" b="0" i="0" u="none" strike="noStrike" kern="1200" baseline="0" dirty="0" err="1" smtClean="0">
                <a:solidFill>
                  <a:schemeClr val="tx1"/>
                </a:solidFill>
                <a:latin typeface="+mn-lt"/>
                <a:ea typeface="+mn-ea"/>
                <a:cs typeface="+mn-cs"/>
              </a:rPr>
              <a:t>getFor</a:t>
            </a:r>
            <a:r>
              <a:rPr lang="en-PH" sz="1200" b="0" i="0" u="none" strike="noStrike" kern="1200" baseline="0" dirty="0" smtClean="0">
                <a:solidFill>
                  <a:schemeClr val="tx1"/>
                </a:solidFill>
                <a:latin typeface="+mn-lt"/>
                <a:ea typeface="+mn-ea"/>
                <a:cs typeface="+mn-cs"/>
              </a:rPr>
              <a:t>- Object() and </a:t>
            </a:r>
            <a:r>
              <a:rPr lang="en-PH" sz="1200" b="0" i="0" u="none" strike="noStrike" kern="1200" baseline="0" dirty="0" err="1" smtClean="0">
                <a:solidFill>
                  <a:schemeClr val="tx1"/>
                </a:solidFill>
                <a:latin typeface="+mn-lt"/>
                <a:ea typeface="+mn-ea"/>
                <a:cs typeface="+mn-cs"/>
              </a:rPr>
              <a:t>getForEntity</a:t>
            </a:r>
            <a:r>
              <a:rPr lang="en-PH" sz="1200" b="0" i="0" u="none" strike="noStrike" kern="1200" baseline="0" dirty="0" smtClean="0">
                <a:solidFill>
                  <a:schemeClr val="tx1"/>
                </a:solidFill>
                <a:latin typeface="+mn-lt"/>
                <a:ea typeface="+mn-ea"/>
                <a:cs typeface="+mn-cs"/>
              </a:rPr>
              <a:t>(), the GET methods.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57</a:t>
            </a:fld>
            <a:endParaRPr lang="en-PH"/>
          </a:p>
        </p:txBody>
      </p:sp>
    </p:spTree>
    <p:extLst>
      <p:ext uri="{BB962C8B-B14F-4D97-AF65-F5344CB8AC3E}">
        <p14:creationId xmlns:p14="http://schemas.microsoft.com/office/powerpoint/2010/main" val="377552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7/23/2014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7/23/2014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7/23/2014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7/23/2014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7/23/2014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7/23/2014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7/23/2014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7/23/2014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7/23/2014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7/23/2014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7/23/2014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7/23/2014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Chapter 10: </a:t>
            </a:r>
            <a:r>
              <a:rPr lang="en-PH" i="1" dirty="0"/>
              <a:t>Giving Spring some REST </a:t>
            </a:r>
            <a:endParaRPr lang="en-PH" dirty="0"/>
          </a:p>
        </p:txBody>
      </p:sp>
      <p:sp>
        <p:nvSpPr>
          <p:cNvPr id="3" name="Content Placeholder 2"/>
          <p:cNvSpPr>
            <a:spLocks noGrp="1"/>
          </p:cNvSpPr>
          <p:nvPr>
            <p:ph idx="1"/>
          </p:nvPr>
        </p:nvSpPr>
        <p:spPr>
          <a:xfrm>
            <a:off x="457200" y="4114800"/>
            <a:ext cx="8305800" cy="2340008"/>
          </a:xfrm>
        </p:spPr>
        <p:txBody>
          <a:bodyPr>
            <a:normAutofit/>
          </a:bodyPr>
          <a:lstStyle/>
          <a:p>
            <a:r>
              <a:rPr lang="en-PH" dirty="0"/>
              <a:t>Data is the life’s blood of many businesses. Software is often replaceable. But the data gathered over the years can never be replaced.</a:t>
            </a:r>
            <a:endParaRPr lang="en-PH"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39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i="1" dirty="0"/>
              <a:t>11.2 Writing resource-oriented controllers </a:t>
            </a:r>
            <a:endParaRPr lang="en-PH" dirty="0"/>
          </a:p>
        </p:txBody>
      </p:sp>
      <p:sp>
        <p:nvSpPr>
          <p:cNvPr id="3" name="Content Placeholder 2"/>
          <p:cNvSpPr>
            <a:spLocks noGrp="1"/>
          </p:cNvSpPr>
          <p:nvPr>
            <p:ph idx="1"/>
          </p:nvPr>
        </p:nvSpPr>
        <p:spPr/>
        <p:txBody>
          <a:bodyPr>
            <a:normAutofit lnSpcReduction="10000"/>
          </a:bodyPr>
          <a:lstStyle/>
          <a:p>
            <a:r>
              <a:rPr lang="en-PH" dirty="0"/>
              <a:t>As we saw in chapter 7, Spring MVC’s model for writing controller classes is extremely </a:t>
            </a:r>
            <a:r>
              <a:rPr lang="en-PH" dirty="0" smtClean="0"/>
              <a:t>flexible</a:t>
            </a:r>
          </a:p>
          <a:p>
            <a:r>
              <a:rPr lang="en-PH" dirty="0"/>
              <a:t>Almost any method with almost any signature can be annotated to handle a web </a:t>
            </a:r>
            <a:r>
              <a:rPr lang="en-PH" dirty="0" smtClean="0"/>
              <a:t>request</a:t>
            </a:r>
          </a:p>
          <a:p>
            <a:r>
              <a:rPr lang="en-PH" dirty="0"/>
              <a:t>But a side effect of such flexibility is that Spring MVC allows you to develop controllers that aren’t ideal in terms of </a:t>
            </a:r>
            <a:r>
              <a:rPr lang="en-PH" dirty="0" err="1"/>
              <a:t>RESTful</a:t>
            </a:r>
            <a:r>
              <a:rPr lang="en-PH" dirty="0"/>
              <a:t> resources. </a:t>
            </a:r>
          </a:p>
        </p:txBody>
      </p:sp>
    </p:spTree>
    <p:extLst>
      <p:ext uri="{BB962C8B-B14F-4D97-AF65-F5344CB8AC3E}">
        <p14:creationId xmlns:p14="http://schemas.microsoft.com/office/powerpoint/2010/main" val="3709472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11.2.1 Dissecting a </a:t>
            </a:r>
            <a:r>
              <a:rPr lang="en-PH" sz="3600" b="1" i="1" dirty="0" err="1"/>
              <a:t>RESTless</a:t>
            </a:r>
            <a:r>
              <a:rPr lang="en-PH" sz="3600" b="1" i="1" dirty="0"/>
              <a:t> controller </a:t>
            </a:r>
            <a:endParaRPr lang="en-PH" sz="3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626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PH" dirty="0"/>
              <a:t>It’s action-oriented and focused on a specific use case: </a:t>
            </a:r>
            <a:r>
              <a:rPr lang="en-PH" dirty="0" smtClean="0"/>
              <a:t>displaying </a:t>
            </a:r>
            <a:r>
              <a:rPr lang="en-PH" dirty="0"/>
              <a:t>a Spittle object’s details in HTML form. </a:t>
            </a:r>
          </a:p>
        </p:txBody>
      </p:sp>
    </p:spTree>
    <p:extLst>
      <p:ext uri="{BB962C8B-B14F-4D97-AF65-F5344CB8AC3E}">
        <p14:creationId xmlns:p14="http://schemas.microsoft.com/office/powerpoint/2010/main" val="388617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a:t>11.2.2 Handling </a:t>
            </a:r>
            <a:r>
              <a:rPr lang="en-PH" sz="3600" b="1" i="1" dirty="0" err="1"/>
              <a:t>RESTful</a:t>
            </a:r>
            <a:r>
              <a:rPr lang="en-PH" sz="3600" b="1" i="1" dirty="0"/>
              <a:t> URLs </a:t>
            </a:r>
            <a:endParaRPr lang="en-PH" sz="3600"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PH" dirty="0"/>
              <a:t>URLs are one of the first things that most people think about when starting to work with </a:t>
            </a:r>
            <a:r>
              <a:rPr lang="en-PH" dirty="0" smtClean="0"/>
              <a:t>REST</a:t>
            </a:r>
            <a:endParaRPr lang="en-PH" dirty="0"/>
          </a:p>
          <a:p>
            <a:r>
              <a:rPr lang="en-PH" dirty="0"/>
              <a:t>The funny thing about many URLs is that they usually don’t do what a URL is supposed to do </a:t>
            </a:r>
            <a:endParaRPr lang="en-PH" dirty="0" smtClean="0"/>
          </a:p>
          <a:p>
            <a:r>
              <a:rPr lang="en-PH" dirty="0"/>
              <a:t>URL is an acronym that stands for </a:t>
            </a:r>
            <a:r>
              <a:rPr lang="en-PH" i="1" dirty="0"/>
              <a:t>uniform resource locator </a:t>
            </a:r>
            <a:r>
              <a:rPr lang="en-PH" i="1" dirty="0" smtClean="0"/>
              <a:t>-</a:t>
            </a:r>
            <a:r>
              <a:rPr lang="en-PH" dirty="0"/>
              <a:t>it seems that a URL is intended to locate a resource </a:t>
            </a:r>
            <a:endParaRPr lang="en-PH" dirty="0" smtClean="0"/>
          </a:p>
          <a:p>
            <a:r>
              <a:rPr lang="en-PH" dirty="0"/>
              <a:t>What’s more, all URLs are also URIs </a:t>
            </a:r>
          </a:p>
        </p:txBody>
      </p:sp>
    </p:spTree>
    <p:extLst>
      <p:ext uri="{BB962C8B-B14F-4D97-AF65-F5344CB8AC3E}">
        <p14:creationId xmlns:p14="http://schemas.microsoft.com/office/powerpoint/2010/main" val="267611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lnSpcReduction="10000"/>
          </a:bodyPr>
          <a:lstStyle/>
          <a:p>
            <a:r>
              <a:rPr lang="en-PH" dirty="0"/>
              <a:t>Many URLs don’t locate or identify anything—they make demands </a:t>
            </a:r>
            <a:endParaRPr lang="en-PH" dirty="0" smtClean="0"/>
          </a:p>
          <a:p>
            <a:endParaRPr lang="en-PH" dirty="0"/>
          </a:p>
          <a:p>
            <a:endParaRPr lang="en-PH" dirty="0" smtClean="0"/>
          </a:p>
          <a:p>
            <a:endParaRPr lang="en-PH" dirty="0"/>
          </a:p>
          <a:p>
            <a:endParaRPr lang="en-PH" dirty="0" smtClean="0"/>
          </a:p>
          <a:p>
            <a:endParaRPr lang="en-PH" dirty="0"/>
          </a:p>
          <a:p>
            <a:endParaRPr lang="en-PH" dirty="0" smtClean="0"/>
          </a:p>
          <a:p>
            <a:r>
              <a:rPr lang="en-PH" dirty="0"/>
              <a:t>If we’re going to write controllers that properly handle </a:t>
            </a:r>
            <a:r>
              <a:rPr lang="en-PH" dirty="0" err="1"/>
              <a:t>RESTful</a:t>
            </a:r>
            <a:r>
              <a:rPr lang="en-PH" dirty="0"/>
              <a:t> URLs, we should first get to know what a </a:t>
            </a:r>
            <a:r>
              <a:rPr lang="en-PH" dirty="0" err="1"/>
              <a:t>RESTful</a:t>
            </a:r>
            <a:r>
              <a:rPr lang="en-PH" dirty="0"/>
              <a:t> URL looks like.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676400"/>
            <a:ext cx="862488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46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2800" b="1" dirty="0"/>
              <a:t>CHARACTERISTICS OF A RESTFUL URL </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a:t>In contrast to their </a:t>
            </a:r>
            <a:r>
              <a:rPr lang="en-PH" dirty="0" err="1"/>
              <a:t>RESTless</a:t>
            </a:r>
            <a:r>
              <a:rPr lang="en-PH" dirty="0"/>
              <a:t> cousins, </a:t>
            </a:r>
            <a:r>
              <a:rPr lang="en-PH" dirty="0" err="1"/>
              <a:t>RESTful</a:t>
            </a:r>
            <a:r>
              <a:rPr lang="en-PH" dirty="0"/>
              <a:t> URLs fully acknowledge that HTTP is all about </a:t>
            </a:r>
            <a:r>
              <a:rPr lang="en-PH" dirty="0" smtClean="0"/>
              <a:t>resources</a:t>
            </a:r>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487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75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lnSpcReduction="10000"/>
          </a:bodyPr>
          <a:lstStyle/>
          <a:p>
            <a:r>
              <a:rPr lang="en-PH" dirty="0"/>
              <a:t>Instead of using a query parameter to identify the resource, the entire base URL identifies the </a:t>
            </a:r>
            <a:r>
              <a:rPr lang="en-PH" dirty="0" smtClean="0"/>
              <a:t>resource</a:t>
            </a:r>
            <a:endParaRPr lang="en-PH" dirty="0"/>
          </a:p>
          <a:p>
            <a:r>
              <a:rPr lang="en-PH" dirty="0"/>
              <a:t>Although query parameters are still a legitimate way to send information to the server, they’re intended to provide guidance to the server in producing the resource. They shouldn’t be used to help identify a </a:t>
            </a:r>
            <a:r>
              <a:rPr lang="en-PH" dirty="0" smtClean="0"/>
              <a:t>resource</a:t>
            </a:r>
            <a:endParaRPr lang="en-PH" dirty="0"/>
          </a:p>
          <a:p>
            <a:r>
              <a:rPr lang="en-PH" dirty="0"/>
              <a:t>One final observation should be made about </a:t>
            </a:r>
            <a:r>
              <a:rPr lang="en-PH" dirty="0" err="1"/>
              <a:t>RESTful</a:t>
            </a:r>
            <a:r>
              <a:rPr lang="en-PH" dirty="0"/>
              <a:t> URLs: they tend to be </a:t>
            </a:r>
            <a:r>
              <a:rPr lang="en-PH" dirty="0" smtClean="0"/>
              <a:t>hierarchical-</a:t>
            </a:r>
            <a:r>
              <a:rPr lang="en-PH" dirty="0"/>
              <a:t>from a broad concept to </a:t>
            </a:r>
            <a:r>
              <a:rPr lang="en-PH" dirty="0" smtClean="0"/>
              <a:t>something </a:t>
            </a:r>
            <a:r>
              <a:rPr lang="en-PH" dirty="0"/>
              <a:t>more precise </a:t>
            </a:r>
          </a:p>
        </p:txBody>
      </p:sp>
    </p:spTree>
    <p:extLst>
      <p:ext uri="{BB962C8B-B14F-4D97-AF65-F5344CB8AC3E}">
        <p14:creationId xmlns:p14="http://schemas.microsoft.com/office/powerpoint/2010/main" val="211382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pPr lvl="1"/>
            <a:r>
              <a:rPr lang="en-PH" i="1" dirty="0"/>
              <a:t>http://localhost:8080 </a:t>
            </a:r>
            <a:r>
              <a:rPr lang="en-PH" dirty="0"/>
              <a:t>identifies a domain and port. Although our application won’t associate a resource with this URL, there’s no reason why it couldn’t </a:t>
            </a:r>
            <a:endParaRPr lang="en-PH" dirty="0" smtClean="0"/>
          </a:p>
          <a:p>
            <a:pPr lvl="1"/>
            <a:r>
              <a:rPr lang="en-PH" i="1" dirty="0"/>
              <a:t>http://localhost:8080/Spitter </a:t>
            </a:r>
            <a:r>
              <a:rPr lang="en-PH" dirty="0"/>
              <a:t>identifies the application’s servlet context. This URL is more specific in that it has identified an application running on the server </a:t>
            </a:r>
            <a:endParaRPr lang="en-PH" dirty="0" smtClean="0"/>
          </a:p>
          <a:p>
            <a:pPr lvl="1"/>
            <a:r>
              <a:rPr lang="en-PH" i="1" dirty="0"/>
              <a:t>http://localhost:8080/Spitter/spittles </a:t>
            </a:r>
            <a:r>
              <a:rPr lang="en-PH" dirty="0"/>
              <a:t>identifies a resource that represents a list of Spittle objects within the </a:t>
            </a:r>
            <a:r>
              <a:rPr lang="en-PH" dirty="0" err="1"/>
              <a:t>Spitter</a:t>
            </a:r>
            <a:r>
              <a:rPr lang="en-PH" dirty="0"/>
              <a:t> application </a:t>
            </a:r>
            <a:endParaRPr lang="en-PH" dirty="0" smtClean="0"/>
          </a:p>
          <a:p>
            <a:pPr lvl="1"/>
            <a:r>
              <a:rPr lang="en-PH" i="1" dirty="0"/>
              <a:t>http://localhost:8080/Spitter/spittles/123 </a:t>
            </a:r>
            <a:r>
              <a:rPr lang="en-PH" dirty="0"/>
              <a:t>is the most precise URL, identifying a </a:t>
            </a:r>
            <a:r>
              <a:rPr lang="en-PH" dirty="0" smtClean="0"/>
              <a:t>specific </a:t>
            </a:r>
            <a:r>
              <a:rPr lang="en-PH" dirty="0"/>
              <a:t>Spittle resource </a:t>
            </a:r>
          </a:p>
        </p:txBody>
      </p:sp>
    </p:spTree>
    <p:extLst>
      <p:ext uri="{BB962C8B-B14F-4D97-AF65-F5344CB8AC3E}">
        <p14:creationId xmlns:p14="http://schemas.microsoft.com/office/powerpoint/2010/main" val="83980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t>What makes the </a:t>
            </a:r>
            <a:r>
              <a:rPr lang="en-PH" dirty="0" err="1"/>
              <a:t>RESTful</a:t>
            </a:r>
            <a:r>
              <a:rPr lang="en-PH" dirty="0"/>
              <a:t> URL interesting is that its path is parameterized </a:t>
            </a:r>
            <a:endParaRPr lang="en-PH" dirty="0" smtClean="0"/>
          </a:p>
          <a:p>
            <a:r>
              <a:rPr lang="en-PH" dirty="0"/>
              <a:t>Whereas the </a:t>
            </a:r>
            <a:r>
              <a:rPr lang="en-PH" dirty="0" err="1"/>
              <a:t>RESTless</a:t>
            </a:r>
            <a:r>
              <a:rPr lang="en-PH" dirty="0"/>
              <a:t> URL took its input from query parameters, the </a:t>
            </a:r>
            <a:r>
              <a:rPr lang="en-PH" dirty="0" err="1"/>
              <a:t>RESTful</a:t>
            </a:r>
            <a:r>
              <a:rPr lang="en-PH" dirty="0"/>
              <a:t> URL’s input is part of the URL’s path </a:t>
            </a:r>
            <a:endParaRPr lang="en-PH" dirty="0" smtClean="0"/>
          </a:p>
          <a:p>
            <a:r>
              <a:rPr lang="en-PH" dirty="0"/>
              <a:t>To be able to handle requests for that kind of URL, we’ll need a way to write a controller’s handler method so that it can take input from the URL’s path </a:t>
            </a:r>
          </a:p>
        </p:txBody>
      </p:sp>
    </p:spTree>
    <p:extLst>
      <p:ext uri="{BB962C8B-B14F-4D97-AF65-F5344CB8AC3E}">
        <p14:creationId xmlns:p14="http://schemas.microsoft.com/office/powerpoint/2010/main" val="2714774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2800" b="1" dirty="0"/>
              <a:t>EMBEDDING PARAMETERS IN URLS </a:t>
            </a:r>
            <a:endParaRPr lang="en-PH" sz="2800" dirty="0"/>
          </a:p>
        </p:txBody>
      </p:sp>
      <p:sp>
        <p:nvSpPr>
          <p:cNvPr id="3" name="Content Placeholder 2"/>
          <p:cNvSpPr>
            <a:spLocks noGrp="1"/>
          </p:cNvSpPr>
          <p:nvPr>
            <p:ph idx="1"/>
          </p:nvPr>
        </p:nvSpPr>
        <p:spPr>
          <a:xfrm>
            <a:off x="457200" y="1066800"/>
            <a:ext cx="8229600" cy="5388008"/>
          </a:xfrm>
        </p:spPr>
        <p:txBody>
          <a:bodyPr/>
          <a:lstStyle/>
          <a:p>
            <a:r>
              <a:rPr lang="en-PH" dirty="0"/>
              <a:t>To enable parameterized URL paths, Spring 3 introduced a new @</a:t>
            </a:r>
            <a:r>
              <a:rPr lang="en-PH" dirty="0" err="1"/>
              <a:t>PathVariable</a:t>
            </a:r>
            <a:r>
              <a:rPr lang="en-PH" dirty="0"/>
              <a:t> </a:t>
            </a:r>
            <a:r>
              <a:rPr lang="en-PH" dirty="0" smtClean="0"/>
              <a:t>annotation </a:t>
            </a:r>
            <a:endParaRPr lang="en-PH"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2895600"/>
            <a:ext cx="84010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50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a:t>In recent years, </a:t>
            </a:r>
            <a:r>
              <a:rPr lang="en-PH" i="1" dirty="0"/>
              <a:t>Representational State Transfer (REST) </a:t>
            </a:r>
            <a:r>
              <a:rPr lang="en-PH" dirty="0"/>
              <a:t>has emerged as a popular information-centric alternative to traditional SOAP-based web services. </a:t>
            </a:r>
            <a:endParaRPr lang="en-PH" dirty="0" smtClean="0"/>
          </a:p>
          <a:p>
            <a:r>
              <a:rPr lang="en-PH" dirty="0"/>
              <a:t>To help Spring developers take advantage of the REST architectural model, Spring 3.0 came packed with first-class support for working with REST. </a:t>
            </a:r>
            <a:endParaRPr lang="en-PH" dirty="0" smtClean="0"/>
          </a:p>
          <a:p>
            <a:r>
              <a:rPr lang="en-PH" dirty="0"/>
              <a:t>The good news is that Spring’s REST support builds upon Spring MVC </a:t>
            </a:r>
          </a:p>
        </p:txBody>
      </p:sp>
    </p:spTree>
    <p:extLst>
      <p:ext uri="{BB962C8B-B14F-4D97-AF65-F5344CB8AC3E}">
        <p14:creationId xmlns:p14="http://schemas.microsoft.com/office/powerpoint/2010/main" val="223689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321208"/>
          </a:xfrm>
        </p:spPr>
        <p:txBody>
          <a:bodyPr/>
          <a:lstStyle/>
          <a:p>
            <a:r>
              <a:rPr lang="en-PH" dirty="0"/>
              <a:t>With no value given to @</a:t>
            </a:r>
            <a:r>
              <a:rPr lang="en-PH" dirty="0" err="1"/>
              <a:t>PathVariable</a:t>
            </a:r>
            <a:r>
              <a:rPr lang="en-PH" dirty="0"/>
              <a:t>, the method parameter name serves as the name of the path </a:t>
            </a:r>
            <a:r>
              <a:rPr lang="en-PH" dirty="0" smtClean="0"/>
              <a:t>variable</a:t>
            </a:r>
          </a:p>
          <a:p>
            <a:endParaRPr lang="en-PH" dirty="0"/>
          </a:p>
          <a:p>
            <a:r>
              <a:rPr lang="en-PH" dirty="0"/>
              <a:t>The other side of </a:t>
            </a:r>
            <a:r>
              <a:rPr lang="en-PH" dirty="0" err="1"/>
              <a:t>RESTful</a:t>
            </a:r>
            <a:r>
              <a:rPr lang="en-PH" dirty="0"/>
              <a:t> requests are the HTTP methods that will be applied to the URLs. Let’s see how HTTP methods provide the verbs in a REST request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4867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4867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84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a:t>11.2.3 Performing the REST verbs </a:t>
            </a:r>
            <a:endParaRPr lang="en-PH" sz="3600" dirty="0"/>
          </a:p>
        </p:txBody>
      </p:sp>
      <p:sp>
        <p:nvSpPr>
          <p:cNvPr id="3" name="Content Placeholder 2"/>
          <p:cNvSpPr>
            <a:spLocks noGrp="1"/>
          </p:cNvSpPr>
          <p:nvPr>
            <p:ph idx="1"/>
          </p:nvPr>
        </p:nvSpPr>
        <p:spPr>
          <a:xfrm>
            <a:off x="457200" y="1371600"/>
            <a:ext cx="8229600" cy="5083208"/>
          </a:xfrm>
        </p:spPr>
        <p:txBody>
          <a:bodyPr>
            <a:normAutofit lnSpcReduction="10000"/>
          </a:bodyPr>
          <a:lstStyle/>
          <a:p>
            <a:r>
              <a:rPr lang="en-PH" dirty="0" smtClean="0"/>
              <a:t>As mentioned </a:t>
            </a:r>
            <a:r>
              <a:rPr lang="en-PH" dirty="0"/>
              <a:t>before, REST is about the transfer of resource </a:t>
            </a:r>
            <a:r>
              <a:rPr lang="en-PH" dirty="0" smtClean="0"/>
              <a:t>state</a:t>
            </a:r>
          </a:p>
          <a:p>
            <a:r>
              <a:rPr lang="en-PH" dirty="0"/>
              <a:t>Therefore, we really only need a handful of verbs to be able to act upon those resources—verbs to transfer the state of a resource </a:t>
            </a:r>
          </a:p>
          <a:p>
            <a:r>
              <a:rPr lang="en-PH" dirty="0"/>
              <a:t>For any given resource, the most common operations will be to create a resource on the server, retrieve it from the server, update it on the server, or delete it from the server </a:t>
            </a:r>
            <a:r>
              <a:rPr lang="en-PH" dirty="0" smtClean="0"/>
              <a:t> </a:t>
            </a:r>
            <a:endParaRPr lang="en-PH" dirty="0"/>
          </a:p>
        </p:txBody>
      </p:sp>
    </p:spTree>
    <p:extLst>
      <p:ext uri="{BB962C8B-B14F-4D97-AF65-F5344CB8AC3E}">
        <p14:creationId xmlns:p14="http://schemas.microsoft.com/office/powerpoint/2010/main" val="126502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a:t>The verbs we’re interested in (</a:t>
            </a:r>
            <a:r>
              <a:rPr lang="en-PH" i="1" dirty="0"/>
              <a:t>post</a:t>
            </a:r>
            <a:r>
              <a:rPr lang="en-PH" dirty="0"/>
              <a:t>, </a:t>
            </a:r>
            <a:r>
              <a:rPr lang="en-PH" i="1" dirty="0"/>
              <a:t>get</a:t>
            </a:r>
            <a:r>
              <a:rPr lang="en-PH" dirty="0"/>
              <a:t>, </a:t>
            </a:r>
            <a:r>
              <a:rPr lang="en-PH" i="1" dirty="0"/>
              <a:t>put</a:t>
            </a:r>
            <a:r>
              <a:rPr lang="en-PH" dirty="0"/>
              <a:t>, and </a:t>
            </a:r>
            <a:r>
              <a:rPr lang="en-PH" i="1" dirty="0"/>
              <a:t>delete </a:t>
            </a:r>
            <a:r>
              <a:rPr lang="en-PH" dirty="0"/>
              <a:t>) correspond directly to four of the methods as defined by the HTTP specification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4963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84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4092608"/>
          </a:xfrm>
        </p:spPr>
        <p:txBody>
          <a:bodyPr/>
          <a:lstStyle/>
          <a:p>
            <a:r>
              <a:rPr lang="en-PH" dirty="0"/>
              <a:t>A method is considered </a:t>
            </a:r>
            <a:r>
              <a:rPr lang="en-PH" i="1" dirty="0"/>
              <a:t>safe </a:t>
            </a:r>
            <a:r>
              <a:rPr lang="en-PH" dirty="0"/>
              <a:t>if it doesn’t change the state of the resource. </a:t>
            </a:r>
            <a:r>
              <a:rPr lang="en-PH" i="1" dirty="0"/>
              <a:t>Idempotent </a:t>
            </a:r>
            <a:r>
              <a:rPr lang="en-PH" dirty="0"/>
              <a:t>methods may or may not change state, but repeated requests should have no further side effects after the first </a:t>
            </a:r>
            <a:r>
              <a:rPr lang="en-PH" dirty="0" smtClean="0"/>
              <a:t>request </a:t>
            </a:r>
            <a:endParaRPr lang="en-PH"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304800"/>
            <a:ext cx="84677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86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lnSpcReduction="10000"/>
          </a:bodyPr>
          <a:lstStyle/>
          <a:p>
            <a:r>
              <a:rPr lang="en-PH" dirty="0"/>
              <a:t>It’s important to realize that although Spring supports all of HTTP’s methods, it’s still up to you, the developer, to be sure that the implementation of those methods follows the semantics of those methods </a:t>
            </a:r>
            <a:endParaRPr lang="en-PH" dirty="0" smtClean="0"/>
          </a:p>
          <a:p>
            <a:r>
              <a:rPr lang="en-PH" dirty="0"/>
              <a:t>The four HTTP methods described in table 11.1 are often mapped to CRUD (</a:t>
            </a:r>
            <a:r>
              <a:rPr lang="en-PH" dirty="0" err="1"/>
              <a:t>cre</a:t>
            </a:r>
            <a:r>
              <a:rPr lang="en-PH" dirty="0"/>
              <a:t>- ate/read/update/delete) operations. </a:t>
            </a:r>
            <a:endParaRPr lang="en-PH" dirty="0" smtClean="0"/>
          </a:p>
          <a:p>
            <a:r>
              <a:rPr lang="en-PH" dirty="0"/>
              <a:t>The </a:t>
            </a:r>
            <a:r>
              <a:rPr lang="en-PH" dirty="0" err="1" smtClean="0"/>
              <a:t>SpittleController’s</a:t>
            </a:r>
            <a:r>
              <a:rPr lang="en-PH" dirty="0" smtClean="0"/>
              <a:t> </a:t>
            </a:r>
            <a:r>
              <a:rPr lang="en-PH" dirty="0" err="1"/>
              <a:t>getSpittle</a:t>
            </a:r>
            <a:r>
              <a:rPr lang="en-PH" dirty="0"/>
              <a:t>() method is annotated with @</a:t>
            </a:r>
            <a:r>
              <a:rPr lang="en-PH" dirty="0" err="1"/>
              <a:t>RequestMapping</a:t>
            </a:r>
            <a:r>
              <a:rPr lang="en-PH" dirty="0"/>
              <a:t>, with the method attribute set to handle GET requests </a:t>
            </a:r>
          </a:p>
        </p:txBody>
      </p:sp>
    </p:spTree>
    <p:extLst>
      <p:ext uri="{BB962C8B-B14F-4D97-AF65-F5344CB8AC3E}">
        <p14:creationId xmlns:p14="http://schemas.microsoft.com/office/powerpoint/2010/main" val="275569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a:t>UPDATING RESOURCES WITH PUT </a:t>
            </a:r>
            <a:endParaRPr lang="en-PH" sz="2800" dirty="0"/>
          </a:p>
        </p:txBody>
      </p:sp>
      <p:sp>
        <p:nvSpPr>
          <p:cNvPr id="3" name="Content Placeholder 2"/>
          <p:cNvSpPr>
            <a:spLocks noGrp="1"/>
          </p:cNvSpPr>
          <p:nvPr>
            <p:ph idx="1"/>
          </p:nvPr>
        </p:nvSpPr>
        <p:spPr>
          <a:xfrm>
            <a:off x="457200" y="1143000"/>
            <a:ext cx="8229600" cy="5311808"/>
          </a:xfrm>
        </p:spPr>
        <p:txBody>
          <a:bodyPr>
            <a:normAutofit fontScale="92500" lnSpcReduction="20000"/>
          </a:bodyPr>
          <a:lstStyle/>
          <a:p>
            <a:r>
              <a:rPr lang="en-PH" dirty="0"/>
              <a:t>Whereas a GET request transfers the state of a resource from the server to the client, PUT transfers the resource state from the client to the server. </a:t>
            </a:r>
            <a:endParaRPr lang="en-PH" dirty="0" smtClean="0"/>
          </a:p>
          <a:p>
            <a:endParaRPr lang="en-PH" dirty="0"/>
          </a:p>
          <a:p>
            <a:endParaRPr lang="en-PH" dirty="0" smtClean="0"/>
          </a:p>
          <a:p>
            <a:endParaRPr lang="en-PH" dirty="0"/>
          </a:p>
          <a:p>
            <a:endParaRPr lang="en-PH" dirty="0" smtClean="0"/>
          </a:p>
          <a:p>
            <a:r>
              <a:rPr lang="en-PH" dirty="0"/>
              <a:t>The @</a:t>
            </a:r>
            <a:r>
              <a:rPr lang="en-PH" dirty="0" err="1"/>
              <a:t>ResponseStatus</a:t>
            </a:r>
            <a:r>
              <a:rPr lang="en-PH" dirty="0"/>
              <a:t> annotation defines the HTTP status that should be set on the response to the client. In this case, </a:t>
            </a:r>
            <a:r>
              <a:rPr lang="en-PH" dirty="0" err="1"/>
              <a:t>HttpStatus.NO_CONTENT</a:t>
            </a:r>
            <a:r>
              <a:rPr lang="en-PH" dirty="0"/>
              <a:t> indicates that the response status should be set to the HTTP status code 204.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514600"/>
            <a:ext cx="829627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929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a:t>HANDLING DELETE REQUESTS </a:t>
            </a:r>
            <a:endParaRPr lang="en-PH" sz="2800" dirty="0"/>
          </a:p>
        </p:txBody>
      </p:sp>
      <p:sp>
        <p:nvSpPr>
          <p:cNvPr id="3" name="Content Placeholder 2"/>
          <p:cNvSpPr>
            <a:spLocks noGrp="1"/>
          </p:cNvSpPr>
          <p:nvPr>
            <p:ph idx="1"/>
          </p:nvPr>
        </p:nvSpPr>
        <p:spPr>
          <a:xfrm>
            <a:off x="457200" y="1295400"/>
            <a:ext cx="8229600" cy="5159408"/>
          </a:xfrm>
        </p:spPr>
        <p:txBody>
          <a:bodyPr/>
          <a:lstStyle/>
          <a:p>
            <a:r>
              <a:rPr lang="en-PH" dirty="0"/>
              <a:t>Rather than simply update a resource, we </a:t>
            </a:r>
            <a:r>
              <a:rPr lang="en-PH" dirty="0" smtClean="0"/>
              <a:t>may </a:t>
            </a:r>
            <a:r>
              <a:rPr lang="en-PH" dirty="0"/>
              <a:t>want to get rid of it altogether. </a:t>
            </a:r>
            <a:endParaRPr lang="en-PH" dirty="0" smtClean="0"/>
          </a:p>
          <a:p>
            <a:r>
              <a:rPr lang="en-PH" dirty="0"/>
              <a:t>When you don’t want a resource around anymore, that’s what the HTTP DELETE method is for.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40200"/>
            <a:ext cx="85248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22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2800" b="1" dirty="0"/>
              <a:t>CREATING RESOURCES WITH POST </a:t>
            </a:r>
            <a:endParaRPr lang="en-PH" sz="2800" dirty="0"/>
          </a:p>
        </p:txBody>
      </p:sp>
      <p:sp>
        <p:nvSpPr>
          <p:cNvPr id="3" name="Content Placeholder 2"/>
          <p:cNvSpPr>
            <a:spLocks noGrp="1"/>
          </p:cNvSpPr>
          <p:nvPr>
            <p:ph idx="1"/>
          </p:nvPr>
        </p:nvSpPr>
        <p:spPr>
          <a:xfrm>
            <a:off x="457200" y="1447800"/>
            <a:ext cx="8229600" cy="5007008"/>
          </a:xfrm>
        </p:spPr>
        <p:txBody>
          <a:bodyPr/>
          <a:lstStyle/>
          <a:p>
            <a:r>
              <a:rPr lang="en-PH" dirty="0"/>
              <a:t>Among the HTTP methods, POST is </a:t>
            </a:r>
            <a:r>
              <a:rPr lang="en-PH" dirty="0" smtClean="0"/>
              <a:t>the </a:t>
            </a:r>
            <a:r>
              <a:rPr lang="en-PH" dirty="0"/>
              <a:t>rebel. </a:t>
            </a:r>
            <a:endParaRPr lang="en-PH" dirty="0" smtClean="0"/>
          </a:p>
          <a:p>
            <a:r>
              <a:rPr lang="en-PH" dirty="0"/>
              <a:t>It’s unsafe and it is certainly </a:t>
            </a:r>
            <a:r>
              <a:rPr lang="en-PH" i="1" dirty="0"/>
              <a:t>not </a:t>
            </a:r>
            <a:r>
              <a:rPr lang="en-PH" dirty="0"/>
              <a:t>idempotent. </a:t>
            </a:r>
            <a:endParaRPr lang="en-PH" dirty="0" smtClean="0"/>
          </a:p>
          <a:p>
            <a:r>
              <a:rPr lang="en-PH" dirty="0"/>
              <a:t>This nonconformist HTTP method seems to break all of the rules, but in doing so it can handle the jobs that other HTTP methods can’t. </a:t>
            </a:r>
          </a:p>
        </p:txBody>
      </p:sp>
    </p:spTree>
    <p:extLst>
      <p:ext uri="{BB962C8B-B14F-4D97-AF65-F5344CB8AC3E}">
        <p14:creationId xmlns:p14="http://schemas.microsoft.com/office/powerpoint/2010/main" val="419049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 y="228600"/>
            <a:ext cx="83915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2743200"/>
            <a:ext cx="83915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3537" y="5105400"/>
            <a:ext cx="8391525" cy="1384995"/>
          </a:xfrm>
          <a:prstGeom prst="rect">
            <a:avLst/>
          </a:prstGeom>
        </p:spPr>
        <p:txBody>
          <a:bodyPr wrap="square">
            <a:spAutoFit/>
          </a:bodyPr>
          <a:lstStyle/>
          <a:p>
            <a:r>
              <a:rPr lang="en-PH" sz="2800" dirty="0"/>
              <a:t>The first thing you may notice is that this method’s @</a:t>
            </a:r>
            <a:r>
              <a:rPr lang="en-PH" sz="2800" dirty="0" err="1"/>
              <a:t>RequestMapping</a:t>
            </a:r>
            <a:r>
              <a:rPr lang="en-PH" sz="2800" dirty="0"/>
              <a:t> is different from the ones we’ve seen so far. </a:t>
            </a:r>
          </a:p>
        </p:txBody>
      </p:sp>
    </p:spTree>
    <p:extLst>
      <p:ext uri="{BB962C8B-B14F-4D97-AF65-F5344CB8AC3E}">
        <p14:creationId xmlns:p14="http://schemas.microsoft.com/office/powerpoint/2010/main" val="1341492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r>
              <a:rPr lang="en-PH" dirty="0"/>
              <a:t>whereas GET, PUT, and DELETE requests operate directly on the resource identified by their URL, POST has to operate against a URL that isn’t the same as the resource it’s creating (because that URL won’t exist until the resource is created). </a:t>
            </a:r>
            <a:endParaRPr lang="en-PH" dirty="0" smtClean="0"/>
          </a:p>
          <a:p>
            <a:r>
              <a:rPr lang="en-PH" dirty="0"/>
              <a:t>So, much like the GET-handling </a:t>
            </a:r>
            <a:r>
              <a:rPr lang="en-PH" dirty="0" err="1"/>
              <a:t>getSpittle</a:t>
            </a:r>
            <a:r>
              <a:rPr lang="en-PH" dirty="0"/>
              <a:t>() method from before, this method concludes by returning the new Spittle object. This object will be transformed into some representation that the client can use. </a:t>
            </a:r>
          </a:p>
        </p:txBody>
      </p:sp>
    </p:spTree>
    <p:extLst>
      <p:ext uri="{BB962C8B-B14F-4D97-AF65-F5344CB8AC3E}">
        <p14:creationId xmlns:p14="http://schemas.microsoft.com/office/powerpoint/2010/main" val="40793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4000" b="1" i="1" dirty="0"/>
              <a:t>11.1 Getting REST </a:t>
            </a:r>
            <a:endParaRPr lang="en-PH" sz="4000" dirty="0"/>
          </a:p>
        </p:txBody>
      </p:sp>
      <p:sp>
        <p:nvSpPr>
          <p:cNvPr id="3" name="Content Placeholder 2"/>
          <p:cNvSpPr>
            <a:spLocks noGrp="1"/>
          </p:cNvSpPr>
          <p:nvPr>
            <p:ph idx="1"/>
          </p:nvPr>
        </p:nvSpPr>
        <p:spPr>
          <a:xfrm>
            <a:off x="457200" y="1371600"/>
            <a:ext cx="8229600" cy="5083208"/>
          </a:xfrm>
        </p:spPr>
        <p:txBody>
          <a:bodyPr/>
          <a:lstStyle/>
          <a:p>
            <a:r>
              <a:rPr lang="en-PH" dirty="0"/>
              <a:t>Certainly, SOAP can be overkill for many applications and REST brings a simpler alternative. </a:t>
            </a:r>
            <a:endParaRPr lang="en-PH" dirty="0" smtClean="0"/>
          </a:p>
          <a:p>
            <a:r>
              <a:rPr lang="en-PH" dirty="0"/>
              <a:t>The problem is that not everybody has a solid grasp of what REST really is. </a:t>
            </a:r>
          </a:p>
        </p:txBody>
      </p:sp>
    </p:spTree>
    <p:extLst>
      <p:ext uri="{BB962C8B-B14F-4D97-AF65-F5344CB8AC3E}">
        <p14:creationId xmlns:p14="http://schemas.microsoft.com/office/powerpoint/2010/main" val="1411156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4000" b="1" i="1" dirty="0"/>
              <a:t>11.3 Representing resources </a:t>
            </a:r>
            <a:endParaRPr lang="en-PH" sz="4000" dirty="0"/>
          </a:p>
        </p:txBody>
      </p:sp>
      <p:sp>
        <p:nvSpPr>
          <p:cNvPr id="3" name="Content Placeholder 2"/>
          <p:cNvSpPr>
            <a:spLocks noGrp="1"/>
          </p:cNvSpPr>
          <p:nvPr>
            <p:ph idx="1"/>
          </p:nvPr>
        </p:nvSpPr>
        <p:spPr>
          <a:xfrm>
            <a:off x="457200" y="1371600"/>
            <a:ext cx="8229600" cy="5083208"/>
          </a:xfrm>
        </p:spPr>
        <p:txBody>
          <a:bodyPr/>
          <a:lstStyle/>
          <a:p>
            <a:r>
              <a:rPr lang="en-PH" dirty="0"/>
              <a:t>Representation is an important facet of </a:t>
            </a:r>
            <a:r>
              <a:rPr lang="en-PH" dirty="0" smtClean="0"/>
              <a:t>REST</a:t>
            </a:r>
            <a:endParaRPr lang="en-PH" dirty="0"/>
          </a:p>
          <a:p>
            <a:r>
              <a:rPr lang="en-PH" dirty="0"/>
              <a:t>The resource doesn’t change—only how it’s </a:t>
            </a:r>
            <a:r>
              <a:rPr lang="en-PH" dirty="0" smtClean="0"/>
              <a:t>represented</a:t>
            </a:r>
            <a:endParaRPr lang="en-PH" dirty="0"/>
          </a:p>
          <a:p>
            <a:r>
              <a:rPr lang="en-PH" dirty="0"/>
              <a:t>It’s important to know that controllers usually don’t concern themselves with how resources will be </a:t>
            </a:r>
            <a:r>
              <a:rPr lang="en-PH" dirty="0" smtClean="0"/>
              <a:t>represented</a:t>
            </a:r>
          </a:p>
          <a:p>
            <a:r>
              <a:rPr lang="en-PH" dirty="0"/>
              <a:t>Controllers will deal with resources in terms of the Java objects that define </a:t>
            </a:r>
            <a:r>
              <a:rPr lang="en-PH" dirty="0" smtClean="0"/>
              <a:t>them</a:t>
            </a:r>
            <a:endParaRPr lang="en-PH" dirty="0"/>
          </a:p>
        </p:txBody>
      </p:sp>
    </p:spTree>
    <p:extLst>
      <p:ext uri="{BB962C8B-B14F-4D97-AF65-F5344CB8AC3E}">
        <p14:creationId xmlns:p14="http://schemas.microsoft.com/office/powerpoint/2010/main" val="1608733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t>But it’s not until after the controller has finished its works that the resource will be transformed into a form that best suits the client. </a:t>
            </a:r>
            <a:endParaRPr lang="en-PH" dirty="0" smtClean="0"/>
          </a:p>
          <a:p>
            <a:r>
              <a:rPr lang="en-PH" dirty="0"/>
              <a:t>Spring provides two ways to transform a resource’s Java representation into the representation that will be shipped to the client </a:t>
            </a:r>
            <a:endParaRPr lang="en-PH" dirty="0" smtClean="0"/>
          </a:p>
          <a:p>
            <a:pPr lvl="1"/>
            <a:r>
              <a:rPr lang="en-PH" dirty="0"/>
              <a:t>Negotiated view-based rendering </a:t>
            </a:r>
            <a:endParaRPr lang="en-PH" dirty="0" smtClean="0"/>
          </a:p>
          <a:p>
            <a:pPr lvl="1"/>
            <a:r>
              <a:rPr lang="en-PH" dirty="0"/>
              <a:t>HTTP message converters </a:t>
            </a:r>
          </a:p>
        </p:txBody>
      </p:sp>
    </p:spTree>
    <p:extLst>
      <p:ext uri="{BB962C8B-B14F-4D97-AF65-F5344CB8AC3E}">
        <p14:creationId xmlns:p14="http://schemas.microsoft.com/office/powerpoint/2010/main" val="970619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sz="3600" b="1" i="1" dirty="0"/>
              <a:t>11.3.1 Negotiating resource representation </a:t>
            </a:r>
            <a:endParaRPr lang="en-PH" sz="3600" dirty="0"/>
          </a:p>
        </p:txBody>
      </p:sp>
      <p:sp>
        <p:nvSpPr>
          <p:cNvPr id="3" name="Content Placeholder 2"/>
          <p:cNvSpPr>
            <a:spLocks noGrp="1"/>
          </p:cNvSpPr>
          <p:nvPr>
            <p:ph idx="1"/>
          </p:nvPr>
        </p:nvSpPr>
        <p:spPr>
          <a:xfrm>
            <a:off x="457200" y="1676400"/>
            <a:ext cx="8229600" cy="4778408"/>
          </a:xfrm>
        </p:spPr>
        <p:txBody>
          <a:bodyPr/>
          <a:lstStyle/>
          <a:p>
            <a:r>
              <a:rPr lang="en-PH" dirty="0"/>
              <a:t>As you’ll recall from chapter 7, when a controller’s handler method finishes, a logical view name is usually returned. </a:t>
            </a:r>
            <a:endParaRPr lang="en-PH" dirty="0" smtClean="0"/>
          </a:p>
          <a:p>
            <a:r>
              <a:rPr lang="en-PH" dirty="0" err="1"/>
              <a:t>DispatcherServlet</a:t>
            </a:r>
            <a:r>
              <a:rPr lang="en-PH" dirty="0"/>
              <a:t> then passes the view name to a view resolver </a:t>
            </a:r>
            <a:endParaRPr lang="en-PH" dirty="0" smtClean="0"/>
          </a:p>
          <a:p>
            <a:r>
              <a:rPr lang="en-PH" dirty="0"/>
              <a:t>In a human-facing web application, the view chosen is almost always rendered as HTML. </a:t>
            </a:r>
          </a:p>
        </p:txBody>
      </p:sp>
    </p:spTree>
    <p:extLst>
      <p:ext uri="{BB962C8B-B14F-4D97-AF65-F5344CB8AC3E}">
        <p14:creationId xmlns:p14="http://schemas.microsoft.com/office/powerpoint/2010/main" val="2231568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When it comes to resolving view names into views that can produce resource </a:t>
            </a:r>
            <a:r>
              <a:rPr lang="en-PH" dirty="0" smtClean="0"/>
              <a:t>representations</a:t>
            </a:r>
            <a:r>
              <a:rPr lang="en-PH" dirty="0"/>
              <a:t>, there’s an additional dimension to consider. </a:t>
            </a:r>
            <a:endParaRPr lang="en-PH" dirty="0" smtClean="0"/>
          </a:p>
          <a:p>
            <a:r>
              <a:rPr lang="en-PH" dirty="0"/>
              <a:t>If the client wants XML, then an HTML-rendering view won’t do—even if the view name matches. </a:t>
            </a:r>
            <a:endParaRPr lang="en-PH" dirty="0" smtClean="0"/>
          </a:p>
          <a:p>
            <a:r>
              <a:rPr lang="en-PH" dirty="0"/>
              <a:t>Spring’s </a:t>
            </a:r>
            <a:r>
              <a:rPr lang="en-PH" dirty="0" err="1"/>
              <a:t>ContentNegotiatingViewResolver</a:t>
            </a:r>
            <a:r>
              <a:rPr lang="en-PH" dirty="0"/>
              <a:t> is a special view resolver that takes the content type that the client wants into consideration. </a:t>
            </a:r>
          </a:p>
        </p:txBody>
      </p:sp>
    </p:spTree>
    <p:extLst>
      <p:ext uri="{BB962C8B-B14F-4D97-AF65-F5344CB8AC3E}">
        <p14:creationId xmlns:p14="http://schemas.microsoft.com/office/powerpoint/2010/main" val="3107112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86200"/>
            <a:ext cx="8534400" cy="2743200"/>
          </a:xfrm>
        </p:spPr>
        <p:txBody>
          <a:bodyPr>
            <a:normAutofit fontScale="92500"/>
          </a:bodyPr>
          <a:lstStyle/>
          <a:p>
            <a:r>
              <a:rPr lang="en-PH" dirty="0"/>
              <a:t>Understanding how </a:t>
            </a:r>
            <a:r>
              <a:rPr lang="en-PH" dirty="0" err="1"/>
              <a:t>ContentNegotiatingViewResolver</a:t>
            </a:r>
            <a:r>
              <a:rPr lang="en-PH" dirty="0"/>
              <a:t> works involves getting to know the content-negotiation two-step: </a:t>
            </a:r>
            <a:endParaRPr lang="en-PH" dirty="0" smtClean="0"/>
          </a:p>
          <a:p>
            <a:pPr lvl="1"/>
            <a:r>
              <a:rPr lang="en-PH" dirty="0"/>
              <a:t>Determine the requested media type(s) </a:t>
            </a:r>
            <a:endParaRPr lang="en-PH" dirty="0" smtClean="0"/>
          </a:p>
          <a:p>
            <a:pPr lvl="1"/>
            <a:r>
              <a:rPr lang="en-PH" dirty="0"/>
              <a:t>Find the best view for the requested media type(s)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28600"/>
            <a:ext cx="87249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706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a:t>DETERMINING THE REQUESTED MEDIA TYPES </a:t>
            </a:r>
            <a:endParaRPr lang="en-PH" sz="2800" dirty="0"/>
          </a:p>
        </p:txBody>
      </p:sp>
      <p:sp>
        <p:nvSpPr>
          <p:cNvPr id="3" name="Content Placeholder 2"/>
          <p:cNvSpPr>
            <a:spLocks noGrp="1"/>
          </p:cNvSpPr>
          <p:nvPr>
            <p:ph idx="1"/>
          </p:nvPr>
        </p:nvSpPr>
        <p:spPr>
          <a:xfrm>
            <a:off x="457200" y="1219200"/>
            <a:ext cx="8229600" cy="5410200"/>
          </a:xfrm>
        </p:spPr>
        <p:txBody>
          <a:bodyPr/>
          <a:lstStyle/>
          <a:p>
            <a:r>
              <a:rPr lang="en-PH" dirty="0"/>
              <a:t>On the surface, that seems like a simple job. Shouldn’t the request’s Accept header give a clear indication of what representation should be sent to the client? </a:t>
            </a:r>
            <a:endParaRPr lang="en-PH" dirty="0" smtClean="0"/>
          </a:p>
          <a:p>
            <a:r>
              <a:rPr lang="en-PH" dirty="0"/>
              <a:t>Unfortunately, the Accept header can’t always be deemed reliable. If the client in question is a web browser, there’s no guarantee that what the client wants is what the browser sends in the Accept header. </a:t>
            </a:r>
          </a:p>
        </p:txBody>
      </p:sp>
    </p:spTree>
    <p:extLst>
      <p:ext uri="{BB962C8B-B14F-4D97-AF65-F5344CB8AC3E}">
        <p14:creationId xmlns:p14="http://schemas.microsoft.com/office/powerpoint/2010/main" val="148227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t>Web browsers typically only accept </a:t>
            </a:r>
            <a:r>
              <a:rPr lang="en-PH" dirty="0" smtClean="0"/>
              <a:t>human-friendly </a:t>
            </a:r>
            <a:r>
              <a:rPr lang="en-PH" dirty="0"/>
              <a:t>content types (such as text/html) and there’s no way (short of </a:t>
            </a:r>
            <a:r>
              <a:rPr lang="en-PH" dirty="0" smtClean="0"/>
              <a:t>developer-oriented </a:t>
            </a:r>
            <a:r>
              <a:rPr lang="en-PH" dirty="0"/>
              <a:t>browser plug-ins) to specify a different content type. </a:t>
            </a:r>
            <a:endParaRPr lang="en-PH" dirty="0" smtClean="0"/>
          </a:p>
          <a:p>
            <a:r>
              <a:rPr lang="en-PH" dirty="0" err="1"/>
              <a:t>ContentNegotiatingViewResolver</a:t>
            </a:r>
            <a:r>
              <a:rPr lang="en-PH" dirty="0"/>
              <a:t> will consider the Accept header and use </a:t>
            </a:r>
            <a:r>
              <a:rPr lang="en-PH" dirty="0" smtClean="0"/>
              <a:t>whatever </a:t>
            </a:r>
            <a:r>
              <a:rPr lang="en-PH" dirty="0"/>
              <a:t>media types it asks for; but only after it first looks at the URL’s file extension. </a:t>
            </a:r>
            <a:endParaRPr lang="en-PH" dirty="0" smtClean="0"/>
          </a:p>
          <a:p>
            <a:endParaRPr lang="en-PH" dirty="0"/>
          </a:p>
        </p:txBody>
      </p:sp>
    </p:spTree>
    <p:extLst>
      <p:ext uri="{BB962C8B-B14F-4D97-AF65-F5344CB8AC3E}">
        <p14:creationId xmlns:p14="http://schemas.microsoft.com/office/powerpoint/2010/main" val="1901298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a:t>If the file extension doesn’t produce any media types to work with, then the Accept header in the request will be considered. But if the request header doesn’t have an Accept header, then it’ll fall back to the media type set in the default- </a:t>
            </a:r>
            <a:r>
              <a:rPr lang="en-PH" dirty="0" err="1"/>
              <a:t>ContentType</a:t>
            </a:r>
            <a:r>
              <a:rPr lang="en-PH" dirty="0"/>
              <a:t> property. </a:t>
            </a:r>
          </a:p>
        </p:txBody>
      </p:sp>
    </p:spTree>
    <p:extLst>
      <p:ext uri="{BB962C8B-B14F-4D97-AF65-F5344CB8AC3E}">
        <p14:creationId xmlns:p14="http://schemas.microsoft.com/office/powerpoint/2010/main" val="3054427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2800" b="1" dirty="0"/>
              <a:t>INFLUENCING HOW MEDIA TYPES ARE CHOSEN </a:t>
            </a:r>
            <a:endParaRPr lang="en-PH" sz="2800" dirty="0"/>
          </a:p>
        </p:txBody>
      </p:sp>
      <p:sp>
        <p:nvSpPr>
          <p:cNvPr id="3" name="Content Placeholder 2"/>
          <p:cNvSpPr>
            <a:spLocks noGrp="1"/>
          </p:cNvSpPr>
          <p:nvPr>
            <p:ph idx="1"/>
          </p:nvPr>
        </p:nvSpPr>
        <p:spPr>
          <a:xfrm>
            <a:off x="457200" y="1524000"/>
            <a:ext cx="8229600" cy="5105400"/>
          </a:xfrm>
        </p:spPr>
        <p:txBody>
          <a:bodyPr>
            <a:normAutofit lnSpcReduction="10000"/>
          </a:bodyPr>
          <a:lstStyle/>
          <a:p>
            <a:r>
              <a:rPr lang="en-PH" dirty="0"/>
              <a:t>S</a:t>
            </a:r>
            <a:r>
              <a:rPr lang="en-PH" dirty="0" smtClean="0"/>
              <a:t>everal </a:t>
            </a:r>
            <a:r>
              <a:rPr lang="en-PH" dirty="0"/>
              <a:t>options that can </a:t>
            </a:r>
            <a:r>
              <a:rPr lang="en-PH" dirty="0" smtClean="0"/>
              <a:t>influence the </a:t>
            </a:r>
            <a:r>
              <a:rPr lang="en-PH" dirty="0" err="1"/>
              <a:t>behavior</a:t>
            </a:r>
            <a:r>
              <a:rPr lang="en-PH" dirty="0"/>
              <a:t> </a:t>
            </a:r>
            <a:r>
              <a:rPr lang="en-PH" dirty="0" smtClean="0"/>
              <a:t>of determining the requested media types:</a:t>
            </a:r>
          </a:p>
          <a:p>
            <a:pPr lvl="1"/>
            <a:r>
              <a:rPr lang="en-PH" dirty="0"/>
              <a:t>Setting the </a:t>
            </a:r>
            <a:r>
              <a:rPr lang="en-PH" dirty="0" err="1">
                <a:solidFill>
                  <a:schemeClr val="accent1"/>
                </a:solidFill>
              </a:rPr>
              <a:t>favorPathExtension</a:t>
            </a:r>
            <a:r>
              <a:rPr lang="en-PH" dirty="0"/>
              <a:t> property to false will cause </a:t>
            </a:r>
            <a:r>
              <a:rPr lang="en-PH" dirty="0" err="1" smtClean="0">
                <a:solidFill>
                  <a:schemeClr val="accent1"/>
                </a:solidFill>
              </a:rPr>
              <a:t>ContentNegotiatingViewResolver</a:t>
            </a:r>
            <a:r>
              <a:rPr lang="en-PH" dirty="0" smtClean="0"/>
              <a:t> </a:t>
            </a:r>
            <a:r>
              <a:rPr lang="en-PH" dirty="0"/>
              <a:t>to ignore the URL’s path extension. </a:t>
            </a:r>
            <a:endParaRPr lang="en-PH" dirty="0" smtClean="0"/>
          </a:p>
          <a:p>
            <a:pPr lvl="1"/>
            <a:r>
              <a:rPr lang="en-PH" dirty="0"/>
              <a:t>Adding the Java Activation Framework (JAF) to the </a:t>
            </a:r>
            <a:r>
              <a:rPr lang="en-PH" dirty="0" err="1"/>
              <a:t>classpath</a:t>
            </a:r>
            <a:r>
              <a:rPr lang="en-PH" dirty="0"/>
              <a:t> will cause </a:t>
            </a:r>
            <a:r>
              <a:rPr lang="en-PH" dirty="0" err="1">
                <a:solidFill>
                  <a:schemeClr val="accent1"/>
                </a:solidFill>
              </a:rPr>
              <a:t>ContentNegotiatingViewResolver</a:t>
            </a:r>
            <a:r>
              <a:rPr lang="en-PH" dirty="0"/>
              <a:t> to ask JAF for help in determining the media type for the path extension in addition to entries in the </a:t>
            </a:r>
            <a:r>
              <a:rPr lang="en-PH" dirty="0" err="1"/>
              <a:t>mediaTypes</a:t>
            </a:r>
            <a:r>
              <a:rPr lang="en-PH" dirty="0"/>
              <a:t> property. </a:t>
            </a:r>
          </a:p>
        </p:txBody>
      </p:sp>
    </p:spTree>
    <p:extLst>
      <p:ext uri="{BB962C8B-B14F-4D97-AF65-F5344CB8AC3E}">
        <p14:creationId xmlns:p14="http://schemas.microsoft.com/office/powerpoint/2010/main" val="2603312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pPr lvl="1"/>
            <a:r>
              <a:rPr lang="en-PH" dirty="0"/>
              <a:t>If you set the </a:t>
            </a:r>
            <a:r>
              <a:rPr lang="en-PH" dirty="0" err="1">
                <a:solidFill>
                  <a:schemeClr val="accent1"/>
                </a:solidFill>
              </a:rPr>
              <a:t>favorParameter</a:t>
            </a:r>
            <a:r>
              <a:rPr lang="en-PH" dirty="0"/>
              <a:t> property to true and if the request has a format parameter, then the value of the format parameter will be matched against the </a:t>
            </a:r>
            <a:r>
              <a:rPr lang="en-PH" dirty="0" err="1">
                <a:solidFill>
                  <a:schemeClr val="accent1"/>
                </a:solidFill>
              </a:rPr>
              <a:t>mediaTypes</a:t>
            </a:r>
            <a:r>
              <a:rPr lang="en-PH" dirty="0"/>
              <a:t> property. (Additionally, the name of the parameter can be chosen by setting the </a:t>
            </a:r>
            <a:r>
              <a:rPr lang="en-PH" dirty="0" err="1">
                <a:solidFill>
                  <a:schemeClr val="accent1"/>
                </a:solidFill>
              </a:rPr>
              <a:t>parameterName</a:t>
            </a:r>
            <a:r>
              <a:rPr lang="en-PH" dirty="0"/>
              <a:t> property</a:t>
            </a:r>
            <a:r>
              <a:rPr lang="en-PH" dirty="0" smtClean="0"/>
              <a:t>.)</a:t>
            </a:r>
          </a:p>
          <a:p>
            <a:pPr lvl="1"/>
            <a:r>
              <a:rPr lang="en-PH" dirty="0"/>
              <a:t>Setting the </a:t>
            </a:r>
            <a:r>
              <a:rPr lang="en-PH" dirty="0" err="1">
                <a:solidFill>
                  <a:schemeClr val="accent1"/>
                </a:solidFill>
              </a:rPr>
              <a:t>ignoreAcceptHeader</a:t>
            </a:r>
            <a:r>
              <a:rPr lang="en-PH" dirty="0"/>
              <a:t> to true will remove the Accept from consideration. </a:t>
            </a:r>
            <a:r>
              <a:rPr lang="en-PH" dirty="0" smtClean="0"/>
              <a:t> </a:t>
            </a:r>
            <a:endParaRPr lang="en-PH" dirty="0"/>
          </a:p>
        </p:txBody>
      </p:sp>
    </p:spTree>
    <p:extLst>
      <p:ext uri="{BB962C8B-B14F-4D97-AF65-F5344CB8AC3E}">
        <p14:creationId xmlns:p14="http://schemas.microsoft.com/office/powerpoint/2010/main" val="216809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11.1.1 The fundamentals of REST </a:t>
            </a:r>
            <a:endParaRPr lang="en-PH" sz="3600" dirty="0"/>
          </a:p>
        </p:txBody>
      </p:sp>
      <p:sp>
        <p:nvSpPr>
          <p:cNvPr id="3" name="Content Placeholder 2"/>
          <p:cNvSpPr>
            <a:spLocks noGrp="1"/>
          </p:cNvSpPr>
          <p:nvPr>
            <p:ph idx="1"/>
          </p:nvPr>
        </p:nvSpPr>
        <p:spPr/>
        <p:txBody>
          <a:bodyPr/>
          <a:lstStyle/>
          <a:p>
            <a:r>
              <a:rPr lang="en-PH" dirty="0"/>
              <a:t>A mistake that’s often made when approaching REST is to think of it as “web services with URLs”—to think of REST as another remote procedure call (RPC) mechanism, like SOAP, but invoked through plain HTTP URLs and without SOAP’s hefty XML namespaces. </a:t>
            </a:r>
          </a:p>
        </p:txBody>
      </p:sp>
    </p:spTree>
    <p:extLst>
      <p:ext uri="{BB962C8B-B14F-4D97-AF65-F5344CB8AC3E}">
        <p14:creationId xmlns:p14="http://schemas.microsoft.com/office/powerpoint/2010/main" val="1797980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a:t>FINDING A VIEW </a:t>
            </a:r>
            <a:endParaRPr lang="en-PH" sz="2800" dirty="0"/>
          </a:p>
        </p:txBody>
      </p:sp>
      <p:sp>
        <p:nvSpPr>
          <p:cNvPr id="3" name="Content Placeholder 2"/>
          <p:cNvSpPr>
            <a:spLocks noGrp="1"/>
          </p:cNvSpPr>
          <p:nvPr>
            <p:ph idx="1"/>
          </p:nvPr>
        </p:nvSpPr>
        <p:spPr>
          <a:xfrm>
            <a:off x="457200" y="1295400"/>
            <a:ext cx="8229600" cy="5159408"/>
          </a:xfrm>
        </p:spPr>
        <p:txBody>
          <a:bodyPr>
            <a:normAutofit fontScale="92500" lnSpcReduction="20000"/>
          </a:bodyPr>
          <a:lstStyle/>
          <a:p>
            <a:r>
              <a:rPr lang="en-PH" dirty="0"/>
              <a:t>Unlike other view resolvers, </a:t>
            </a:r>
            <a:r>
              <a:rPr lang="en-PH" dirty="0" err="1">
                <a:solidFill>
                  <a:schemeClr val="accent1"/>
                </a:solidFill>
              </a:rPr>
              <a:t>ContentNegotiatingViewResolver</a:t>
            </a:r>
            <a:r>
              <a:rPr lang="en-PH" dirty="0"/>
              <a:t> doesn’t directly resolve views. Instead, it delegates to other view resolvers to find a view </a:t>
            </a:r>
            <a:r>
              <a:rPr lang="en-PH" dirty="0" smtClean="0"/>
              <a:t>that </a:t>
            </a:r>
            <a:r>
              <a:rPr lang="en-PH" dirty="0"/>
              <a:t>best suits the client. </a:t>
            </a:r>
            <a:endParaRPr lang="en-PH" dirty="0" smtClean="0"/>
          </a:p>
          <a:p>
            <a:r>
              <a:rPr lang="en-PH" dirty="0" err="1">
                <a:solidFill>
                  <a:schemeClr val="accent1"/>
                </a:solidFill>
              </a:rPr>
              <a:t>ContentNegotiatingViewResolver</a:t>
            </a:r>
            <a:r>
              <a:rPr lang="en-PH" dirty="0"/>
              <a:t> asks all of its view resolvers to resolve the </a:t>
            </a:r>
            <a:r>
              <a:rPr lang="en-PH" dirty="0" smtClean="0"/>
              <a:t>logical </a:t>
            </a:r>
            <a:r>
              <a:rPr lang="en-PH" dirty="0"/>
              <a:t>view name into a view. </a:t>
            </a:r>
            <a:endParaRPr lang="en-PH" dirty="0" smtClean="0"/>
          </a:p>
          <a:p>
            <a:r>
              <a:rPr lang="en-PH" dirty="0"/>
              <a:t>With the candidate view list assembled, </a:t>
            </a:r>
            <a:r>
              <a:rPr lang="en-PH" dirty="0" err="1">
                <a:solidFill>
                  <a:schemeClr val="accent1"/>
                </a:solidFill>
              </a:rPr>
              <a:t>ContentNegotiatingViewResolver</a:t>
            </a:r>
            <a:r>
              <a:rPr lang="en-PH" dirty="0"/>
              <a:t> cycles through all of the requested media types, trying to find a view from among the </a:t>
            </a:r>
            <a:r>
              <a:rPr lang="en-PH" dirty="0" smtClean="0"/>
              <a:t>candidate </a:t>
            </a:r>
            <a:r>
              <a:rPr lang="en-PH" dirty="0"/>
              <a:t>views that produces a matching content </a:t>
            </a:r>
            <a:r>
              <a:rPr lang="en-PH" dirty="0" smtClean="0"/>
              <a:t>type</a:t>
            </a:r>
            <a:r>
              <a:rPr lang="en-PH" dirty="0"/>
              <a:t> </a:t>
            </a:r>
            <a:r>
              <a:rPr lang="en-PH" dirty="0" smtClean="0"/>
              <a:t>– first match wins</a:t>
            </a:r>
            <a:endParaRPr lang="en-PH" dirty="0"/>
          </a:p>
        </p:txBody>
      </p:sp>
    </p:spTree>
    <p:extLst>
      <p:ext uri="{BB962C8B-B14F-4D97-AF65-F5344CB8AC3E}">
        <p14:creationId xmlns:p14="http://schemas.microsoft.com/office/powerpoint/2010/main" val="4258102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02408"/>
          </a:xfrm>
        </p:spPr>
        <p:txBody>
          <a:bodyPr/>
          <a:lstStyle/>
          <a:p>
            <a:r>
              <a:rPr lang="en-PH" dirty="0"/>
              <a:t>In the end, if </a:t>
            </a:r>
            <a:r>
              <a:rPr lang="en-PH" dirty="0" err="1">
                <a:solidFill>
                  <a:schemeClr val="accent1"/>
                </a:solidFill>
              </a:rPr>
              <a:t>ContentNegotiatingViewResolver</a:t>
            </a:r>
            <a:r>
              <a:rPr lang="en-PH" dirty="0"/>
              <a:t> fails to find a suitable view, then it returns a </a:t>
            </a:r>
            <a:r>
              <a:rPr lang="en-PH" dirty="0">
                <a:solidFill>
                  <a:schemeClr val="accent1"/>
                </a:solidFill>
              </a:rPr>
              <a:t>null</a:t>
            </a:r>
            <a:r>
              <a:rPr lang="en-PH" dirty="0"/>
              <a:t> view. Or, if </a:t>
            </a:r>
            <a:r>
              <a:rPr lang="en-PH" dirty="0" err="1">
                <a:solidFill>
                  <a:schemeClr val="accent1"/>
                </a:solidFill>
              </a:rPr>
              <a:t>useNotAcceptableStatusCode</a:t>
            </a:r>
            <a:r>
              <a:rPr lang="en-PH" dirty="0"/>
              <a:t> is set to true, then a view with an HTTP status code of 406 (Not Acceptable) will be returned. </a:t>
            </a:r>
          </a:p>
        </p:txBody>
      </p:sp>
    </p:spTree>
    <p:extLst>
      <p:ext uri="{BB962C8B-B14F-4D97-AF65-F5344CB8AC3E}">
        <p14:creationId xmlns:p14="http://schemas.microsoft.com/office/powerpoint/2010/main" val="1617780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a:t>When defining machine-consumed </a:t>
            </a:r>
            <a:r>
              <a:rPr lang="en-PH" dirty="0" err="1"/>
              <a:t>RESTful</a:t>
            </a:r>
            <a:r>
              <a:rPr lang="en-PH" dirty="0"/>
              <a:t> resources, it may make more sense to develop the controller in a way that acknowledges that the data it produces will be </a:t>
            </a:r>
            <a:r>
              <a:rPr lang="en-PH" dirty="0" smtClean="0"/>
              <a:t>represented </a:t>
            </a:r>
            <a:r>
              <a:rPr lang="en-PH" dirty="0"/>
              <a:t>as a resource consumed by another application. </a:t>
            </a:r>
          </a:p>
        </p:txBody>
      </p:sp>
    </p:spTree>
    <p:extLst>
      <p:ext uri="{BB962C8B-B14F-4D97-AF65-F5344CB8AC3E}">
        <p14:creationId xmlns:p14="http://schemas.microsoft.com/office/powerpoint/2010/main" val="1173492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11.3.2 Working with HTTP message converters </a:t>
            </a:r>
            <a:endParaRPr lang="en-PH" sz="3600" dirty="0"/>
          </a:p>
        </p:txBody>
      </p:sp>
      <p:sp>
        <p:nvSpPr>
          <p:cNvPr id="3" name="Content Placeholder 2"/>
          <p:cNvSpPr>
            <a:spLocks noGrp="1"/>
          </p:cNvSpPr>
          <p:nvPr>
            <p:ph idx="1"/>
          </p:nvPr>
        </p:nvSpPr>
        <p:spPr/>
        <p:txBody>
          <a:bodyPr/>
          <a:lstStyle/>
          <a:p>
            <a:r>
              <a:rPr lang="en-PH" dirty="0"/>
              <a:t>A</a:t>
            </a:r>
            <a:r>
              <a:rPr lang="en-PH" dirty="0" smtClean="0"/>
              <a:t> </a:t>
            </a:r>
            <a:r>
              <a:rPr lang="en-PH" dirty="0"/>
              <a:t>typical Spring MVC controller method ends by placing one or more pieces of information into the model and </a:t>
            </a:r>
            <a:r>
              <a:rPr lang="en-PH" dirty="0" smtClean="0"/>
              <a:t>designating </a:t>
            </a:r>
            <a:r>
              <a:rPr lang="en-PH" dirty="0"/>
              <a:t>a view to render that data to the user</a:t>
            </a:r>
            <a:r>
              <a:rPr lang="en-PH" dirty="0" smtClean="0"/>
              <a:t>.</a:t>
            </a:r>
          </a:p>
          <a:p>
            <a:r>
              <a:rPr lang="en-PH" dirty="0"/>
              <a:t>But when a controller’s job is to produce a representation of some resource, another more direct option is available that bypasses the model and view. </a:t>
            </a:r>
            <a:r>
              <a:rPr lang="en-PH" dirty="0" smtClean="0"/>
              <a:t> </a:t>
            </a:r>
            <a:endParaRPr lang="en-PH" dirty="0"/>
          </a:p>
        </p:txBody>
      </p:sp>
    </p:spTree>
    <p:extLst>
      <p:ext uri="{BB962C8B-B14F-4D97-AF65-F5344CB8AC3E}">
        <p14:creationId xmlns:p14="http://schemas.microsoft.com/office/powerpoint/2010/main" val="2904732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In this style of handler method, the object returned from the controller is automatically </a:t>
            </a:r>
            <a:r>
              <a:rPr lang="en-PH" dirty="0" smtClean="0"/>
              <a:t>converted </a:t>
            </a:r>
            <a:r>
              <a:rPr lang="en-PH" dirty="0"/>
              <a:t>into a </a:t>
            </a:r>
            <a:r>
              <a:rPr lang="en-PH" dirty="0" smtClean="0"/>
              <a:t>representation </a:t>
            </a:r>
            <a:r>
              <a:rPr lang="en-PH" dirty="0"/>
              <a:t>appropriate for the client</a:t>
            </a:r>
            <a:r>
              <a:rPr lang="en-PH" dirty="0" smtClean="0"/>
              <a:t>.</a:t>
            </a:r>
          </a:p>
          <a:p>
            <a:r>
              <a:rPr lang="en-PH" dirty="0"/>
              <a:t>Employing this new technique starts with applying the @</a:t>
            </a:r>
            <a:r>
              <a:rPr lang="en-PH" dirty="0" err="1"/>
              <a:t>ResponseBody</a:t>
            </a:r>
            <a:r>
              <a:rPr lang="en-PH" dirty="0"/>
              <a:t> annotation to a controller’s handler method. </a:t>
            </a:r>
            <a:r>
              <a:rPr lang="en-PH" dirty="0" smtClean="0"/>
              <a:t> </a:t>
            </a:r>
            <a:endParaRPr lang="en-PH" dirty="0"/>
          </a:p>
        </p:txBody>
      </p:sp>
    </p:spTree>
    <p:extLst>
      <p:ext uri="{BB962C8B-B14F-4D97-AF65-F5344CB8AC3E}">
        <p14:creationId xmlns:p14="http://schemas.microsoft.com/office/powerpoint/2010/main" val="1157848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485106"/>
          </a:xfrm>
        </p:spPr>
        <p:txBody>
          <a:bodyPr>
            <a:normAutofit/>
          </a:bodyPr>
          <a:lstStyle/>
          <a:p>
            <a:r>
              <a:rPr lang="en-PH" sz="2800" b="1" dirty="0"/>
              <a:t>RETURNING RESOURCE STATE IN THE RESPONSE BODY </a:t>
            </a:r>
            <a:endParaRPr lang="en-PH" sz="2800" dirty="0"/>
          </a:p>
        </p:txBody>
      </p:sp>
      <p:sp>
        <p:nvSpPr>
          <p:cNvPr id="3" name="Content Placeholder 2"/>
          <p:cNvSpPr>
            <a:spLocks noGrp="1"/>
          </p:cNvSpPr>
          <p:nvPr>
            <p:ph idx="1"/>
          </p:nvPr>
        </p:nvSpPr>
        <p:spPr>
          <a:xfrm>
            <a:off x="457200" y="1676400"/>
            <a:ext cx="8229600" cy="4778408"/>
          </a:xfrm>
        </p:spPr>
        <p:txBody>
          <a:bodyPr/>
          <a:lstStyle/>
          <a:p>
            <a:r>
              <a:rPr lang="en-PH" dirty="0"/>
              <a:t>Normally when a handler method returns a Java object (anything other than String), that object ends up in the model for rendering in the view. </a:t>
            </a:r>
            <a:endParaRPr lang="en-PH" dirty="0" smtClean="0"/>
          </a:p>
          <a:p>
            <a:r>
              <a:rPr lang="en-PH" dirty="0"/>
              <a:t>But if that handler method is annotated with @</a:t>
            </a:r>
            <a:r>
              <a:rPr lang="en-PH" dirty="0" err="1"/>
              <a:t>ResponseBody</a:t>
            </a:r>
            <a:r>
              <a:rPr lang="en-PH" dirty="0"/>
              <a:t>, then it indicates that the HTTP message converter mechanism should take over and transform the returned object into whatever form the client needs. </a:t>
            </a:r>
          </a:p>
        </p:txBody>
      </p:sp>
    </p:spTree>
    <p:extLst>
      <p:ext uri="{BB962C8B-B14F-4D97-AF65-F5344CB8AC3E}">
        <p14:creationId xmlns:p14="http://schemas.microsoft.com/office/powerpoint/2010/main" val="23795715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711608"/>
          </a:xfrm>
        </p:spPr>
        <p:txBody>
          <a:bodyPr>
            <a:normAutofit fontScale="92500" lnSpcReduction="20000"/>
          </a:bodyPr>
          <a:lstStyle/>
          <a:p>
            <a:r>
              <a:rPr lang="en-PH" dirty="0"/>
              <a:t>The @</a:t>
            </a:r>
            <a:r>
              <a:rPr lang="en-PH" dirty="0" err="1"/>
              <a:t>ResponseBody</a:t>
            </a:r>
            <a:r>
              <a:rPr lang="en-PH" dirty="0"/>
              <a:t> annotation tells Spring that we want to send the returned object as a resource to the client, converted into some representational form that the client can accept. </a:t>
            </a:r>
            <a:endParaRPr lang="en-PH" dirty="0" smtClean="0"/>
          </a:p>
          <a:p>
            <a:r>
              <a:rPr lang="en-PH" dirty="0"/>
              <a:t>More specifically, the resource should take a form that satisfies the request’s Accept header. If the request has no Accept header, then it’s assumed that the client can accept any representation form.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853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0689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02408"/>
          </a:xfrm>
        </p:spPr>
        <p:txBody>
          <a:bodyPr/>
          <a:lstStyle/>
          <a:p>
            <a:r>
              <a:rPr lang="en-PH" dirty="0"/>
              <a:t>Taking an arbitrary Java object returned from a handler method and converting it into a client-pleasing representation is a job for one of Spring’s HTTP message </a:t>
            </a:r>
            <a:r>
              <a:rPr lang="en-PH" dirty="0" smtClean="0"/>
              <a:t>converters</a:t>
            </a:r>
            <a:r>
              <a:rPr lang="en-PH" dirty="0"/>
              <a:t>.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90787"/>
            <a:ext cx="899160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810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5800"/>
            <a:ext cx="8229600" cy="1959008"/>
          </a:xfrm>
        </p:spPr>
        <p:txBody>
          <a:bodyPr/>
          <a:lstStyle/>
          <a:p>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1"/>
            <a:ext cx="8763000" cy="609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4828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845208"/>
          </a:xfrm>
        </p:spPr>
        <p:txBody>
          <a:bodyPr>
            <a:normAutofit fontScale="92500"/>
          </a:bodyPr>
          <a:lstStyle/>
          <a:p>
            <a:r>
              <a:rPr lang="en-PH" dirty="0"/>
              <a:t>Note that all but three of the HTTP message converters in table 11.2 are registered by default, so no Spring configuration is required to use them</a:t>
            </a:r>
            <a:r>
              <a:rPr lang="en-PH" dirty="0" smtClean="0"/>
              <a:t>.</a:t>
            </a:r>
          </a:p>
          <a:p>
            <a:endParaRPr lang="en-PH" dirty="0"/>
          </a:p>
          <a:p>
            <a:r>
              <a:rPr lang="en-PH" dirty="0"/>
              <a:t>But you may need to add additional libraries to your application’s </a:t>
            </a:r>
            <a:r>
              <a:rPr lang="en-PH" dirty="0" err="1"/>
              <a:t>classpath</a:t>
            </a:r>
            <a:r>
              <a:rPr lang="en-PH" dirty="0"/>
              <a:t> to support them. For instance, if you want to use </a:t>
            </a:r>
            <a:r>
              <a:rPr lang="en-PH" dirty="0" smtClean="0"/>
              <a:t>the </a:t>
            </a:r>
            <a:r>
              <a:rPr lang="en-PH" dirty="0" err="1" smtClean="0">
                <a:solidFill>
                  <a:schemeClr val="accent1"/>
                </a:solidFill>
              </a:rPr>
              <a:t>MappingJacksonHttpMessageConverter</a:t>
            </a:r>
            <a:r>
              <a:rPr lang="en-PH" dirty="0" smtClean="0"/>
              <a:t> </a:t>
            </a:r>
            <a:r>
              <a:rPr lang="en-PH" dirty="0"/>
              <a:t>to convert JSON </a:t>
            </a:r>
            <a:r>
              <a:rPr lang="en-PH" dirty="0" smtClean="0"/>
              <a:t>messages </a:t>
            </a:r>
            <a:r>
              <a:rPr lang="en-PH" dirty="0"/>
              <a:t>to and from Java objects, you’ll need to add the Jackson JSON </a:t>
            </a:r>
            <a:r>
              <a:rPr lang="en-PH" dirty="0" smtClean="0"/>
              <a:t>Processor </a:t>
            </a:r>
            <a:r>
              <a:rPr lang="en-PH" dirty="0"/>
              <a:t>library to the </a:t>
            </a:r>
            <a:r>
              <a:rPr lang="en-PH" dirty="0" err="1"/>
              <a:t>classpath</a:t>
            </a:r>
            <a:r>
              <a:rPr lang="en-PH" dirty="0"/>
              <a:t> </a:t>
            </a:r>
            <a:r>
              <a:rPr lang="en-PH" dirty="0" smtClean="0"/>
              <a:t> </a:t>
            </a:r>
            <a:endParaRPr lang="en-PH" dirty="0"/>
          </a:p>
        </p:txBody>
      </p:sp>
    </p:spTree>
    <p:extLst>
      <p:ext uri="{BB962C8B-B14F-4D97-AF65-F5344CB8AC3E}">
        <p14:creationId xmlns:p14="http://schemas.microsoft.com/office/powerpoint/2010/main" val="1254647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t>On the contrary </a:t>
            </a:r>
            <a:r>
              <a:rPr lang="en-PH" dirty="0" smtClean="0"/>
              <a:t>…</a:t>
            </a:r>
          </a:p>
          <a:p>
            <a:pPr lvl="1"/>
            <a:r>
              <a:rPr lang="en-PH" dirty="0"/>
              <a:t>REST has little to do with RPC</a:t>
            </a:r>
            <a:r>
              <a:rPr lang="en-PH" dirty="0" smtClean="0"/>
              <a:t>.</a:t>
            </a:r>
          </a:p>
          <a:p>
            <a:pPr lvl="1"/>
            <a:r>
              <a:rPr lang="en-PH" dirty="0"/>
              <a:t>Whereas RPC is service-oriented and focused on actions and verbs, REST is resource-oriented, emphasizing the things and nouns that describe an </a:t>
            </a:r>
            <a:r>
              <a:rPr lang="en-PH" dirty="0" smtClean="0"/>
              <a:t>application</a:t>
            </a:r>
            <a:endParaRPr lang="en-PH" dirty="0"/>
          </a:p>
          <a:p>
            <a:pPr lvl="1"/>
            <a:r>
              <a:rPr lang="en-PH" dirty="0"/>
              <a:t>Also, although URLs play a key role in REST, they’re only a part of the </a:t>
            </a:r>
            <a:r>
              <a:rPr lang="en-PH" dirty="0" smtClean="0"/>
              <a:t>story</a:t>
            </a:r>
            <a:endParaRPr lang="en-PH" dirty="0"/>
          </a:p>
        </p:txBody>
      </p:sp>
    </p:spTree>
    <p:extLst>
      <p:ext uri="{BB962C8B-B14F-4D97-AF65-F5344CB8AC3E}">
        <p14:creationId xmlns:p14="http://schemas.microsoft.com/office/powerpoint/2010/main" val="2052211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2800" b="1" dirty="0"/>
              <a:t>RECEIVING RESOURCE STATE IN THE REQUEST BODY </a:t>
            </a:r>
            <a:endParaRPr lang="en-PH" sz="2800" dirty="0"/>
          </a:p>
        </p:txBody>
      </p:sp>
      <p:sp>
        <p:nvSpPr>
          <p:cNvPr id="3" name="Content Placeholder 2"/>
          <p:cNvSpPr>
            <a:spLocks noGrp="1"/>
          </p:cNvSpPr>
          <p:nvPr>
            <p:ph idx="1"/>
          </p:nvPr>
        </p:nvSpPr>
        <p:spPr>
          <a:xfrm>
            <a:off x="457200" y="1447800"/>
            <a:ext cx="8229600" cy="5007008"/>
          </a:xfrm>
        </p:spPr>
        <p:txBody>
          <a:bodyPr>
            <a:normAutofit fontScale="92500"/>
          </a:bodyPr>
          <a:lstStyle/>
          <a:p>
            <a:r>
              <a:rPr lang="en-PH" dirty="0"/>
              <a:t>On the other side of a </a:t>
            </a:r>
            <a:r>
              <a:rPr lang="en-PH" dirty="0" err="1"/>
              <a:t>RESTful</a:t>
            </a:r>
            <a:r>
              <a:rPr lang="en-PH" dirty="0"/>
              <a:t> conversation, a client may send us an object in the form of JSON, XML, or some other content type. </a:t>
            </a:r>
            <a:endParaRPr lang="en-PH" dirty="0" smtClean="0"/>
          </a:p>
          <a:p>
            <a:r>
              <a:rPr lang="en-PH" dirty="0"/>
              <a:t>It’d be inconvenient for our </a:t>
            </a:r>
            <a:r>
              <a:rPr lang="en-PH" dirty="0" smtClean="0"/>
              <a:t>controller’s </a:t>
            </a:r>
            <a:r>
              <a:rPr lang="en-PH" dirty="0"/>
              <a:t>handler methods to receive those objects in their raw form and convert them </a:t>
            </a:r>
            <a:r>
              <a:rPr lang="en-PH" dirty="0" smtClean="0"/>
              <a:t>ourselves</a:t>
            </a:r>
            <a:r>
              <a:rPr lang="en-PH" dirty="0"/>
              <a:t>. </a:t>
            </a:r>
            <a:endParaRPr lang="en-PH" dirty="0" smtClean="0"/>
          </a:p>
          <a:p>
            <a:r>
              <a:rPr lang="en-PH" dirty="0"/>
              <a:t>Fortunately, the @</a:t>
            </a:r>
            <a:r>
              <a:rPr lang="en-PH" dirty="0" err="1"/>
              <a:t>RequestBody</a:t>
            </a:r>
            <a:r>
              <a:rPr lang="en-PH" dirty="0"/>
              <a:t> annotation does the same thing for objects sent from the client as @</a:t>
            </a:r>
            <a:r>
              <a:rPr lang="en-PH" dirty="0" err="1"/>
              <a:t>ResponseBody</a:t>
            </a:r>
            <a:r>
              <a:rPr lang="en-PH" dirty="0"/>
              <a:t> does for objects returned to the client. </a:t>
            </a:r>
          </a:p>
        </p:txBody>
      </p:sp>
    </p:spTree>
    <p:extLst>
      <p:ext uri="{BB962C8B-B14F-4D97-AF65-F5344CB8AC3E}">
        <p14:creationId xmlns:p14="http://schemas.microsoft.com/office/powerpoint/2010/main" val="1823948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229600" cy="3102008"/>
          </a:xfrm>
        </p:spPr>
        <p:txBody>
          <a:bodyPr/>
          <a:lstStyle/>
          <a:p>
            <a:pPr lvl="1"/>
            <a:r>
              <a:rPr lang="en-PH" dirty="0"/>
              <a:t>The request’s Content-Type header must be set to application/</a:t>
            </a:r>
            <a:r>
              <a:rPr lang="en-PH" dirty="0" err="1"/>
              <a:t>json</a:t>
            </a:r>
            <a:r>
              <a:rPr lang="en-PH" dirty="0"/>
              <a:t>. </a:t>
            </a:r>
            <a:endParaRPr lang="en-PH" dirty="0" smtClean="0"/>
          </a:p>
          <a:p>
            <a:pPr lvl="1"/>
            <a:r>
              <a:rPr lang="en-PH" smtClean="0"/>
              <a:t>The </a:t>
            </a:r>
            <a:r>
              <a:rPr lang="en-PH" dirty="0"/>
              <a:t>Jackson JSON library must be available on the application’s </a:t>
            </a:r>
            <a:r>
              <a:rPr lang="en-PH" dirty="0" err="1"/>
              <a:t>classpath</a:t>
            </a:r>
            <a:r>
              <a:rPr lang="en-PH"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304800"/>
            <a:ext cx="85153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169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4000" b="1" i="1" dirty="0"/>
              <a:t>11.4 Writing REST clients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a:t>Just because a resource’s data is transmitted across the web, that doesn’t mean that it’ll necessarily be rendered in a web browser. </a:t>
            </a:r>
            <a:endParaRPr lang="en-PH" dirty="0" smtClean="0"/>
          </a:p>
          <a:p>
            <a:r>
              <a:rPr lang="en-PH" dirty="0"/>
              <a:t>You may even find yourself writing a web application that interacts with another web application through a </a:t>
            </a:r>
            <a:r>
              <a:rPr lang="en-PH" dirty="0" err="1"/>
              <a:t>RESTful</a:t>
            </a:r>
            <a:r>
              <a:rPr lang="en-PH" dirty="0"/>
              <a:t> API</a:t>
            </a:r>
            <a:r>
              <a:rPr lang="en-PH" dirty="0" smtClean="0"/>
              <a:t>.</a:t>
            </a:r>
          </a:p>
          <a:p>
            <a:r>
              <a:rPr lang="en-PH" dirty="0"/>
              <a:t>Writing code that interacts with a REST resource as a client can involve some tedium and boilerplate. </a:t>
            </a:r>
            <a:r>
              <a:rPr lang="en-PH" dirty="0" smtClean="0"/>
              <a:t> </a:t>
            </a:r>
            <a:endParaRPr lang="en-PH" dirty="0"/>
          </a:p>
        </p:txBody>
      </p:sp>
    </p:spTree>
    <p:extLst>
      <p:ext uri="{BB962C8B-B14F-4D97-AF65-F5344CB8AC3E}">
        <p14:creationId xmlns:p14="http://schemas.microsoft.com/office/powerpoint/2010/main" val="674422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0"/>
            <a:ext cx="8229600" cy="1349408"/>
          </a:xfrm>
        </p:spPr>
        <p:txBody>
          <a:bodyPr/>
          <a:lstStyle/>
          <a:p>
            <a:endParaRPr lang="en-PH"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7924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150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a:t>With so much boilerplate involved in resource consumption, you’d think it’d be wise to encapsulate the common code and parameterize the variations. </a:t>
            </a:r>
            <a:endParaRPr lang="en-PH" dirty="0" smtClean="0"/>
          </a:p>
          <a:p>
            <a:r>
              <a:rPr lang="en-PH" dirty="0"/>
              <a:t>That’s </a:t>
            </a:r>
            <a:r>
              <a:rPr lang="en-PH" dirty="0" smtClean="0"/>
              <a:t>precisely </a:t>
            </a:r>
            <a:r>
              <a:rPr lang="en-PH" dirty="0"/>
              <a:t>what Spring’s </a:t>
            </a:r>
            <a:r>
              <a:rPr lang="en-PH" dirty="0" err="1"/>
              <a:t>RestTemplate</a:t>
            </a:r>
            <a:r>
              <a:rPr lang="en-PH" dirty="0"/>
              <a:t> does. </a:t>
            </a:r>
          </a:p>
        </p:txBody>
      </p:sp>
    </p:spTree>
    <p:extLst>
      <p:ext uri="{BB962C8B-B14F-4D97-AF65-F5344CB8AC3E}">
        <p14:creationId xmlns:p14="http://schemas.microsoft.com/office/powerpoint/2010/main" val="2447376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11.4.1 Exploring </a:t>
            </a:r>
            <a:r>
              <a:rPr lang="en-PH" sz="3600" b="1" i="1" dirty="0" err="1"/>
              <a:t>RestTemplate’s</a:t>
            </a:r>
            <a:r>
              <a:rPr lang="en-PH" sz="3600" b="1" i="1" dirty="0"/>
              <a:t> operations </a:t>
            </a:r>
            <a:endParaRPr lang="en-PH"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43088"/>
            <a:ext cx="8001000" cy="440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980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0"/>
            <a:ext cx="8229600" cy="1120808"/>
          </a:xfrm>
        </p:spPr>
        <p:txBody>
          <a:bodyPr/>
          <a:lstStyle/>
          <a:p>
            <a:endParaRPr lang="en-P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924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648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a:t>With the exception of TRACE, </a:t>
            </a:r>
            <a:r>
              <a:rPr lang="en-PH" dirty="0" err="1"/>
              <a:t>RestTemplate</a:t>
            </a:r>
            <a:r>
              <a:rPr lang="en-PH" dirty="0"/>
              <a:t> covers all of the HTTP verbs. </a:t>
            </a:r>
          </a:p>
          <a:p>
            <a:r>
              <a:rPr lang="en-PH" dirty="0"/>
              <a:t>In addition, </a:t>
            </a:r>
            <a:r>
              <a:rPr lang="en-PH" dirty="0">
                <a:solidFill>
                  <a:schemeClr val="accent1"/>
                </a:solidFill>
              </a:rPr>
              <a:t>execute()</a:t>
            </a:r>
            <a:r>
              <a:rPr lang="en-PH" dirty="0"/>
              <a:t> and </a:t>
            </a:r>
            <a:r>
              <a:rPr lang="en-PH" dirty="0">
                <a:solidFill>
                  <a:schemeClr val="accent1"/>
                </a:solidFill>
              </a:rPr>
              <a:t>exchange()</a:t>
            </a:r>
            <a:r>
              <a:rPr lang="en-PH" dirty="0"/>
              <a:t> offer lower-level general-purpose methods for using any of the HTTP methods. </a:t>
            </a:r>
            <a:endParaRPr lang="en-PH" dirty="0" smtClean="0"/>
          </a:p>
          <a:p>
            <a:r>
              <a:rPr lang="en-PH" dirty="0"/>
              <a:t>Each of the operations in table 11.3 is overloaded into three method forms: </a:t>
            </a:r>
            <a:endParaRPr lang="en-PH" dirty="0" smtClean="0"/>
          </a:p>
          <a:p>
            <a:pPr lvl="1"/>
            <a:r>
              <a:rPr lang="en-PH" dirty="0"/>
              <a:t>One that takes a </a:t>
            </a:r>
            <a:r>
              <a:rPr lang="en-PH" dirty="0" err="1"/>
              <a:t>java.net.URI</a:t>
            </a:r>
            <a:r>
              <a:rPr lang="en-PH" dirty="0"/>
              <a:t> as the URL specification with no support for parameterized URLs </a:t>
            </a:r>
          </a:p>
          <a:p>
            <a:pPr lvl="1"/>
            <a:r>
              <a:rPr lang="en-PH" dirty="0" smtClean="0"/>
              <a:t>One </a:t>
            </a:r>
            <a:r>
              <a:rPr lang="en-PH" dirty="0"/>
              <a:t>that takes a String URL specification with URL parameters specified as a </a:t>
            </a:r>
            <a:r>
              <a:rPr lang="en-PH" dirty="0" smtClean="0"/>
              <a:t>Map</a:t>
            </a:r>
          </a:p>
          <a:p>
            <a:pPr lvl="1"/>
            <a:r>
              <a:rPr lang="en-PH" dirty="0" smtClean="0"/>
              <a:t>One </a:t>
            </a:r>
            <a:r>
              <a:rPr lang="en-PH" dirty="0"/>
              <a:t>that takes a String URL specification with URL parameters specified as a variable argument list </a:t>
            </a:r>
          </a:p>
        </p:txBody>
      </p:sp>
    </p:spTree>
    <p:extLst>
      <p:ext uri="{BB962C8B-B14F-4D97-AF65-F5344CB8AC3E}">
        <p14:creationId xmlns:p14="http://schemas.microsoft.com/office/powerpoint/2010/main" val="1309819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a:t>11.4.2 </a:t>
            </a:r>
            <a:r>
              <a:rPr lang="en-PH" sz="3600" b="1" i="1" dirty="0" err="1"/>
              <a:t>GETting</a:t>
            </a:r>
            <a:r>
              <a:rPr lang="en-PH" sz="3600" b="1" i="1" dirty="0"/>
              <a:t> resources </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a:t>two kinds of methods for performing GET requests: </a:t>
            </a:r>
            <a:r>
              <a:rPr lang="en-PH" dirty="0" err="1">
                <a:solidFill>
                  <a:schemeClr val="accent1"/>
                </a:solidFill>
              </a:rPr>
              <a:t>getForObject</a:t>
            </a:r>
            <a:r>
              <a:rPr lang="en-PH" dirty="0">
                <a:solidFill>
                  <a:schemeClr val="accent1"/>
                </a:solidFill>
              </a:rPr>
              <a:t>()</a:t>
            </a:r>
            <a:r>
              <a:rPr lang="en-PH" dirty="0"/>
              <a:t> and </a:t>
            </a:r>
            <a:r>
              <a:rPr lang="en-PH" dirty="0" err="1">
                <a:solidFill>
                  <a:schemeClr val="accent1"/>
                </a:solidFill>
              </a:rPr>
              <a:t>getForEntity</a:t>
            </a:r>
            <a:r>
              <a:rPr lang="en-PH" dirty="0">
                <a:solidFill>
                  <a:schemeClr val="accent1"/>
                </a:solid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7620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53000"/>
            <a:ext cx="762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58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a:t>RETRIEVING RESOURCES </a:t>
            </a:r>
            <a:endParaRPr lang="en-PH" sz="2800" dirty="0"/>
          </a:p>
        </p:txBody>
      </p:sp>
      <p:sp>
        <p:nvSpPr>
          <p:cNvPr id="3" name="Content Placeholder 2"/>
          <p:cNvSpPr>
            <a:spLocks noGrp="1"/>
          </p:cNvSpPr>
          <p:nvPr>
            <p:ph idx="1"/>
          </p:nvPr>
        </p:nvSpPr>
        <p:spPr>
          <a:xfrm>
            <a:off x="457200" y="3810000"/>
            <a:ext cx="8229600" cy="2644808"/>
          </a:xfrm>
        </p:spPr>
        <p:txBody>
          <a:bodyPr/>
          <a:lstStyle/>
          <a:p>
            <a:r>
              <a:rPr lang="en-PH" dirty="0"/>
              <a:t>Back in listing 11.5, </a:t>
            </a:r>
            <a:r>
              <a:rPr lang="en-PH" dirty="0" err="1"/>
              <a:t>retrieveSpittlesForSpitter</a:t>
            </a:r>
            <a:r>
              <a:rPr lang="en-PH" dirty="0"/>
              <a:t>() involved more than a dozen lines of code. Using </a:t>
            </a:r>
            <a:r>
              <a:rPr lang="en-PH" dirty="0" err="1"/>
              <a:t>RestTemplate</a:t>
            </a:r>
            <a:r>
              <a:rPr lang="en-PH" dirty="0"/>
              <a:t>, it’s now reduced to a handful of lines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162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11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i="1" dirty="0" smtClean="0"/>
              <a:t>Representational</a:t>
            </a:r>
            <a:endParaRPr lang="en-PH" dirty="0"/>
          </a:p>
          <a:p>
            <a:pPr lvl="1"/>
            <a:r>
              <a:rPr lang="en-PH" dirty="0" smtClean="0"/>
              <a:t>REST </a:t>
            </a:r>
            <a:r>
              <a:rPr lang="en-PH" dirty="0"/>
              <a:t>resources can be represented in virtually any form, including XML, JavaScript Object Notation (JSON), or even </a:t>
            </a:r>
            <a:r>
              <a:rPr lang="en-PH" dirty="0" smtClean="0"/>
              <a:t>HTML</a:t>
            </a:r>
          </a:p>
          <a:p>
            <a:r>
              <a:rPr lang="en-PH" i="1" dirty="0" smtClean="0"/>
              <a:t>State</a:t>
            </a:r>
            <a:endParaRPr lang="en-PH" dirty="0"/>
          </a:p>
          <a:p>
            <a:pPr lvl="1"/>
            <a:r>
              <a:rPr lang="en-PH" dirty="0" smtClean="0"/>
              <a:t>When </a:t>
            </a:r>
            <a:r>
              <a:rPr lang="en-PH" dirty="0"/>
              <a:t>working with REST, we’re more concerned with the state of a resource than with the actions we can take against </a:t>
            </a:r>
            <a:r>
              <a:rPr lang="en-PH" dirty="0" smtClean="0"/>
              <a:t>resources</a:t>
            </a:r>
            <a:endParaRPr lang="en-PH" dirty="0"/>
          </a:p>
          <a:p>
            <a:r>
              <a:rPr lang="en-PH" i="1" dirty="0" smtClean="0"/>
              <a:t>Transfer</a:t>
            </a:r>
            <a:endParaRPr lang="en-PH" dirty="0"/>
          </a:p>
          <a:p>
            <a:pPr lvl="1"/>
            <a:r>
              <a:rPr lang="en-PH" dirty="0" smtClean="0"/>
              <a:t>REST </a:t>
            </a:r>
            <a:r>
              <a:rPr lang="en-PH" dirty="0"/>
              <a:t>involves transferring resource data, in some representational form, from one application to </a:t>
            </a:r>
            <a:r>
              <a:rPr lang="en-PH" dirty="0" smtClean="0"/>
              <a:t>another</a:t>
            </a:r>
            <a:endParaRPr lang="en-PH" dirty="0"/>
          </a:p>
          <a:p>
            <a:pPr lvl="1"/>
            <a:endParaRPr lang="en-PH" dirty="0"/>
          </a:p>
        </p:txBody>
      </p:sp>
    </p:spTree>
    <p:extLst>
      <p:ext uri="{BB962C8B-B14F-4D97-AF65-F5344CB8AC3E}">
        <p14:creationId xmlns:p14="http://schemas.microsoft.com/office/powerpoint/2010/main" val="1403387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711608"/>
          </a:xfrm>
        </p:spPr>
        <p:txBody>
          <a:bodyPr>
            <a:normAutofit fontScale="92500"/>
          </a:bodyPr>
          <a:lstStyle/>
          <a:p>
            <a:r>
              <a:rPr lang="en-PH" dirty="0"/>
              <a:t>One thing that’s absent here is any sort of JSON parsing or object mapping. Under the covers, </a:t>
            </a:r>
            <a:r>
              <a:rPr lang="en-PH" dirty="0" err="1"/>
              <a:t>getForObject</a:t>
            </a:r>
            <a:r>
              <a:rPr lang="en-PH" dirty="0"/>
              <a:t>() converts the response body into an object for us. </a:t>
            </a:r>
            <a:endParaRPr lang="en-PH" dirty="0" smtClean="0"/>
          </a:p>
          <a:p>
            <a:r>
              <a:rPr lang="en-PH" dirty="0"/>
              <a:t>It does this by relying on the same set of HTTP message converters from table 11.2 that Spring MVC uses for handler methods that are annotated with @</a:t>
            </a:r>
            <a:r>
              <a:rPr lang="en-PH" dirty="0" err="1"/>
              <a:t>ResponseBody</a:t>
            </a:r>
            <a:r>
              <a:rPr lang="en-PH"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08659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08659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783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t>What’s also missing from this method is any sort of exception handling. </a:t>
            </a:r>
            <a:endParaRPr lang="en-PH" dirty="0" smtClean="0"/>
          </a:p>
          <a:p>
            <a:r>
              <a:rPr lang="en-PH" dirty="0"/>
              <a:t>If anything goes wrong in </a:t>
            </a:r>
            <a:r>
              <a:rPr lang="en-PH" dirty="0" err="1"/>
              <a:t>getForObject</a:t>
            </a:r>
            <a:r>
              <a:rPr lang="en-PH" dirty="0"/>
              <a:t>(), an unchecked </a:t>
            </a:r>
            <a:r>
              <a:rPr lang="en-PH" dirty="0" err="1" smtClean="0">
                <a:solidFill>
                  <a:schemeClr val="accent1"/>
                </a:solidFill>
              </a:rPr>
              <a:t>RestClientException</a:t>
            </a:r>
            <a:r>
              <a:rPr lang="en-PH" dirty="0" smtClean="0"/>
              <a:t> </a:t>
            </a:r>
            <a:r>
              <a:rPr lang="en-PH" dirty="0"/>
              <a:t>will be thrown. </a:t>
            </a:r>
          </a:p>
        </p:txBody>
      </p:sp>
    </p:spTree>
    <p:extLst>
      <p:ext uri="{BB962C8B-B14F-4D97-AF65-F5344CB8AC3E}">
        <p14:creationId xmlns:p14="http://schemas.microsoft.com/office/powerpoint/2010/main" val="142788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2800" b="1" dirty="0"/>
              <a:t>EXTRACTING RESPONSE METADATA </a:t>
            </a:r>
            <a:endParaRPr lang="en-PH" sz="2800" dirty="0"/>
          </a:p>
        </p:txBody>
      </p:sp>
      <p:sp>
        <p:nvSpPr>
          <p:cNvPr id="3" name="Content Placeholder 2"/>
          <p:cNvSpPr>
            <a:spLocks noGrp="1"/>
          </p:cNvSpPr>
          <p:nvPr>
            <p:ph idx="1"/>
          </p:nvPr>
        </p:nvSpPr>
        <p:spPr>
          <a:xfrm>
            <a:off x="457200" y="1447800"/>
            <a:ext cx="8229600" cy="5007008"/>
          </a:xfrm>
        </p:spPr>
        <p:txBody>
          <a:bodyPr/>
          <a:lstStyle/>
          <a:p>
            <a:r>
              <a:rPr lang="en-PH" dirty="0" smtClean="0"/>
              <a:t>where </a:t>
            </a:r>
            <a:r>
              <a:rPr lang="en-PH" dirty="0" err="1"/>
              <a:t>getForObject</a:t>
            </a:r>
            <a:r>
              <a:rPr lang="en-PH" dirty="0"/>
              <a:t>() returns only the resource (converted into a Java object by an HTTP message converter), </a:t>
            </a:r>
            <a:r>
              <a:rPr lang="en-PH" dirty="0" err="1"/>
              <a:t>getForEntity</a:t>
            </a:r>
            <a:r>
              <a:rPr lang="en-PH" dirty="0"/>
              <a:t>() returns that same object carried within a </a:t>
            </a:r>
            <a:r>
              <a:rPr lang="en-PH" dirty="0" err="1"/>
              <a:t>ResponseEntity</a:t>
            </a:r>
            <a:r>
              <a:rPr lang="en-PH" dirty="0"/>
              <a:t>. </a:t>
            </a:r>
            <a:endParaRPr lang="en-PH" dirty="0" smtClean="0"/>
          </a:p>
          <a:p>
            <a:r>
              <a:rPr lang="en-PH" dirty="0"/>
              <a:t>The </a:t>
            </a:r>
            <a:r>
              <a:rPr lang="en-PH" dirty="0" err="1"/>
              <a:t>ResponseEntity</a:t>
            </a:r>
            <a:r>
              <a:rPr lang="en-PH" dirty="0"/>
              <a:t> also carries extra information about the response, such as the HTTP status code and response headers.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867400"/>
            <a:ext cx="6629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5371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1676400"/>
          </a:xfrm>
        </p:spPr>
        <p:txBody>
          <a:bodyPr/>
          <a:lstStyle/>
          <a:p>
            <a:r>
              <a:rPr lang="en-PH" dirty="0"/>
              <a:t>If you’re interested in the response’s HTTP status code, then you’ll want to call the </a:t>
            </a:r>
            <a:r>
              <a:rPr lang="en-PH" dirty="0" err="1">
                <a:solidFill>
                  <a:schemeClr val="accent1"/>
                </a:solidFill>
              </a:rPr>
              <a:t>getStatusCode</a:t>
            </a:r>
            <a:r>
              <a:rPr lang="en-PH" dirty="0">
                <a:solidFill>
                  <a:schemeClr val="accent1"/>
                </a:solidFill>
              </a:rPr>
              <a:t>() </a:t>
            </a:r>
            <a:r>
              <a:rPr lang="en-PH" dirty="0"/>
              <a:t>method.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4150"/>
            <a:ext cx="7569200"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33662"/>
            <a:ext cx="75692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24400"/>
            <a:ext cx="74930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14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a:t>11.4.3 </a:t>
            </a:r>
            <a:r>
              <a:rPr lang="en-PH" sz="3600" b="1" i="1" dirty="0" err="1"/>
              <a:t>PUTting</a:t>
            </a:r>
            <a:r>
              <a:rPr lang="en-PH" sz="3600" b="1" i="1" dirty="0"/>
              <a:t> resources </a:t>
            </a:r>
            <a:endParaRPr lang="en-PH" sz="36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05200"/>
            <a:ext cx="77724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14850"/>
            <a:ext cx="7772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578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114800"/>
            <a:ext cx="8534400" cy="2590800"/>
          </a:xfrm>
        </p:spPr>
        <p:txBody>
          <a:bodyPr>
            <a:normAutofit fontScale="77500" lnSpcReduction="20000"/>
          </a:bodyPr>
          <a:lstStyle/>
          <a:p>
            <a:r>
              <a:rPr lang="en-PH" dirty="0"/>
              <a:t>If the Jackson JSON library is in the </a:t>
            </a:r>
            <a:r>
              <a:rPr lang="en-PH" dirty="0" err="1"/>
              <a:t>classpath</a:t>
            </a:r>
            <a:r>
              <a:rPr lang="en-PH" dirty="0"/>
              <a:t>, then the </a:t>
            </a:r>
            <a:r>
              <a:rPr lang="en-PH" dirty="0" err="1"/>
              <a:t>MappingJacksonHttpMessageConverter</a:t>
            </a:r>
            <a:r>
              <a:rPr lang="en-PH" dirty="0"/>
              <a:t> will write the Spittle to the request as application/</a:t>
            </a:r>
            <a:r>
              <a:rPr lang="en-PH" dirty="0" err="1"/>
              <a:t>json</a:t>
            </a:r>
            <a:r>
              <a:rPr lang="en-PH" dirty="0"/>
              <a:t>. </a:t>
            </a:r>
            <a:endParaRPr lang="en-PH" dirty="0" smtClean="0"/>
          </a:p>
          <a:p>
            <a:r>
              <a:rPr lang="en-PH" dirty="0"/>
              <a:t>Optionally, if the Spittle class were annotated for JAXB </a:t>
            </a:r>
            <a:r>
              <a:rPr lang="en-PH" dirty="0" err="1"/>
              <a:t>serializa-tion</a:t>
            </a:r>
            <a:r>
              <a:rPr lang="en-PH" dirty="0"/>
              <a:t> and if a JAXB library were on the </a:t>
            </a:r>
            <a:r>
              <a:rPr lang="en-PH" dirty="0" err="1"/>
              <a:t>classpath</a:t>
            </a:r>
            <a:r>
              <a:rPr lang="en-PH" dirty="0"/>
              <a:t>, then the Spittle would be sent as application/xml and be written to the request body in XML format. </a:t>
            </a:r>
            <a:endParaRPr lang="en-PH"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00300"/>
            <a:ext cx="76200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120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11.4.4 DELETE-</a:t>
            </a:r>
            <a:r>
              <a:rPr lang="en-PH" sz="3600" b="1" i="1" dirty="0" err="1"/>
              <a:t>ing</a:t>
            </a:r>
            <a:r>
              <a:rPr lang="en-PH" sz="3600" b="1" i="1" dirty="0"/>
              <a:t> resources </a:t>
            </a:r>
            <a:endParaRPr lang="en-PH"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96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7696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562600"/>
            <a:ext cx="7696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172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a:t>11.4.5 </a:t>
            </a:r>
            <a:r>
              <a:rPr lang="en-PH" sz="3600" b="1" i="1" dirty="0" err="1"/>
              <a:t>POSTing</a:t>
            </a:r>
            <a:r>
              <a:rPr lang="en-PH" sz="3600" b="1" i="1" dirty="0"/>
              <a:t> resource data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a:t>The </a:t>
            </a:r>
            <a:r>
              <a:rPr lang="en-PH" dirty="0" err="1">
                <a:solidFill>
                  <a:schemeClr val="accent1"/>
                </a:solidFill>
              </a:rPr>
              <a:t>postForObject</a:t>
            </a:r>
            <a:r>
              <a:rPr lang="en-PH" dirty="0">
                <a:solidFill>
                  <a:schemeClr val="accent1"/>
                </a:solidFill>
              </a:rPr>
              <a:t>() </a:t>
            </a:r>
            <a:r>
              <a:rPr lang="en-PH" dirty="0"/>
              <a:t>and </a:t>
            </a:r>
            <a:r>
              <a:rPr lang="en-PH" dirty="0" err="1">
                <a:solidFill>
                  <a:schemeClr val="accent1"/>
                </a:solidFill>
              </a:rPr>
              <a:t>postForEntity</a:t>
            </a:r>
            <a:r>
              <a:rPr lang="en-PH" dirty="0">
                <a:solidFill>
                  <a:schemeClr val="accent1"/>
                </a:solidFill>
              </a:rPr>
              <a:t>() </a:t>
            </a:r>
            <a:r>
              <a:rPr lang="en-PH" dirty="0"/>
              <a:t>methods work with POST requests in a way that’s similar to how </a:t>
            </a:r>
            <a:r>
              <a:rPr lang="en-PH" dirty="0" err="1" smtClean="0">
                <a:solidFill>
                  <a:schemeClr val="accent1"/>
                </a:solidFill>
              </a:rPr>
              <a:t>getForObject</a:t>
            </a:r>
            <a:r>
              <a:rPr lang="en-PH" dirty="0">
                <a:solidFill>
                  <a:schemeClr val="accent1"/>
                </a:solidFill>
              </a:rPr>
              <a:t>()</a:t>
            </a:r>
            <a:r>
              <a:rPr lang="en-PH" dirty="0"/>
              <a:t> and </a:t>
            </a:r>
            <a:r>
              <a:rPr lang="en-PH" dirty="0" err="1">
                <a:solidFill>
                  <a:schemeClr val="accent1"/>
                </a:solidFill>
              </a:rPr>
              <a:t>getForEntity</a:t>
            </a:r>
            <a:r>
              <a:rPr lang="en-PH" dirty="0">
                <a:solidFill>
                  <a:schemeClr val="accent1"/>
                </a:solidFill>
              </a:rPr>
              <a:t>()</a:t>
            </a:r>
            <a:r>
              <a:rPr lang="en-PH" dirty="0"/>
              <a:t> work for sending GET requests. The other method, </a:t>
            </a:r>
            <a:r>
              <a:rPr lang="en-PH" dirty="0" err="1">
                <a:solidFill>
                  <a:schemeClr val="accent1"/>
                </a:solidFill>
              </a:rPr>
              <a:t>getForLocation</a:t>
            </a:r>
            <a:r>
              <a:rPr lang="en-PH" dirty="0">
                <a:solidFill>
                  <a:schemeClr val="accent1"/>
                </a:solidFill>
              </a:rPr>
              <a:t>()</a:t>
            </a:r>
            <a:r>
              <a:rPr lang="en-PH" dirty="0"/>
              <a:t>, is unique for POST requests. </a:t>
            </a:r>
            <a:endParaRPr lang="en-PH" dirty="0"/>
          </a:p>
        </p:txBody>
      </p:sp>
    </p:spTree>
    <p:extLst>
      <p:ext uri="{BB962C8B-B14F-4D97-AF65-F5344CB8AC3E}">
        <p14:creationId xmlns:p14="http://schemas.microsoft.com/office/powerpoint/2010/main" val="37990674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b="1" dirty="0"/>
              <a:t>RECEIVING OBJECT RESPONSES FROM POST REQUESTS </a:t>
            </a:r>
            <a:endParaRPr lang="en-PH" sz="2400" dirty="0"/>
          </a:p>
        </p:txBody>
      </p:sp>
      <p:sp>
        <p:nvSpPr>
          <p:cNvPr id="3" name="Content Placeholder 2"/>
          <p:cNvSpPr>
            <a:spLocks noGrp="1"/>
          </p:cNvSpPr>
          <p:nvPr>
            <p:ph idx="1"/>
          </p:nvPr>
        </p:nvSpPr>
        <p:spPr/>
        <p:txBody>
          <a:bodyPr/>
          <a:lstStyle/>
          <a:p>
            <a:r>
              <a:rPr lang="en-PH" dirty="0"/>
              <a:t>Let’s say that you’re using </a:t>
            </a:r>
            <a:r>
              <a:rPr lang="en-PH" dirty="0" err="1">
                <a:solidFill>
                  <a:schemeClr val="accent1"/>
                </a:solidFill>
              </a:rPr>
              <a:t>RestTemplate</a:t>
            </a:r>
            <a:r>
              <a:rPr lang="en-PH" dirty="0"/>
              <a:t> to POST a new </a:t>
            </a:r>
            <a:r>
              <a:rPr lang="en-PH" dirty="0" err="1"/>
              <a:t>Spitter</a:t>
            </a:r>
            <a:r>
              <a:rPr lang="en-PH" dirty="0"/>
              <a:t> object to the </a:t>
            </a:r>
            <a:r>
              <a:rPr lang="en-PH" dirty="0" err="1"/>
              <a:t>Spitter</a:t>
            </a:r>
            <a:r>
              <a:rPr lang="en-PH" dirty="0"/>
              <a:t> application’s REST API. Since it’s a brand-new </a:t>
            </a:r>
            <a:r>
              <a:rPr lang="en-PH" dirty="0" err="1"/>
              <a:t>Spitter</a:t>
            </a:r>
            <a:r>
              <a:rPr lang="en-PH" dirty="0"/>
              <a:t>, the server doesn’t know about it (yet). </a:t>
            </a:r>
            <a:endParaRPr lang="en-PH"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599"/>
            <a:ext cx="7772400"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0177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When </a:t>
            </a:r>
            <a:r>
              <a:rPr lang="en-PH" dirty="0" err="1"/>
              <a:t>POSTing</a:t>
            </a:r>
            <a:r>
              <a:rPr lang="en-PH" dirty="0"/>
              <a:t> new </a:t>
            </a:r>
            <a:r>
              <a:rPr lang="en-PH" dirty="0" err="1"/>
              <a:t>Spitter</a:t>
            </a:r>
            <a:r>
              <a:rPr lang="en-PH" dirty="0"/>
              <a:t> resources to the </a:t>
            </a:r>
            <a:r>
              <a:rPr lang="en-PH" dirty="0" err="1"/>
              <a:t>Spitter</a:t>
            </a:r>
            <a:r>
              <a:rPr lang="en-PH" dirty="0"/>
              <a:t> REST API, they should be posted to http://localhost:8080/Spitter/spitters, where a POST-handling controller handler method is waiting to save the object. </a:t>
            </a:r>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33800"/>
            <a:ext cx="7239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1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a:t>11.1.2 How Spring supports REST </a:t>
            </a:r>
            <a:endParaRPr lang="en-PH" sz="3600" dirty="0"/>
          </a:p>
        </p:txBody>
      </p:sp>
      <p:sp>
        <p:nvSpPr>
          <p:cNvPr id="3" name="Content Placeholder 2"/>
          <p:cNvSpPr>
            <a:spLocks noGrp="1"/>
          </p:cNvSpPr>
          <p:nvPr>
            <p:ph idx="1"/>
          </p:nvPr>
        </p:nvSpPr>
        <p:spPr>
          <a:xfrm>
            <a:off x="457200" y="1371600"/>
            <a:ext cx="8229600" cy="5083208"/>
          </a:xfrm>
        </p:spPr>
        <p:txBody>
          <a:bodyPr>
            <a:normAutofit lnSpcReduction="10000"/>
          </a:bodyPr>
          <a:lstStyle/>
          <a:p>
            <a:r>
              <a:rPr lang="en-PH" dirty="0"/>
              <a:t>Spring has long had some of the ingredients needed for exposing REST resources </a:t>
            </a:r>
            <a:endParaRPr lang="en-PH" dirty="0" smtClean="0"/>
          </a:p>
          <a:p>
            <a:r>
              <a:rPr lang="en-PH" dirty="0"/>
              <a:t>But with Spring 3 came several enhancements to Spring MVC providing first-class REST support </a:t>
            </a:r>
            <a:endParaRPr lang="en-PH" dirty="0" smtClean="0"/>
          </a:p>
          <a:p>
            <a:pPr lvl="1"/>
            <a:r>
              <a:rPr lang="en-PH" dirty="0"/>
              <a:t>Controllers can handle requests for all HTTP methods, including the four </a:t>
            </a:r>
            <a:r>
              <a:rPr lang="en-PH" dirty="0" smtClean="0"/>
              <a:t>primary </a:t>
            </a:r>
            <a:r>
              <a:rPr lang="en-PH" dirty="0"/>
              <a:t>REST methods: GET, PUT, DELETE, and POST. </a:t>
            </a:r>
            <a:endParaRPr lang="en-PH" dirty="0" smtClean="0"/>
          </a:p>
          <a:p>
            <a:pPr lvl="1"/>
            <a:r>
              <a:rPr lang="en-PH" dirty="0"/>
              <a:t>The new @</a:t>
            </a:r>
            <a:r>
              <a:rPr lang="en-PH" dirty="0" err="1"/>
              <a:t>PathVariable</a:t>
            </a:r>
            <a:r>
              <a:rPr lang="en-PH" dirty="0"/>
              <a:t> annotation enables controllers to handle requests for parameterized URLs </a:t>
            </a:r>
          </a:p>
        </p:txBody>
      </p:sp>
    </p:spTree>
    <p:extLst>
      <p:ext uri="{BB962C8B-B14F-4D97-AF65-F5344CB8AC3E}">
        <p14:creationId xmlns:p14="http://schemas.microsoft.com/office/powerpoint/2010/main" val="13509360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PH" dirty="0"/>
              <a:t>As with the </a:t>
            </a:r>
            <a:r>
              <a:rPr lang="en-PH" dirty="0" err="1">
                <a:solidFill>
                  <a:schemeClr val="accent1"/>
                </a:solidFill>
              </a:rPr>
              <a:t>getForObject</a:t>
            </a:r>
            <a:r>
              <a:rPr lang="en-PH" dirty="0">
                <a:solidFill>
                  <a:schemeClr val="accent1"/>
                </a:solidFill>
              </a:rPr>
              <a:t>() </a:t>
            </a:r>
            <a:r>
              <a:rPr lang="en-PH" dirty="0"/>
              <a:t>methods, we may want to examine some of the meta- data that comes back with the request. </a:t>
            </a:r>
            <a:endParaRPr lang="en-PH"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860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724400"/>
            <a:ext cx="7772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0152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b="1" dirty="0"/>
              <a:t>RECEIVING A RESOURCE LOCATION AFTER A POST REQUEST </a:t>
            </a:r>
            <a:endParaRPr lang="en-PH" sz="2400" dirty="0"/>
          </a:p>
        </p:txBody>
      </p:sp>
      <p:sp>
        <p:nvSpPr>
          <p:cNvPr id="3" name="Content Placeholder 2"/>
          <p:cNvSpPr>
            <a:spLocks noGrp="1"/>
          </p:cNvSpPr>
          <p:nvPr>
            <p:ph idx="1"/>
          </p:nvPr>
        </p:nvSpPr>
        <p:spPr>
          <a:xfrm>
            <a:off x="457200" y="1600200"/>
            <a:ext cx="8229600" cy="4854608"/>
          </a:xfrm>
        </p:spPr>
        <p:txBody>
          <a:bodyPr/>
          <a:lstStyle/>
          <a:p>
            <a:r>
              <a:rPr lang="en-PH" dirty="0"/>
              <a:t>O</a:t>
            </a:r>
            <a:r>
              <a:rPr lang="en-PH" dirty="0" smtClean="0"/>
              <a:t>ften </a:t>
            </a:r>
            <a:r>
              <a:rPr lang="en-PH" dirty="0"/>
              <a:t>you don’t need the resource to be sent back to you (after all, you sent it to the server in the first place). If the value of the Location header is all you really need to know, then it’s even easier to use </a:t>
            </a:r>
            <a:r>
              <a:rPr lang="en-PH" dirty="0" err="1"/>
              <a:t>RestTemplate’s</a:t>
            </a:r>
            <a:r>
              <a:rPr lang="en-PH" dirty="0"/>
              <a:t> </a:t>
            </a:r>
            <a:r>
              <a:rPr lang="en-PH" dirty="0" err="1" smtClean="0"/>
              <a:t>postForLocation</a:t>
            </a:r>
            <a:r>
              <a:rPr lang="en-PH" dirty="0"/>
              <a:t>() method. </a:t>
            </a:r>
            <a:endParaRPr lang="en-PH"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9530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2274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229600" cy="3483008"/>
          </a:xfrm>
        </p:spPr>
        <p:txBody>
          <a:bodyPr/>
          <a:lstStyle/>
          <a:p>
            <a:endParaRPr lang="en-P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620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692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11.4.6 Exchanging resources </a:t>
            </a:r>
            <a:endParaRPr lang="en-PH" sz="3600" dirty="0"/>
          </a:p>
        </p:txBody>
      </p:sp>
      <p:sp>
        <p:nvSpPr>
          <p:cNvPr id="3" name="Content Placeholder 2"/>
          <p:cNvSpPr>
            <a:spLocks noGrp="1"/>
          </p:cNvSpPr>
          <p:nvPr>
            <p:ph idx="1"/>
          </p:nvPr>
        </p:nvSpPr>
        <p:spPr/>
        <p:txBody>
          <a:bodyPr/>
          <a:lstStyle/>
          <a:p>
            <a:r>
              <a:rPr lang="en-PH" dirty="0"/>
              <a:t>Being able to read headers from the response is useful. But what if we want to set headers on the request sent to the server? That’s what </a:t>
            </a:r>
            <a:r>
              <a:rPr lang="en-PH" dirty="0" err="1"/>
              <a:t>RestTemplate’s</a:t>
            </a:r>
            <a:r>
              <a:rPr lang="en-PH" dirty="0"/>
              <a:t> exchange() methods are good for. </a:t>
            </a:r>
            <a:endParaRPr lang="en-PH"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67200"/>
            <a:ext cx="7620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618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2590800"/>
          </a:xfrm>
        </p:spPr>
        <p:txBody>
          <a:bodyPr>
            <a:normAutofit fontScale="92500" lnSpcReduction="20000"/>
          </a:bodyPr>
          <a:lstStyle/>
          <a:p>
            <a:r>
              <a:rPr lang="en-PH" dirty="0"/>
              <a:t>The exchange() method also takes an </a:t>
            </a:r>
            <a:r>
              <a:rPr lang="en-PH" dirty="0" err="1"/>
              <a:t>HttpMethod</a:t>
            </a:r>
            <a:r>
              <a:rPr lang="en-PH" dirty="0"/>
              <a:t> parameter to indicate the HTTP verb that should be used. Depending on the value given to this parameter, the exchange() method can perform the same jobs as any of the other </a:t>
            </a:r>
            <a:r>
              <a:rPr lang="en-PH" dirty="0" err="1"/>
              <a:t>RestTemplate</a:t>
            </a:r>
            <a:r>
              <a:rPr lang="en-PH" dirty="0"/>
              <a:t> methods. </a:t>
            </a:r>
            <a:endParaRPr lang="en-PH"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76961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432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a:t>Without specifying the headers, </a:t>
            </a:r>
            <a:r>
              <a:rPr lang="en-PH" dirty="0">
                <a:solidFill>
                  <a:schemeClr val="accent1"/>
                </a:solidFill>
              </a:rPr>
              <a:t>exchange()</a:t>
            </a:r>
            <a:r>
              <a:rPr lang="en-PH" dirty="0"/>
              <a:t> will send the GET request for a </a:t>
            </a:r>
            <a:r>
              <a:rPr lang="en-PH" dirty="0" err="1"/>
              <a:t>Spitter</a:t>
            </a:r>
            <a:r>
              <a:rPr lang="en-PH" dirty="0"/>
              <a:t> with the following headers: </a:t>
            </a:r>
            <a:endParaRPr lang="en-PH" dirty="0"/>
          </a:p>
          <a:p>
            <a:endParaRPr lang="en-GB" dirty="0"/>
          </a:p>
          <a:p>
            <a:endParaRPr lang="en-GB" dirty="0"/>
          </a:p>
          <a:p>
            <a:pPr marL="64008" indent="0">
              <a:buNone/>
            </a:pPr>
            <a:endParaRPr lang="en-GB" dirty="0"/>
          </a:p>
          <a:p>
            <a:r>
              <a:rPr lang="en-PH" dirty="0"/>
              <a:t>Setting request headers is a simple matter of constructing the </a:t>
            </a:r>
            <a:r>
              <a:rPr lang="en-PH" dirty="0" err="1">
                <a:solidFill>
                  <a:schemeClr val="accent1"/>
                </a:solidFill>
              </a:rPr>
              <a:t>HttpEntity</a:t>
            </a:r>
            <a:r>
              <a:rPr lang="en-PH" dirty="0"/>
              <a:t> sent to </a:t>
            </a:r>
            <a:r>
              <a:rPr lang="en-PH" dirty="0">
                <a:solidFill>
                  <a:schemeClr val="accent1"/>
                </a:solidFill>
              </a:rPr>
              <a:t>exchange()</a:t>
            </a:r>
            <a:r>
              <a:rPr lang="en-PH" dirty="0"/>
              <a:t> with a </a:t>
            </a:r>
            <a:r>
              <a:rPr lang="en-PH" dirty="0" err="1">
                <a:solidFill>
                  <a:schemeClr val="accent1"/>
                </a:solidFill>
              </a:rPr>
              <a:t>MultiValueMap</a:t>
            </a:r>
            <a:r>
              <a:rPr lang="en-PH" dirty="0"/>
              <a:t> loaded with the desired headers: </a:t>
            </a:r>
            <a:endParaRPr lang="en-PH"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467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334000"/>
            <a:ext cx="746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297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1273208"/>
          </a:xfrm>
        </p:spPr>
        <p:txBody>
          <a:bodyPr/>
          <a:lstStyle/>
          <a:p>
            <a:endParaRPr lang="en-PH"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1000"/>
            <a:ext cx="7239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57400"/>
            <a:ext cx="7251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3124200"/>
            <a:ext cx="7251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0363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4000" b="1" i="1" dirty="0"/>
              <a:t>11.5 Submitting </a:t>
            </a:r>
            <a:r>
              <a:rPr lang="en-PH" sz="4000" b="1" i="1" dirty="0" err="1"/>
              <a:t>RESTful</a:t>
            </a:r>
            <a:r>
              <a:rPr lang="en-PH" sz="4000" b="1" i="1" dirty="0"/>
              <a:t> forms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a:t>HTML 4 only officially supports GET and POST in forms, leaving PUT, DELETE, and all other HTTP methods in the cold. </a:t>
            </a:r>
            <a:endParaRPr lang="en-PH" dirty="0" smtClean="0"/>
          </a:p>
          <a:p>
            <a:r>
              <a:rPr lang="en-PH" dirty="0" smtClean="0"/>
              <a:t>Even </a:t>
            </a:r>
            <a:r>
              <a:rPr lang="en-PH" dirty="0"/>
              <a:t>though HTML 5 and newer browsers will support all of the HTTP methods, you probably can’t count on the users of your application to be using a modern browser. </a:t>
            </a:r>
            <a:endParaRPr lang="en-PH" dirty="0"/>
          </a:p>
        </p:txBody>
      </p:sp>
    </p:spTree>
    <p:extLst>
      <p:ext uri="{BB962C8B-B14F-4D97-AF65-F5344CB8AC3E}">
        <p14:creationId xmlns:p14="http://schemas.microsoft.com/office/powerpoint/2010/main" val="3872788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GB" dirty="0" smtClean="0"/>
              <a:t>Common trick: </a:t>
            </a:r>
            <a:r>
              <a:rPr lang="en-PH" dirty="0"/>
              <a:t>masquerade a PUT or DELETE request in the form of a POST </a:t>
            </a:r>
            <a:r>
              <a:rPr lang="en-PH" dirty="0" smtClean="0"/>
              <a:t>request</a:t>
            </a:r>
            <a:endParaRPr lang="en-PH" dirty="0"/>
          </a:p>
          <a:p>
            <a:r>
              <a:rPr lang="en-PH" dirty="0"/>
              <a:t>Spring supports POST masquerading through two features: </a:t>
            </a:r>
            <a:endParaRPr lang="en-PH" dirty="0" smtClean="0"/>
          </a:p>
          <a:p>
            <a:pPr lvl="1"/>
            <a:r>
              <a:rPr lang="en-PH" dirty="0"/>
              <a:t>Request transformation with </a:t>
            </a:r>
            <a:r>
              <a:rPr lang="en-PH" dirty="0" err="1"/>
              <a:t>HiddenHttpMethodFilter</a:t>
            </a:r>
            <a:r>
              <a:rPr lang="en-PH" dirty="0"/>
              <a:t> </a:t>
            </a:r>
            <a:endParaRPr lang="en-PH" dirty="0" smtClean="0"/>
          </a:p>
          <a:p>
            <a:pPr lvl="1"/>
            <a:r>
              <a:rPr lang="en-PH" dirty="0"/>
              <a:t>Hidden field rendering with the &lt;</a:t>
            </a:r>
            <a:r>
              <a:rPr lang="en-PH" dirty="0" err="1"/>
              <a:t>sf:form</a:t>
            </a:r>
            <a:r>
              <a:rPr lang="en-PH" dirty="0"/>
              <a:t>&gt; JSP tag </a:t>
            </a:r>
            <a:endParaRPr lang="en-PH" dirty="0"/>
          </a:p>
        </p:txBody>
      </p:sp>
    </p:spTree>
    <p:extLst>
      <p:ext uri="{BB962C8B-B14F-4D97-AF65-F5344CB8AC3E}">
        <p14:creationId xmlns:p14="http://schemas.microsoft.com/office/powerpoint/2010/main" val="591719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11.5.1 Rendering hidden method fields in JSP </a:t>
            </a:r>
            <a:endParaRPr lang="en-PH" sz="3600" dirty="0"/>
          </a:p>
        </p:txBody>
      </p:sp>
      <p:sp>
        <p:nvSpPr>
          <p:cNvPr id="3" name="Content Placeholder 2"/>
          <p:cNvSpPr>
            <a:spLocks noGrp="1"/>
          </p:cNvSpPr>
          <p:nvPr>
            <p:ph idx="1"/>
          </p:nvPr>
        </p:nvSpPr>
        <p:spPr>
          <a:xfrm>
            <a:off x="457200" y="5867400"/>
            <a:ext cx="8229600" cy="587408"/>
          </a:xfrm>
        </p:spPr>
        <p:txBody>
          <a:bodyPr/>
          <a:lstStyle/>
          <a:p>
            <a:endParaRPr lang="en-PH"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85950"/>
            <a:ext cx="73152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7315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83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pPr lvl="1"/>
            <a:r>
              <a:rPr lang="en-PH" dirty="0"/>
              <a:t>The &lt;</a:t>
            </a:r>
            <a:r>
              <a:rPr lang="en-PH" dirty="0" err="1"/>
              <a:t>form:form</a:t>
            </a:r>
            <a:r>
              <a:rPr lang="en-PH" dirty="0"/>
              <a:t>&gt; JSP tag from Spring’s form-binding JSP tag library, along with the new </a:t>
            </a:r>
            <a:r>
              <a:rPr lang="en-PH" dirty="0" err="1"/>
              <a:t>HiddenHttpMethodFilter</a:t>
            </a:r>
            <a:r>
              <a:rPr lang="en-PH" dirty="0"/>
              <a:t>, make it possible to submit PUT and DELETE requests from HTML forms, even in browsers that don’t support those HTTP methods </a:t>
            </a:r>
            <a:endParaRPr lang="en-PH" dirty="0" smtClean="0"/>
          </a:p>
          <a:p>
            <a:pPr lvl="1"/>
            <a:r>
              <a:rPr lang="en-PH" dirty="0"/>
              <a:t>Resources can be represented in a variety of ways using Spring’s view and view resolvers, including new view implementations for rendering model data as XML, JSON, Atom, and </a:t>
            </a:r>
            <a:r>
              <a:rPr lang="en-PH" dirty="0" smtClean="0"/>
              <a:t>RSS</a:t>
            </a:r>
            <a:endParaRPr lang="en-PH" dirty="0"/>
          </a:p>
          <a:p>
            <a:pPr lvl="1"/>
            <a:r>
              <a:rPr lang="en-PH" dirty="0"/>
              <a:t>The representation best suited for the client can be chosen using the new </a:t>
            </a:r>
            <a:r>
              <a:rPr lang="en-PH" dirty="0" err="1" smtClean="0"/>
              <a:t>ContentNegotiatingViewResolver</a:t>
            </a:r>
            <a:endParaRPr lang="en-PH" dirty="0" smtClean="0"/>
          </a:p>
        </p:txBody>
      </p:sp>
    </p:spTree>
    <p:extLst>
      <p:ext uri="{BB962C8B-B14F-4D97-AF65-F5344CB8AC3E}">
        <p14:creationId xmlns:p14="http://schemas.microsoft.com/office/powerpoint/2010/main" val="33824569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a:t>11.5.2 Unmasking the real request </a:t>
            </a:r>
            <a:endParaRPr lang="en-PH" sz="3600"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01775"/>
            <a:ext cx="78486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8600"/>
            <a:ext cx="78486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571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GB" dirty="0" smtClean="0">
                <a:solidFill>
                  <a:srgbClr val="FFFF00"/>
                </a:solidFill>
              </a:rPr>
              <a:t>Exercise 10-1</a:t>
            </a:r>
          </a:p>
          <a:p>
            <a:pPr lvl="1"/>
            <a:r>
              <a:rPr lang="en-GB" dirty="0" smtClean="0">
                <a:solidFill>
                  <a:srgbClr val="FFFF00"/>
                </a:solidFill>
              </a:rPr>
              <a:t>Write a REST Client by implementing </a:t>
            </a:r>
            <a:r>
              <a:rPr lang="en-GB" dirty="0" err="1" smtClean="0">
                <a:solidFill>
                  <a:srgbClr val="FFFF00"/>
                </a:solidFill>
              </a:rPr>
              <a:t>SpitterClient</a:t>
            </a:r>
            <a:endParaRPr lang="en-GB" dirty="0" smtClean="0">
              <a:solidFill>
                <a:srgbClr val="FFFF00"/>
              </a:solidFill>
            </a:endParaRPr>
          </a:p>
        </p:txBody>
      </p:sp>
    </p:spTree>
    <p:extLst>
      <p:ext uri="{BB962C8B-B14F-4D97-AF65-F5344CB8AC3E}">
        <p14:creationId xmlns:p14="http://schemas.microsoft.com/office/powerpoint/2010/main" val="2331296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10-</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pPr lvl="1"/>
            <a:r>
              <a:rPr lang="en-PH" dirty="0"/>
              <a:t>View-based rendering can be bypassed altogether using the new @</a:t>
            </a:r>
            <a:r>
              <a:rPr lang="en-PH" dirty="0" err="1"/>
              <a:t>ResponseBody</a:t>
            </a:r>
            <a:r>
              <a:rPr lang="en-PH" dirty="0"/>
              <a:t> annotation and various </a:t>
            </a:r>
            <a:r>
              <a:rPr lang="en-PH" dirty="0" err="1"/>
              <a:t>HttpMethodConverter</a:t>
            </a:r>
            <a:r>
              <a:rPr lang="en-PH" dirty="0"/>
              <a:t> </a:t>
            </a:r>
            <a:r>
              <a:rPr lang="en-PH" dirty="0" smtClean="0"/>
              <a:t>implementations</a:t>
            </a:r>
            <a:endParaRPr lang="en-PH" dirty="0"/>
          </a:p>
          <a:p>
            <a:pPr lvl="1"/>
            <a:r>
              <a:rPr lang="en-PH" dirty="0"/>
              <a:t>Similarly, the new @</a:t>
            </a:r>
            <a:r>
              <a:rPr lang="en-PH" dirty="0" err="1"/>
              <a:t>RequestBody</a:t>
            </a:r>
            <a:r>
              <a:rPr lang="en-PH" dirty="0"/>
              <a:t> annotation, along with </a:t>
            </a:r>
            <a:r>
              <a:rPr lang="en-PH" dirty="0" err="1"/>
              <a:t>HttpMethodConverter</a:t>
            </a:r>
            <a:r>
              <a:rPr lang="en-PH" dirty="0"/>
              <a:t> implementations, can convert inbound HTTP data into Java objects passed into a controller’s handler </a:t>
            </a:r>
            <a:r>
              <a:rPr lang="en-PH" dirty="0" smtClean="0"/>
              <a:t>methods</a:t>
            </a:r>
            <a:endParaRPr lang="en-PH" dirty="0"/>
          </a:p>
          <a:p>
            <a:pPr lvl="1"/>
            <a:r>
              <a:rPr lang="en-PH" dirty="0" err="1"/>
              <a:t>RestTemplate</a:t>
            </a:r>
            <a:r>
              <a:rPr lang="en-PH" dirty="0"/>
              <a:t> simplifies client-side consumption of REST resources </a:t>
            </a:r>
            <a:endParaRPr lang="en-PH" dirty="0" smtClean="0"/>
          </a:p>
        </p:txBody>
      </p:sp>
    </p:spTree>
    <p:extLst>
      <p:ext uri="{BB962C8B-B14F-4D97-AF65-F5344CB8AC3E}">
        <p14:creationId xmlns:p14="http://schemas.microsoft.com/office/powerpoint/2010/main" val="2091219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7617</TotalTime>
  <Words>4540</Words>
  <Application>Microsoft Office PowerPoint</Application>
  <PresentationFormat>On-screen Show (4:3)</PresentationFormat>
  <Paragraphs>250</Paragraphs>
  <Slides>82</Slides>
  <Notes>18</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Verve</vt:lpstr>
      <vt:lpstr>Chapter 10: Giving Spring some REST </vt:lpstr>
      <vt:lpstr>PowerPoint Presentation</vt:lpstr>
      <vt:lpstr>11.1 Getting REST </vt:lpstr>
      <vt:lpstr>11.1.1 The fundamentals of REST </vt:lpstr>
      <vt:lpstr>PowerPoint Presentation</vt:lpstr>
      <vt:lpstr>PowerPoint Presentation</vt:lpstr>
      <vt:lpstr>11.1.2 How Spring supports REST </vt:lpstr>
      <vt:lpstr>PowerPoint Presentation</vt:lpstr>
      <vt:lpstr>PowerPoint Presentation</vt:lpstr>
      <vt:lpstr>11.2 Writing resource-oriented controllers </vt:lpstr>
      <vt:lpstr>11.2.1 Dissecting a RESTless controller </vt:lpstr>
      <vt:lpstr>PowerPoint Presentation</vt:lpstr>
      <vt:lpstr>11.2.2 Handling RESTful URLs </vt:lpstr>
      <vt:lpstr>PowerPoint Presentation</vt:lpstr>
      <vt:lpstr>CHARACTERISTICS OF A RESTFUL URL </vt:lpstr>
      <vt:lpstr>PowerPoint Presentation</vt:lpstr>
      <vt:lpstr>PowerPoint Presentation</vt:lpstr>
      <vt:lpstr>PowerPoint Presentation</vt:lpstr>
      <vt:lpstr>EMBEDDING PARAMETERS IN URLS </vt:lpstr>
      <vt:lpstr>PowerPoint Presentation</vt:lpstr>
      <vt:lpstr>11.2.3 Performing the REST verbs </vt:lpstr>
      <vt:lpstr>PowerPoint Presentation</vt:lpstr>
      <vt:lpstr>PowerPoint Presentation</vt:lpstr>
      <vt:lpstr>PowerPoint Presentation</vt:lpstr>
      <vt:lpstr>UPDATING RESOURCES WITH PUT </vt:lpstr>
      <vt:lpstr>HANDLING DELETE REQUESTS </vt:lpstr>
      <vt:lpstr>CREATING RESOURCES WITH POST </vt:lpstr>
      <vt:lpstr>PowerPoint Presentation</vt:lpstr>
      <vt:lpstr>PowerPoint Presentation</vt:lpstr>
      <vt:lpstr>11.3 Representing resources </vt:lpstr>
      <vt:lpstr>PowerPoint Presentation</vt:lpstr>
      <vt:lpstr>11.3.1 Negotiating resource representation </vt:lpstr>
      <vt:lpstr>PowerPoint Presentation</vt:lpstr>
      <vt:lpstr>PowerPoint Presentation</vt:lpstr>
      <vt:lpstr>DETERMINING THE REQUESTED MEDIA TYPES </vt:lpstr>
      <vt:lpstr>PowerPoint Presentation</vt:lpstr>
      <vt:lpstr>PowerPoint Presentation</vt:lpstr>
      <vt:lpstr>INFLUENCING HOW MEDIA TYPES ARE CHOSEN </vt:lpstr>
      <vt:lpstr>PowerPoint Presentation</vt:lpstr>
      <vt:lpstr>FINDING A VIEW </vt:lpstr>
      <vt:lpstr>PowerPoint Presentation</vt:lpstr>
      <vt:lpstr>PowerPoint Presentation</vt:lpstr>
      <vt:lpstr>11.3.2 Working with HTTP message converters </vt:lpstr>
      <vt:lpstr>PowerPoint Presentation</vt:lpstr>
      <vt:lpstr>RETURNING RESOURCE STATE IN THE RESPONSE BODY </vt:lpstr>
      <vt:lpstr>PowerPoint Presentation</vt:lpstr>
      <vt:lpstr>PowerPoint Presentation</vt:lpstr>
      <vt:lpstr>PowerPoint Presentation</vt:lpstr>
      <vt:lpstr>PowerPoint Presentation</vt:lpstr>
      <vt:lpstr>RECEIVING RESOURCE STATE IN THE REQUEST BODY </vt:lpstr>
      <vt:lpstr>PowerPoint Presentation</vt:lpstr>
      <vt:lpstr>11.4 Writing REST clients </vt:lpstr>
      <vt:lpstr>PowerPoint Presentation</vt:lpstr>
      <vt:lpstr>PowerPoint Presentation</vt:lpstr>
      <vt:lpstr>11.4.1 Exploring RestTemplate’s operations </vt:lpstr>
      <vt:lpstr>PowerPoint Presentation</vt:lpstr>
      <vt:lpstr>PowerPoint Presentation</vt:lpstr>
      <vt:lpstr>11.4.2 GETting resources </vt:lpstr>
      <vt:lpstr>RETRIEVING RESOURCES </vt:lpstr>
      <vt:lpstr>PowerPoint Presentation</vt:lpstr>
      <vt:lpstr>PowerPoint Presentation</vt:lpstr>
      <vt:lpstr>EXTRACTING RESPONSE METADATA </vt:lpstr>
      <vt:lpstr>PowerPoint Presentation</vt:lpstr>
      <vt:lpstr>11.4.3 PUTting resources </vt:lpstr>
      <vt:lpstr>PowerPoint Presentation</vt:lpstr>
      <vt:lpstr>11.4.4 DELETE-ing resources </vt:lpstr>
      <vt:lpstr>11.4.5 POSTing resource data </vt:lpstr>
      <vt:lpstr>RECEIVING OBJECT RESPONSES FROM POST REQUESTS </vt:lpstr>
      <vt:lpstr>PowerPoint Presentation</vt:lpstr>
      <vt:lpstr>PowerPoint Presentation</vt:lpstr>
      <vt:lpstr>RECEIVING A RESOURCE LOCATION AFTER A POST REQUEST </vt:lpstr>
      <vt:lpstr>PowerPoint Presentation</vt:lpstr>
      <vt:lpstr>11.4.6 Exchanging resources </vt:lpstr>
      <vt:lpstr>PowerPoint Presentation</vt:lpstr>
      <vt:lpstr>PowerPoint Presentation</vt:lpstr>
      <vt:lpstr>PowerPoint Presentation</vt:lpstr>
      <vt:lpstr>11.5 Submitting RESTful forms </vt:lpstr>
      <vt:lpstr>PowerPoint Presentation</vt:lpstr>
      <vt:lpstr>11.5.1 Rendering hidden method fields in JSP </vt:lpstr>
      <vt:lpstr>11.5.2 Unmasking the real request </vt:lpstr>
      <vt:lpstr>PowerPoint Presentation</vt:lpstr>
      <vt:lpstr>-End of Chapter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Kenneth D. Mandawe</cp:lastModifiedBy>
  <cp:revision>2076</cp:revision>
  <dcterms:created xsi:type="dcterms:W3CDTF">2014-05-18T07:01:25Z</dcterms:created>
  <dcterms:modified xsi:type="dcterms:W3CDTF">2014-07-23T02:16:26Z</dcterms:modified>
</cp:coreProperties>
</file>