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1"/>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47"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2401" autoAdjust="0"/>
  </p:normalViewPr>
  <p:slideViewPr>
    <p:cSldViewPr>
      <p:cViewPr varScale="1">
        <p:scale>
          <a:sx n="65" d="100"/>
          <a:sy n="65" d="100"/>
        </p:scale>
        <p:origin x="-21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93E3-3A95-4C26-A36C-A5A273B1124E}" type="datetimeFigureOut">
              <a:rPr lang="en-PH" smtClean="0"/>
              <a:pPr/>
              <a:t>6/24/2014</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5A4BC-A88C-40C3-B7D0-5A7D71D9C3EC}" type="slidenum">
              <a:rPr lang="en-PH" smtClean="0"/>
              <a:pPr/>
              <a:t>‹#›</a:t>
            </a:fld>
            <a:endParaRPr lang="en-PH"/>
          </a:p>
        </p:txBody>
      </p:sp>
    </p:spTree>
    <p:extLst>
      <p:ext uri="{BB962C8B-B14F-4D97-AF65-F5344CB8AC3E}">
        <p14:creationId xmlns:p14="http://schemas.microsoft.com/office/powerpoint/2010/main" val="39389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-Movie</a:t>
            </a:r>
            <a:r>
              <a:rPr lang="en-PH" baseline="0" dirty="0" smtClean="0"/>
              <a:t> production example</a:t>
            </a:r>
          </a:p>
          <a:p>
            <a:r>
              <a:rPr lang="en-PH" baseline="0" dirty="0" smtClean="0"/>
              <a:t>-</a:t>
            </a:r>
            <a:r>
              <a:rPr lang="en-PH" sz="1200" kern="1200" baseline="0" dirty="0" smtClean="0">
                <a:solidFill>
                  <a:schemeClr val="tx1"/>
                </a:solidFill>
                <a:latin typeface="+mn-lt"/>
                <a:ea typeface="+mn-ea"/>
                <a:cs typeface="+mn-cs"/>
              </a:rPr>
              <a:t>the actors, scriptwriters, directors, and producers—there are the not-so-obvious—the musicians, special effects crew, and art directors. </a:t>
            </a:r>
            <a:endParaRPr lang="en-PH" baseline="0" dirty="0" smtClean="0"/>
          </a:p>
          <a:p>
            <a:r>
              <a:rPr lang="en-PH" sz="1200" kern="1200" baseline="0" dirty="0" smtClean="0">
                <a:solidFill>
                  <a:schemeClr val="tx1"/>
                </a:solidFill>
                <a:latin typeface="+mn-lt"/>
                <a:ea typeface="+mn-ea"/>
                <a:cs typeface="+mn-cs"/>
              </a:rPr>
              <a:t>-If the director keeps to himself and doesn’t say “roll ’</a:t>
            </a:r>
            <a:r>
              <a:rPr lang="en-PH" sz="1200" kern="1200" baseline="0" dirty="0" err="1" smtClean="0">
                <a:solidFill>
                  <a:schemeClr val="tx1"/>
                </a:solidFill>
                <a:latin typeface="+mn-lt"/>
                <a:ea typeface="+mn-ea"/>
                <a:cs typeface="+mn-cs"/>
              </a:rPr>
              <a:t>em</a:t>
            </a:r>
            <a:r>
              <a:rPr lang="en-PH" sz="1200" kern="1200" baseline="0" dirty="0" smtClean="0">
                <a:solidFill>
                  <a:schemeClr val="tx1"/>
                </a:solidFill>
                <a:latin typeface="+mn-lt"/>
                <a:ea typeface="+mn-ea"/>
                <a:cs typeface="+mn-cs"/>
              </a:rPr>
              <a:t>,” then the cameraperson won’t start shooting.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Exercise 2-2:</a:t>
            </a:r>
            <a:r>
              <a:rPr lang="en-PH" baseline="0" dirty="0" smtClean="0"/>
              <a:t> Do constructor injection</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12</a:t>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13</a:t>
            </a:fld>
            <a:endParaRPr lang="en-PH"/>
          </a:p>
        </p:txBody>
      </p:sp>
    </p:spTree>
    <p:extLst>
      <p:ext uri="{BB962C8B-B14F-4D97-AF65-F5344CB8AC3E}">
        <p14:creationId xmlns:p14="http://schemas.microsoft.com/office/powerpoint/2010/main" val="1333947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-verify PoeticJuggler.java</a:t>
            </a:r>
          </a:p>
          <a:p>
            <a:r>
              <a:rPr lang="en-PH" dirty="0" smtClean="0"/>
              <a:t>-verify</a:t>
            </a:r>
            <a:r>
              <a:rPr lang="en-PH" baseline="0" dirty="0" smtClean="0"/>
              <a:t> spring-idol.xml - </a:t>
            </a:r>
            <a:r>
              <a:rPr lang="en-PH" baseline="0" dirty="0" err="1" smtClean="0"/>
              <a:t>poeticDukeBean</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15</a:t>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Singleton classes generally ensure that only one instance is created by only allowing creation through a static factory method.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17</a:t>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Exercise 2-4: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18</a:t>
            </a:fld>
            <a:endParaRPr lang="en-PH"/>
          </a:p>
        </p:txBody>
      </p:sp>
    </p:spTree>
    <p:extLst>
      <p:ext uri="{BB962C8B-B14F-4D97-AF65-F5344CB8AC3E}">
        <p14:creationId xmlns:p14="http://schemas.microsoft.com/office/powerpoint/2010/main" val="1562163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This would work out fine for the first person to arrive, but everyone else would be accused of ticket counterfeiting! </a:t>
            </a: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-Do ‘ticket’ singleton/prototype bean tests</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20</a:t>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nothing is stopping you from instantiating that same class in a more conventional way or even defining several &lt;bean&gt; declarations that instantiate the same class.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22</a:t>
            </a:fld>
            <a:endParaRPr lang="en-P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-try</a:t>
            </a:r>
            <a:r>
              <a:rPr lang="en-PH" baseline="0" dirty="0" smtClean="0"/>
              <a:t> this out</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27</a:t>
            </a:fld>
            <a:endParaRPr lang="en-P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2 properties: song</a:t>
            </a:r>
            <a:r>
              <a:rPr lang="en-PH" baseline="0" dirty="0" smtClean="0"/>
              <a:t> and instrument</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29</a:t>
            </a:fld>
            <a:endParaRPr lang="en-P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Although Spring will have no problem instantiating </a:t>
            </a:r>
            <a:r>
              <a:rPr lang="en-PH" sz="1200" kern="1200" baseline="0" dirty="0" err="1" smtClean="0">
                <a:solidFill>
                  <a:schemeClr val="tx1"/>
                </a:solidFill>
                <a:latin typeface="+mn-lt"/>
                <a:ea typeface="+mn-ea"/>
                <a:cs typeface="+mn-cs"/>
              </a:rPr>
              <a:t>kenny</a:t>
            </a:r>
            <a:r>
              <a:rPr lang="en-PH" sz="1200" kern="1200" baseline="0" dirty="0" smtClean="0">
                <a:solidFill>
                  <a:schemeClr val="tx1"/>
                </a:solidFill>
                <a:latin typeface="+mn-lt"/>
                <a:ea typeface="+mn-ea"/>
                <a:cs typeface="+mn-cs"/>
              </a:rPr>
              <a:t> as an Instrumentalist, Kenny will have a hard time performing without a song or an instrument. Let’s look at how to give Kenny his song and instrument by using setter injection.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30</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-As DI is the most elemental thing Spring does, these are techniques you’ll use almost every time you develop Spring- based applications.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a:t>
            </a:fld>
            <a:endParaRPr lang="en-P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31</a:t>
            </a:fld>
            <a:endParaRPr lang="en-P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Since the age property is an </a:t>
            </a:r>
            <a:r>
              <a:rPr lang="en-PH" sz="1200" kern="1200" baseline="0" dirty="0" err="1" smtClean="0">
                <a:solidFill>
                  <a:schemeClr val="tx1"/>
                </a:solidFill>
                <a:latin typeface="+mn-lt"/>
                <a:ea typeface="+mn-ea"/>
                <a:cs typeface="+mn-cs"/>
              </a:rPr>
              <a:t>int</a:t>
            </a:r>
            <a:r>
              <a:rPr lang="en-PH" sz="1200" kern="1200" baseline="0" dirty="0" smtClean="0">
                <a:solidFill>
                  <a:schemeClr val="tx1"/>
                </a:solidFill>
                <a:latin typeface="+mn-lt"/>
                <a:ea typeface="+mn-ea"/>
                <a:cs typeface="+mn-cs"/>
              </a:rPr>
              <a:t>, Spring knows to con- </a:t>
            </a:r>
            <a:r>
              <a:rPr lang="en-PH" sz="1200" kern="1200" baseline="0" dirty="0" err="1" smtClean="0">
                <a:solidFill>
                  <a:schemeClr val="tx1"/>
                </a:solidFill>
                <a:latin typeface="+mn-lt"/>
                <a:ea typeface="+mn-ea"/>
                <a:cs typeface="+mn-cs"/>
              </a:rPr>
              <a:t>vert</a:t>
            </a:r>
            <a:r>
              <a:rPr lang="en-PH" sz="1200" kern="1200" baseline="0" dirty="0" smtClean="0">
                <a:solidFill>
                  <a:schemeClr val="tx1"/>
                </a:solidFill>
                <a:latin typeface="+mn-lt"/>
                <a:ea typeface="+mn-ea"/>
                <a:cs typeface="+mn-cs"/>
              </a:rPr>
              <a:t> 37 to an </a:t>
            </a:r>
            <a:r>
              <a:rPr lang="en-PH" sz="1200" kern="1200" baseline="0" dirty="0" err="1" smtClean="0">
                <a:solidFill>
                  <a:schemeClr val="tx1"/>
                </a:solidFill>
                <a:latin typeface="+mn-lt"/>
                <a:ea typeface="+mn-ea"/>
                <a:cs typeface="+mn-cs"/>
              </a:rPr>
              <a:t>int</a:t>
            </a:r>
            <a:r>
              <a:rPr lang="en-PH" sz="1200" kern="1200" baseline="0" dirty="0" smtClean="0">
                <a:solidFill>
                  <a:schemeClr val="tx1"/>
                </a:solidFill>
                <a:latin typeface="+mn-lt"/>
                <a:ea typeface="+mn-ea"/>
                <a:cs typeface="+mn-cs"/>
              </a:rPr>
              <a:t> value before calling </a:t>
            </a:r>
            <a:r>
              <a:rPr lang="en-PH" sz="1200" kern="1200" baseline="0" dirty="0" err="1" smtClean="0">
                <a:solidFill>
                  <a:schemeClr val="tx1"/>
                </a:solidFill>
                <a:latin typeface="+mn-lt"/>
                <a:ea typeface="+mn-ea"/>
                <a:cs typeface="+mn-cs"/>
              </a:rPr>
              <a:t>setAge</a:t>
            </a:r>
            <a:r>
              <a:rPr lang="en-PH" sz="1200" kern="1200" baseline="0" dirty="0" smtClean="0">
                <a:solidFill>
                  <a:schemeClr val="tx1"/>
                </a:solidFill>
                <a:latin typeface="+mn-lt"/>
                <a:ea typeface="+mn-ea"/>
                <a:cs typeface="+mn-cs"/>
              </a:rPr>
              <a:t>(). </a:t>
            </a: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-Using &lt;property&gt; to configure simple properties of a bean is great, but there’s more to DI than just wiring hardcoded values. The real value of DI is found in wiring an application’s collaborating objects together so that they don’t have to wire themselves together. To that aim, let’s see how to give Kenny an instrument that he can play.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32</a:t>
            </a:fld>
            <a:endParaRPr lang="en-P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Before you can give Kenny a saxophone to play, you must declare it as a bean in the Spring container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34</a:t>
            </a:fld>
            <a:endParaRPr lang="en-P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-Note that the inner beans don’t have an id attribute set. Though it’s perfectly legal to declare an ID for an inner bean, it’s not necessary because you’ll never refer to the inner bean by name. </a:t>
            </a:r>
          </a:p>
          <a:p>
            <a:r>
              <a:rPr lang="en-PH" sz="1200" kern="1200" baseline="0" dirty="0" smtClean="0">
                <a:solidFill>
                  <a:schemeClr val="tx1"/>
                </a:solidFill>
                <a:latin typeface="+mn-lt"/>
                <a:ea typeface="+mn-ea"/>
                <a:cs typeface="+mn-cs"/>
              </a:rPr>
              <a:t>-You may also find that using inner-bean definitions has a negative impact on the readability of the XML in the Spring context files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38</a:t>
            </a:fld>
            <a:endParaRPr lang="en-P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 -ref suffix serves as a clue to Spring that a reference should be wired instead of a literal value.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40</a:t>
            </a:fld>
            <a:endParaRPr lang="en-P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As you’ll soon see, the actual implementation of the collection used to define the property has little correlation to the choice of &lt;list&gt; or &lt;set&gt;.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42</a:t>
            </a:fld>
            <a:endParaRPr lang="en-P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-Again, either &lt;list&gt; or &lt;set&gt; can be used to wire any implementation of </a:t>
            </a:r>
            <a:r>
              <a:rPr lang="en-PH" sz="1200" kern="1200" baseline="0" dirty="0" err="1" smtClean="0">
                <a:solidFill>
                  <a:schemeClr val="tx1"/>
                </a:solidFill>
                <a:latin typeface="+mn-lt"/>
                <a:ea typeface="+mn-ea"/>
                <a:cs typeface="+mn-cs"/>
              </a:rPr>
              <a:t>java.util.Collection</a:t>
            </a:r>
            <a:r>
              <a:rPr lang="en-PH" sz="1200" kern="1200" baseline="0" dirty="0" smtClean="0">
                <a:solidFill>
                  <a:schemeClr val="tx1"/>
                </a:solidFill>
                <a:latin typeface="+mn-lt"/>
                <a:ea typeface="+mn-ea"/>
                <a:cs typeface="+mn-cs"/>
              </a:rPr>
              <a:t> or an array. Just because a property is a </a:t>
            </a:r>
            <a:r>
              <a:rPr lang="en-PH" sz="1200" kern="1200" baseline="0" dirty="0" err="1" smtClean="0">
                <a:solidFill>
                  <a:schemeClr val="tx1"/>
                </a:solidFill>
                <a:latin typeface="+mn-lt"/>
                <a:ea typeface="+mn-ea"/>
                <a:cs typeface="+mn-cs"/>
              </a:rPr>
              <a:t>java.util.Set</a:t>
            </a:r>
            <a:r>
              <a:rPr lang="en-PH" sz="1200" kern="1200" baseline="0" dirty="0" smtClean="0">
                <a:solidFill>
                  <a:schemeClr val="tx1"/>
                </a:solidFill>
                <a:latin typeface="+mn-lt"/>
                <a:ea typeface="+mn-ea"/>
                <a:cs typeface="+mn-cs"/>
              </a:rPr>
              <a:t>, that doesn’t mean that you must use &lt;set&gt; to do the wiring. Even though it may seem odd to configure a </a:t>
            </a:r>
            <a:r>
              <a:rPr lang="en-PH" sz="1200" kern="1200" baseline="0" dirty="0" err="1" smtClean="0">
                <a:solidFill>
                  <a:schemeClr val="tx1"/>
                </a:solidFill>
                <a:latin typeface="+mn-lt"/>
                <a:ea typeface="+mn-ea"/>
                <a:cs typeface="+mn-cs"/>
              </a:rPr>
              <a:t>java.util.List</a:t>
            </a:r>
            <a:r>
              <a:rPr lang="en-PH" sz="1200" kern="1200" baseline="0" dirty="0" smtClean="0">
                <a:solidFill>
                  <a:schemeClr val="tx1"/>
                </a:solidFill>
                <a:latin typeface="+mn-lt"/>
                <a:ea typeface="+mn-ea"/>
                <a:cs typeface="+mn-cs"/>
              </a:rPr>
              <a:t> property using &lt;set&gt;, it’s certainly possible. In doing so, you’ll be guaranteed that all members of the List will be unique. </a:t>
            </a: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46</a:t>
            </a:fld>
            <a:endParaRPr lang="en-P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49</a:t>
            </a:fld>
            <a:endParaRPr lang="en-P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When we wired the name of a song into the Instrumentalist bean, that value was determined at development time. And when we wired references to other beans, those references were also statically determined while we wrote the Spring configuration.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55</a:t>
            </a:fld>
            <a:endParaRPr lang="en-P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61</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To get started, let’s set the stage for the competition by looking at the essentials of a Spring configuration.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a:t>
            </a:fld>
            <a:endParaRPr lang="en-P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a:t>
            </a:r>
            <a:r>
              <a:rPr lang="en-PH" sz="1200" kern="1200" baseline="0" dirty="0" smtClean="0">
                <a:solidFill>
                  <a:schemeClr val="tx1"/>
                </a:solidFill>
                <a:latin typeface="+mn-lt"/>
                <a:ea typeface="+mn-ea"/>
                <a:cs typeface="+mn-cs"/>
              </a:rPr>
              <a:t>The way to avoid the dreaded </a:t>
            </a:r>
            <a:r>
              <a:rPr lang="en-PH" sz="1200" kern="1200" baseline="0" dirty="0" err="1" smtClean="0">
                <a:solidFill>
                  <a:schemeClr val="tx1"/>
                </a:solidFill>
                <a:latin typeface="+mn-lt"/>
                <a:ea typeface="+mn-ea"/>
                <a:cs typeface="+mn-cs"/>
              </a:rPr>
              <a:t>NullPointerException</a:t>
            </a:r>
            <a:r>
              <a:rPr lang="en-PH" sz="1200" kern="1200" baseline="0" dirty="0" smtClean="0">
                <a:solidFill>
                  <a:schemeClr val="tx1"/>
                </a:solidFill>
                <a:latin typeface="+mn-lt"/>
                <a:ea typeface="+mn-ea"/>
                <a:cs typeface="+mn-cs"/>
              </a:rPr>
              <a:t> in </a:t>
            </a:r>
            <a:r>
              <a:rPr lang="en-PH" sz="1200" kern="1200" baseline="0" dirty="0" err="1" smtClean="0">
                <a:solidFill>
                  <a:schemeClr val="tx1"/>
                </a:solidFill>
                <a:latin typeface="+mn-lt"/>
                <a:ea typeface="+mn-ea"/>
                <a:cs typeface="+mn-cs"/>
              </a:rPr>
              <a:t>SpEL</a:t>
            </a:r>
            <a:r>
              <a:rPr lang="en-PH" sz="1200" kern="1200" baseline="0" dirty="0" smtClean="0">
                <a:solidFill>
                  <a:schemeClr val="tx1"/>
                </a:solidFill>
                <a:latin typeface="+mn-lt"/>
                <a:ea typeface="+mn-ea"/>
                <a:cs typeface="+mn-cs"/>
              </a:rPr>
              <a:t> is to use the null-safe </a:t>
            </a:r>
            <a:r>
              <a:rPr lang="en-PH" sz="1200" kern="1200" baseline="0" dirty="0" err="1" smtClean="0">
                <a:solidFill>
                  <a:schemeClr val="tx1"/>
                </a:solidFill>
                <a:latin typeface="+mn-lt"/>
                <a:ea typeface="+mn-ea"/>
                <a:cs typeface="+mn-cs"/>
              </a:rPr>
              <a:t>accessor</a:t>
            </a:r>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-Instead of a lonely dot (.) to access the </a:t>
            </a:r>
            <a:r>
              <a:rPr lang="en-PH" sz="1200" kern="1200" baseline="0" dirty="0" err="1" smtClean="0">
                <a:solidFill>
                  <a:schemeClr val="tx1"/>
                </a:solidFill>
                <a:latin typeface="+mn-lt"/>
                <a:ea typeface="+mn-ea"/>
                <a:cs typeface="+mn-cs"/>
              </a:rPr>
              <a:t>toUpperCase</a:t>
            </a:r>
            <a:r>
              <a:rPr lang="en-PH" sz="1200" kern="1200" baseline="0" dirty="0" smtClean="0">
                <a:solidFill>
                  <a:schemeClr val="tx1"/>
                </a:solidFill>
                <a:latin typeface="+mn-lt"/>
                <a:ea typeface="+mn-ea"/>
                <a:cs typeface="+mn-cs"/>
              </a:rPr>
              <a:t>() method, now you’re using ?. operator. This operator makes sure that the item to its left isn’t null before accessing the thing to its right. </a:t>
            </a:r>
          </a:p>
          <a:p>
            <a:r>
              <a:rPr lang="en-PH" sz="1200" kern="1200" baseline="0" dirty="0" smtClean="0">
                <a:solidFill>
                  <a:schemeClr val="tx1"/>
                </a:solidFill>
                <a:latin typeface="+mn-lt"/>
                <a:ea typeface="+mn-ea"/>
                <a:cs typeface="+mn-cs"/>
              </a:rPr>
              <a:t>-how about calling a static method or a CONSTANT</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63</a:t>
            </a:fld>
            <a:endParaRPr lang="en-P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-Now that we’ve added a few of the most basic </a:t>
            </a:r>
            <a:r>
              <a:rPr lang="en-PH" sz="1200" kern="1200" baseline="0" dirty="0" err="1" smtClean="0">
                <a:solidFill>
                  <a:schemeClr val="tx1"/>
                </a:solidFill>
                <a:latin typeface="+mn-lt"/>
                <a:ea typeface="+mn-ea"/>
                <a:cs typeface="+mn-cs"/>
              </a:rPr>
              <a:t>SpEL</a:t>
            </a:r>
            <a:r>
              <a:rPr lang="en-PH" sz="1200" kern="1200" baseline="0" dirty="0" smtClean="0">
                <a:solidFill>
                  <a:schemeClr val="tx1"/>
                </a:solidFill>
                <a:latin typeface="+mn-lt"/>
                <a:ea typeface="+mn-ea"/>
                <a:cs typeface="+mn-cs"/>
              </a:rPr>
              <a:t> expressions to our bag of tricks, let’s step things up a bit by looking at the types of operations we can perform on those simpler expressions.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64</a:t>
            </a:fld>
            <a:endParaRPr lang="en-P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Although that’ll work, there’s a bit of duplication in that we refer to </a:t>
            </a:r>
            <a:r>
              <a:rPr lang="en-PH" sz="1200" kern="1200" baseline="0" dirty="0" err="1" smtClean="0">
                <a:solidFill>
                  <a:schemeClr val="tx1"/>
                </a:solidFill>
                <a:latin typeface="+mn-lt"/>
                <a:ea typeface="+mn-ea"/>
                <a:cs typeface="+mn-cs"/>
              </a:rPr>
              <a:t>kenny.song</a:t>
            </a:r>
            <a:r>
              <a:rPr lang="en-PH" sz="1200" kern="1200" baseline="0" dirty="0" smtClean="0">
                <a:solidFill>
                  <a:schemeClr val="tx1"/>
                </a:solidFill>
                <a:latin typeface="+mn-lt"/>
                <a:ea typeface="+mn-ea"/>
                <a:cs typeface="+mn-cs"/>
              </a:rPr>
              <a:t> twice.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72</a:t>
            </a:fld>
            <a:endParaRPr lang="en-P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-Now that we’ve seen how to evaluate expressions concerning simple values, let’s look at the kind of magic that </a:t>
            </a:r>
            <a:r>
              <a:rPr lang="en-PH" sz="1200" kern="1200" baseline="0" dirty="0" err="1" smtClean="0">
                <a:solidFill>
                  <a:schemeClr val="tx1"/>
                </a:solidFill>
                <a:latin typeface="+mn-lt"/>
                <a:ea typeface="+mn-ea"/>
                <a:cs typeface="+mn-cs"/>
              </a:rPr>
              <a:t>SpEL</a:t>
            </a:r>
            <a:r>
              <a:rPr lang="en-PH" sz="1200" kern="1200" baseline="0" dirty="0" smtClean="0">
                <a:solidFill>
                  <a:schemeClr val="tx1"/>
                </a:solidFill>
                <a:latin typeface="+mn-lt"/>
                <a:ea typeface="+mn-ea"/>
                <a:cs typeface="+mn-cs"/>
              </a:rPr>
              <a:t> can perform on collections.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74</a:t>
            </a:fld>
            <a:endParaRPr lang="en-P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-Accessing individual members of a collection is handy. But with </a:t>
            </a:r>
            <a:r>
              <a:rPr lang="en-PH" sz="1200" kern="1200" baseline="0" dirty="0" err="1" smtClean="0">
                <a:solidFill>
                  <a:schemeClr val="tx1"/>
                </a:solidFill>
                <a:latin typeface="+mn-lt"/>
                <a:ea typeface="+mn-ea"/>
                <a:cs typeface="+mn-cs"/>
              </a:rPr>
              <a:t>SpEL</a:t>
            </a:r>
            <a:r>
              <a:rPr lang="en-PH" sz="1200" kern="1200" baseline="0" dirty="0" smtClean="0">
                <a:solidFill>
                  <a:schemeClr val="tx1"/>
                </a:solidFill>
                <a:latin typeface="+mn-lt"/>
                <a:ea typeface="+mn-ea"/>
                <a:cs typeface="+mn-cs"/>
              </a:rPr>
              <a:t>, we can also select members of a collection that meet certain criteria. Let’s give collection selection a try.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81</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-When declaring beans in XML, the root element of the Spring configuration file is the &lt;beans&gt; element from Spring’s beans schema.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We’ll see more of Spring’s namespaces as this book progresses. But for now, let’s fill in that conspicuously empty space in the middle of the XML configuration by adding some &lt;bean&gt; elements within &lt;beans&gt;.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-Unlike some similarly named talent competitions that you may have heard of, </a:t>
            </a:r>
            <a:r>
              <a:rPr lang="en-PH" sz="1200" i="1" kern="1200" baseline="0" dirty="0" smtClean="0">
                <a:solidFill>
                  <a:schemeClr val="tx1"/>
                </a:solidFill>
                <a:latin typeface="+mn-lt"/>
                <a:ea typeface="+mn-ea"/>
                <a:cs typeface="+mn-cs"/>
              </a:rPr>
              <a:t>Spring Idol doesn’t cater to only singers. Many of the performers can’t carry a tune at all.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8</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-may verify spring-idol.xml</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9</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By default, Duke juggles only three beanbags at once. But juggling three beanbags isn’t all that impressive—anybody can do that. If Duke is to have any hope of winning the talent competition, he’s going to need to juggle many more beanbags at once. Let’s see how to configure Duke to be a champion juggler. </a:t>
            </a:r>
          </a:p>
          <a:p>
            <a:endParaRPr lang="en-PH" sz="1200" kern="1200" baseline="0" dirty="0" smtClean="0">
              <a:solidFill>
                <a:schemeClr val="tx1"/>
              </a:solidFill>
              <a:latin typeface="+mn-lt"/>
              <a:ea typeface="+mn-ea"/>
              <a:cs typeface="+mn-cs"/>
            </a:endParaRPr>
          </a:p>
          <a:p>
            <a:r>
              <a:rPr lang="en-PH" dirty="0" smtClean="0"/>
              <a:t>-Exercise 2-1:</a:t>
            </a:r>
            <a:r>
              <a:rPr lang="en-PH" baseline="0" dirty="0" smtClean="0"/>
              <a:t> Declare duke as a bean by </a:t>
            </a:r>
            <a:r>
              <a:rPr lang="en-PH" baseline="0" smtClean="0"/>
              <a:t>using </a:t>
            </a:r>
            <a:r>
              <a:rPr lang="en-PH" baseline="0" smtClean="0"/>
              <a:t>springidol-context-2.xml</a:t>
            </a:r>
            <a:r>
              <a:rPr lang="en-PH" baseline="0" dirty="0" smtClean="0"/>
              <a:t>. Create a class with main method: </a:t>
            </a:r>
            <a:r>
              <a:rPr lang="en-PH" baseline="0" dirty="0" err="1" smtClean="0"/>
              <a:t>SpringIdolMain</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10</a:t>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Although the declaration of the duke bean in section 2.1.2 is valid, it uses the Juggler’s default constructor, which limits Duke to juggling only three beanbags at once. To make Duke a world-record juggler, we’ll need to use the other constructor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11</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E499A1F-4D05-42F1-B7FB-9BE527682E19}" type="datetimeFigureOut">
              <a:rPr lang="en-PH" smtClean="0"/>
              <a:pPr/>
              <a:t>6/24/2014</a:t>
            </a:fld>
            <a:endParaRPr lang="en-PH"/>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PH"/>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6585CD5-4768-4CCD-AE8D-983ADF0D163B}"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6/24/2014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6/24/2014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E499A1F-4D05-42F1-B7FB-9BE527682E19}" type="datetimeFigureOut">
              <a:rPr lang="en-PH" smtClean="0"/>
              <a:pPr/>
              <a:t>6/24/2014</a:t>
            </a:fld>
            <a:endParaRPr lang="en-PH"/>
          </a:p>
        </p:txBody>
      </p:sp>
      <p:sp>
        <p:nvSpPr>
          <p:cNvPr id="5" name="Footer Placeholder 4"/>
          <p:cNvSpPr>
            <a:spLocks noGrp="1"/>
          </p:cNvSpPr>
          <p:nvPr>
            <p:ph type="ftr" sz="quarter" idx="11"/>
          </p:nvPr>
        </p:nvSpPr>
        <p:spPr>
          <a:xfrm>
            <a:off x="457200" y="6480969"/>
            <a:ext cx="4260056" cy="300831"/>
          </a:xfrm>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E499A1F-4D05-42F1-B7FB-9BE527682E19}" type="datetimeFigureOut">
              <a:rPr lang="en-PH" smtClean="0"/>
              <a:pPr/>
              <a:t>6/24/2014</a:t>
            </a:fld>
            <a:endParaRPr lang="en-PH"/>
          </a:p>
        </p:txBody>
      </p:sp>
      <p:sp>
        <p:nvSpPr>
          <p:cNvPr id="5" name="Footer Placeholder 4"/>
          <p:cNvSpPr>
            <a:spLocks noGrp="1"/>
          </p:cNvSpPr>
          <p:nvPr>
            <p:ph type="ftr" sz="quarter" idx="11"/>
          </p:nvPr>
        </p:nvSpPr>
        <p:spPr>
          <a:xfrm>
            <a:off x="2619376" y="6480969"/>
            <a:ext cx="4260056" cy="300831"/>
          </a:xfrm>
        </p:spPr>
        <p:txBody>
          <a:bodyPr/>
          <a:lstStyle/>
          <a:p>
            <a:endParaRPr lang="en-PH"/>
          </a:p>
        </p:txBody>
      </p:sp>
      <p:sp>
        <p:nvSpPr>
          <p:cNvPr id="6" name="Slide Number Placeholder 5"/>
          <p:cNvSpPr>
            <a:spLocks noGrp="1"/>
          </p:cNvSpPr>
          <p:nvPr>
            <p:ph type="sldNum" sz="quarter" idx="12"/>
          </p:nvPr>
        </p:nvSpPr>
        <p:spPr>
          <a:xfrm>
            <a:off x="8451056" y="809624"/>
            <a:ext cx="502920" cy="300831"/>
          </a:xfrm>
        </p:spPr>
        <p:txBody>
          <a:bodyPr/>
          <a:lstStyle/>
          <a:p>
            <a:fld id="{76585CD5-4768-4CCD-AE8D-983ADF0D163B}" type="slidenum">
              <a:rPr lang="en-PH" smtClean="0"/>
              <a:pPr/>
              <a:t>‹#›</a:t>
            </a:fld>
            <a:endParaRPr lang="en-PH"/>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E499A1F-4D05-42F1-B7FB-9BE527682E19}" type="datetimeFigureOut">
              <a:rPr lang="en-PH" smtClean="0"/>
              <a:pPr/>
              <a:t>6/24/2014</a:t>
            </a:fld>
            <a:endParaRPr lang="en-PH"/>
          </a:p>
        </p:txBody>
      </p:sp>
      <p:sp>
        <p:nvSpPr>
          <p:cNvPr id="6" name="Footer Placeholder 5"/>
          <p:cNvSpPr>
            <a:spLocks noGrp="1"/>
          </p:cNvSpPr>
          <p:nvPr>
            <p:ph type="ftr" sz="quarter" idx="11"/>
          </p:nvPr>
        </p:nvSpPr>
        <p:spPr>
          <a:xfrm>
            <a:off x="457200" y="6480969"/>
            <a:ext cx="4260056" cy="301752"/>
          </a:xfrm>
        </p:spPr>
        <p:txBody>
          <a:bodyPr/>
          <a:lstStyle/>
          <a:p>
            <a:endParaRPr lang="en-PH"/>
          </a:p>
        </p:txBody>
      </p:sp>
      <p:sp>
        <p:nvSpPr>
          <p:cNvPr id="7" name="Slide Number Placeholder 6"/>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E499A1F-4D05-42F1-B7FB-9BE527682E19}" type="datetimeFigureOut">
              <a:rPr lang="en-PH" smtClean="0"/>
              <a:pPr/>
              <a:t>6/24/2014</a:t>
            </a:fld>
            <a:endParaRPr lang="en-PH"/>
          </a:p>
        </p:txBody>
      </p:sp>
      <p:sp>
        <p:nvSpPr>
          <p:cNvPr id="8" name="Footer Placeholder 7"/>
          <p:cNvSpPr>
            <a:spLocks noGrp="1"/>
          </p:cNvSpPr>
          <p:nvPr>
            <p:ph type="ftr" sz="quarter" idx="11"/>
          </p:nvPr>
        </p:nvSpPr>
        <p:spPr>
          <a:xfrm>
            <a:off x="457200" y="6480969"/>
            <a:ext cx="4261104" cy="301752"/>
          </a:xfrm>
        </p:spPr>
        <p:txBody>
          <a:bodyPr/>
          <a:lstStyle/>
          <a:p>
            <a:endParaRPr lang="en-PH"/>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499A1F-4D05-42F1-B7FB-9BE527682E19}" type="datetimeFigureOut">
              <a:rPr lang="en-PH" smtClean="0"/>
              <a:pPr/>
              <a:t>6/24/2014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E499A1F-4D05-42F1-B7FB-9BE527682E19}" type="datetimeFigureOut">
              <a:rPr lang="en-PH" smtClean="0"/>
              <a:pPr/>
              <a:t>6/24/2014</a:t>
            </a:fld>
            <a:endParaRPr lang="en-PH"/>
          </a:p>
        </p:txBody>
      </p:sp>
      <p:sp>
        <p:nvSpPr>
          <p:cNvPr id="3" name="Footer Placeholder 2"/>
          <p:cNvSpPr>
            <a:spLocks noGrp="1"/>
          </p:cNvSpPr>
          <p:nvPr>
            <p:ph type="ftr" sz="quarter" idx="11"/>
          </p:nvPr>
        </p:nvSpPr>
        <p:spPr>
          <a:xfrm>
            <a:off x="457200" y="6481890"/>
            <a:ext cx="4260056" cy="300831"/>
          </a:xfrm>
        </p:spPr>
        <p:txBody>
          <a:bodyPr/>
          <a:lstStyle/>
          <a:p>
            <a:endParaRPr lang="en-PH"/>
          </a:p>
        </p:txBody>
      </p:sp>
      <p:sp>
        <p:nvSpPr>
          <p:cNvPr id="4" name="Slide Number Placeholder 3"/>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E499A1F-4D05-42F1-B7FB-9BE527682E19}" type="datetimeFigureOut">
              <a:rPr lang="en-PH" smtClean="0"/>
              <a:pPr/>
              <a:t>6/24/2014</a:t>
            </a:fld>
            <a:endParaRPr lang="en-PH"/>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E499A1F-4D05-42F1-B7FB-9BE527682E19}" type="datetimeFigureOut">
              <a:rPr lang="en-PH" smtClean="0"/>
              <a:pPr/>
              <a:t>6/24/2014</a:t>
            </a:fld>
            <a:endParaRPr lang="en-PH"/>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E499A1F-4D05-42F1-B7FB-9BE527682E19}" type="datetimeFigureOut">
              <a:rPr lang="en-PH" smtClean="0"/>
              <a:pPr/>
              <a:t>6/24/2014</a:t>
            </a:fld>
            <a:endParaRPr lang="en-PH"/>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PH"/>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6585CD5-4768-4CCD-AE8D-983ADF0D163B}"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7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7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dirty="0" smtClean="0"/>
              <a:t>Chapter 2: Wiring beans</a:t>
            </a:r>
            <a:endParaRPr lang="en-PH" dirty="0"/>
          </a:p>
        </p:txBody>
      </p:sp>
      <p:sp>
        <p:nvSpPr>
          <p:cNvPr id="3" name="Content Placeholder 2"/>
          <p:cNvSpPr>
            <a:spLocks noGrp="1"/>
          </p:cNvSpPr>
          <p:nvPr>
            <p:ph idx="1"/>
          </p:nvPr>
        </p:nvSpPr>
        <p:spPr>
          <a:xfrm>
            <a:off x="457200" y="3733800"/>
            <a:ext cx="8229600" cy="2721008"/>
          </a:xfrm>
        </p:spPr>
        <p:txBody>
          <a:bodyPr>
            <a:normAutofit fontScale="77500" lnSpcReduction="20000"/>
          </a:bodyPr>
          <a:lstStyle/>
          <a:p>
            <a:r>
              <a:rPr lang="en-PH" dirty="0" smtClean="0"/>
              <a:t>Any nontrivial application is made up of several objects that must work together to meet some business goal </a:t>
            </a:r>
          </a:p>
          <a:p>
            <a:r>
              <a:rPr lang="en-PH" dirty="0" smtClean="0"/>
              <a:t>Ex: online shopping application- an order manager component </a:t>
            </a:r>
            <a:r>
              <a:rPr lang="en-PH" dirty="0" smtClean="0">
                <a:sym typeface="Wingdings" pitchFamily="2" charset="2"/>
              </a:rPr>
              <a:t></a:t>
            </a:r>
            <a:r>
              <a:rPr lang="en-PH" dirty="0" smtClean="0"/>
              <a:t>a product manager </a:t>
            </a:r>
            <a:r>
              <a:rPr lang="en-PH" dirty="0" err="1" smtClean="0"/>
              <a:t>component</a:t>
            </a:r>
            <a:r>
              <a:rPr lang="en-PH" dirty="0" err="1" smtClean="0">
                <a:sym typeface="Wingdings" pitchFamily="2" charset="2"/>
              </a:rPr>
              <a:t></a:t>
            </a:r>
            <a:r>
              <a:rPr lang="en-PH" dirty="0" err="1" smtClean="0"/>
              <a:t>a</a:t>
            </a:r>
            <a:r>
              <a:rPr lang="en-PH" dirty="0" smtClean="0"/>
              <a:t> credit card authorization component </a:t>
            </a:r>
          </a:p>
          <a:p>
            <a:pPr lvl="1"/>
            <a:r>
              <a:rPr lang="en-PH" dirty="0" smtClean="0"/>
              <a:t>All </a:t>
            </a:r>
            <a:r>
              <a:rPr lang="en-PH" dirty="0" smtClean="0">
                <a:sym typeface="Wingdings" pitchFamily="2" charset="2"/>
              </a:rPr>
              <a:t></a:t>
            </a:r>
            <a:r>
              <a:rPr lang="en-PH" dirty="0" smtClean="0"/>
              <a:t>data access component to read from and write to a database.</a:t>
            </a:r>
          </a:p>
        </p:txBody>
      </p:sp>
      <p:pic>
        <p:nvPicPr>
          <p:cNvPr id="4" name="Picture 2"/>
          <p:cNvPicPr>
            <a:picLocks noChangeAspect="1" noChangeArrowheads="1"/>
          </p:cNvPicPr>
          <p:nvPr/>
        </p:nvPicPr>
        <p:blipFill>
          <a:blip r:embed="rId3" cstate="print"/>
          <a:srcRect/>
          <a:stretch>
            <a:fillRect/>
          </a:stretch>
        </p:blipFill>
        <p:spPr bwMode="auto">
          <a:xfrm>
            <a:off x="762000" y="1143000"/>
            <a:ext cx="73152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lnSpcReduction="10000"/>
          </a:bodyPr>
          <a:lstStyle/>
          <a:p>
            <a:endParaRPr lang="en-PH" dirty="0" smtClean="0"/>
          </a:p>
          <a:p>
            <a:endParaRPr lang="en-PH" dirty="0" smtClean="0"/>
          </a:p>
          <a:p>
            <a:endParaRPr lang="en-PH" dirty="0" smtClean="0"/>
          </a:p>
          <a:p>
            <a:endParaRPr lang="en-PH" dirty="0" smtClean="0"/>
          </a:p>
          <a:p>
            <a:endParaRPr lang="en-PH" dirty="0" smtClean="0"/>
          </a:p>
          <a:p>
            <a:endParaRPr lang="en-PH" dirty="0" smtClean="0"/>
          </a:p>
          <a:p>
            <a:endParaRPr lang="en-PH" dirty="0" smtClean="0"/>
          </a:p>
          <a:p>
            <a:endParaRPr lang="en-PH" dirty="0" smtClean="0"/>
          </a:p>
          <a:p>
            <a:endParaRPr lang="en-PH" dirty="0" smtClean="0"/>
          </a:p>
          <a:p>
            <a:endParaRPr lang="en-PH" dirty="0" smtClean="0"/>
          </a:p>
          <a:p>
            <a:r>
              <a:rPr lang="en-PH" dirty="0" smtClean="0">
                <a:solidFill>
                  <a:srgbClr val="FFFF00"/>
                </a:solidFill>
              </a:rPr>
              <a:t>Exercise 2-1</a:t>
            </a:r>
            <a:endParaRPr lang="en-PH" dirty="0">
              <a:solidFill>
                <a:srgbClr val="FFFF00"/>
              </a:solidFill>
            </a:endParaRPr>
          </a:p>
        </p:txBody>
      </p:sp>
      <p:pic>
        <p:nvPicPr>
          <p:cNvPr id="2050" name="Picture 2"/>
          <p:cNvPicPr>
            <a:picLocks noChangeAspect="1" noChangeArrowheads="1"/>
          </p:cNvPicPr>
          <p:nvPr/>
        </p:nvPicPr>
        <p:blipFill>
          <a:blip r:embed="rId3" cstate="print"/>
          <a:srcRect/>
          <a:stretch>
            <a:fillRect/>
          </a:stretch>
        </p:blipFill>
        <p:spPr bwMode="auto">
          <a:xfrm>
            <a:off x="381000" y="914401"/>
            <a:ext cx="84582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2.1.3 Injecting through constructors </a:t>
            </a:r>
            <a:endParaRPr lang="en-PH" sz="3600" dirty="0"/>
          </a:p>
        </p:txBody>
      </p:sp>
      <p:sp>
        <p:nvSpPr>
          <p:cNvPr id="3" name="Content Placeholder 2"/>
          <p:cNvSpPr>
            <a:spLocks noGrp="1"/>
          </p:cNvSpPr>
          <p:nvPr>
            <p:ph idx="1"/>
          </p:nvPr>
        </p:nvSpPr>
        <p:spPr>
          <a:xfrm>
            <a:off x="457200" y="1524000"/>
            <a:ext cx="8229600" cy="5334000"/>
          </a:xfrm>
        </p:spPr>
        <p:txBody>
          <a:bodyPr>
            <a:normAutofit lnSpcReduction="10000"/>
          </a:bodyPr>
          <a:lstStyle/>
          <a:p>
            <a:r>
              <a:rPr lang="en-PH" dirty="0" smtClean="0">
                <a:solidFill>
                  <a:schemeClr val="accent4"/>
                </a:solidFill>
              </a:rPr>
              <a:t>To really impress the judges, Duke has decided to break the world record by juggling as many as 15 beanbags at once.</a:t>
            </a:r>
          </a:p>
          <a:p>
            <a:r>
              <a:rPr lang="en-PH" dirty="0" smtClean="0"/>
              <a:t>Recall from listing 2.1 that the Juggler class can be constructed in two different ways: </a:t>
            </a:r>
          </a:p>
          <a:p>
            <a:pPr lvl="1"/>
            <a:r>
              <a:rPr lang="en-PH" dirty="0" smtClean="0"/>
              <a:t> Using the default constructor </a:t>
            </a:r>
          </a:p>
          <a:p>
            <a:pPr lvl="1"/>
            <a:r>
              <a:rPr lang="en-PH" dirty="0" smtClean="0"/>
              <a:t> Using a constructor that takes an </a:t>
            </a:r>
            <a:r>
              <a:rPr lang="en-PH" dirty="0" err="1" smtClean="0"/>
              <a:t>int</a:t>
            </a:r>
            <a:r>
              <a:rPr lang="en-PH" dirty="0" smtClean="0"/>
              <a:t> argument which indicates the number of beanbags that the Juggler will attempt to keep in the air </a:t>
            </a:r>
            <a:endParaRPr lang="en-PH"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4397408"/>
          </a:xfrm>
        </p:spPr>
        <p:txBody>
          <a:bodyPr/>
          <a:lstStyle/>
          <a:p>
            <a:r>
              <a:rPr lang="en-PH" dirty="0" smtClean="0"/>
              <a:t>The &lt;constructor-</a:t>
            </a:r>
            <a:r>
              <a:rPr lang="en-PH" dirty="0" err="1" smtClean="0"/>
              <a:t>arg</a:t>
            </a:r>
            <a:r>
              <a:rPr lang="en-PH" dirty="0" smtClean="0"/>
              <a:t>&gt; element is used to give Spring additional information to use when constructing a bean. </a:t>
            </a:r>
          </a:p>
          <a:p>
            <a:r>
              <a:rPr lang="en-PH" dirty="0" smtClean="0">
                <a:solidFill>
                  <a:srgbClr val="FFFF00"/>
                </a:solidFill>
              </a:rPr>
              <a:t>Exercise 2-2</a:t>
            </a:r>
          </a:p>
          <a:p>
            <a:r>
              <a:rPr lang="en-PH" dirty="0" smtClean="0">
                <a:solidFill>
                  <a:schemeClr val="accent4"/>
                </a:solidFill>
              </a:rPr>
              <a:t>Back to Duke:</a:t>
            </a:r>
          </a:p>
          <a:p>
            <a:pPr lvl="1"/>
            <a:r>
              <a:rPr lang="en-PH" dirty="0" smtClean="0">
                <a:solidFill>
                  <a:schemeClr val="accent4"/>
                </a:solidFill>
              </a:rPr>
              <a:t>Not only is Duke a good juggler, but he’s also skilled at reciting poetry</a:t>
            </a:r>
          </a:p>
          <a:p>
            <a:pPr lvl="1"/>
            <a:r>
              <a:rPr lang="en-PH" dirty="0" smtClean="0">
                <a:solidFill>
                  <a:schemeClr val="accent4"/>
                </a:solidFill>
              </a:rPr>
              <a:t>Juggling while reciting a Shakespearean sonnet </a:t>
            </a:r>
          </a:p>
        </p:txBody>
      </p:sp>
      <p:pic>
        <p:nvPicPr>
          <p:cNvPr id="3074" name="Picture 2"/>
          <p:cNvPicPr>
            <a:picLocks noChangeAspect="1" noChangeArrowheads="1"/>
          </p:cNvPicPr>
          <p:nvPr/>
        </p:nvPicPr>
        <p:blipFill>
          <a:blip r:embed="rId3" cstate="print"/>
          <a:srcRect/>
          <a:stretch>
            <a:fillRect/>
          </a:stretch>
        </p:blipFill>
        <p:spPr bwMode="auto">
          <a:xfrm>
            <a:off x="762000" y="381000"/>
            <a:ext cx="6705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7494"/>
            <a:ext cx="8382000" cy="1180306"/>
          </a:xfrm>
        </p:spPr>
        <p:txBody>
          <a:bodyPr>
            <a:normAutofit/>
          </a:bodyPr>
          <a:lstStyle/>
          <a:p>
            <a:r>
              <a:rPr lang="en-PH" sz="2400" b="1" dirty="0" smtClean="0"/>
              <a:t>INJECTING OBJECT REFERENCES WITH CONSTRUCTORS </a:t>
            </a:r>
            <a:endParaRPr lang="en-PH" sz="2400" dirty="0"/>
          </a:p>
        </p:txBody>
      </p:sp>
      <p:sp>
        <p:nvSpPr>
          <p:cNvPr id="3" name="Content Placeholder 2"/>
          <p:cNvSpPr>
            <a:spLocks noGrp="1"/>
          </p:cNvSpPr>
          <p:nvPr>
            <p:ph idx="1"/>
          </p:nvPr>
        </p:nvSpPr>
        <p:spPr>
          <a:xfrm>
            <a:off x="457200" y="1295400"/>
            <a:ext cx="8229600" cy="1447800"/>
          </a:xfrm>
        </p:spPr>
        <p:txBody>
          <a:bodyPr>
            <a:normAutofit fontScale="92500"/>
          </a:bodyPr>
          <a:lstStyle/>
          <a:p>
            <a:r>
              <a:rPr lang="en-PH" dirty="0" smtClean="0">
                <a:solidFill>
                  <a:schemeClr val="accent4"/>
                </a:solidFill>
              </a:rPr>
              <a:t>Because Duke is more than just an average juggler—he’s a poetic juggler—we need to define a new type of juggler for him to </a:t>
            </a:r>
            <a:r>
              <a:rPr lang="en-PH" dirty="0" smtClean="0">
                <a:solidFill>
                  <a:schemeClr val="accent4"/>
                </a:solidFill>
              </a:rPr>
              <a:t>be.</a:t>
            </a:r>
            <a:endParaRPr lang="en-PH" dirty="0">
              <a:solidFill>
                <a:schemeClr val="accent4"/>
              </a:solidFill>
            </a:endParaRPr>
          </a:p>
        </p:txBody>
      </p:sp>
      <p:pic>
        <p:nvPicPr>
          <p:cNvPr id="4098" name="Picture 2"/>
          <p:cNvPicPr>
            <a:picLocks noChangeAspect="1" noChangeArrowheads="1"/>
          </p:cNvPicPr>
          <p:nvPr/>
        </p:nvPicPr>
        <p:blipFill>
          <a:blip r:embed="rId3" cstate="print"/>
          <a:srcRect/>
          <a:stretch>
            <a:fillRect/>
          </a:stretch>
        </p:blipFill>
        <p:spPr bwMode="auto">
          <a:xfrm>
            <a:off x="609600" y="2733675"/>
            <a:ext cx="800100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219200" y="381000"/>
            <a:ext cx="4724400" cy="7620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219200" y="1219200"/>
            <a:ext cx="7019925"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33800"/>
            <a:ext cx="8229600" cy="3124200"/>
          </a:xfrm>
        </p:spPr>
        <p:txBody>
          <a:bodyPr>
            <a:normAutofit fontScale="92500" lnSpcReduction="20000"/>
          </a:bodyPr>
          <a:lstStyle/>
          <a:p>
            <a:r>
              <a:rPr lang="en-PH" dirty="0" smtClean="0"/>
              <a:t>You can’t use value to set the second constructor argument because a Poem isn’t a simple type </a:t>
            </a:r>
          </a:p>
          <a:p>
            <a:r>
              <a:rPr lang="en-PH" dirty="0" smtClean="0">
                <a:solidFill>
                  <a:srgbClr val="FFFF00"/>
                </a:solidFill>
              </a:rPr>
              <a:t>Exercise 2-3</a:t>
            </a:r>
          </a:p>
          <a:p>
            <a:r>
              <a:rPr lang="en-PH" dirty="0" smtClean="0"/>
              <a:t>Creating beans through constructor injection is great, but what if the bean you want to declare doesn’t have a public constructor? </a:t>
            </a:r>
            <a:endParaRPr lang="en-PH" dirty="0"/>
          </a:p>
        </p:txBody>
      </p:sp>
      <p:pic>
        <p:nvPicPr>
          <p:cNvPr id="6146" name="Picture 2"/>
          <p:cNvPicPr>
            <a:picLocks noChangeAspect="1" noChangeArrowheads="1"/>
          </p:cNvPicPr>
          <p:nvPr/>
        </p:nvPicPr>
        <p:blipFill>
          <a:blip r:embed="rId3" cstate="print"/>
          <a:srcRect/>
          <a:stretch>
            <a:fillRect/>
          </a:stretch>
        </p:blipFill>
        <p:spPr bwMode="auto">
          <a:xfrm>
            <a:off x="609600" y="381000"/>
            <a:ext cx="80772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2800" b="1" dirty="0" smtClean="0"/>
              <a:t>CREATING BEANS THROUGH FACTORY METHODS </a:t>
            </a:r>
            <a:endParaRPr lang="en-PH" sz="2800" dirty="0"/>
          </a:p>
        </p:txBody>
      </p:sp>
      <p:sp>
        <p:nvSpPr>
          <p:cNvPr id="3" name="Content Placeholder 2"/>
          <p:cNvSpPr>
            <a:spLocks noGrp="1"/>
          </p:cNvSpPr>
          <p:nvPr>
            <p:ph idx="1"/>
          </p:nvPr>
        </p:nvSpPr>
        <p:spPr>
          <a:xfrm>
            <a:off x="457200" y="1447800"/>
            <a:ext cx="8229600" cy="5007008"/>
          </a:xfrm>
        </p:spPr>
        <p:txBody>
          <a:bodyPr/>
          <a:lstStyle/>
          <a:p>
            <a:r>
              <a:rPr lang="en-PH" dirty="0" smtClean="0"/>
              <a:t>Sometimes the only way to instantiate an object is through a static factory method. </a:t>
            </a:r>
          </a:p>
          <a:p>
            <a:r>
              <a:rPr lang="en-PH" dirty="0" smtClean="0"/>
              <a:t>Spring is ready-made to wire factory-created beans through the &lt;bean&gt; element’s factory-method attribute </a:t>
            </a:r>
          </a:p>
          <a:p>
            <a:r>
              <a:rPr lang="en-PH" dirty="0" smtClean="0"/>
              <a:t>Consider the case of configuring a singleton class as a bean in Spring </a:t>
            </a:r>
            <a:endParaRPr lang="en-PH"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86200"/>
            <a:ext cx="8229600" cy="2568608"/>
          </a:xfrm>
        </p:spPr>
        <p:txBody>
          <a:bodyPr>
            <a:normAutofit fontScale="92500" lnSpcReduction="10000"/>
          </a:bodyPr>
          <a:lstStyle/>
          <a:p>
            <a:r>
              <a:rPr lang="en-PH" dirty="0" smtClean="0"/>
              <a:t>In the </a:t>
            </a:r>
            <a:r>
              <a:rPr lang="en-PH" i="1" dirty="0" smtClean="0"/>
              <a:t>Spring Idol </a:t>
            </a:r>
            <a:r>
              <a:rPr lang="en-PH" dirty="0" smtClean="0"/>
              <a:t>competition, we want to ensure that there’s only one stage for the performers to show their stuff</a:t>
            </a:r>
            <a:r>
              <a:rPr lang="en-PH" i="1" dirty="0" smtClean="0"/>
              <a:t>. </a:t>
            </a:r>
            <a:r>
              <a:rPr lang="en-PH" dirty="0" smtClean="0"/>
              <a:t>For thread safety, </a:t>
            </a:r>
            <a:r>
              <a:rPr lang="en-PH" dirty="0" err="1" smtClean="0"/>
              <a:t>getInstance</a:t>
            </a:r>
            <a:r>
              <a:rPr lang="en-PH" dirty="0" smtClean="0"/>
              <a:t>() employs a technique known as “initialization on demand holder” to create the singleton instance</a:t>
            </a:r>
            <a:r>
              <a:rPr lang="en-PH" i="1" dirty="0" smtClean="0"/>
              <a:t> </a:t>
            </a:r>
            <a:endParaRPr lang="en-PH" dirty="0"/>
          </a:p>
        </p:txBody>
      </p:sp>
      <p:pic>
        <p:nvPicPr>
          <p:cNvPr id="7170" name="Picture 2"/>
          <p:cNvPicPr>
            <a:picLocks noChangeAspect="1" noChangeArrowheads="1"/>
          </p:cNvPicPr>
          <p:nvPr/>
        </p:nvPicPr>
        <p:blipFill>
          <a:blip r:embed="rId3" cstate="print"/>
          <a:srcRect/>
          <a:stretch>
            <a:fillRect/>
          </a:stretch>
        </p:blipFill>
        <p:spPr bwMode="auto">
          <a:xfrm>
            <a:off x="533400" y="304800"/>
            <a:ext cx="8153400" cy="167640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533400" y="1981200"/>
            <a:ext cx="8229600"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a:bodyPr>
          <a:lstStyle/>
          <a:p>
            <a:r>
              <a:rPr lang="en-PH" dirty="0" smtClean="0"/>
              <a:t>How can we configure Stage as a bean in Spring without a public constructor? </a:t>
            </a:r>
          </a:p>
          <a:p>
            <a:endParaRPr lang="en-PH" dirty="0" smtClean="0"/>
          </a:p>
          <a:p>
            <a:endParaRPr lang="en-PH" dirty="0" smtClean="0"/>
          </a:p>
          <a:p>
            <a:pPr>
              <a:buNone/>
            </a:pPr>
            <a:endParaRPr lang="en-PH" dirty="0" smtClean="0"/>
          </a:p>
          <a:p>
            <a:r>
              <a:rPr lang="en-PH" dirty="0" smtClean="0">
                <a:solidFill>
                  <a:srgbClr val="FFFF00"/>
                </a:solidFill>
              </a:rPr>
              <a:t>Exercise 2-4</a:t>
            </a:r>
            <a:endParaRPr lang="en-PH" dirty="0" smtClean="0"/>
          </a:p>
          <a:p>
            <a:r>
              <a:rPr lang="en-PH" dirty="0" smtClean="0"/>
              <a:t>it’s perfectly suitable for any occasion where you need to wire an object </a:t>
            </a:r>
            <a:r>
              <a:rPr lang="en-PH" dirty="0" smtClean="0"/>
              <a:t>produced </a:t>
            </a:r>
            <a:r>
              <a:rPr lang="en-PH" dirty="0" smtClean="0"/>
              <a:t>by a static method </a:t>
            </a:r>
            <a:endParaRPr lang="en-PH" dirty="0"/>
          </a:p>
        </p:txBody>
      </p:sp>
      <p:pic>
        <p:nvPicPr>
          <p:cNvPr id="8194" name="Picture 2"/>
          <p:cNvPicPr>
            <a:picLocks noChangeAspect="1" noChangeArrowheads="1"/>
          </p:cNvPicPr>
          <p:nvPr/>
        </p:nvPicPr>
        <p:blipFill>
          <a:blip r:embed="rId3" cstate="print"/>
          <a:srcRect/>
          <a:stretch>
            <a:fillRect/>
          </a:stretch>
        </p:blipFill>
        <p:spPr bwMode="auto">
          <a:xfrm>
            <a:off x="990600" y="1828800"/>
            <a:ext cx="63246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3600" b="1" i="1" dirty="0" smtClean="0"/>
              <a:t>2.1.4 Bean scoping </a:t>
            </a:r>
            <a:endParaRPr lang="en-PH" sz="3600" dirty="0"/>
          </a:p>
        </p:txBody>
      </p:sp>
      <p:sp>
        <p:nvSpPr>
          <p:cNvPr id="3" name="Content Placeholder 2"/>
          <p:cNvSpPr>
            <a:spLocks noGrp="1"/>
          </p:cNvSpPr>
          <p:nvPr>
            <p:ph idx="1"/>
          </p:nvPr>
        </p:nvSpPr>
        <p:spPr>
          <a:xfrm>
            <a:off x="457200" y="1371600"/>
            <a:ext cx="8229600" cy="5083208"/>
          </a:xfrm>
        </p:spPr>
        <p:txBody>
          <a:bodyPr/>
          <a:lstStyle/>
          <a:p>
            <a:r>
              <a:rPr lang="en-PH" dirty="0" smtClean="0"/>
              <a:t>By default, all Spring beans are singletons </a:t>
            </a:r>
          </a:p>
          <a:p>
            <a:pPr lvl="1"/>
            <a:r>
              <a:rPr lang="en-PH" dirty="0" smtClean="0"/>
              <a:t>either through wiring or as the result of a call to the container’s </a:t>
            </a:r>
            <a:r>
              <a:rPr lang="en-PH" dirty="0" err="1" smtClean="0"/>
              <a:t>getBean</a:t>
            </a:r>
            <a:r>
              <a:rPr lang="en-PH" dirty="0" smtClean="0"/>
              <a:t>() method </a:t>
            </a:r>
          </a:p>
          <a:p>
            <a:pPr lvl="1"/>
            <a:endParaRPr lang="en-PH" dirty="0" smtClean="0"/>
          </a:p>
          <a:p>
            <a:r>
              <a:rPr lang="en-PH" dirty="0" smtClean="0"/>
              <a:t>But there may be times when you need a unique instance of a bean each time it’s asked for. How can you override Spring’s default singleton nature? </a:t>
            </a:r>
            <a:endParaRPr lang="en-P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But as we saw in chapter 1, the traditional approach to creating associations between application objects (via construction or lookup) leads to complicated code that’s difficult to reuse and unit test</a:t>
            </a:r>
          </a:p>
          <a:p>
            <a:r>
              <a:rPr lang="en-PH" dirty="0" smtClean="0"/>
              <a:t>Spring: objects aren’t responsible for finding or creating the other objects that they need to do their jobs, instead, they’re given references to the objects that they collaborate with by the container</a:t>
            </a:r>
            <a:endParaRPr lang="en-PH"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lnSpcReduction="10000"/>
          </a:bodyPr>
          <a:lstStyle/>
          <a:p>
            <a:r>
              <a:rPr lang="en-PH" dirty="0" smtClean="0"/>
              <a:t>To force Spring to produce a new bean instance each time one is needed, you should declare the bean’s scope attribute to be prototype.</a:t>
            </a:r>
          </a:p>
          <a:p>
            <a:endParaRPr lang="en-PH" dirty="0" smtClean="0"/>
          </a:p>
          <a:p>
            <a:r>
              <a:rPr lang="en-PH" dirty="0" smtClean="0">
                <a:solidFill>
                  <a:srgbClr val="00B0F0"/>
                </a:solidFill>
              </a:rPr>
              <a:t>It’s important that everyone attending the performance be given a distinct ticket. </a:t>
            </a:r>
          </a:p>
          <a:p>
            <a:endParaRPr lang="en-PH" dirty="0" smtClean="0"/>
          </a:p>
          <a:p>
            <a:endParaRPr lang="en-PH" dirty="0" smtClean="0"/>
          </a:p>
          <a:p>
            <a:endParaRPr lang="en-PH" dirty="0" smtClean="0"/>
          </a:p>
          <a:p>
            <a:r>
              <a:rPr lang="en-PH" dirty="0" smtClean="0">
                <a:solidFill>
                  <a:srgbClr val="00B0F0"/>
                </a:solidFill>
              </a:rPr>
              <a:t>If the ticket bean were a singleton, what would happen?</a:t>
            </a:r>
          </a:p>
          <a:p>
            <a:endParaRPr lang="en-PH" dirty="0" smtClean="0"/>
          </a:p>
          <a:p>
            <a:endParaRPr lang="en-PH" dirty="0"/>
          </a:p>
        </p:txBody>
      </p:sp>
      <p:pic>
        <p:nvPicPr>
          <p:cNvPr id="9218" name="Picture 2"/>
          <p:cNvPicPr>
            <a:picLocks noChangeAspect="1" noChangeArrowheads="1"/>
          </p:cNvPicPr>
          <p:nvPr/>
        </p:nvPicPr>
        <p:blipFill>
          <a:blip r:embed="rId3" cstate="print"/>
          <a:srcRect/>
          <a:stretch>
            <a:fillRect/>
          </a:stretch>
        </p:blipFill>
        <p:spPr bwMode="auto">
          <a:xfrm>
            <a:off x="914400" y="3962400"/>
            <a:ext cx="7543800"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800600"/>
            <a:ext cx="8686800" cy="2057400"/>
          </a:xfrm>
        </p:spPr>
        <p:txBody>
          <a:bodyPr>
            <a:normAutofit fontScale="92500" lnSpcReduction="10000"/>
          </a:bodyPr>
          <a:lstStyle/>
          <a:p>
            <a:r>
              <a:rPr lang="en-PH" dirty="0" smtClean="0"/>
              <a:t>For the most part, you’ll probably want to leave scoping to the default singleton, but prototype scope may be useful in situations where you want to use Spring as a factory for new instances of domain objects. </a:t>
            </a:r>
            <a:endParaRPr lang="en-PH" dirty="0"/>
          </a:p>
        </p:txBody>
      </p:sp>
      <p:pic>
        <p:nvPicPr>
          <p:cNvPr id="10242" name="Picture 2"/>
          <p:cNvPicPr>
            <a:picLocks noChangeAspect="1" noChangeArrowheads="1"/>
          </p:cNvPicPr>
          <p:nvPr/>
        </p:nvPicPr>
        <p:blipFill>
          <a:blip r:embed="rId2" cstate="print"/>
          <a:srcRect/>
          <a:stretch>
            <a:fillRect/>
          </a:stretch>
        </p:blipFill>
        <p:spPr bwMode="auto">
          <a:xfrm>
            <a:off x="381000" y="228600"/>
            <a:ext cx="83820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6248400"/>
          </a:xfrm>
        </p:spPr>
        <p:txBody>
          <a:bodyPr/>
          <a:lstStyle/>
          <a:p>
            <a:r>
              <a:rPr lang="en-PH" dirty="0" smtClean="0"/>
              <a:t>Spring’s notion of singletons is limited to the scope of the Spring context. Unlike true singletons, which guarantee only a single instance of a class per </a:t>
            </a:r>
            <a:r>
              <a:rPr lang="en-PH" dirty="0" err="1" smtClean="0"/>
              <a:t>classloader</a:t>
            </a:r>
            <a:r>
              <a:rPr lang="en-PH" dirty="0" smtClean="0"/>
              <a:t> </a:t>
            </a:r>
            <a:endParaRPr lang="en-PH" dirty="0"/>
          </a:p>
          <a:p>
            <a:endParaRPr lang="en-GB" dirty="0" smtClean="0"/>
          </a:p>
          <a:p>
            <a:r>
              <a:rPr lang="en-GB" sz="2400" i="1" dirty="0" smtClean="0">
                <a:solidFill>
                  <a:srgbClr val="FFFF00"/>
                </a:solidFill>
              </a:rPr>
              <a:t>Demo Singleton vs. Prototype Tickets</a:t>
            </a:r>
            <a:endParaRPr lang="en-PH" sz="2400" i="1" dirty="0">
              <a:solidFill>
                <a:srgbClr val="FFFF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PH" sz="3600" b="1" i="1" dirty="0" smtClean="0"/>
              <a:t>2.1.5 Initializing and destroying beans </a:t>
            </a:r>
            <a:endParaRPr lang="en-PH" sz="3600" dirty="0"/>
          </a:p>
        </p:txBody>
      </p:sp>
      <p:sp>
        <p:nvSpPr>
          <p:cNvPr id="3" name="Content Placeholder 2"/>
          <p:cNvSpPr>
            <a:spLocks noGrp="1"/>
          </p:cNvSpPr>
          <p:nvPr>
            <p:ph idx="1"/>
          </p:nvPr>
        </p:nvSpPr>
        <p:spPr>
          <a:xfrm>
            <a:off x="457200" y="1676400"/>
            <a:ext cx="8229600" cy="4876800"/>
          </a:xfrm>
        </p:spPr>
        <p:txBody>
          <a:bodyPr>
            <a:normAutofit/>
          </a:bodyPr>
          <a:lstStyle/>
          <a:p>
            <a:r>
              <a:rPr lang="en-PH" dirty="0" smtClean="0"/>
              <a:t>When a bean is instantiated, it may be necessary to perform some initialization to get it into a usable state </a:t>
            </a:r>
          </a:p>
          <a:p>
            <a:r>
              <a:rPr lang="en-PH" dirty="0" smtClean="0"/>
              <a:t>Likewise, when the bean is no longer needed and is removed from the container, some cleanup may be in order </a:t>
            </a:r>
          </a:p>
          <a:p>
            <a:r>
              <a:rPr lang="en-PH" dirty="0" smtClean="0"/>
              <a:t>To accommodate setup and teardown of beans, Spring provides hooks into the bean lifecycle. </a:t>
            </a:r>
            <a:endParaRPr lang="en-PH"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To define setup and teardown for a bean, simply declare the &lt;bean&gt; with init- method and/or destroy-method parameters. </a:t>
            </a:r>
          </a:p>
          <a:p>
            <a:r>
              <a:rPr lang="en-PH" dirty="0" smtClean="0"/>
              <a:t>The init-method attribute specifies a method that is to be called on the bean immediately upon instantiation </a:t>
            </a:r>
          </a:p>
          <a:p>
            <a:r>
              <a:rPr lang="en-PH" dirty="0" smtClean="0"/>
              <a:t>Similarly, destroy-method specifies a method that is called just before a bean is removed from the container </a:t>
            </a:r>
            <a:endParaRPr lang="en-PH"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990600" y="533400"/>
            <a:ext cx="5791200" cy="205740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990600" y="3048000"/>
            <a:ext cx="7467600" cy="1447800"/>
          </a:xfrm>
          <a:prstGeom prst="rect">
            <a:avLst/>
          </a:prstGeom>
          <a:noFill/>
          <a:ln w="9525">
            <a:noFill/>
            <a:miter lim="800000"/>
            <a:headEnd/>
            <a:tailEnd/>
          </a:ln>
        </p:spPr>
      </p:pic>
      <p:sp>
        <p:nvSpPr>
          <p:cNvPr id="2" name="Rectangle 1"/>
          <p:cNvSpPr/>
          <p:nvPr/>
        </p:nvSpPr>
        <p:spPr>
          <a:xfrm>
            <a:off x="533400" y="5715000"/>
            <a:ext cx="6400800" cy="461665"/>
          </a:xfrm>
          <a:prstGeom prst="rect">
            <a:avLst/>
          </a:prstGeom>
        </p:spPr>
        <p:txBody>
          <a:bodyPr wrap="square">
            <a:spAutoFit/>
          </a:bodyPr>
          <a:lstStyle/>
          <a:p>
            <a:pPr marL="342900" indent="-342900">
              <a:buFont typeface="Arial" pitchFamily="34" charset="0"/>
              <a:buChar char="•"/>
            </a:pPr>
            <a:r>
              <a:rPr lang="en-GB" sz="2400" i="1" dirty="0" smtClean="0">
                <a:solidFill>
                  <a:srgbClr val="FFFF00"/>
                </a:solidFill>
              </a:rPr>
              <a:t>Demo </a:t>
            </a:r>
            <a:r>
              <a:rPr lang="en-GB" sz="2400" i="1" dirty="0" err="1" smtClean="0">
                <a:solidFill>
                  <a:srgbClr val="FFFF00"/>
                </a:solidFill>
              </a:rPr>
              <a:t>init</a:t>
            </a:r>
            <a:r>
              <a:rPr lang="en-GB" sz="2400" i="1" dirty="0" smtClean="0">
                <a:solidFill>
                  <a:srgbClr val="FFFF00"/>
                </a:solidFill>
              </a:rPr>
              <a:t>-method and </a:t>
            </a:r>
            <a:r>
              <a:rPr lang="en-GB" sz="2400" i="1" dirty="0" err="1" smtClean="0">
                <a:solidFill>
                  <a:srgbClr val="FFFF00"/>
                </a:solidFill>
              </a:rPr>
              <a:t>destory</a:t>
            </a:r>
            <a:r>
              <a:rPr lang="en-GB" sz="2400" i="1" dirty="0" smtClean="0">
                <a:solidFill>
                  <a:srgbClr val="FFFF00"/>
                </a:solidFill>
              </a:rPr>
              <a:t>-method</a:t>
            </a:r>
            <a:endParaRPr lang="en-PH" i="1" dirty="0">
              <a:solidFill>
                <a:srgbClr val="FFFF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228600" y="152400"/>
            <a:ext cx="8534400" cy="3505200"/>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228600" y="3581400"/>
            <a:ext cx="85344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1399032"/>
          </a:xfrm>
        </p:spPr>
        <p:txBody>
          <a:bodyPr>
            <a:normAutofit/>
          </a:bodyPr>
          <a:lstStyle/>
          <a:p>
            <a:r>
              <a:rPr lang="en-PH" sz="2800" b="1" dirty="0" smtClean="0"/>
              <a:t>DEFAULTING INIT-METHOD AND DESTROY-METHOD </a:t>
            </a:r>
            <a:endParaRPr lang="en-PH" sz="2800" dirty="0"/>
          </a:p>
        </p:txBody>
      </p:sp>
      <p:pic>
        <p:nvPicPr>
          <p:cNvPr id="13314" name="Picture 2"/>
          <p:cNvPicPr>
            <a:picLocks noChangeAspect="1" noChangeArrowheads="1"/>
          </p:cNvPicPr>
          <p:nvPr/>
        </p:nvPicPr>
        <p:blipFill>
          <a:blip r:embed="rId3" cstate="print"/>
          <a:srcRect/>
          <a:stretch>
            <a:fillRect/>
          </a:stretch>
        </p:blipFill>
        <p:spPr bwMode="auto">
          <a:xfrm>
            <a:off x="685800" y="1828800"/>
            <a:ext cx="80772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7494"/>
            <a:ext cx="8686800" cy="1399032"/>
          </a:xfrm>
        </p:spPr>
        <p:txBody>
          <a:bodyPr>
            <a:normAutofit/>
          </a:bodyPr>
          <a:lstStyle/>
          <a:p>
            <a:r>
              <a:rPr lang="en-PH" sz="4000" b="1" i="1" dirty="0" smtClean="0"/>
              <a:t>2.2 Injecting into bean properties </a:t>
            </a:r>
            <a:endParaRPr lang="en-PH" sz="4000" dirty="0"/>
          </a:p>
        </p:txBody>
      </p:sp>
      <p:sp>
        <p:nvSpPr>
          <p:cNvPr id="3" name="Content Placeholder 2"/>
          <p:cNvSpPr>
            <a:spLocks noGrp="1"/>
          </p:cNvSpPr>
          <p:nvPr>
            <p:ph idx="1"/>
          </p:nvPr>
        </p:nvSpPr>
        <p:spPr/>
        <p:txBody>
          <a:bodyPr/>
          <a:lstStyle/>
          <a:p>
            <a:r>
              <a:rPr lang="en-PH" dirty="0" smtClean="0"/>
              <a:t>Spring can take advantage of a property’s setter method to configure the property’s value through setter injection. </a:t>
            </a:r>
          </a:p>
          <a:p>
            <a:endParaRPr lang="en-PH" dirty="0" smtClean="0"/>
          </a:p>
          <a:p>
            <a:r>
              <a:rPr lang="en-PH" dirty="0" smtClean="0">
                <a:solidFill>
                  <a:schemeClr val="accent4"/>
                </a:solidFill>
              </a:rPr>
              <a:t>To demonstrate Spring’s other form of DI, let’s welcome our next performer to the stage -Kenny</a:t>
            </a:r>
          </a:p>
          <a:p>
            <a:endParaRPr lang="en-PH" dirty="0" smtClean="0"/>
          </a:p>
          <a:p>
            <a:pPr>
              <a:buNone/>
            </a:pPr>
            <a:endParaRPr lang="en-PH" dirty="0" smtClean="0"/>
          </a:p>
          <a:p>
            <a:pPr>
              <a:buNone/>
            </a:pPr>
            <a:endParaRPr lang="en-PH"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57200" y="228600"/>
            <a:ext cx="8382000" cy="1676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57200" y="1905001"/>
            <a:ext cx="83058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An order manager component, for example, may need a credit card authorizer—but it doesn’t need to create the credit card authorizer. It just needs to show up empty-handed and it’ll be given a credit card authorizer to work with. </a:t>
            </a:r>
          </a:p>
          <a:p>
            <a:r>
              <a:rPr lang="en-PH" dirty="0" smtClean="0"/>
              <a:t>The act of creating these associations between application objects is the essence of dependency injection (DI) and is commonly referred to as </a:t>
            </a:r>
            <a:r>
              <a:rPr lang="en-PH" i="1" dirty="0" smtClean="0"/>
              <a:t>wiring. </a:t>
            </a:r>
            <a:endParaRPr lang="en-PH"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53000"/>
            <a:ext cx="8229600" cy="1501808"/>
          </a:xfrm>
        </p:spPr>
        <p:txBody>
          <a:bodyPr/>
          <a:lstStyle/>
          <a:p>
            <a:endParaRPr lang="en-PH" dirty="0"/>
          </a:p>
        </p:txBody>
      </p:sp>
      <p:pic>
        <p:nvPicPr>
          <p:cNvPr id="2050" name="Picture 2"/>
          <p:cNvPicPr>
            <a:picLocks noChangeAspect="1" noChangeArrowheads="1"/>
          </p:cNvPicPr>
          <p:nvPr/>
        </p:nvPicPr>
        <p:blipFill>
          <a:blip r:embed="rId3" cstate="print"/>
          <a:srcRect/>
          <a:stretch>
            <a:fillRect/>
          </a:stretch>
        </p:blipFill>
        <p:spPr bwMode="auto">
          <a:xfrm>
            <a:off x="457200" y="1143000"/>
            <a:ext cx="8229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3600" b="1" i="1" dirty="0" smtClean="0"/>
              <a:t>2.2.1 Injecting simple values </a:t>
            </a:r>
            <a:endParaRPr lang="en-PH" sz="3600" dirty="0"/>
          </a:p>
        </p:txBody>
      </p:sp>
      <p:sp>
        <p:nvSpPr>
          <p:cNvPr id="3" name="Content Placeholder 2"/>
          <p:cNvSpPr>
            <a:spLocks noGrp="1"/>
          </p:cNvSpPr>
          <p:nvPr>
            <p:ph idx="1"/>
          </p:nvPr>
        </p:nvSpPr>
        <p:spPr>
          <a:xfrm>
            <a:off x="457200" y="1295400"/>
            <a:ext cx="8229600" cy="5159408"/>
          </a:xfrm>
        </p:spPr>
        <p:txBody>
          <a:bodyPr/>
          <a:lstStyle/>
          <a:p>
            <a:r>
              <a:rPr lang="en-PH" dirty="0" smtClean="0"/>
              <a:t>Bean properties can be configured in Spring using the &lt;property&gt; element. &lt;property&gt; is similar to &lt;constructor-</a:t>
            </a:r>
            <a:r>
              <a:rPr lang="en-PH" dirty="0" err="1" smtClean="0"/>
              <a:t>arg</a:t>
            </a:r>
            <a:r>
              <a:rPr lang="en-PH" dirty="0" smtClean="0"/>
              <a:t>&gt; in many ways, except that instead of injecting values through a constructor argument, &lt;property&gt; injects by calling a property’s setter method</a:t>
            </a:r>
            <a:endParaRPr lang="en-PH" dirty="0"/>
          </a:p>
        </p:txBody>
      </p:sp>
      <p:pic>
        <p:nvPicPr>
          <p:cNvPr id="1026" name="Picture 2"/>
          <p:cNvPicPr>
            <a:picLocks noChangeAspect="1" noChangeArrowheads="1"/>
          </p:cNvPicPr>
          <p:nvPr/>
        </p:nvPicPr>
        <p:blipFill>
          <a:blip r:embed="rId3" cstate="print"/>
          <a:srcRect/>
          <a:stretch>
            <a:fillRect/>
          </a:stretch>
        </p:blipFill>
        <p:spPr bwMode="auto">
          <a:xfrm>
            <a:off x="762000" y="4572000"/>
            <a:ext cx="7620000" cy="134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The &lt;property&gt; element in the XML instructs Spring to call </a:t>
            </a:r>
            <a:r>
              <a:rPr lang="en-PH" dirty="0" err="1" smtClean="0"/>
              <a:t>setSong</a:t>
            </a:r>
            <a:r>
              <a:rPr lang="en-PH" dirty="0" smtClean="0"/>
              <a:t>() to set a value of "Jingle Bells" for the song property.</a:t>
            </a:r>
          </a:p>
          <a:p>
            <a:r>
              <a:rPr lang="en-PH" dirty="0" smtClean="0"/>
              <a:t>The value attribute can also specify numeric (</a:t>
            </a:r>
            <a:r>
              <a:rPr lang="en-PH" dirty="0" err="1" smtClean="0"/>
              <a:t>int</a:t>
            </a:r>
            <a:r>
              <a:rPr lang="en-PH" dirty="0" smtClean="0"/>
              <a:t>, float, </a:t>
            </a:r>
            <a:r>
              <a:rPr lang="en-PH" dirty="0" err="1" smtClean="0"/>
              <a:t>java.lang.Double</a:t>
            </a:r>
            <a:r>
              <a:rPr lang="en-PH" dirty="0" smtClean="0"/>
              <a:t>, and so on) values as well as </a:t>
            </a:r>
            <a:r>
              <a:rPr lang="en-PH" dirty="0" err="1" smtClean="0"/>
              <a:t>boolean</a:t>
            </a:r>
            <a:r>
              <a:rPr lang="en-PH" dirty="0" smtClean="0"/>
              <a:t> values. </a:t>
            </a:r>
          </a:p>
        </p:txBody>
      </p:sp>
      <p:pic>
        <p:nvPicPr>
          <p:cNvPr id="2050" name="Picture 2"/>
          <p:cNvPicPr>
            <a:picLocks noChangeAspect="1" noChangeArrowheads="1"/>
          </p:cNvPicPr>
          <p:nvPr/>
        </p:nvPicPr>
        <p:blipFill>
          <a:blip r:embed="rId3" cstate="print"/>
          <a:srcRect/>
          <a:stretch>
            <a:fillRect/>
          </a:stretch>
        </p:blipFill>
        <p:spPr bwMode="auto">
          <a:xfrm>
            <a:off x="1143000" y="3886200"/>
            <a:ext cx="68580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3600" b="1" i="1" dirty="0" smtClean="0"/>
              <a:t>2.2.2 Referencing other beans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smtClean="0">
                <a:solidFill>
                  <a:schemeClr val="accent4"/>
                </a:solidFill>
              </a:rPr>
              <a:t>Kenny does have a </a:t>
            </a:r>
            <a:r>
              <a:rPr lang="en-PH" dirty="0" err="1" smtClean="0">
                <a:solidFill>
                  <a:schemeClr val="accent4"/>
                </a:solidFill>
              </a:rPr>
              <a:t>favorite</a:t>
            </a:r>
            <a:r>
              <a:rPr lang="en-PH" dirty="0" smtClean="0">
                <a:solidFill>
                  <a:schemeClr val="accent4"/>
                </a:solidFill>
              </a:rPr>
              <a:t> instrument. His instrument of choice is the </a:t>
            </a:r>
            <a:r>
              <a:rPr lang="en-PH" dirty="0" err="1" smtClean="0">
                <a:solidFill>
                  <a:schemeClr val="accent4"/>
                </a:solidFill>
              </a:rPr>
              <a:t>saxo</a:t>
            </a:r>
            <a:r>
              <a:rPr lang="en-PH" dirty="0" smtClean="0">
                <a:solidFill>
                  <a:schemeClr val="accent4"/>
                </a:solidFill>
              </a:rPr>
              <a:t>-phone.</a:t>
            </a:r>
            <a:endParaRPr lang="en-PH" dirty="0">
              <a:solidFill>
                <a:schemeClr val="accent4"/>
              </a:solidFill>
            </a:endParaRPr>
          </a:p>
        </p:txBody>
      </p:sp>
      <p:pic>
        <p:nvPicPr>
          <p:cNvPr id="3074" name="Picture 2"/>
          <p:cNvPicPr>
            <a:picLocks noChangeAspect="1" noChangeArrowheads="1"/>
          </p:cNvPicPr>
          <p:nvPr/>
        </p:nvPicPr>
        <p:blipFill>
          <a:blip r:embed="rId2" cstate="print"/>
          <a:srcRect/>
          <a:stretch>
            <a:fillRect/>
          </a:stretch>
        </p:blipFill>
        <p:spPr bwMode="auto">
          <a:xfrm>
            <a:off x="609600" y="2971800"/>
            <a:ext cx="8001000" cy="21336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09600" y="5105400"/>
            <a:ext cx="80010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0"/>
            <a:ext cx="8229600" cy="1882808"/>
          </a:xfrm>
        </p:spPr>
        <p:txBody>
          <a:bodyPr/>
          <a:lstStyle/>
          <a:p>
            <a:r>
              <a:rPr lang="en-PH" dirty="0" smtClean="0"/>
              <a:t>Now the </a:t>
            </a:r>
            <a:r>
              <a:rPr lang="en-PH" dirty="0" err="1" smtClean="0"/>
              <a:t>kenny</a:t>
            </a:r>
            <a:r>
              <a:rPr lang="en-PH" dirty="0" smtClean="0"/>
              <a:t> bean has been injected with all of its properties and Kenny is ready to perform. </a:t>
            </a:r>
            <a:endParaRPr lang="en-PH" dirty="0"/>
          </a:p>
        </p:txBody>
      </p:sp>
      <p:pic>
        <p:nvPicPr>
          <p:cNvPr id="4098" name="Picture 2"/>
          <p:cNvPicPr>
            <a:picLocks noChangeAspect="1" noChangeArrowheads="1"/>
          </p:cNvPicPr>
          <p:nvPr/>
        </p:nvPicPr>
        <p:blipFill>
          <a:blip r:embed="rId3" cstate="print"/>
          <a:srcRect/>
          <a:stretch>
            <a:fillRect/>
          </a:stretch>
        </p:blipFill>
        <p:spPr bwMode="auto">
          <a:xfrm>
            <a:off x="762000" y="533400"/>
            <a:ext cx="7620000" cy="10668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762000" y="2057400"/>
            <a:ext cx="76962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16608"/>
          </a:xfrm>
        </p:spPr>
        <p:txBody>
          <a:bodyPr/>
          <a:lstStyle/>
          <a:p>
            <a:r>
              <a:rPr lang="en-PH" dirty="0" smtClean="0">
                <a:solidFill>
                  <a:srgbClr val="FFFF00"/>
                </a:solidFill>
              </a:rPr>
              <a:t>Exercise 2-5</a:t>
            </a:r>
          </a:p>
          <a:p>
            <a:pPr lvl="1"/>
            <a:r>
              <a:rPr lang="en-PH" dirty="0" smtClean="0"/>
              <a:t>Configure your Spring application context to let Kenny to perform with his </a:t>
            </a:r>
            <a:r>
              <a:rPr lang="en-PH" dirty="0" err="1" smtClean="0"/>
              <a:t>favorite</a:t>
            </a:r>
            <a:r>
              <a:rPr lang="en-PH" dirty="0" smtClean="0"/>
              <a:t> song(“</a:t>
            </a:r>
            <a:r>
              <a:rPr lang="en-PH" i="1" dirty="0" smtClean="0"/>
              <a:t>Jingle Bells”) and his </a:t>
            </a:r>
            <a:r>
              <a:rPr lang="en-PH" i="1" dirty="0" err="1" smtClean="0"/>
              <a:t>favorite</a:t>
            </a:r>
            <a:r>
              <a:rPr lang="en-PH" i="1" smtClean="0"/>
              <a:t> instrument(saxophone</a:t>
            </a:r>
            <a:r>
              <a:rPr lang="en-PH" i="1" dirty="0" smtClean="0"/>
              <a:t>);</a:t>
            </a:r>
            <a:endParaRPr lang="en-PH"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229600" cy="3352800"/>
          </a:xfrm>
        </p:spPr>
        <p:txBody>
          <a:bodyPr>
            <a:normAutofit fontScale="92500" lnSpcReduction="20000"/>
          </a:bodyPr>
          <a:lstStyle/>
          <a:p>
            <a:r>
              <a:rPr lang="en-PH" dirty="0" smtClean="0"/>
              <a:t>This isn’t a feature of Spring as much as it’s a benefit of coding to interfaces. By referring to a performer through the Performer interface, we can blindly cause any type of performer to perform, whether it’s a poetic juggler or a saxophonist. Spring encourages the use of interfaces for this reason. And, as you’re about to see, interfaces work hand in hand with DI to provide loose coupling. </a:t>
            </a:r>
            <a:endParaRPr lang="en-PH" dirty="0"/>
          </a:p>
        </p:txBody>
      </p:sp>
      <p:pic>
        <p:nvPicPr>
          <p:cNvPr id="5122" name="Picture 2"/>
          <p:cNvPicPr>
            <a:picLocks noChangeAspect="1" noChangeArrowheads="1"/>
          </p:cNvPicPr>
          <p:nvPr/>
        </p:nvPicPr>
        <p:blipFill>
          <a:blip r:embed="rId2" cstate="print"/>
          <a:srcRect/>
          <a:stretch>
            <a:fillRect/>
          </a:stretch>
        </p:blipFill>
        <p:spPr bwMode="auto">
          <a:xfrm>
            <a:off x="457200" y="685800"/>
            <a:ext cx="81534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1524000"/>
          </a:xfrm>
        </p:spPr>
        <p:txBody>
          <a:bodyPr>
            <a:normAutofit fontScale="92500"/>
          </a:bodyPr>
          <a:lstStyle/>
          <a:p>
            <a:r>
              <a:rPr lang="en-PH" dirty="0" smtClean="0"/>
              <a:t>As mentioned, Kenny can play virtually any instrument that’s given to him as long as it implements the Instrument interface. </a:t>
            </a:r>
            <a:endParaRPr lang="en-PH" dirty="0"/>
          </a:p>
        </p:txBody>
      </p:sp>
      <p:pic>
        <p:nvPicPr>
          <p:cNvPr id="6146" name="Picture 2"/>
          <p:cNvPicPr>
            <a:picLocks noChangeAspect="1" noChangeArrowheads="1"/>
          </p:cNvPicPr>
          <p:nvPr/>
        </p:nvPicPr>
        <p:blipFill>
          <a:blip r:embed="rId2" cstate="print"/>
          <a:srcRect/>
          <a:stretch>
            <a:fillRect/>
          </a:stretch>
        </p:blipFill>
        <p:spPr bwMode="auto">
          <a:xfrm>
            <a:off x="609600" y="1524000"/>
            <a:ext cx="8229600" cy="26670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609600" y="4343400"/>
            <a:ext cx="8153400" cy="762000"/>
          </a:xfrm>
          <a:prstGeom prst="rect">
            <a:avLst/>
          </a:prstGeom>
          <a:noFill/>
          <a:ln w="9525">
            <a:noFill/>
            <a:miter lim="800000"/>
            <a:headEnd/>
            <a:tailEnd/>
          </a:ln>
        </p:spPr>
      </p:pic>
      <p:pic>
        <p:nvPicPr>
          <p:cNvPr id="6149" name="Picture 5"/>
          <p:cNvPicPr>
            <a:picLocks noChangeAspect="1" noChangeArrowheads="1"/>
          </p:cNvPicPr>
          <p:nvPr/>
        </p:nvPicPr>
        <p:blipFill>
          <a:blip r:embed="rId4" cstate="print"/>
          <a:srcRect/>
          <a:stretch>
            <a:fillRect/>
          </a:stretch>
        </p:blipFill>
        <p:spPr bwMode="auto">
          <a:xfrm>
            <a:off x="609600" y="5257800"/>
            <a:ext cx="82296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2800" b="1" dirty="0" smtClean="0"/>
              <a:t>INJECTING INNER BEANS </a:t>
            </a:r>
            <a:endParaRPr lang="en-PH" sz="2800" dirty="0"/>
          </a:p>
        </p:txBody>
      </p:sp>
      <p:sp>
        <p:nvSpPr>
          <p:cNvPr id="3" name="Content Placeholder 2"/>
          <p:cNvSpPr>
            <a:spLocks noGrp="1"/>
          </p:cNvSpPr>
          <p:nvPr>
            <p:ph idx="1"/>
          </p:nvPr>
        </p:nvSpPr>
        <p:spPr>
          <a:xfrm>
            <a:off x="457200" y="1219200"/>
            <a:ext cx="8229600" cy="2057400"/>
          </a:xfrm>
        </p:spPr>
        <p:txBody>
          <a:bodyPr>
            <a:normAutofit fontScale="92500" lnSpcReduction="20000"/>
          </a:bodyPr>
          <a:lstStyle/>
          <a:p>
            <a:r>
              <a:rPr lang="en-PH" dirty="0" smtClean="0">
                <a:solidFill>
                  <a:schemeClr val="accent4"/>
                </a:solidFill>
              </a:rPr>
              <a:t>Kenny is concerned about the sharing of his instruments</a:t>
            </a:r>
          </a:p>
          <a:p>
            <a:r>
              <a:rPr lang="en-PH" dirty="0" smtClean="0">
                <a:solidFill>
                  <a:schemeClr val="accent4"/>
                </a:solidFill>
              </a:rPr>
              <a:t>To help Kenny avoid germs, we’ll use a handy Spring technique known as </a:t>
            </a:r>
            <a:r>
              <a:rPr lang="en-PH" i="1" dirty="0" smtClean="0">
                <a:solidFill>
                  <a:schemeClr val="accent4"/>
                </a:solidFill>
              </a:rPr>
              <a:t>inner beans. </a:t>
            </a:r>
            <a:endParaRPr lang="en-PH" dirty="0" smtClean="0">
              <a:solidFill>
                <a:schemeClr val="accent4"/>
              </a:solidFill>
            </a:endParaRPr>
          </a:p>
        </p:txBody>
      </p:sp>
      <p:pic>
        <p:nvPicPr>
          <p:cNvPr id="7170" name="Picture 2"/>
          <p:cNvPicPr>
            <a:picLocks noChangeAspect="1" noChangeArrowheads="1"/>
          </p:cNvPicPr>
          <p:nvPr/>
        </p:nvPicPr>
        <p:blipFill>
          <a:blip r:embed="rId3" cstate="print"/>
          <a:srcRect/>
          <a:stretch>
            <a:fillRect/>
          </a:stretch>
        </p:blipFill>
        <p:spPr bwMode="auto">
          <a:xfrm>
            <a:off x="609600" y="3048000"/>
            <a:ext cx="8229600" cy="19145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609600" y="5029201"/>
            <a:ext cx="82296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2.2.3 Wiring properties with Spring’s p namespace </a:t>
            </a:r>
            <a:endParaRPr lang="en-PH" sz="3600" dirty="0"/>
          </a:p>
        </p:txBody>
      </p:sp>
      <p:sp>
        <p:nvSpPr>
          <p:cNvPr id="3" name="Content Placeholder 2"/>
          <p:cNvSpPr>
            <a:spLocks noGrp="1"/>
          </p:cNvSpPr>
          <p:nvPr>
            <p:ph idx="1"/>
          </p:nvPr>
        </p:nvSpPr>
        <p:spPr/>
        <p:txBody>
          <a:bodyPr/>
          <a:lstStyle/>
          <a:p>
            <a:r>
              <a:rPr lang="en-PH" dirty="0" smtClean="0"/>
              <a:t>Spring’s p namespace offers a way to wire bean properties that doesn’t require so many angle brackets. </a:t>
            </a:r>
            <a:endParaRPr lang="en-PH" dirty="0"/>
          </a:p>
        </p:txBody>
      </p:sp>
      <p:pic>
        <p:nvPicPr>
          <p:cNvPr id="8194" name="Picture 2"/>
          <p:cNvPicPr>
            <a:picLocks noChangeAspect="1" noChangeArrowheads="1"/>
          </p:cNvPicPr>
          <p:nvPr/>
        </p:nvPicPr>
        <p:blipFill>
          <a:blip r:embed="rId2" cstate="print"/>
          <a:srcRect/>
          <a:stretch>
            <a:fillRect/>
          </a:stretch>
        </p:blipFill>
        <p:spPr bwMode="auto">
          <a:xfrm>
            <a:off x="762000" y="3505200"/>
            <a:ext cx="78486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4000" b="1" i="1" dirty="0" smtClean="0"/>
              <a:t>2.1 Declaring beans </a:t>
            </a:r>
            <a:endParaRPr lang="en-PH" sz="4000" dirty="0"/>
          </a:p>
        </p:txBody>
      </p:sp>
      <p:sp>
        <p:nvSpPr>
          <p:cNvPr id="3" name="Content Placeholder 2"/>
          <p:cNvSpPr>
            <a:spLocks noGrp="1"/>
          </p:cNvSpPr>
          <p:nvPr>
            <p:ph idx="1"/>
          </p:nvPr>
        </p:nvSpPr>
        <p:spPr>
          <a:xfrm>
            <a:off x="457200" y="1371600"/>
            <a:ext cx="8229600" cy="5083208"/>
          </a:xfrm>
        </p:spPr>
        <p:txBody>
          <a:bodyPr/>
          <a:lstStyle/>
          <a:p>
            <a:r>
              <a:rPr lang="en-PH" dirty="0" smtClean="0"/>
              <a:t>The first (and likely the last) annual </a:t>
            </a:r>
            <a:r>
              <a:rPr lang="en-PH" dirty="0" err="1" smtClean="0"/>
              <a:t>JavaBean</a:t>
            </a:r>
            <a:r>
              <a:rPr lang="en-PH" dirty="0" smtClean="0"/>
              <a:t> talent competition  - </a:t>
            </a:r>
            <a:r>
              <a:rPr lang="en-PH" i="1" dirty="0" smtClean="0"/>
              <a:t>Spring Idol</a:t>
            </a:r>
          </a:p>
          <a:p>
            <a:endParaRPr lang="en-PH" i="1" dirty="0" smtClean="0"/>
          </a:p>
          <a:p>
            <a:endParaRPr lang="en-PH" i="1" dirty="0" smtClean="0"/>
          </a:p>
          <a:p>
            <a:endParaRPr lang="en-PH" i="1" dirty="0" smtClean="0"/>
          </a:p>
          <a:p>
            <a:r>
              <a:rPr lang="en-PH" dirty="0" smtClean="0">
                <a:solidFill>
                  <a:schemeClr val="accent4"/>
                </a:solidFill>
              </a:rPr>
              <a:t>In the </a:t>
            </a:r>
            <a:r>
              <a:rPr lang="en-PH" i="1" dirty="0" smtClean="0">
                <a:solidFill>
                  <a:schemeClr val="accent4"/>
                </a:solidFill>
              </a:rPr>
              <a:t>Spring Idol </a:t>
            </a:r>
            <a:r>
              <a:rPr lang="en-PH" dirty="0" smtClean="0">
                <a:solidFill>
                  <a:schemeClr val="accent4"/>
                </a:solidFill>
              </a:rPr>
              <a:t>talent competition, you’ll meet several contestants, all of which implement the Performer interface</a:t>
            </a:r>
            <a:endParaRPr lang="en-PH" i="1" dirty="0" smtClean="0">
              <a:solidFill>
                <a:schemeClr val="accent4"/>
              </a:solidFill>
            </a:endParaRPr>
          </a:p>
          <a:p>
            <a:endParaRPr lang="en-PH" i="1" dirty="0" smtClean="0"/>
          </a:p>
          <a:p>
            <a:endParaRPr lang="en-PH" i="1" dirty="0"/>
          </a:p>
        </p:txBody>
      </p:sp>
      <p:pic>
        <p:nvPicPr>
          <p:cNvPr id="1027" name="Picture 3"/>
          <p:cNvPicPr>
            <a:picLocks noChangeAspect="1" noChangeArrowheads="1"/>
          </p:cNvPicPr>
          <p:nvPr/>
        </p:nvPicPr>
        <p:blipFill>
          <a:blip r:embed="rId3" cstate="print"/>
          <a:srcRect/>
          <a:stretch>
            <a:fillRect/>
          </a:stretch>
        </p:blipFill>
        <p:spPr bwMode="auto">
          <a:xfrm>
            <a:off x="990600" y="2895600"/>
            <a:ext cx="64770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229600" cy="3864008"/>
          </a:xfrm>
        </p:spPr>
        <p:txBody>
          <a:bodyPr>
            <a:normAutofit fontScale="92500" lnSpcReduction="20000"/>
          </a:bodyPr>
          <a:lstStyle/>
          <a:p>
            <a:r>
              <a:rPr lang="en-PH" dirty="0" smtClean="0"/>
              <a:t>The choice between &lt;property&gt; and the p namespace is up to you. They work equally well. The primary benefit of the p namespace is that it’s more terse</a:t>
            </a:r>
          </a:p>
          <a:p>
            <a:endParaRPr lang="en-PH" dirty="0" smtClean="0"/>
          </a:p>
          <a:p>
            <a:r>
              <a:rPr lang="en-PH" dirty="0" smtClean="0">
                <a:solidFill>
                  <a:schemeClr val="accent4"/>
                </a:solidFill>
              </a:rPr>
              <a:t>Kenny’s limitation: he can play only one instrument at a time. Next to take the stage in the </a:t>
            </a:r>
            <a:r>
              <a:rPr lang="en-PH" i="1" dirty="0" smtClean="0">
                <a:solidFill>
                  <a:schemeClr val="accent4"/>
                </a:solidFill>
              </a:rPr>
              <a:t>Spring Idol </a:t>
            </a:r>
            <a:r>
              <a:rPr lang="en-PH" dirty="0" smtClean="0">
                <a:solidFill>
                  <a:schemeClr val="accent4"/>
                </a:solidFill>
              </a:rPr>
              <a:t>competition is Hank, a performer who can simultaneously play multiple instruments</a:t>
            </a:r>
            <a:r>
              <a:rPr lang="en-PH" i="1" dirty="0" smtClean="0">
                <a:solidFill>
                  <a:schemeClr val="accent4"/>
                </a:solidFill>
              </a:rPr>
              <a:t>. </a:t>
            </a:r>
            <a:endParaRPr lang="en-PH" dirty="0">
              <a:solidFill>
                <a:schemeClr val="accent4"/>
              </a:solidFill>
            </a:endParaRPr>
          </a:p>
        </p:txBody>
      </p:sp>
      <p:pic>
        <p:nvPicPr>
          <p:cNvPr id="9218" name="Picture 2"/>
          <p:cNvPicPr>
            <a:picLocks noChangeAspect="1" noChangeArrowheads="1"/>
          </p:cNvPicPr>
          <p:nvPr/>
        </p:nvPicPr>
        <p:blipFill>
          <a:blip r:embed="rId3" cstate="print"/>
          <a:srcRect/>
          <a:stretch>
            <a:fillRect/>
          </a:stretch>
        </p:blipFill>
        <p:spPr bwMode="auto">
          <a:xfrm>
            <a:off x="609600" y="457200"/>
            <a:ext cx="82296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3600" b="1" i="1" dirty="0" smtClean="0"/>
              <a:t>2.2.4 Wiring collections </a:t>
            </a:r>
            <a:endParaRPr lang="en-PH" sz="3600" dirty="0"/>
          </a:p>
        </p:txBody>
      </p:sp>
      <p:sp>
        <p:nvSpPr>
          <p:cNvPr id="3" name="Content Placeholder 2"/>
          <p:cNvSpPr>
            <a:spLocks noGrp="1"/>
          </p:cNvSpPr>
          <p:nvPr>
            <p:ph idx="1"/>
          </p:nvPr>
        </p:nvSpPr>
        <p:spPr>
          <a:xfrm>
            <a:off x="457200" y="1447800"/>
            <a:ext cx="8229600" cy="5007008"/>
          </a:xfrm>
        </p:spPr>
        <p:txBody>
          <a:bodyPr/>
          <a:lstStyle/>
          <a:p>
            <a:r>
              <a:rPr lang="en-PH" dirty="0" smtClean="0"/>
              <a:t>How can Spring help you when your bean has properties that are plural—what if a property is a collection of values? </a:t>
            </a:r>
            <a:endParaRPr lang="en-PH" dirty="0"/>
          </a:p>
        </p:txBody>
      </p:sp>
      <p:pic>
        <p:nvPicPr>
          <p:cNvPr id="10242" name="Picture 2"/>
          <p:cNvPicPr>
            <a:picLocks noChangeAspect="1" noChangeArrowheads="1"/>
          </p:cNvPicPr>
          <p:nvPr/>
        </p:nvPicPr>
        <p:blipFill>
          <a:blip r:embed="rId2" cstate="print"/>
          <a:srcRect/>
          <a:stretch>
            <a:fillRect/>
          </a:stretch>
        </p:blipFill>
        <p:spPr bwMode="auto">
          <a:xfrm>
            <a:off x="609600" y="3429000"/>
            <a:ext cx="81534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The &lt;list&gt; and &lt;set&gt; elements are useful when configuring properties that are either arrays or some implementation of </a:t>
            </a:r>
            <a:r>
              <a:rPr lang="en-PH" dirty="0" err="1" smtClean="0"/>
              <a:t>java.util.Collection</a:t>
            </a:r>
            <a:r>
              <a:rPr lang="en-PH" dirty="0" smtClean="0"/>
              <a:t>. </a:t>
            </a:r>
          </a:p>
          <a:p>
            <a:r>
              <a:rPr lang="en-PH" dirty="0" smtClean="0"/>
              <a:t>As for &lt;map&gt; and &lt;props&gt;, these two elements correspond to collections that are </a:t>
            </a:r>
            <a:r>
              <a:rPr lang="en-PH" dirty="0" err="1" smtClean="0"/>
              <a:t>java.util.Map</a:t>
            </a:r>
            <a:r>
              <a:rPr lang="en-PH" dirty="0" smtClean="0"/>
              <a:t> and </a:t>
            </a:r>
            <a:r>
              <a:rPr lang="en-PH" dirty="0" err="1" smtClean="0"/>
              <a:t>java.util.Properties</a:t>
            </a:r>
            <a:r>
              <a:rPr lang="en-PH" dirty="0" smtClean="0"/>
              <a:t>, respectively </a:t>
            </a:r>
          </a:p>
          <a:p>
            <a:endParaRPr lang="en-PH" dirty="0" smtClean="0"/>
          </a:p>
          <a:p>
            <a:r>
              <a:rPr lang="en-PH" dirty="0" smtClean="0">
                <a:solidFill>
                  <a:schemeClr val="accent4"/>
                </a:solidFill>
              </a:rPr>
              <a:t>Please welcome Hank to the </a:t>
            </a:r>
            <a:r>
              <a:rPr lang="en-PH" i="1" dirty="0" smtClean="0">
                <a:solidFill>
                  <a:schemeClr val="accent4"/>
                </a:solidFill>
              </a:rPr>
              <a:t>Spring Idol </a:t>
            </a:r>
            <a:r>
              <a:rPr lang="en-PH" dirty="0" smtClean="0">
                <a:solidFill>
                  <a:schemeClr val="accent4"/>
                </a:solidFill>
              </a:rPr>
              <a:t>stage. Hank’s special talent is that he’s a one-man band</a:t>
            </a:r>
            <a:r>
              <a:rPr lang="en-PH" i="1" dirty="0" smtClean="0"/>
              <a:t>. </a:t>
            </a:r>
            <a:endParaRPr lang="en-PH"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65792"/>
            <a:ext cx="8229600" cy="739808"/>
          </a:xfrm>
        </p:spPr>
        <p:txBody>
          <a:bodyPr/>
          <a:lstStyle/>
          <a:p>
            <a:endParaRPr lang="en-PH" dirty="0"/>
          </a:p>
        </p:txBody>
      </p:sp>
      <p:pic>
        <p:nvPicPr>
          <p:cNvPr id="11266" name="Picture 2"/>
          <p:cNvPicPr>
            <a:picLocks noChangeAspect="1" noChangeArrowheads="1"/>
          </p:cNvPicPr>
          <p:nvPr/>
        </p:nvPicPr>
        <p:blipFill>
          <a:blip r:embed="rId2" cstate="print"/>
          <a:srcRect/>
          <a:stretch>
            <a:fillRect/>
          </a:stretch>
        </p:blipFill>
        <p:spPr bwMode="auto">
          <a:xfrm>
            <a:off x="533400" y="304800"/>
            <a:ext cx="82296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2800" b="1" dirty="0" smtClean="0"/>
              <a:t>WIRING LISTS, SETS, AND ARRAYS </a:t>
            </a:r>
            <a:endParaRPr lang="en-PH" sz="2800" dirty="0"/>
          </a:p>
        </p:txBody>
      </p:sp>
      <p:sp>
        <p:nvSpPr>
          <p:cNvPr id="3" name="Content Placeholder 2"/>
          <p:cNvSpPr>
            <a:spLocks noGrp="1"/>
          </p:cNvSpPr>
          <p:nvPr>
            <p:ph idx="1"/>
          </p:nvPr>
        </p:nvSpPr>
        <p:spPr>
          <a:xfrm>
            <a:off x="457200" y="4343400"/>
            <a:ext cx="8229600" cy="2286000"/>
          </a:xfrm>
        </p:spPr>
        <p:txBody>
          <a:bodyPr>
            <a:normAutofit fontScale="92500" lnSpcReduction="20000"/>
          </a:bodyPr>
          <a:lstStyle/>
          <a:p>
            <a:r>
              <a:rPr lang="en-PH" dirty="0" smtClean="0"/>
              <a:t>The &lt;list&gt; element contains one or more values. </a:t>
            </a:r>
          </a:p>
          <a:p>
            <a:r>
              <a:rPr lang="en-PH" dirty="0" smtClean="0"/>
              <a:t>Here &lt;ref&gt; elements are used to define the values as references to other beans in the Spring context, configuring Hank to play a guitar, cymbal, and harmonica. </a:t>
            </a:r>
            <a:endParaRPr lang="en-PH" dirty="0"/>
          </a:p>
        </p:txBody>
      </p:sp>
      <p:pic>
        <p:nvPicPr>
          <p:cNvPr id="12290" name="Picture 2"/>
          <p:cNvPicPr>
            <a:picLocks noChangeAspect="1" noChangeArrowheads="1"/>
          </p:cNvPicPr>
          <p:nvPr/>
        </p:nvPicPr>
        <p:blipFill>
          <a:blip r:embed="rId2" cstate="print"/>
          <a:srcRect/>
          <a:stretch>
            <a:fillRect/>
          </a:stretch>
        </p:blipFill>
        <p:spPr bwMode="auto">
          <a:xfrm>
            <a:off x="381000" y="1371600"/>
            <a:ext cx="85344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It’s also possible to use other value-setting Spring elements as the members of a &lt;list&gt;, including &lt;value&gt;, &lt;bean&gt;, and &lt;null/&gt;. In fact, a &lt;list&gt; may contain another &lt;list&gt; as a member for multidimensional lists. </a:t>
            </a:r>
          </a:p>
          <a:p>
            <a:r>
              <a:rPr lang="en-PH" dirty="0" smtClean="0"/>
              <a:t>The &lt;list&gt; element we just used would still work, even if the instruments property were to be declared as </a:t>
            </a:r>
            <a:r>
              <a:rPr lang="en-PH" dirty="0" err="1" smtClean="0"/>
              <a:t>java.util.List</a:t>
            </a:r>
            <a:r>
              <a:rPr lang="en-PH" dirty="0" smtClean="0"/>
              <a:t>&lt;Instrument&gt;instruments; or even if it were to be declared as Instrument[]instruments; </a:t>
            </a:r>
            <a:endParaRPr lang="en-PH"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114800"/>
            <a:ext cx="9144000" cy="2743200"/>
          </a:xfrm>
        </p:spPr>
        <p:txBody>
          <a:bodyPr>
            <a:normAutofit fontScale="92500" lnSpcReduction="10000"/>
          </a:bodyPr>
          <a:lstStyle/>
          <a:p>
            <a:r>
              <a:rPr lang="en-PH" sz="3200" dirty="0" smtClean="0"/>
              <a:t>Just because a property is a </a:t>
            </a:r>
            <a:r>
              <a:rPr lang="en-PH" sz="3200" dirty="0" err="1" smtClean="0"/>
              <a:t>java.util.Set</a:t>
            </a:r>
            <a:r>
              <a:rPr lang="en-PH" sz="3200" dirty="0" smtClean="0"/>
              <a:t>, that doesn’t mean that you must use &lt;set&gt; to do the wiring</a:t>
            </a:r>
          </a:p>
          <a:p>
            <a:r>
              <a:rPr lang="en-PH" dirty="0" smtClean="0">
                <a:solidFill>
                  <a:srgbClr val="FFFF00"/>
                </a:solidFill>
              </a:rPr>
              <a:t>Exercise 2-6 </a:t>
            </a:r>
          </a:p>
          <a:p>
            <a:pPr lvl="1"/>
            <a:r>
              <a:rPr lang="en-PH" dirty="0" smtClean="0">
                <a:solidFill>
                  <a:srgbClr val="FFFF00"/>
                </a:solidFill>
              </a:rPr>
              <a:t>Let Hank(</a:t>
            </a:r>
            <a:r>
              <a:rPr lang="en-PH" dirty="0" err="1" smtClean="0">
                <a:solidFill>
                  <a:srgbClr val="FFFF00"/>
                </a:solidFill>
              </a:rPr>
              <a:t>com.springinaction.springidol.OneManBand</a:t>
            </a:r>
            <a:r>
              <a:rPr lang="en-PH" dirty="0" smtClean="0">
                <a:solidFill>
                  <a:srgbClr val="FFFF00"/>
                </a:solidFill>
              </a:rPr>
              <a:t>) perform</a:t>
            </a:r>
            <a:endParaRPr lang="en-PH" dirty="0">
              <a:solidFill>
                <a:srgbClr val="FFFF00"/>
              </a:solidFill>
            </a:endParaRPr>
          </a:p>
        </p:txBody>
      </p:sp>
      <p:pic>
        <p:nvPicPr>
          <p:cNvPr id="13314" name="Picture 2"/>
          <p:cNvPicPr>
            <a:picLocks noChangeAspect="1" noChangeArrowheads="1"/>
          </p:cNvPicPr>
          <p:nvPr/>
        </p:nvPicPr>
        <p:blipFill>
          <a:blip r:embed="rId3" cstate="print"/>
          <a:srcRect/>
          <a:stretch>
            <a:fillRect/>
          </a:stretch>
        </p:blipFill>
        <p:spPr bwMode="auto">
          <a:xfrm>
            <a:off x="685800" y="381000"/>
            <a:ext cx="80772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b="1" dirty="0" smtClean="0"/>
              <a:t>WIRING MAP COLLECTIONS </a:t>
            </a:r>
            <a:endParaRPr lang="en-PH" sz="2800" dirty="0"/>
          </a:p>
        </p:txBody>
      </p:sp>
      <p:sp>
        <p:nvSpPr>
          <p:cNvPr id="3" name="Content Placeholder 2"/>
          <p:cNvSpPr>
            <a:spLocks noGrp="1"/>
          </p:cNvSpPr>
          <p:nvPr>
            <p:ph idx="1"/>
          </p:nvPr>
        </p:nvSpPr>
        <p:spPr>
          <a:xfrm>
            <a:off x="457200" y="1295400"/>
            <a:ext cx="8229600" cy="5159408"/>
          </a:xfrm>
        </p:spPr>
        <p:txBody>
          <a:bodyPr>
            <a:normAutofit/>
          </a:bodyPr>
          <a:lstStyle/>
          <a:p>
            <a:r>
              <a:rPr lang="en-PH" dirty="0" smtClean="0">
                <a:solidFill>
                  <a:schemeClr val="accent4"/>
                </a:solidFill>
              </a:rPr>
              <a:t>When a </a:t>
            </a:r>
            <a:r>
              <a:rPr lang="en-PH" dirty="0" err="1" smtClean="0">
                <a:solidFill>
                  <a:schemeClr val="accent4"/>
                </a:solidFill>
              </a:rPr>
              <a:t>OneManBand</a:t>
            </a:r>
            <a:r>
              <a:rPr lang="en-PH" dirty="0" smtClean="0">
                <a:solidFill>
                  <a:schemeClr val="accent4"/>
                </a:solidFill>
              </a:rPr>
              <a:t> performs, each instrument’s sound is printed as the perform() method iterates over the collection of instruments. But suppose that you also want to see which instrument is producing each sound.</a:t>
            </a:r>
            <a:endParaRPr lang="en-PH" dirty="0">
              <a:solidFill>
                <a:schemeClr val="accent4"/>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19800"/>
            <a:ext cx="8229600" cy="435008"/>
          </a:xfrm>
        </p:spPr>
        <p:txBody>
          <a:bodyPr>
            <a:normAutofit fontScale="92500" lnSpcReduction="20000"/>
          </a:bodyPr>
          <a:lstStyle/>
          <a:p>
            <a:endParaRPr lang="en-PH" dirty="0"/>
          </a:p>
        </p:txBody>
      </p:sp>
      <p:pic>
        <p:nvPicPr>
          <p:cNvPr id="14338" name="Picture 2"/>
          <p:cNvPicPr>
            <a:picLocks noChangeAspect="1" noChangeArrowheads="1"/>
          </p:cNvPicPr>
          <p:nvPr/>
        </p:nvPicPr>
        <p:blipFill>
          <a:blip r:embed="rId2" cstate="print"/>
          <a:srcRect/>
          <a:stretch>
            <a:fillRect/>
          </a:stretch>
        </p:blipFill>
        <p:spPr bwMode="auto">
          <a:xfrm>
            <a:off x="457200" y="304800"/>
            <a:ext cx="8382000" cy="281940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457200" y="3124200"/>
            <a:ext cx="8382000"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cstate="print"/>
          <a:srcRect/>
          <a:stretch>
            <a:fillRect/>
          </a:stretch>
        </p:blipFill>
        <p:spPr bwMode="auto">
          <a:xfrm>
            <a:off x="685800" y="609600"/>
            <a:ext cx="8001000" cy="2590800"/>
          </a:xfrm>
          <a:prstGeom prst="rect">
            <a:avLst/>
          </a:prstGeom>
          <a:noFill/>
          <a:ln w="9525">
            <a:noFill/>
            <a:miter lim="800000"/>
            <a:headEnd/>
            <a:tailEnd/>
          </a:ln>
        </p:spPr>
      </p:pic>
      <p:pic>
        <p:nvPicPr>
          <p:cNvPr id="15363" name="Picture 3"/>
          <p:cNvPicPr>
            <a:picLocks noChangeAspect="1" noChangeArrowheads="1"/>
          </p:cNvPicPr>
          <p:nvPr/>
        </p:nvPicPr>
        <p:blipFill>
          <a:blip r:embed="rId4" cstate="print"/>
          <a:srcRect/>
          <a:stretch>
            <a:fillRect/>
          </a:stretch>
        </p:blipFill>
        <p:spPr bwMode="auto">
          <a:xfrm>
            <a:off x="609600" y="3581400"/>
            <a:ext cx="81534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2.1.1 Setting up Spring configuration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smtClean="0"/>
              <a:t>As has been said already, Spring is a container-based framework </a:t>
            </a:r>
          </a:p>
          <a:p>
            <a:r>
              <a:rPr lang="en-PH" dirty="0" smtClean="0"/>
              <a:t>We need to configure Spring to tell it what beans it should contain and how to wire those beans so that they can work together. </a:t>
            </a:r>
          </a:p>
          <a:p>
            <a:r>
              <a:rPr lang="en-PH" dirty="0" smtClean="0"/>
              <a:t>Spring 3.0: traditional XML and Java-based configuration option</a:t>
            </a:r>
            <a:endParaRPr lang="en-PH"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solidFill>
                  <a:srgbClr val="FFFF00"/>
                </a:solidFill>
              </a:rPr>
              <a:t>Exercise 2-7 </a:t>
            </a:r>
          </a:p>
          <a:p>
            <a:pPr lvl="1"/>
            <a:r>
              <a:rPr lang="en-PH" dirty="0" smtClean="0">
                <a:solidFill>
                  <a:srgbClr val="FFFF00"/>
                </a:solidFill>
              </a:rPr>
              <a:t>Declare another bean ‘hank2’ using com.springinaction.springidol2.OneManBand</a:t>
            </a:r>
          </a:p>
          <a:p>
            <a:pPr lvl="1"/>
            <a:r>
              <a:rPr lang="en-PH" dirty="0" smtClean="0">
                <a:solidFill>
                  <a:srgbClr val="FFFF00"/>
                </a:solidFill>
              </a:rPr>
              <a:t>Let hank2 perform</a:t>
            </a:r>
          </a:p>
          <a:p>
            <a:pPr lvl="1"/>
            <a:endParaRPr lang="en-PH" dirty="0" smtClean="0"/>
          </a:p>
          <a:p>
            <a:r>
              <a:rPr lang="en-PH" dirty="0" smtClean="0"/>
              <a:t>&lt;map&gt; is only one way to inject key-value pairs into bean properties when either of the objects isn’t a String. Let’s see how to use Spring’s &lt;props&gt; element to configure String-to-String mappings. </a:t>
            </a:r>
            <a:endParaRPr lang="en-PH"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2800" b="1" dirty="0" smtClean="0"/>
              <a:t>WIRING PROPERTIES COLLECTIONS </a:t>
            </a:r>
            <a:endParaRPr lang="en-PH" sz="2800" dirty="0"/>
          </a:p>
        </p:txBody>
      </p:sp>
      <p:sp>
        <p:nvSpPr>
          <p:cNvPr id="3" name="Content Placeholder 2"/>
          <p:cNvSpPr>
            <a:spLocks noGrp="1"/>
          </p:cNvSpPr>
          <p:nvPr>
            <p:ph idx="1"/>
          </p:nvPr>
        </p:nvSpPr>
        <p:spPr>
          <a:xfrm>
            <a:off x="457200" y="1371600"/>
            <a:ext cx="8229600" cy="5083208"/>
          </a:xfrm>
        </p:spPr>
        <p:txBody>
          <a:bodyPr/>
          <a:lstStyle/>
          <a:p>
            <a:r>
              <a:rPr lang="en-PH" dirty="0" smtClean="0"/>
              <a:t>if you find yourself configuring a Map whose entries have both String keys and String values, you may want to consider using </a:t>
            </a:r>
            <a:r>
              <a:rPr lang="en-PH" dirty="0" err="1" smtClean="0"/>
              <a:t>java.util.Properties</a:t>
            </a:r>
            <a:r>
              <a:rPr lang="en-PH" dirty="0" smtClean="0"/>
              <a:t> instead of a Map. </a:t>
            </a:r>
            <a:endParaRPr lang="en-PH" dirty="0"/>
          </a:p>
        </p:txBody>
      </p:sp>
      <p:pic>
        <p:nvPicPr>
          <p:cNvPr id="16386" name="Picture 2"/>
          <p:cNvPicPr>
            <a:picLocks noChangeAspect="1" noChangeArrowheads="1"/>
          </p:cNvPicPr>
          <p:nvPr/>
        </p:nvPicPr>
        <p:blipFill>
          <a:blip r:embed="rId2" cstate="print"/>
          <a:srcRect/>
          <a:stretch>
            <a:fillRect/>
          </a:stretch>
        </p:blipFill>
        <p:spPr bwMode="auto">
          <a:xfrm>
            <a:off x="1295400" y="4191000"/>
            <a:ext cx="68580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533400" y="304800"/>
            <a:ext cx="8229600" cy="373380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457200" y="4267200"/>
            <a:ext cx="83058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3600" b="1" i="1" dirty="0" smtClean="0"/>
              <a:t>2.2.5 Wiring nothing (null) </a:t>
            </a:r>
            <a:endParaRPr lang="en-PH" sz="3600" dirty="0"/>
          </a:p>
        </p:txBody>
      </p:sp>
      <p:sp>
        <p:nvSpPr>
          <p:cNvPr id="3" name="Content Placeholder 2"/>
          <p:cNvSpPr>
            <a:spLocks noGrp="1"/>
          </p:cNvSpPr>
          <p:nvPr>
            <p:ph idx="1"/>
          </p:nvPr>
        </p:nvSpPr>
        <p:spPr>
          <a:xfrm>
            <a:off x="457200" y="1295400"/>
            <a:ext cx="8229600" cy="5159408"/>
          </a:xfrm>
        </p:spPr>
        <p:txBody>
          <a:bodyPr/>
          <a:lstStyle/>
          <a:p>
            <a:r>
              <a:rPr lang="en-PH" dirty="0" smtClean="0"/>
              <a:t>You read that right. In addition to all of the other things Spring can wire into a bean property or constructor argument, it can also wire nothing- null</a:t>
            </a:r>
          </a:p>
          <a:p>
            <a:endParaRPr lang="en-PH" dirty="0" smtClean="0"/>
          </a:p>
          <a:p>
            <a:r>
              <a:rPr lang="en-PH" dirty="0" smtClean="0"/>
              <a:t>Why would I ever want to wire null into a property? Aren’t all properties null until they’re set? What’s the point?” </a:t>
            </a:r>
            <a:endParaRPr lang="en-PH"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lnSpcReduction="10000"/>
          </a:bodyPr>
          <a:lstStyle/>
          <a:p>
            <a:r>
              <a:rPr lang="en-PH" dirty="0" smtClean="0"/>
              <a:t>What if, for some twisted reason, you want to force that property to be null? If that’s the case, it’s not sufficient to just assume that the property will be null—you must explicitly wire null into the property. </a:t>
            </a:r>
          </a:p>
          <a:p>
            <a:endParaRPr lang="en-PH" dirty="0" smtClean="0"/>
          </a:p>
          <a:p>
            <a:endParaRPr lang="en-PH" dirty="0" smtClean="0"/>
          </a:p>
          <a:p>
            <a:endParaRPr lang="en-PH" dirty="0" smtClean="0"/>
          </a:p>
          <a:p>
            <a:endParaRPr lang="en-PH" dirty="0" smtClean="0"/>
          </a:p>
          <a:p>
            <a:r>
              <a:rPr lang="en-PH" dirty="0" smtClean="0"/>
              <a:t>Another reason for explicitly wiring null into a property is to override an </a:t>
            </a:r>
            <a:r>
              <a:rPr lang="en-PH" dirty="0" err="1" smtClean="0"/>
              <a:t>autowired</a:t>
            </a:r>
            <a:r>
              <a:rPr lang="en-PH" dirty="0" smtClean="0"/>
              <a:t> property value.</a:t>
            </a:r>
            <a:endParaRPr lang="en-PH" dirty="0"/>
          </a:p>
        </p:txBody>
      </p:sp>
      <p:pic>
        <p:nvPicPr>
          <p:cNvPr id="18434" name="Picture 2"/>
          <p:cNvPicPr>
            <a:picLocks noChangeAspect="1" noChangeArrowheads="1"/>
          </p:cNvPicPr>
          <p:nvPr/>
        </p:nvPicPr>
        <p:blipFill>
          <a:blip r:embed="rId2" cstate="print"/>
          <a:srcRect/>
          <a:stretch>
            <a:fillRect/>
          </a:stretch>
        </p:blipFill>
        <p:spPr bwMode="auto">
          <a:xfrm>
            <a:off x="685800" y="3505200"/>
            <a:ext cx="8001000"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4000" b="1" i="1" dirty="0" smtClean="0"/>
              <a:t>2.3 Wiring with expressions </a:t>
            </a:r>
            <a:endParaRPr lang="en-PH" sz="4000" dirty="0"/>
          </a:p>
        </p:txBody>
      </p:sp>
      <p:sp>
        <p:nvSpPr>
          <p:cNvPr id="3" name="Content Placeholder 2"/>
          <p:cNvSpPr>
            <a:spLocks noGrp="1"/>
          </p:cNvSpPr>
          <p:nvPr>
            <p:ph idx="1"/>
          </p:nvPr>
        </p:nvSpPr>
        <p:spPr>
          <a:xfrm>
            <a:off x="457200" y="1447800"/>
            <a:ext cx="8229600" cy="5007008"/>
          </a:xfrm>
        </p:spPr>
        <p:txBody>
          <a:bodyPr/>
          <a:lstStyle/>
          <a:p>
            <a:r>
              <a:rPr lang="en-PH" dirty="0" smtClean="0"/>
              <a:t>What if we want to wire properties with values that aren’t known until runtime? </a:t>
            </a:r>
          </a:p>
          <a:p>
            <a:r>
              <a:rPr lang="en-PH" dirty="0" smtClean="0"/>
              <a:t>Spring 3 introduced the </a:t>
            </a:r>
            <a:r>
              <a:rPr lang="en-PH" i="1" dirty="0" smtClean="0"/>
              <a:t>Spring Expression Language (</a:t>
            </a:r>
            <a:r>
              <a:rPr lang="en-PH" i="1" dirty="0" err="1" smtClean="0"/>
              <a:t>SpEL</a:t>
            </a:r>
            <a:r>
              <a:rPr lang="en-PH" i="1" dirty="0" smtClean="0"/>
              <a:t>), </a:t>
            </a:r>
            <a:r>
              <a:rPr lang="en-PH" dirty="0" smtClean="0"/>
              <a:t>a powerful yet succinct way of wiring values into a bean’s properties or constructor arguments using expressions that are evaluated at runtime. </a:t>
            </a:r>
            <a:endParaRPr lang="en-PH"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err="1" smtClean="0"/>
              <a:t>SpEL</a:t>
            </a:r>
            <a:r>
              <a:rPr lang="en-PH" dirty="0" smtClean="0"/>
              <a:t> has a lot of tricks up its sleeves, including </a:t>
            </a:r>
          </a:p>
          <a:p>
            <a:pPr lvl="1"/>
            <a:r>
              <a:rPr lang="en-PH" dirty="0" smtClean="0"/>
              <a:t>The ability to reference beans by their ID </a:t>
            </a:r>
          </a:p>
          <a:p>
            <a:pPr lvl="1"/>
            <a:r>
              <a:rPr lang="en-PH" dirty="0" smtClean="0"/>
              <a:t>Invoking methods and accessing properties on objects </a:t>
            </a:r>
          </a:p>
          <a:p>
            <a:pPr lvl="1"/>
            <a:r>
              <a:rPr lang="en-PH" dirty="0" smtClean="0"/>
              <a:t>Mathematical, relational, and logical operations on values </a:t>
            </a:r>
          </a:p>
          <a:p>
            <a:pPr lvl="1"/>
            <a:r>
              <a:rPr lang="en-PH" dirty="0" smtClean="0"/>
              <a:t>Regular expression matching </a:t>
            </a:r>
          </a:p>
          <a:p>
            <a:pPr lvl="1"/>
            <a:r>
              <a:rPr lang="en-PH" dirty="0" smtClean="0"/>
              <a:t>Collection manipulation </a:t>
            </a:r>
          </a:p>
          <a:p>
            <a:r>
              <a:rPr lang="en-PH" dirty="0" smtClean="0"/>
              <a:t>Writing a </a:t>
            </a:r>
            <a:r>
              <a:rPr lang="en-PH" dirty="0" err="1" smtClean="0"/>
              <a:t>SpEL</a:t>
            </a:r>
            <a:r>
              <a:rPr lang="en-PH" dirty="0" smtClean="0"/>
              <a:t> expression involves piecing together the various elements of the </a:t>
            </a:r>
            <a:r>
              <a:rPr lang="en-PH" dirty="0" err="1" smtClean="0"/>
              <a:t>SpEL</a:t>
            </a:r>
            <a:r>
              <a:rPr lang="en-PH" dirty="0" smtClean="0"/>
              <a:t> syntax. </a:t>
            </a:r>
            <a:endParaRPr lang="en-PH"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PH" sz="3600" b="1" i="1" dirty="0" smtClean="0"/>
              <a:t>2.3.1 Expressing </a:t>
            </a:r>
            <a:r>
              <a:rPr lang="en-PH" sz="3600" b="1" i="1" dirty="0" err="1" smtClean="0"/>
              <a:t>SpEL</a:t>
            </a:r>
            <a:r>
              <a:rPr lang="en-PH" sz="3600" b="1" i="1" dirty="0" smtClean="0"/>
              <a:t> fundamentals </a:t>
            </a:r>
            <a:endParaRPr lang="en-PH" sz="3600" dirty="0"/>
          </a:p>
        </p:txBody>
      </p:sp>
      <p:sp>
        <p:nvSpPr>
          <p:cNvPr id="3" name="Content Placeholder 2"/>
          <p:cNvSpPr>
            <a:spLocks noGrp="1"/>
          </p:cNvSpPr>
          <p:nvPr>
            <p:ph idx="1"/>
          </p:nvPr>
        </p:nvSpPr>
        <p:spPr>
          <a:xfrm>
            <a:off x="457200" y="1600200"/>
            <a:ext cx="8229600" cy="4854608"/>
          </a:xfrm>
        </p:spPr>
        <p:txBody>
          <a:bodyPr/>
          <a:lstStyle/>
          <a:p>
            <a:r>
              <a:rPr lang="en-PH" dirty="0" smtClean="0"/>
              <a:t>The ultimate goal of a </a:t>
            </a:r>
            <a:r>
              <a:rPr lang="en-PH" dirty="0" err="1" smtClean="0"/>
              <a:t>SpEL</a:t>
            </a:r>
            <a:r>
              <a:rPr lang="en-PH" dirty="0" smtClean="0"/>
              <a:t> expression is to arrive at some value after evaluation. </a:t>
            </a:r>
          </a:p>
          <a:p>
            <a:r>
              <a:rPr lang="en-PH" dirty="0" smtClean="0"/>
              <a:t>The simplest kinds of values that </a:t>
            </a:r>
            <a:r>
              <a:rPr lang="en-PH" dirty="0" err="1" smtClean="0"/>
              <a:t>SpEL</a:t>
            </a:r>
            <a:r>
              <a:rPr lang="en-PH" dirty="0" smtClean="0"/>
              <a:t> can evaluate may be literal values, references to a bean’s properties, or perhaps a constant on some class. </a:t>
            </a:r>
            <a:endParaRPr lang="en-PH"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PH" sz="2800" b="1" dirty="0" smtClean="0"/>
              <a:t>LITERAL VALUES </a:t>
            </a:r>
            <a:endParaRPr lang="en-PH" sz="2800" dirty="0"/>
          </a:p>
        </p:txBody>
      </p:sp>
      <p:sp>
        <p:nvSpPr>
          <p:cNvPr id="3" name="Content Placeholder 2"/>
          <p:cNvSpPr>
            <a:spLocks noGrp="1"/>
          </p:cNvSpPr>
          <p:nvPr>
            <p:ph idx="1"/>
          </p:nvPr>
        </p:nvSpPr>
        <p:spPr>
          <a:xfrm>
            <a:off x="457200" y="1143000"/>
            <a:ext cx="8229600" cy="5311808"/>
          </a:xfrm>
        </p:spPr>
        <p:txBody>
          <a:bodyPr>
            <a:normAutofit lnSpcReduction="10000"/>
          </a:bodyPr>
          <a:lstStyle/>
          <a:p>
            <a:r>
              <a:rPr lang="en-PH" dirty="0" smtClean="0"/>
              <a:t>The simplest possible </a:t>
            </a:r>
            <a:r>
              <a:rPr lang="en-PH" dirty="0" err="1" smtClean="0"/>
              <a:t>SpEL</a:t>
            </a:r>
            <a:r>
              <a:rPr lang="en-PH" dirty="0" smtClean="0"/>
              <a:t> expression is one that contains only a literal value. </a:t>
            </a:r>
          </a:p>
          <a:p>
            <a:r>
              <a:rPr lang="en-PH" dirty="0" smtClean="0"/>
              <a:t>For example, the following is a perfectly valid </a:t>
            </a:r>
            <a:r>
              <a:rPr lang="en-PH" dirty="0" err="1" smtClean="0"/>
              <a:t>SpEL</a:t>
            </a:r>
            <a:r>
              <a:rPr lang="en-PH" dirty="0" smtClean="0"/>
              <a:t> expression: </a:t>
            </a:r>
          </a:p>
          <a:p>
            <a:pPr>
              <a:buNone/>
            </a:pPr>
            <a:r>
              <a:rPr lang="en-PH" dirty="0" smtClean="0"/>
              <a:t>		5</a:t>
            </a:r>
          </a:p>
          <a:p>
            <a:endParaRPr lang="en-PH" dirty="0" smtClean="0"/>
          </a:p>
          <a:p>
            <a:endParaRPr lang="en-PH" dirty="0" smtClean="0"/>
          </a:p>
          <a:p>
            <a:r>
              <a:rPr lang="en-PH" dirty="0" smtClean="0"/>
              <a:t>The #{} markers are a clue to Spring that the content that they contain is a </a:t>
            </a:r>
            <a:r>
              <a:rPr lang="en-PH" dirty="0" err="1" smtClean="0"/>
              <a:t>SpEL</a:t>
            </a:r>
            <a:r>
              <a:rPr lang="en-PH" dirty="0" smtClean="0"/>
              <a:t> expression. They could be mixed with non-</a:t>
            </a:r>
            <a:r>
              <a:rPr lang="en-PH" dirty="0" err="1" smtClean="0"/>
              <a:t>SpEL</a:t>
            </a:r>
            <a:r>
              <a:rPr lang="en-PH" dirty="0" smtClean="0"/>
              <a:t> values as well: </a:t>
            </a:r>
          </a:p>
        </p:txBody>
      </p:sp>
      <p:pic>
        <p:nvPicPr>
          <p:cNvPr id="1026" name="Picture 2"/>
          <p:cNvPicPr>
            <a:picLocks noChangeAspect="1" noChangeArrowheads="1"/>
          </p:cNvPicPr>
          <p:nvPr/>
        </p:nvPicPr>
        <p:blipFill>
          <a:blip r:embed="rId2" cstate="print"/>
          <a:srcRect/>
          <a:stretch>
            <a:fillRect/>
          </a:stretch>
        </p:blipFill>
        <p:spPr bwMode="auto">
          <a:xfrm>
            <a:off x="762000" y="3505200"/>
            <a:ext cx="7848600" cy="5715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790575" y="6172200"/>
            <a:ext cx="7896225"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r>
              <a:rPr lang="en-PH" sz="2800" dirty="0" smtClean="0"/>
              <a:t>Floating-point numbers can also be expressed in </a:t>
            </a:r>
            <a:r>
              <a:rPr lang="en-PH" sz="2800" dirty="0" err="1" smtClean="0"/>
              <a:t>SpEL</a:t>
            </a:r>
            <a:r>
              <a:rPr lang="en-PH" sz="2800" dirty="0" smtClean="0"/>
              <a:t>. For example:</a:t>
            </a:r>
          </a:p>
          <a:p>
            <a:endParaRPr lang="en-PH" sz="2800" dirty="0" smtClean="0"/>
          </a:p>
          <a:p>
            <a:r>
              <a:rPr lang="en-PH" sz="2800" dirty="0" smtClean="0"/>
              <a:t>Numbers can even be expressed in scientific notation. As an example, the following snippet of code sets a capacity property to 10000.0 using scientific notation: </a:t>
            </a:r>
          </a:p>
          <a:p>
            <a:endParaRPr lang="en-PH" sz="2800" dirty="0" smtClean="0"/>
          </a:p>
          <a:p>
            <a:r>
              <a:rPr lang="en-PH" sz="2800" dirty="0" smtClean="0"/>
              <a:t>Literal String values can also be expressed in </a:t>
            </a:r>
            <a:r>
              <a:rPr lang="en-PH" sz="2800" dirty="0" err="1" smtClean="0"/>
              <a:t>SpEL</a:t>
            </a:r>
            <a:r>
              <a:rPr lang="en-PH" sz="2800" dirty="0" smtClean="0"/>
              <a:t> with either single or double quote marks.</a:t>
            </a:r>
          </a:p>
          <a:p>
            <a:endParaRPr lang="en-PH" dirty="0" smtClean="0"/>
          </a:p>
          <a:p>
            <a:endParaRPr lang="en-PH" dirty="0" smtClean="0"/>
          </a:p>
        </p:txBody>
      </p:sp>
      <p:pic>
        <p:nvPicPr>
          <p:cNvPr id="2050" name="Picture 2"/>
          <p:cNvPicPr>
            <a:picLocks noChangeAspect="1" noChangeArrowheads="1"/>
          </p:cNvPicPr>
          <p:nvPr/>
        </p:nvPicPr>
        <p:blipFill>
          <a:blip r:embed="rId2" cstate="print"/>
          <a:srcRect/>
          <a:stretch>
            <a:fillRect/>
          </a:stretch>
        </p:blipFill>
        <p:spPr bwMode="auto">
          <a:xfrm>
            <a:off x="609600" y="1371600"/>
            <a:ext cx="7505700" cy="457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3400" y="3581400"/>
            <a:ext cx="7620000" cy="5334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33400" y="5486400"/>
            <a:ext cx="7696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5200"/>
            <a:ext cx="8229600" cy="2949608"/>
          </a:xfrm>
        </p:spPr>
        <p:txBody>
          <a:bodyPr/>
          <a:lstStyle/>
          <a:p>
            <a:r>
              <a:rPr lang="en-PH" dirty="0" smtClean="0"/>
              <a:t>Within the &lt;beans&gt; you can place all of your Spring configuration, including &lt;bean&gt; declarations</a:t>
            </a:r>
          </a:p>
          <a:p>
            <a:r>
              <a:rPr lang="en-PH" dirty="0" smtClean="0"/>
              <a:t> But the beans namespace isn’t the only Spring namespace you’ll encounter</a:t>
            </a:r>
            <a:endParaRPr lang="en-PH" dirty="0"/>
          </a:p>
        </p:txBody>
      </p:sp>
      <p:pic>
        <p:nvPicPr>
          <p:cNvPr id="2050" name="Picture 2"/>
          <p:cNvPicPr>
            <a:picLocks noChangeAspect="1" noChangeArrowheads="1"/>
          </p:cNvPicPr>
          <p:nvPr/>
        </p:nvPicPr>
        <p:blipFill>
          <a:blip r:embed="rId3" cstate="print"/>
          <a:srcRect/>
          <a:stretch>
            <a:fillRect/>
          </a:stretch>
        </p:blipFill>
        <p:spPr bwMode="auto">
          <a:xfrm>
            <a:off x="533400" y="381000"/>
            <a:ext cx="81534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normAutofit lnSpcReduction="10000"/>
          </a:bodyPr>
          <a:lstStyle/>
          <a:p>
            <a:r>
              <a:rPr lang="en-PH" dirty="0" smtClean="0"/>
              <a:t>Or if you were using single quote marks for XML attribute values, then you’d want to use double quotes in the </a:t>
            </a:r>
            <a:r>
              <a:rPr lang="en-PH" dirty="0" err="1" smtClean="0"/>
              <a:t>SpEL</a:t>
            </a:r>
            <a:r>
              <a:rPr lang="en-PH" dirty="0" smtClean="0"/>
              <a:t> expression: </a:t>
            </a:r>
          </a:p>
          <a:p>
            <a:endParaRPr lang="en-PH" dirty="0" smtClean="0"/>
          </a:p>
          <a:p>
            <a:endParaRPr lang="en-PH" dirty="0" smtClean="0"/>
          </a:p>
          <a:p>
            <a:r>
              <a:rPr lang="en-PH" dirty="0" smtClean="0"/>
              <a:t>A couple of other literal values you may use are the Boolean true and false values. </a:t>
            </a:r>
          </a:p>
          <a:p>
            <a:endParaRPr lang="en-PH" dirty="0" smtClean="0"/>
          </a:p>
          <a:p>
            <a:endParaRPr lang="en-PH" dirty="0" smtClean="0"/>
          </a:p>
          <a:p>
            <a:r>
              <a:rPr lang="en-PH" dirty="0" smtClean="0"/>
              <a:t>We’ll eventually need them as our expressions get more complex </a:t>
            </a:r>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838200" y="2133600"/>
            <a:ext cx="7543800" cy="6858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85800" y="4419600"/>
            <a:ext cx="7696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56506"/>
          </a:xfrm>
        </p:spPr>
        <p:txBody>
          <a:bodyPr>
            <a:normAutofit/>
          </a:bodyPr>
          <a:lstStyle/>
          <a:p>
            <a:r>
              <a:rPr lang="en-PH" sz="2800" b="1" dirty="0" smtClean="0"/>
              <a:t>REFERENCING BEANS, PROPERTIES, AND METHODS </a:t>
            </a:r>
            <a:endParaRPr lang="en-PH" sz="2800" dirty="0"/>
          </a:p>
        </p:txBody>
      </p:sp>
      <p:sp>
        <p:nvSpPr>
          <p:cNvPr id="3" name="Content Placeholder 2"/>
          <p:cNvSpPr>
            <a:spLocks noGrp="1"/>
          </p:cNvSpPr>
          <p:nvPr>
            <p:ph idx="1"/>
          </p:nvPr>
        </p:nvSpPr>
        <p:spPr>
          <a:xfrm>
            <a:off x="457200" y="1295400"/>
            <a:ext cx="8229600" cy="5159408"/>
          </a:xfrm>
        </p:spPr>
        <p:txBody>
          <a:bodyPr>
            <a:normAutofit fontScale="85000" lnSpcReduction="20000"/>
          </a:bodyPr>
          <a:lstStyle/>
          <a:p>
            <a:r>
              <a:rPr lang="en-PH" dirty="0" smtClean="0"/>
              <a:t>Another basic thing that a </a:t>
            </a:r>
            <a:r>
              <a:rPr lang="en-PH" dirty="0" err="1" smtClean="0"/>
              <a:t>SpEL</a:t>
            </a:r>
            <a:r>
              <a:rPr lang="en-PH" dirty="0" smtClean="0"/>
              <a:t> expression can do is to reference another bean by its ID. </a:t>
            </a:r>
          </a:p>
          <a:p>
            <a:pPr>
              <a:buNone/>
            </a:pPr>
            <a:endParaRPr lang="en-PH" dirty="0" smtClean="0"/>
          </a:p>
          <a:p>
            <a:pPr>
              <a:buNone/>
            </a:pPr>
            <a:endParaRPr lang="en-PH" dirty="0" smtClean="0"/>
          </a:p>
          <a:p>
            <a:r>
              <a:rPr lang="en-PH" dirty="0" smtClean="0"/>
              <a:t>Same as this?</a:t>
            </a:r>
          </a:p>
          <a:p>
            <a:endParaRPr lang="en-PH" dirty="0" smtClean="0"/>
          </a:p>
          <a:p>
            <a:endParaRPr lang="en-PH" dirty="0" smtClean="0"/>
          </a:p>
          <a:p>
            <a:r>
              <a:rPr lang="en-PH" dirty="0" smtClean="0">
                <a:solidFill>
                  <a:schemeClr val="accent4"/>
                </a:solidFill>
              </a:rPr>
              <a:t>Let’s say that you want to configure a new Instrumentalist bean whose ID is </a:t>
            </a:r>
            <a:r>
              <a:rPr lang="en-PH" dirty="0" err="1" smtClean="0">
                <a:solidFill>
                  <a:schemeClr val="accent4"/>
                </a:solidFill>
              </a:rPr>
              <a:t>carl</a:t>
            </a:r>
            <a:r>
              <a:rPr lang="en-PH" dirty="0" smtClean="0">
                <a:solidFill>
                  <a:schemeClr val="accent4"/>
                </a:solidFill>
              </a:rPr>
              <a:t>. The funny thing about Carl is that he’s a copycat performer. Instead of performing his own song, he’s going to be wired to perform whatever song Kenny plays. </a:t>
            </a:r>
          </a:p>
        </p:txBody>
      </p:sp>
      <p:pic>
        <p:nvPicPr>
          <p:cNvPr id="4098" name="Picture 2"/>
          <p:cNvPicPr>
            <a:picLocks noChangeAspect="1" noChangeArrowheads="1"/>
          </p:cNvPicPr>
          <p:nvPr/>
        </p:nvPicPr>
        <p:blipFill>
          <a:blip r:embed="rId3" cstate="print"/>
          <a:srcRect/>
          <a:stretch>
            <a:fillRect/>
          </a:stretch>
        </p:blipFill>
        <p:spPr bwMode="auto">
          <a:xfrm>
            <a:off x="685800" y="2057400"/>
            <a:ext cx="7848600" cy="685799"/>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685800" y="3276600"/>
            <a:ext cx="78486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549808"/>
          </a:xfrm>
        </p:spPr>
        <p:txBody>
          <a:bodyPr/>
          <a:lstStyle/>
          <a:p>
            <a:r>
              <a:rPr lang="en-PH" dirty="0" smtClean="0"/>
              <a:t>By wiring the </a:t>
            </a:r>
            <a:r>
              <a:rPr lang="en-PH" dirty="0" err="1" smtClean="0"/>
              <a:t>carl</a:t>
            </a:r>
            <a:r>
              <a:rPr lang="en-PH" dirty="0" smtClean="0"/>
              <a:t> bean’s song property this way, it’s effectively as if you programmatically performed the following Java code: </a:t>
            </a:r>
          </a:p>
          <a:p>
            <a:endParaRPr lang="en-PH" dirty="0" smtClean="0"/>
          </a:p>
          <a:p>
            <a:endParaRPr lang="en-PH" dirty="0" smtClean="0"/>
          </a:p>
          <a:p>
            <a:endParaRPr lang="en-PH" dirty="0"/>
          </a:p>
        </p:txBody>
      </p:sp>
      <p:pic>
        <p:nvPicPr>
          <p:cNvPr id="5122" name="Picture 2"/>
          <p:cNvPicPr>
            <a:picLocks noChangeAspect="1" noChangeArrowheads="1"/>
          </p:cNvPicPr>
          <p:nvPr/>
        </p:nvPicPr>
        <p:blipFill>
          <a:blip r:embed="rId2" cstate="print"/>
          <a:srcRect/>
          <a:stretch>
            <a:fillRect/>
          </a:stretch>
        </p:blipFill>
        <p:spPr bwMode="auto">
          <a:xfrm>
            <a:off x="609600" y="381000"/>
            <a:ext cx="7924800" cy="12192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85800" y="3962400"/>
            <a:ext cx="7924800" cy="7620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2286000" y="5029200"/>
            <a:ext cx="42672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3192"/>
            <a:ext cx="8229600" cy="6073808"/>
          </a:xfrm>
        </p:spPr>
        <p:txBody>
          <a:bodyPr/>
          <a:lstStyle/>
          <a:p>
            <a:r>
              <a:rPr lang="en-PH" dirty="0" smtClean="0"/>
              <a:t>Referencing a bean’s properties isn’t the only thing you can do with a bean. You could also invoke a method. </a:t>
            </a:r>
          </a:p>
          <a:p>
            <a:pPr>
              <a:buNone/>
            </a:pPr>
            <a:endParaRPr lang="en-PH" dirty="0" smtClean="0"/>
          </a:p>
          <a:p>
            <a:r>
              <a:rPr lang="en-PH" dirty="0" smtClean="0"/>
              <a:t>Now suppose that (for whatever reason), Carl wants the song given to him in all uppercase. </a:t>
            </a:r>
          </a:p>
          <a:p>
            <a:endParaRPr lang="en-PH" dirty="0" smtClean="0"/>
          </a:p>
          <a:p>
            <a:endParaRPr lang="en-PH" dirty="0" smtClean="0"/>
          </a:p>
          <a:p>
            <a:r>
              <a:rPr lang="en-PH" dirty="0" smtClean="0"/>
              <a:t>Worried of NPEs?</a:t>
            </a:r>
          </a:p>
          <a:p>
            <a:endParaRPr lang="en-PH" dirty="0" smtClean="0"/>
          </a:p>
        </p:txBody>
      </p:sp>
      <p:pic>
        <p:nvPicPr>
          <p:cNvPr id="6146" name="Picture 2"/>
          <p:cNvPicPr>
            <a:picLocks noChangeAspect="1" noChangeArrowheads="1"/>
          </p:cNvPicPr>
          <p:nvPr/>
        </p:nvPicPr>
        <p:blipFill>
          <a:blip r:embed="rId3" cstate="print"/>
          <a:srcRect/>
          <a:stretch>
            <a:fillRect/>
          </a:stretch>
        </p:blipFill>
        <p:spPr bwMode="auto">
          <a:xfrm>
            <a:off x="533400" y="1752600"/>
            <a:ext cx="8077200" cy="7620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533400" y="3962400"/>
            <a:ext cx="8153400" cy="685800"/>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533400" y="5638800"/>
            <a:ext cx="82296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b="1" dirty="0" smtClean="0"/>
              <a:t>WORKING WITH TYPES </a:t>
            </a:r>
            <a:endParaRPr lang="en-PH" sz="2800" dirty="0"/>
          </a:p>
        </p:txBody>
      </p:sp>
      <p:sp>
        <p:nvSpPr>
          <p:cNvPr id="3" name="Content Placeholder 2"/>
          <p:cNvSpPr>
            <a:spLocks noGrp="1"/>
          </p:cNvSpPr>
          <p:nvPr>
            <p:ph idx="1"/>
          </p:nvPr>
        </p:nvSpPr>
        <p:spPr>
          <a:xfrm>
            <a:off x="381000" y="838200"/>
            <a:ext cx="8229600" cy="5388008"/>
          </a:xfrm>
        </p:spPr>
        <p:txBody>
          <a:bodyPr/>
          <a:lstStyle/>
          <a:p>
            <a:r>
              <a:rPr lang="en-PH" dirty="0" smtClean="0"/>
              <a:t>The key to working with class-scoped methods and constants in </a:t>
            </a:r>
            <a:r>
              <a:rPr lang="en-PH" dirty="0" err="1" smtClean="0"/>
              <a:t>SpEL</a:t>
            </a:r>
            <a:r>
              <a:rPr lang="en-PH" dirty="0" smtClean="0"/>
              <a:t> is to use the T() operator. </a:t>
            </a:r>
          </a:p>
          <a:p>
            <a:r>
              <a:rPr lang="en-PH" dirty="0" smtClean="0"/>
              <a:t>For example, to express Java’s Math class in </a:t>
            </a:r>
            <a:r>
              <a:rPr lang="en-PH" dirty="0" err="1" smtClean="0"/>
              <a:t>SpEL</a:t>
            </a:r>
            <a:r>
              <a:rPr lang="en-PH" dirty="0" smtClean="0"/>
              <a:t>, you’d need to use the T() operator like this: </a:t>
            </a:r>
          </a:p>
          <a:p>
            <a:endParaRPr lang="en-PH" dirty="0" smtClean="0"/>
          </a:p>
          <a:p>
            <a:endParaRPr lang="en-PH" dirty="0"/>
          </a:p>
        </p:txBody>
      </p:sp>
      <p:pic>
        <p:nvPicPr>
          <p:cNvPr id="1026" name="Picture 2"/>
          <p:cNvPicPr>
            <a:picLocks noChangeAspect="1" noChangeArrowheads="1"/>
          </p:cNvPicPr>
          <p:nvPr/>
        </p:nvPicPr>
        <p:blipFill>
          <a:blip r:embed="rId3" cstate="print"/>
          <a:srcRect/>
          <a:stretch>
            <a:fillRect/>
          </a:stretch>
        </p:blipFill>
        <p:spPr bwMode="auto">
          <a:xfrm>
            <a:off x="838200" y="4038600"/>
            <a:ext cx="7620000" cy="685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838200" y="4953000"/>
            <a:ext cx="7620000" cy="4953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838200" y="5638800"/>
            <a:ext cx="7620000" cy="609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solidFill>
                  <a:srgbClr val="FFFF00"/>
                </a:solidFill>
              </a:rPr>
              <a:t>Exercise 2-8</a:t>
            </a:r>
          </a:p>
          <a:p>
            <a:pPr lvl="1"/>
            <a:r>
              <a:rPr lang="en-PH" dirty="0" smtClean="0">
                <a:solidFill>
                  <a:srgbClr val="FFFF00"/>
                </a:solidFill>
              </a:rPr>
              <a:t>Create a ‘</a:t>
            </a:r>
            <a:r>
              <a:rPr lang="en-PH" dirty="0" err="1" smtClean="0">
                <a:solidFill>
                  <a:srgbClr val="FFFF00"/>
                </a:solidFill>
              </a:rPr>
              <a:t>carl</a:t>
            </a:r>
            <a:r>
              <a:rPr lang="en-PH" dirty="0" smtClean="0">
                <a:solidFill>
                  <a:srgbClr val="FFFF00"/>
                </a:solidFill>
              </a:rPr>
              <a:t>’ bean of type </a:t>
            </a:r>
            <a:r>
              <a:rPr lang="en-PH" dirty="0" err="1" smtClean="0">
                <a:solidFill>
                  <a:srgbClr val="FFFF00"/>
                </a:solidFill>
              </a:rPr>
              <a:t>com.springinaction.springidol.Instrumentalist</a:t>
            </a:r>
            <a:r>
              <a:rPr lang="en-PH" dirty="0" smtClean="0">
                <a:solidFill>
                  <a:srgbClr val="FFFF00"/>
                </a:solidFill>
              </a:rPr>
              <a:t>  copying </a:t>
            </a:r>
            <a:r>
              <a:rPr lang="en-PH" dirty="0" err="1" smtClean="0">
                <a:solidFill>
                  <a:srgbClr val="FFFF00"/>
                </a:solidFill>
              </a:rPr>
              <a:t>kenny’s</a:t>
            </a:r>
            <a:r>
              <a:rPr lang="en-PH" dirty="0" smtClean="0">
                <a:solidFill>
                  <a:srgbClr val="FFFF00"/>
                </a:solidFill>
              </a:rPr>
              <a:t> song.  Let him perform.</a:t>
            </a:r>
          </a:p>
          <a:p>
            <a:pPr lvl="1"/>
            <a:endParaRPr lang="en-PH" dirty="0" smtClean="0">
              <a:solidFill>
                <a:srgbClr val="FFFF00"/>
              </a:solidFill>
            </a:endParaRPr>
          </a:p>
          <a:p>
            <a:endParaRPr lang="en-PH"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2.3.2 Performing operations on </a:t>
            </a:r>
            <a:r>
              <a:rPr lang="en-PH" sz="3600" b="1" i="1" dirty="0" err="1" smtClean="0"/>
              <a:t>SpEL</a:t>
            </a:r>
            <a:r>
              <a:rPr lang="en-PH" sz="3600" b="1" i="1" dirty="0" smtClean="0"/>
              <a:t> values </a:t>
            </a:r>
            <a:endParaRPr lang="en-PH" sz="3600" dirty="0"/>
          </a:p>
        </p:txBody>
      </p:sp>
      <p:pic>
        <p:nvPicPr>
          <p:cNvPr id="2050" name="Picture 2"/>
          <p:cNvPicPr>
            <a:picLocks noChangeAspect="1" noChangeArrowheads="1"/>
          </p:cNvPicPr>
          <p:nvPr/>
        </p:nvPicPr>
        <p:blipFill>
          <a:blip r:embed="rId2" cstate="print"/>
          <a:srcRect/>
          <a:stretch>
            <a:fillRect/>
          </a:stretch>
        </p:blipFill>
        <p:spPr bwMode="auto">
          <a:xfrm>
            <a:off x="1752600" y="1676400"/>
            <a:ext cx="5562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PH" sz="2800" b="1" dirty="0" smtClean="0"/>
              <a:t>DOING MATH WITH SPEL </a:t>
            </a:r>
            <a:endParaRPr lang="en-PH" sz="2800" dirty="0"/>
          </a:p>
        </p:txBody>
      </p:sp>
      <p:sp>
        <p:nvSpPr>
          <p:cNvPr id="3" name="Content Placeholder 2"/>
          <p:cNvSpPr>
            <a:spLocks noGrp="1"/>
          </p:cNvSpPr>
          <p:nvPr>
            <p:ph idx="1"/>
          </p:nvPr>
        </p:nvSpPr>
        <p:spPr>
          <a:xfrm>
            <a:off x="457200" y="6019800"/>
            <a:ext cx="8229600" cy="435008"/>
          </a:xfrm>
        </p:spPr>
        <p:txBody>
          <a:bodyPr>
            <a:normAutofit fontScale="92500" lnSpcReduction="20000"/>
          </a:bodyPr>
          <a:lstStyle/>
          <a:p>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838200" y="1219200"/>
            <a:ext cx="7543800" cy="7620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838200" y="2362200"/>
            <a:ext cx="7620000" cy="6953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838201" y="5181600"/>
            <a:ext cx="7620000" cy="6858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838200" y="3352800"/>
            <a:ext cx="7543800" cy="762000"/>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838200" y="4343400"/>
            <a:ext cx="75438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410200"/>
          </a:xfrm>
        </p:spPr>
        <p:txBody>
          <a:bodyPr/>
          <a:lstStyle/>
          <a:p>
            <a:r>
              <a:rPr lang="en-PH" dirty="0" smtClean="0"/>
              <a:t>Unlike Java, </a:t>
            </a:r>
            <a:r>
              <a:rPr lang="en-PH" dirty="0" err="1" smtClean="0"/>
              <a:t>SpEL</a:t>
            </a:r>
            <a:r>
              <a:rPr lang="en-PH" dirty="0" smtClean="0"/>
              <a:t> also offers a power-of operator in the form of the carat:</a:t>
            </a:r>
          </a:p>
          <a:p>
            <a:endParaRPr lang="en-PH" dirty="0" smtClean="0"/>
          </a:p>
          <a:p>
            <a:endParaRPr lang="en-PH" dirty="0" smtClean="0"/>
          </a:p>
          <a:p>
            <a:r>
              <a:rPr lang="en-PH" dirty="0" smtClean="0"/>
              <a:t>Even though we’re talking about </a:t>
            </a:r>
            <a:r>
              <a:rPr lang="en-PH" dirty="0" err="1" smtClean="0"/>
              <a:t>SpEL’s</a:t>
            </a:r>
            <a:r>
              <a:rPr lang="en-PH" dirty="0" smtClean="0"/>
              <a:t> arithmetic operators, it’s worth mentioning that the + operator is overloaded to perform concatenation on String values.  </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685800" y="1447800"/>
            <a:ext cx="7553325" cy="6096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85800" y="4876800"/>
            <a:ext cx="7772400" cy="65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PH" sz="2800" b="1" dirty="0" smtClean="0"/>
              <a:t>COMPARING VALUES </a:t>
            </a:r>
            <a:endParaRPr lang="en-PH" sz="2800" dirty="0"/>
          </a:p>
        </p:txBody>
      </p:sp>
      <p:sp>
        <p:nvSpPr>
          <p:cNvPr id="3" name="Content Placeholder 2"/>
          <p:cNvSpPr>
            <a:spLocks noGrp="1"/>
          </p:cNvSpPr>
          <p:nvPr>
            <p:ph idx="1"/>
          </p:nvPr>
        </p:nvSpPr>
        <p:spPr>
          <a:xfrm>
            <a:off x="457200" y="1295400"/>
            <a:ext cx="8229600" cy="4419600"/>
          </a:xfrm>
        </p:spPr>
        <p:txBody>
          <a:bodyPr>
            <a:normAutofit fontScale="92500"/>
          </a:bodyPr>
          <a:lstStyle/>
          <a:p>
            <a:r>
              <a:rPr lang="en-PH" dirty="0" err="1" smtClean="0"/>
              <a:t>SpEL</a:t>
            </a:r>
            <a:r>
              <a:rPr lang="en-PH" dirty="0" smtClean="0"/>
              <a:t> offers all of the expected comparison operators that Java itself also offers.</a:t>
            </a:r>
          </a:p>
          <a:p>
            <a:endParaRPr lang="en-PH" dirty="0" smtClean="0"/>
          </a:p>
          <a:p>
            <a:endParaRPr lang="en-PH" dirty="0" smtClean="0"/>
          </a:p>
          <a:p>
            <a:endParaRPr lang="en-PH" dirty="0" smtClean="0"/>
          </a:p>
          <a:p>
            <a:r>
              <a:rPr lang="en-PH" dirty="0" smtClean="0"/>
              <a:t>Unfortunately, the less-than and greater-than symbols pose a problem when using these expressions in Spring’s XML configuration </a:t>
            </a:r>
          </a:p>
        </p:txBody>
      </p:sp>
      <p:pic>
        <p:nvPicPr>
          <p:cNvPr id="5122" name="Picture 2"/>
          <p:cNvPicPr>
            <a:picLocks noChangeAspect="1" noChangeArrowheads="1"/>
          </p:cNvPicPr>
          <p:nvPr/>
        </p:nvPicPr>
        <p:blipFill>
          <a:blip r:embed="rId2" cstate="print"/>
          <a:srcRect/>
          <a:stretch>
            <a:fillRect/>
          </a:stretch>
        </p:blipFill>
        <p:spPr bwMode="auto">
          <a:xfrm>
            <a:off x="762000" y="2362200"/>
            <a:ext cx="7848600" cy="5334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762000" y="3200400"/>
            <a:ext cx="7924800" cy="4191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762000" y="5715000"/>
            <a:ext cx="8001000" cy="60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457200" y="190500"/>
            <a:ext cx="8458200" cy="49911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57200" y="4953000"/>
            <a:ext cx="84582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7200" y="1447800"/>
            <a:ext cx="84582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99306"/>
          </a:xfrm>
        </p:spPr>
        <p:txBody>
          <a:bodyPr>
            <a:normAutofit/>
          </a:bodyPr>
          <a:lstStyle/>
          <a:p>
            <a:r>
              <a:rPr lang="en-PH" sz="2800" b="1" dirty="0" smtClean="0"/>
              <a:t>LOGICAL EXPRESSIONS </a:t>
            </a:r>
            <a:endParaRPr lang="en-PH" sz="2800" dirty="0"/>
          </a:p>
        </p:txBody>
      </p:sp>
      <p:pic>
        <p:nvPicPr>
          <p:cNvPr id="7170" name="Picture 2"/>
          <p:cNvPicPr>
            <a:picLocks noChangeAspect="1" noChangeArrowheads="1"/>
          </p:cNvPicPr>
          <p:nvPr/>
        </p:nvPicPr>
        <p:blipFill>
          <a:blip r:embed="rId2" cstate="print"/>
          <a:srcRect/>
          <a:stretch>
            <a:fillRect/>
          </a:stretch>
        </p:blipFill>
        <p:spPr bwMode="auto">
          <a:xfrm>
            <a:off x="533400" y="1143000"/>
            <a:ext cx="8077200" cy="26670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609600" y="4038600"/>
            <a:ext cx="8001000" cy="99060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609600" y="5257800"/>
            <a:ext cx="80010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99306"/>
          </a:xfrm>
        </p:spPr>
        <p:txBody>
          <a:bodyPr>
            <a:normAutofit/>
          </a:bodyPr>
          <a:lstStyle/>
          <a:p>
            <a:r>
              <a:rPr lang="en-PH" sz="2800" b="1" dirty="0" smtClean="0"/>
              <a:t>CONDITIONALLY EVALUATING </a:t>
            </a:r>
            <a:endParaRPr lang="en-PH" sz="2800" dirty="0"/>
          </a:p>
        </p:txBody>
      </p:sp>
      <p:sp>
        <p:nvSpPr>
          <p:cNvPr id="3" name="Content Placeholder 2"/>
          <p:cNvSpPr>
            <a:spLocks noGrp="1"/>
          </p:cNvSpPr>
          <p:nvPr>
            <p:ph idx="1"/>
          </p:nvPr>
        </p:nvSpPr>
        <p:spPr>
          <a:xfrm>
            <a:off x="457200" y="2286000"/>
            <a:ext cx="8229600" cy="2590800"/>
          </a:xfrm>
        </p:spPr>
        <p:txBody>
          <a:bodyPr>
            <a:normAutofit fontScale="92500" lnSpcReduction="20000"/>
          </a:bodyPr>
          <a:lstStyle/>
          <a:p>
            <a:r>
              <a:rPr lang="en-PH" dirty="0" smtClean="0"/>
              <a:t>As you can see, </a:t>
            </a:r>
            <a:r>
              <a:rPr lang="en-PH" dirty="0" err="1" smtClean="0"/>
              <a:t>SpEL’s</a:t>
            </a:r>
            <a:r>
              <a:rPr lang="en-PH" dirty="0" smtClean="0"/>
              <a:t> ternary operator works the same as Java’s ternary operator. In this case, the instrument property will be wired with a reference to the piano bean if the song selected is “Jingle Bells.” Otherwise, it’ll be wired with the bean whose ID is saxophone. </a:t>
            </a:r>
            <a:endParaRPr lang="en-PH" dirty="0"/>
          </a:p>
        </p:txBody>
      </p:sp>
      <p:pic>
        <p:nvPicPr>
          <p:cNvPr id="8194" name="Picture 2"/>
          <p:cNvPicPr>
            <a:picLocks noChangeAspect="1" noChangeArrowheads="1"/>
          </p:cNvPicPr>
          <p:nvPr/>
        </p:nvPicPr>
        <p:blipFill>
          <a:blip r:embed="rId3" cstate="print"/>
          <a:srcRect/>
          <a:stretch>
            <a:fillRect/>
          </a:stretch>
        </p:blipFill>
        <p:spPr bwMode="auto">
          <a:xfrm>
            <a:off x="685800" y="1219200"/>
            <a:ext cx="7772400" cy="8382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38200" y="5010150"/>
            <a:ext cx="7924800"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lstStyle/>
          <a:p>
            <a:r>
              <a:rPr lang="en-PH" dirty="0" smtClean="0"/>
              <a:t>Variant of ternary operator:</a:t>
            </a:r>
          </a:p>
          <a:p>
            <a:endParaRPr lang="en-PH" dirty="0" smtClean="0"/>
          </a:p>
          <a:p>
            <a:endParaRPr lang="en-PH" dirty="0" smtClean="0"/>
          </a:p>
          <a:p>
            <a:r>
              <a:rPr lang="en-PH" dirty="0" smtClean="0"/>
              <a:t>When used this way, ?: is referred to as the </a:t>
            </a:r>
            <a:r>
              <a:rPr lang="en-PH" i="1" dirty="0" smtClean="0"/>
              <a:t>Elvis operator.</a:t>
            </a:r>
            <a:endParaRPr lang="en-PH" dirty="0" smtClean="0"/>
          </a:p>
        </p:txBody>
      </p:sp>
      <p:pic>
        <p:nvPicPr>
          <p:cNvPr id="9218" name="Picture 2"/>
          <p:cNvPicPr>
            <a:picLocks noChangeAspect="1" noChangeArrowheads="1"/>
          </p:cNvPicPr>
          <p:nvPr/>
        </p:nvPicPr>
        <p:blipFill>
          <a:blip r:embed="rId2" cstate="print"/>
          <a:srcRect/>
          <a:stretch>
            <a:fillRect/>
          </a:stretch>
        </p:blipFill>
        <p:spPr bwMode="auto">
          <a:xfrm>
            <a:off x="685800" y="1371600"/>
            <a:ext cx="76200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2800" b="1" dirty="0" smtClean="0"/>
              <a:t>REGULAR EXPRESSIONS IN SPEL</a:t>
            </a:r>
            <a:endParaRPr lang="en-PH" sz="2800" dirty="0"/>
          </a:p>
        </p:txBody>
      </p:sp>
      <p:sp>
        <p:nvSpPr>
          <p:cNvPr id="3" name="Content Placeholder 2"/>
          <p:cNvSpPr>
            <a:spLocks noGrp="1"/>
          </p:cNvSpPr>
          <p:nvPr>
            <p:ph idx="1"/>
          </p:nvPr>
        </p:nvSpPr>
        <p:spPr>
          <a:xfrm>
            <a:off x="457200" y="1219200"/>
            <a:ext cx="8229600" cy="5235608"/>
          </a:xfrm>
        </p:spPr>
        <p:txBody>
          <a:bodyPr/>
          <a:lstStyle/>
          <a:p>
            <a:r>
              <a:rPr lang="en-PH" dirty="0" err="1" smtClean="0"/>
              <a:t>SpEL</a:t>
            </a:r>
            <a:r>
              <a:rPr lang="en-PH" dirty="0" smtClean="0"/>
              <a:t> supports pattern matching in expressions with its matches operator.</a:t>
            </a:r>
          </a:p>
          <a:p>
            <a:r>
              <a:rPr lang="en-PH" dirty="0" smtClean="0"/>
              <a:t>The matches operator attempts to apply a regular expression (given as its right-side argument) against a String value (given as the left-side argument).</a:t>
            </a:r>
            <a:endParaRPr lang="en-PH" dirty="0"/>
          </a:p>
        </p:txBody>
      </p:sp>
      <p:pic>
        <p:nvPicPr>
          <p:cNvPr id="10242" name="Picture 2"/>
          <p:cNvPicPr>
            <a:picLocks noChangeAspect="1" noChangeArrowheads="1"/>
          </p:cNvPicPr>
          <p:nvPr/>
        </p:nvPicPr>
        <p:blipFill>
          <a:blip r:embed="rId3" cstate="print"/>
          <a:srcRect/>
          <a:stretch>
            <a:fillRect/>
          </a:stretch>
        </p:blipFill>
        <p:spPr bwMode="auto">
          <a:xfrm>
            <a:off x="609600" y="4267200"/>
            <a:ext cx="8001000" cy="79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2.3.3 Sifting through collections in </a:t>
            </a:r>
            <a:r>
              <a:rPr lang="en-PH" sz="3600" b="1" i="1" dirty="0" err="1" smtClean="0"/>
              <a:t>SpEL</a:t>
            </a:r>
            <a:endParaRPr lang="en-PH" sz="3600" dirty="0"/>
          </a:p>
        </p:txBody>
      </p:sp>
      <p:sp>
        <p:nvSpPr>
          <p:cNvPr id="3" name="Content Placeholder 2"/>
          <p:cNvSpPr>
            <a:spLocks noGrp="1"/>
          </p:cNvSpPr>
          <p:nvPr>
            <p:ph idx="1"/>
          </p:nvPr>
        </p:nvSpPr>
        <p:spPr/>
        <p:txBody>
          <a:bodyPr>
            <a:normAutofit fontScale="92500" lnSpcReduction="10000"/>
          </a:bodyPr>
          <a:lstStyle/>
          <a:p>
            <a:r>
              <a:rPr lang="en-PH" dirty="0" smtClean="0"/>
              <a:t>For demonstration purposes, suppose that you have a City class that’s defined as follows :</a:t>
            </a:r>
          </a:p>
          <a:p>
            <a:endParaRPr lang="en-PH" dirty="0" smtClean="0"/>
          </a:p>
          <a:p>
            <a:endParaRPr lang="en-PH" dirty="0" smtClean="0"/>
          </a:p>
          <a:p>
            <a:endParaRPr lang="en-PH" dirty="0" smtClean="0"/>
          </a:p>
          <a:p>
            <a:endParaRPr lang="en-PH" dirty="0" smtClean="0"/>
          </a:p>
          <a:p>
            <a:r>
              <a:rPr lang="en-PH" dirty="0" smtClean="0"/>
              <a:t>And, let’s suppose that you’ve configured a list of City objects in Spring by using the &lt;</a:t>
            </a:r>
            <a:r>
              <a:rPr lang="en-PH" dirty="0" err="1" smtClean="0"/>
              <a:t>util:list</a:t>
            </a:r>
            <a:r>
              <a:rPr lang="en-PH" dirty="0" smtClean="0"/>
              <a:t>&gt; element as shown next.</a:t>
            </a:r>
            <a:endParaRPr lang="en-PH" dirty="0"/>
          </a:p>
        </p:txBody>
      </p:sp>
      <p:pic>
        <p:nvPicPr>
          <p:cNvPr id="11266" name="Picture 2"/>
          <p:cNvPicPr>
            <a:picLocks noChangeAspect="1" noChangeArrowheads="1"/>
          </p:cNvPicPr>
          <p:nvPr/>
        </p:nvPicPr>
        <p:blipFill>
          <a:blip r:embed="rId2" cstate="print"/>
          <a:srcRect/>
          <a:stretch>
            <a:fillRect/>
          </a:stretch>
        </p:blipFill>
        <p:spPr bwMode="auto">
          <a:xfrm>
            <a:off x="762000" y="3276600"/>
            <a:ext cx="7772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638800"/>
            <a:ext cx="8839200" cy="1219200"/>
          </a:xfrm>
        </p:spPr>
        <p:txBody>
          <a:bodyPr>
            <a:normAutofit fontScale="77500" lnSpcReduction="20000"/>
          </a:bodyPr>
          <a:lstStyle/>
          <a:p>
            <a:r>
              <a:rPr lang="en-PH" dirty="0" smtClean="0"/>
              <a:t>The &lt;</a:t>
            </a:r>
            <a:r>
              <a:rPr lang="en-PH" dirty="0" err="1" smtClean="0"/>
              <a:t>util:list</a:t>
            </a:r>
            <a:r>
              <a:rPr lang="en-PH" dirty="0" smtClean="0"/>
              <a:t>&gt; element comes from Spring’s </a:t>
            </a:r>
            <a:r>
              <a:rPr lang="en-PH" dirty="0" err="1" smtClean="0"/>
              <a:t>util</a:t>
            </a:r>
            <a:r>
              <a:rPr lang="en-PH" dirty="0" smtClean="0"/>
              <a:t> namespace. It effectively creates a bean of type </a:t>
            </a:r>
            <a:r>
              <a:rPr lang="en-PH" dirty="0" err="1" smtClean="0"/>
              <a:t>java.util.List</a:t>
            </a:r>
            <a:r>
              <a:rPr lang="en-PH" dirty="0" smtClean="0"/>
              <a:t> that contains all of the values or beans that it contains. In this case, that’s a list of eight City beans.</a:t>
            </a:r>
            <a:endParaRPr lang="en-PH" dirty="0"/>
          </a:p>
        </p:txBody>
      </p:sp>
      <p:pic>
        <p:nvPicPr>
          <p:cNvPr id="12290" name="Picture 2"/>
          <p:cNvPicPr>
            <a:picLocks noChangeAspect="1" noChangeArrowheads="1"/>
          </p:cNvPicPr>
          <p:nvPr/>
        </p:nvPicPr>
        <p:blipFill>
          <a:blip r:embed="rId2" cstate="print"/>
          <a:srcRect/>
          <a:stretch>
            <a:fillRect/>
          </a:stretch>
        </p:blipFill>
        <p:spPr bwMode="auto">
          <a:xfrm>
            <a:off x="381000" y="304800"/>
            <a:ext cx="8763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b="1" dirty="0" smtClean="0"/>
              <a:t>ACCESSING COLLECTION MEMBERS</a:t>
            </a:r>
            <a:endParaRPr lang="en-PH" sz="2800" dirty="0"/>
          </a:p>
        </p:txBody>
      </p:sp>
      <p:sp>
        <p:nvSpPr>
          <p:cNvPr id="3" name="Content Placeholder 2"/>
          <p:cNvSpPr>
            <a:spLocks noGrp="1"/>
          </p:cNvSpPr>
          <p:nvPr>
            <p:ph idx="1"/>
          </p:nvPr>
        </p:nvSpPr>
        <p:spPr>
          <a:xfrm>
            <a:off x="457200" y="2057400"/>
            <a:ext cx="8229600" cy="4397408"/>
          </a:xfrm>
        </p:spPr>
        <p:txBody>
          <a:bodyPr>
            <a:normAutofit fontScale="92500" lnSpcReduction="10000"/>
          </a:bodyPr>
          <a:lstStyle/>
          <a:p>
            <a:r>
              <a:rPr lang="en-PH" dirty="0" smtClean="0"/>
              <a:t>In this case, I’ve selected the third city out of the zero-based cities list and wired it into the </a:t>
            </a:r>
            <a:r>
              <a:rPr lang="en-PH" dirty="0" err="1" smtClean="0"/>
              <a:t>chosenCity</a:t>
            </a:r>
            <a:r>
              <a:rPr lang="en-PH" dirty="0" smtClean="0"/>
              <a:t> property.</a:t>
            </a:r>
          </a:p>
          <a:p>
            <a:r>
              <a:rPr lang="en-PH" dirty="0" smtClean="0"/>
              <a:t>To spice up the example, we could randomly choose a city:</a:t>
            </a:r>
          </a:p>
          <a:p>
            <a:endParaRPr lang="en-PH" dirty="0" smtClean="0"/>
          </a:p>
          <a:p>
            <a:endParaRPr lang="en-PH" dirty="0" smtClean="0"/>
          </a:p>
          <a:p>
            <a:r>
              <a:rPr lang="en-PH" dirty="0" smtClean="0"/>
              <a:t>In any event, the square-braces ([]) operator serves to access a member of the </a:t>
            </a:r>
            <a:r>
              <a:rPr lang="en-PH" dirty="0" err="1" smtClean="0"/>
              <a:t>collec</a:t>
            </a:r>
            <a:r>
              <a:rPr lang="en-PH" dirty="0" smtClean="0"/>
              <a:t>- </a:t>
            </a:r>
            <a:r>
              <a:rPr lang="en-PH" dirty="0" err="1" smtClean="0"/>
              <a:t>tion</a:t>
            </a:r>
            <a:r>
              <a:rPr lang="en-PH" dirty="0" smtClean="0"/>
              <a:t> by its index.</a:t>
            </a:r>
            <a:endParaRPr lang="en-PH" dirty="0"/>
          </a:p>
        </p:txBody>
      </p:sp>
      <p:pic>
        <p:nvPicPr>
          <p:cNvPr id="13315" name="Picture 3"/>
          <p:cNvPicPr>
            <a:picLocks noChangeAspect="1" noChangeArrowheads="1"/>
          </p:cNvPicPr>
          <p:nvPr/>
        </p:nvPicPr>
        <p:blipFill>
          <a:blip r:embed="rId2" cstate="print"/>
          <a:srcRect/>
          <a:stretch>
            <a:fillRect/>
          </a:stretch>
        </p:blipFill>
        <p:spPr bwMode="auto">
          <a:xfrm>
            <a:off x="685800" y="1447800"/>
            <a:ext cx="7772400" cy="457200"/>
          </a:xfrm>
          <a:prstGeom prst="rect">
            <a:avLst/>
          </a:prstGeom>
          <a:noFill/>
          <a:ln w="9525">
            <a:noFill/>
            <a:miter lim="800000"/>
            <a:headEnd/>
            <a:tailEnd/>
          </a:ln>
        </p:spPr>
      </p:pic>
      <p:pic>
        <p:nvPicPr>
          <p:cNvPr id="13316" name="Picture 4"/>
          <p:cNvPicPr>
            <a:picLocks noChangeAspect="1" noChangeArrowheads="1"/>
          </p:cNvPicPr>
          <p:nvPr/>
        </p:nvPicPr>
        <p:blipFill>
          <a:blip r:embed="rId3" cstate="print"/>
          <a:srcRect/>
          <a:stretch>
            <a:fillRect/>
          </a:stretch>
        </p:blipFill>
        <p:spPr bwMode="auto">
          <a:xfrm>
            <a:off x="685800" y="4191000"/>
            <a:ext cx="80010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The [] operator is also good for retrieving a member of a </a:t>
            </a:r>
            <a:r>
              <a:rPr lang="en-PH" dirty="0" err="1" smtClean="0"/>
              <a:t>java.util.Map</a:t>
            </a:r>
            <a:r>
              <a:rPr lang="en-PH" dirty="0" smtClean="0"/>
              <a:t> collection.</a:t>
            </a:r>
          </a:p>
          <a:p>
            <a:endParaRPr lang="en-PH" dirty="0" smtClean="0"/>
          </a:p>
          <a:p>
            <a:endParaRPr lang="en-PH" dirty="0" smtClean="0"/>
          </a:p>
          <a:p>
            <a:r>
              <a:rPr lang="en-PH" dirty="0" smtClean="0"/>
              <a:t>Another use of the [] operator is to retrieve a value from a </a:t>
            </a:r>
            <a:r>
              <a:rPr lang="en-PH" dirty="0" err="1" smtClean="0"/>
              <a:t>java.util.Properties</a:t>
            </a:r>
            <a:r>
              <a:rPr lang="en-PH" dirty="0" smtClean="0"/>
              <a:t> collection. </a:t>
            </a:r>
            <a:endParaRPr lang="en-PH" dirty="0"/>
          </a:p>
        </p:txBody>
      </p:sp>
      <p:pic>
        <p:nvPicPr>
          <p:cNvPr id="14338" name="Picture 2"/>
          <p:cNvPicPr>
            <a:picLocks noChangeAspect="1" noChangeArrowheads="1"/>
          </p:cNvPicPr>
          <p:nvPr/>
        </p:nvPicPr>
        <p:blipFill>
          <a:blip r:embed="rId2" cstate="print"/>
          <a:srcRect/>
          <a:stretch>
            <a:fillRect/>
          </a:stretch>
        </p:blipFill>
        <p:spPr bwMode="auto">
          <a:xfrm>
            <a:off x="685800" y="1524000"/>
            <a:ext cx="7772400" cy="685800"/>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609600" y="3962400"/>
            <a:ext cx="7848600" cy="762000"/>
          </a:xfrm>
          <a:prstGeom prst="rect">
            <a:avLst/>
          </a:prstGeom>
          <a:noFill/>
          <a:ln w="9525">
            <a:noFill/>
            <a:miter lim="800000"/>
            <a:headEnd/>
            <a:tailEnd/>
          </a:ln>
        </p:spPr>
      </p:pic>
      <p:pic>
        <p:nvPicPr>
          <p:cNvPr id="14341" name="Picture 5"/>
          <p:cNvPicPr>
            <a:picLocks noChangeAspect="1" noChangeArrowheads="1"/>
          </p:cNvPicPr>
          <p:nvPr/>
        </p:nvPicPr>
        <p:blipFill>
          <a:blip r:embed="rId4" cstate="print"/>
          <a:srcRect/>
          <a:stretch>
            <a:fillRect/>
          </a:stretch>
        </p:blipFill>
        <p:spPr bwMode="auto">
          <a:xfrm>
            <a:off x="533400" y="5029200"/>
            <a:ext cx="7924800"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72000"/>
          </a:xfrm>
        </p:spPr>
        <p:txBody>
          <a:bodyPr/>
          <a:lstStyle/>
          <a:p>
            <a:r>
              <a:rPr lang="en-PH" dirty="0" smtClean="0"/>
              <a:t>In addition to reading properties from a &lt;</a:t>
            </a:r>
            <a:r>
              <a:rPr lang="en-PH" dirty="0" err="1" smtClean="0"/>
              <a:t>util:properties</a:t>
            </a:r>
            <a:r>
              <a:rPr lang="en-PH" dirty="0" smtClean="0"/>
              <a:t>&gt;-declared collection, Spring makes two special selections of properties available to </a:t>
            </a:r>
            <a:r>
              <a:rPr lang="en-PH" dirty="0" err="1" smtClean="0"/>
              <a:t>SpEL</a:t>
            </a:r>
            <a:r>
              <a:rPr lang="en-PH" dirty="0" smtClean="0"/>
              <a:t>: </a:t>
            </a:r>
            <a:r>
              <a:rPr lang="en-PH" dirty="0" err="1" smtClean="0"/>
              <a:t>systemEnvironment</a:t>
            </a:r>
            <a:r>
              <a:rPr lang="en-PH" dirty="0" smtClean="0"/>
              <a:t> and </a:t>
            </a:r>
            <a:r>
              <a:rPr lang="en-PH" dirty="0" err="1" smtClean="0"/>
              <a:t>systemProperties</a:t>
            </a:r>
            <a:r>
              <a:rPr lang="en-PH" dirty="0" smtClean="0"/>
              <a:t>.</a:t>
            </a:r>
          </a:p>
          <a:p>
            <a:r>
              <a:rPr lang="en-PH" dirty="0" err="1" smtClean="0"/>
              <a:t>systemEnvironment</a:t>
            </a:r>
            <a:r>
              <a:rPr lang="en-PH" dirty="0" smtClean="0"/>
              <a:t> contains all of the environment variables on the machine running the application.</a:t>
            </a:r>
            <a:endParaRPr lang="en-PH" dirty="0"/>
          </a:p>
        </p:txBody>
      </p:sp>
      <p:pic>
        <p:nvPicPr>
          <p:cNvPr id="15362" name="Picture 2"/>
          <p:cNvPicPr>
            <a:picLocks noChangeAspect="1" noChangeArrowheads="1"/>
          </p:cNvPicPr>
          <p:nvPr/>
        </p:nvPicPr>
        <p:blipFill>
          <a:blip r:embed="rId2" cstate="print"/>
          <a:srcRect/>
          <a:stretch>
            <a:fillRect/>
          </a:stretch>
        </p:blipFill>
        <p:spPr bwMode="auto">
          <a:xfrm>
            <a:off x="609600" y="4724400"/>
            <a:ext cx="79248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2.1.2 Declaring a simple bean </a:t>
            </a:r>
            <a:endParaRPr lang="en-PH" sz="3600" dirty="0"/>
          </a:p>
        </p:txBody>
      </p:sp>
      <p:sp>
        <p:nvSpPr>
          <p:cNvPr id="3" name="Content Placeholder 2"/>
          <p:cNvSpPr>
            <a:spLocks noGrp="1"/>
          </p:cNvSpPr>
          <p:nvPr>
            <p:ph idx="1"/>
          </p:nvPr>
        </p:nvSpPr>
        <p:spPr>
          <a:xfrm>
            <a:off x="457200" y="1524000"/>
            <a:ext cx="8229600" cy="838200"/>
          </a:xfrm>
        </p:spPr>
        <p:txBody>
          <a:bodyPr/>
          <a:lstStyle/>
          <a:p>
            <a:r>
              <a:rPr lang="en-PH" i="1" dirty="0" smtClean="0"/>
              <a:t>Spring Idol </a:t>
            </a:r>
            <a:r>
              <a:rPr lang="en-PH" dirty="0" smtClean="0"/>
              <a:t>doesn’t cater to only singers</a:t>
            </a:r>
            <a:r>
              <a:rPr lang="en-PH" i="1" dirty="0" smtClean="0"/>
              <a:t> </a:t>
            </a:r>
            <a:endParaRPr lang="en-PH" dirty="0"/>
          </a:p>
        </p:txBody>
      </p:sp>
      <p:pic>
        <p:nvPicPr>
          <p:cNvPr id="4098" name="Picture 2"/>
          <p:cNvPicPr>
            <a:picLocks noChangeAspect="1" noChangeArrowheads="1"/>
          </p:cNvPicPr>
          <p:nvPr/>
        </p:nvPicPr>
        <p:blipFill>
          <a:blip r:embed="rId3" cstate="print"/>
          <a:srcRect/>
          <a:stretch>
            <a:fillRect/>
          </a:stretch>
        </p:blipFill>
        <p:spPr bwMode="auto">
          <a:xfrm>
            <a:off x="304800" y="2133600"/>
            <a:ext cx="86106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724400"/>
          </a:xfrm>
        </p:spPr>
        <p:txBody>
          <a:bodyPr/>
          <a:lstStyle/>
          <a:p>
            <a:r>
              <a:rPr lang="en-PH" dirty="0" smtClean="0"/>
              <a:t>Meanwhile, </a:t>
            </a:r>
            <a:r>
              <a:rPr lang="en-PH" dirty="0" err="1" smtClean="0"/>
              <a:t>systemProperties</a:t>
            </a:r>
            <a:r>
              <a:rPr lang="en-PH" dirty="0" smtClean="0"/>
              <a:t> contains all of the properties that were set in Java as the application started (typically using the -D argument).</a:t>
            </a:r>
          </a:p>
          <a:p>
            <a:r>
              <a:rPr lang="en-PH" dirty="0" smtClean="0"/>
              <a:t>Therefore, if the JVM were started with -</a:t>
            </a:r>
            <a:r>
              <a:rPr lang="en-PH" dirty="0" err="1" smtClean="0"/>
              <a:t>Dapplication.home</a:t>
            </a:r>
            <a:r>
              <a:rPr lang="en-PH" dirty="0" smtClean="0"/>
              <a:t>=/etc/</a:t>
            </a:r>
            <a:r>
              <a:rPr lang="en-PH" dirty="0" err="1" smtClean="0"/>
              <a:t>myapp</a:t>
            </a:r>
            <a:r>
              <a:rPr lang="en-PH" dirty="0" smtClean="0"/>
              <a:t>, then you could wire that value into the </a:t>
            </a:r>
            <a:r>
              <a:rPr lang="en-PH" dirty="0" err="1" smtClean="0"/>
              <a:t>homePath</a:t>
            </a:r>
            <a:r>
              <a:rPr lang="en-PH" dirty="0" smtClean="0"/>
              <a:t> property with the following </a:t>
            </a:r>
            <a:r>
              <a:rPr lang="en-PH" dirty="0" err="1" smtClean="0"/>
              <a:t>SpEL</a:t>
            </a:r>
            <a:r>
              <a:rPr lang="en-PH" dirty="0" smtClean="0"/>
              <a:t> incantation:</a:t>
            </a:r>
            <a:endParaRPr lang="en-PH" dirty="0"/>
          </a:p>
        </p:txBody>
      </p:sp>
      <p:pic>
        <p:nvPicPr>
          <p:cNvPr id="16386" name="Picture 2"/>
          <p:cNvPicPr>
            <a:picLocks noChangeAspect="1" noChangeArrowheads="1"/>
          </p:cNvPicPr>
          <p:nvPr/>
        </p:nvPicPr>
        <p:blipFill>
          <a:blip r:embed="rId2" cstate="print"/>
          <a:srcRect/>
          <a:stretch>
            <a:fillRect/>
          </a:stretch>
        </p:blipFill>
        <p:spPr bwMode="auto">
          <a:xfrm>
            <a:off x="533400" y="4724400"/>
            <a:ext cx="81534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267200"/>
          </a:xfrm>
        </p:spPr>
        <p:txBody>
          <a:bodyPr/>
          <a:lstStyle/>
          <a:p>
            <a:r>
              <a:rPr lang="en-PH" dirty="0" smtClean="0"/>
              <a:t>Although it doesn’t have much to do with working with collections, it’s worth noting that the [] operator can also be used on String values to retrieve a single character by its index within the String.</a:t>
            </a:r>
            <a:endParaRPr lang="en-PH" dirty="0"/>
          </a:p>
        </p:txBody>
      </p:sp>
      <p:pic>
        <p:nvPicPr>
          <p:cNvPr id="17410" name="Picture 2"/>
          <p:cNvPicPr>
            <a:picLocks noChangeAspect="1" noChangeArrowheads="1"/>
          </p:cNvPicPr>
          <p:nvPr/>
        </p:nvPicPr>
        <p:blipFill>
          <a:blip r:embed="rId3" cstate="print"/>
          <a:srcRect/>
          <a:stretch>
            <a:fillRect/>
          </a:stretch>
        </p:blipFill>
        <p:spPr bwMode="auto">
          <a:xfrm>
            <a:off x="838200" y="2971800"/>
            <a:ext cx="75438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2800" b="1" dirty="0" smtClean="0"/>
              <a:t>SELECTING COLLECTION MEMBERS</a:t>
            </a:r>
            <a:endParaRPr lang="en-PH" sz="2800" dirty="0"/>
          </a:p>
        </p:txBody>
      </p:sp>
      <p:sp>
        <p:nvSpPr>
          <p:cNvPr id="3" name="Content Placeholder 2"/>
          <p:cNvSpPr>
            <a:spLocks noGrp="1"/>
          </p:cNvSpPr>
          <p:nvPr>
            <p:ph idx="1"/>
          </p:nvPr>
        </p:nvSpPr>
        <p:spPr>
          <a:xfrm>
            <a:off x="457200" y="1295400"/>
            <a:ext cx="8229600" cy="5159408"/>
          </a:xfrm>
        </p:spPr>
        <p:txBody>
          <a:bodyPr/>
          <a:lstStyle/>
          <a:p>
            <a:r>
              <a:rPr lang="en-PH" dirty="0" smtClean="0"/>
              <a:t>Let’s say that you want to narrow the list of cities down to only those whose population is greater than 100,000.</a:t>
            </a:r>
          </a:p>
          <a:p>
            <a:endParaRPr lang="en-PH" dirty="0" smtClean="0"/>
          </a:p>
          <a:p>
            <a:endParaRPr lang="en-PH" dirty="0" smtClean="0"/>
          </a:p>
          <a:p>
            <a:r>
              <a:rPr lang="en-PH" dirty="0" smtClean="0"/>
              <a:t>it’s a simple matter of using a selection operator (.?[])</a:t>
            </a:r>
          </a:p>
        </p:txBody>
      </p:sp>
      <p:pic>
        <p:nvPicPr>
          <p:cNvPr id="18434" name="Picture 2"/>
          <p:cNvPicPr>
            <a:picLocks noChangeAspect="1" noChangeArrowheads="1"/>
          </p:cNvPicPr>
          <p:nvPr/>
        </p:nvPicPr>
        <p:blipFill>
          <a:blip r:embed="rId2" cstate="print"/>
          <a:srcRect/>
          <a:stretch>
            <a:fillRect/>
          </a:stretch>
        </p:blipFill>
        <p:spPr bwMode="auto">
          <a:xfrm>
            <a:off x="762000" y="3048000"/>
            <a:ext cx="777240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err="1" smtClean="0"/>
              <a:t>SpEL</a:t>
            </a:r>
            <a:r>
              <a:rPr lang="en-PH" dirty="0" smtClean="0"/>
              <a:t> also offers two other selection operators, .^[] and .$[], for selecting the first and last matching items (respectively) from a collection.</a:t>
            </a:r>
          </a:p>
          <a:p>
            <a:r>
              <a:rPr lang="en-PH" dirty="0" smtClean="0"/>
              <a:t>For example, to select the first big city from cities:</a:t>
            </a:r>
          </a:p>
          <a:p>
            <a:endParaRPr lang="en-PH" dirty="0" smtClean="0"/>
          </a:p>
          <a:p>
            <a:endParaRPr lang="en-PH" dirty="0" smtClean="0"/>
          </a:p>
          <a:p>
            <a:r>
              <a:rPr lang="en-PH" dirty="0" smtClean="0"/>
              <a:t>What city will be assigned here?</a:t>
            </a:r>
          </a:p>
          <a:p>
            <a:endParaRPr lang="en-PH" dirty="0"/>
          </a:p>
        </p:txBody>
      </p:sp>
      <p:pic>
        <p:nvPicPr>
          <p:cNvPr id="19458" name="Picture 2"/>
          <p:cNvPicPr>
            <a:picLocks noChangeAspect="1" noChangeArrowheads="1"/>
          </p:cNvPicPr>
          <p:nvPr/>
        </p:nvPicPr>
        <p:blipFill>
          <a:blip r:embed="rId2" cstate="print"/>
          <a:srcRect/>
          <a:stretch>
            <a:fillRect/>
          </a:stretch>
        </p:blipFill>
        <p:spPr bwMode="auto">
          <a:xfrm>
            <a:off x="838200" y="3505200"/>
            <a:ext cx="7543800" cy="609600"/>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762000" y="5105400"/>
            <a:ext cx="78486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PH" sz="2800" b="1" dirty="0" smtClean="0"/>
              <a:t>PROJECTING COLLECTIONS</a:t>
            </a:r>
            <a:endParaRPr lang="en-PH" sz="2800" dirty="0"/>
          </a:p>
        </p:txBody>
      </p:sp>
      <p:sp>
        <p:nvSpPr>
          <p:cNvPr id="3" name="Content Placeholder 2"/>
          <p:cNvSpPr>
            <a:spLocks noGrp="1"/>
          </p:cNvSpPr>
          <p:nvPr>
            <p:ph idx="1"/>
          </p:nvPr>
        </p:nvSpPr>
        <p:spPr>
          <a:xfrm>
            <a:off x="457200" y="1143000"/>
            <a:ext cx="8229600" cy="4572000"/>
          </a:xfrm>
        </p:spPr>
        <p:txBody>
          <a:bodyPr>
            <a:normAutofit fontScale="92500"/>
          </a:bodyPr>
          <a:lstStyle/>
          <a:p>
            <a:r>
              <a:rPr lang="en-PH" dirty="0" smtClean="0"/>
              <a:t>Collection projection involves collecting a particular property from each of the </a:t>
            </a:r>
            <a:r>
              <a:rPr lang="en-PH" dirty="0" err="1" smtClean="0"/>
              <a:t>mem</a:t>
            </a:r>
            <a:r>
              <a:rPr lang="en-PH" dirty="0" smtClean="0"/>
              <a:t>- </a:t>
            </a:r>
            <a:r>
              <a:rPr lang="en-PH" dirty="0" err="1" smtClean="0"/>
              <a:t>bers</a:t>
            </a:r>
            <a:r>
              <a:rPr lang="en-PH" dirty="0" smtClean="0"/>
              <a:t> of a collection into a new collection.</a:t>
            </a:r>
          </a:p>
          <a:p>
            <a:r>
              <a:rPr lang="en-PH" dirty="0" err="1" smtClean="0"/>
              <a:t>SpEL’s</a:t>
            </a:r>
            <a:r>
              <a:rPr lang="en-PH" dirty="0" smtClean="0"/>
              <a:t> projection operator (.![]) can do exactly that.</a:t>
            </a:r>
          </a:p>
          <a:p>
            <a:r>
              <a:rPr lang="en-PH" dirty="0" smtClean="0"/>
              <a:t>For example, suppose that instead of a list of City objects, what you want is just a list of String objects containing the names of the cities. To get a list of just the city names, you could wire a </a:t>
            </a:r>
            <a:r>
              <a:rPr lang="en-PH" dirty="0" err="1" smtClean="0"/>
              <a:t>cityNames</a:t>
            </a:r>
            <a:r>
              <a:rPr lang="en-PH" dirty="0" smtClean="0"/>
              <a:t> property like this:</a:t>
            </a:r>
          </a:p>
          <a:p>
            <a:endParaRPr lang="en-PH" dirty="0" smtClean="0"/>
          </a:p>
          <a:p>
            <a:endParaRPr lang="en-PH" dirty="0"/>
          </a:p>
        </p:txBody>
      </p:sp>
      <p:pic>
        <p:nvPicPr>
          <p:cNvPr id="20482" name="Picture 2"/>
          <p:cNvPicPr>
            <a:picLocks noChangeAspect="1" noChangeArrowheads="1"/>
          </p:cNvPicPr>
          <p:nvPr/>
        </p:nvPicPr>
        <p:blipFill>
          <a:blip r:embed="rId2" cstate="print"/>
          <a:srcRect/>
          <a:stretch>
            <a:fillRect/>
          </a:stretch>
        </p:blipFill>
        <p:spPr bwMode="auto">
          <a:xfrm>
            <a:off x="838200" y="5791200"/>
            <a:ext cx="79248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As a result of this expression, the </a:t>
            </a:r>
            <a:r>
              <a:rPr lang="en-PH" dirty="0" err="1" smtClean="0"/>
              <a:t>cityNames</a:t>
            </a:r>
            <a:r>
              <a:rPr lang="en-PH" dirty="0" smtClean="0"/>
              <a:t> property will be given a list of Strings, including values such as Chicago, Atlanta, Dallas, and so forth. The name property within the square braces decides what each member of the resulting list will contain.</a:t>
            </a:r>
          </a:p>
          <a:p>
            <a:r>
              <a:rPr lang="en-PH" dirty="0" smtClean="0"/>
              <a:t>But projection isn’t limited to projecting a single property. With a slight change to the previous example, you can get a list of city and state names:</a:t>
            </a:r>
            <a:endParaRPr lang="en-PH" dirty="0"/>
          </a:p>
        </p:txBody>
      </p:sp>
      <p:pic>
        <p:nvPicPr>
          <p:cNvPr id="21506" name="Picture 2"/>
          <p:cNvPicPr>
            <a:picLocks noChangeAspect="1" noChangeArrowheads="1"/>
          </p:cNvPicPr>
          <p:nvPr/>
        </p:nvPicPr>
        <p:blipFill>
          <a:blip r:embed="rId2" cstate="print"/>
          <a:srcRect/>
          <a:stretch>
            <a:fillRect/>
          </a:stretch>
        </p:blipFill>
        <p:spPr bwMode="auto">
          <a:xfrm>
            <a:off x="762000" y="5562600"/>
            <a:ext cx="77724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40408"/>
          </a:xfrm>
        </p:spPr>
        <p:txBody>
          <a:bodyPr/>
          <a:lstStyle/>
          <a:p>
            <a:r>
              <a:rPr lang="en-PH" dirty="0" smtClean="0">
                <a:solidFill>
                  <a:srgbClr val="FFFF00"/>
                </a:solidFill>
              </a:rPr>
              <a:t>Exercise 2-9</a:t>
            </a:r>
          </a:p>
          <a:p>
            <a:pPr lvl="1"/>
            <a:r>
              <a:rPr lang="en-PH" dirty="0" smtClean="0">
                <a:solidFill>
                  <a:srgbClr val="FFFF00"/>
                </a:solidFill>
              </a:rPr>
              <a:t>How will you wire a list of only big city names (population </a:t>
            </a:r>
            <a:r>
              <a:rPr lang="en-PH" dirty="0" err="1" smtClean="0">
                <a:solidFill>
                  <a:srgbClr val="FFFF00"/>
                </a:solidFill>
              </a:rPr>
              <a:t>gt</a:t>
            </a:r>
            <a:r>
              <a:rPr lang="en-PH" dirty="0" smtClean="0">
                <a:solidFill>
                  <a:srgbClr val="FFFF00"/>
                </a:solidFill>
              </a:rPr>
              <a:t> 100000)into the </a:t>
            </a:r>
            <a:r>
              <a:rPr lang="en-PH" dirty="0" err="1" smtClean="0">
                <a:solidFill>
                  <a:srgbClr val="FFFF00"/>
                </a:solidFill>
              </a:rPr>
              <a:t>cityNames</a:t>
            </a:r>
            <a:r>
              <a:rPr lang="en-PH" dirty="0" smtClean="0">
                <a:solidFill>
                  <a:srgbClr val="FFFF00"/>
                </a:solidFill>
              </a:rPr>
              <a:t>(name + state) property?</a:t>
            </a:r>
            <a:endParaRPr lang="en-PH" dirty="0">
              <a:solidFill>
                <a:srgbClr val="FFFF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549808"/>
          </a:xfrm>
        </p:spPr>
        <p:txBody>
          <a:bodyPr>
            <a:normAutofit lnSpcReduction="10000"/>
          </a:bodyPr>
          <a:lstStyle/>
          <a:p>
            <a:r>
              <a:rPr lang="en-PH" dirty="0" smtClean="0"/>
              <a:t>Since the outcome of the selection operation is a new list of City objects, there’s no reason why we can’t use projection on that new collection to get the names of all of the big cities.</a:t>
            </a:r>
          </a:p>
          <a:p>
            <a:r>
              <a:rPr lang="en-PH" dirty="0" smtClean="0"/>
              <a:t>This demonstrates that you can assemble simple </a:t>
            </a:r>
            <a:r>
              <a:rPr lang="en-PH" dirty="0" err="1" smtClean="0"/>
              <a:t>SpEL</a:t>
            </a:r>
            <a:r>
              <a:rPr lang="en-PH" dirty="0" smtClean="0"/>
              <a:t> expressions into more inter- </a:t>
            </a:r>
            <a:r>
              <a:rPr lang="en-PH" dirty="0" err="1" smtClean="0"/>
              <a:t>esting</a:t>
            </a:r>
            <a:r>
              <a:rPr lang="en-PH" dirty="0" smtClean="0"/>
              <a:t> (and more complex) expressions. It’s easy to see how that’s a powerful feature.</a:t>
            </a:r>
          </a:p>
        </p:txBody>
      </p:sp>
      <p:pic>
        <p:nvPicPr>
          <p:cNvPr id="22530" name="Picture 2"/>
          <p:cNvPicPr>
            <a:picLocks noChangeAspect="1" noChangeArrowheads="1"/>
          </p:cNvPicPr>
          <p:nvPr/>
        </p:nvPicPr>
        <p:blipFill>
          <a:blip r:embed="rId2" cstate="print"/>
          <a:srcRect/>
          <a:stretch>
            <a:fillRect/>
          </a:stretch>
        </p:blipFill>
        <p:spPr bwMode="auto">
          <a:xfrm>
            <a:off x="762000" y="609600"/>
            <a:ext cx="77724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I encourage you to use </a:t>
            </a:r>
            <a:r>
              <a:rPr lang="en-PH" dirty="0" err="1" smtClean="0"/>
              <a:t>SpEL</a:t>
            </a:r>
            <a:r>
              <a:rPr lang="en-PH" dirty="0" smtClean="0"/>
              <a:t> wherever it can simplify what would otherwise be difficult (or even impossible) wirings. But be careful to not get too carried away with </a:t>
            </a:r>
            <a:r>
              <a:rPr lang="en-PH" dirty="0" err="1" smtClean="0"/>
              <a:t>SpEL</a:t>
            </a:r>
            <a:r>
              <a:rPr lang="en-PH" dirty="0" smtClean="0"/>
              <a:t>. Fight the temptation to put too much logic into a </a:t>
            </a:r>
            <a:r>
              <a:rPr lang="en-PH" dirty="0" err="1" smtClean="0"/>
              <a:t>SpEL</a:t>
            </a:r>
            <a:r>
              <a:rPr lang="en-PH" dirty="0" smtClean="0"/>
              <a:t> expression.</a:t>
            </a:r>
            <a:endParaRPr lang="en-PH"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smtClean="0"/>
              <a:t>-End of Chapter 2-</a:t>
            </a:r>
            <a:endParaRPr lang="en-PH" dirty="0"/>
          </a:p>
        </p:txBody>
      </p:sp>
      <p:sp>
        <p:nvSpPr>
          <p:cNvPr id="5" name="Subtitle 4"/>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fontScale="92500" lnSpcReduction="10000"/>
          </a:bodyPr>
          <a:lstStyle/>
          <a:p>
            <a:r>
              <a:rPr lang="en-PH" dirty="0" smtClean="0">
                <a:solidFill>
                  <a:schemeClr val="accent4"/>
                </a:solidFill>
              </a:rPr>
              <a:t>With the Juggler class defined, please welcome our first performer, Duke, to the stage. </a:t>
            </a:r>
          </a:p>
          <a:p>
            <a:endParaRPr lang="en-PH" dirty="0" smtClean="0"/>
          </a:p>
          <a:p>
            <a:endParaRPr lang="en-PH" dirty="0" smtClean="0"/>
          </a:p>
          <a:p>
            <a:endParaRPr lang="en-PH" dirty="0" smtClean="0"/>
          </a:p>
          <a:p>
            <a:r>
              <a:rPr lang="en-PH" dirty="0" smtClean="0"/>
              <a:t>The &lt;bean&gt; element is the most basic configuration unit in Spring. </a:t>
            </a:r>
          </a:p>
          <a:p>
            <a:r>
              <a:rPr lang="en-PH" dirty="0" smtClean="0"/>
              <a:t>Here you’ve declared Duke as a Spring-managed bean using what’s nearly the simplest &lt;bean&gt; declaration possible </a:t>
            </a:r>
          </a:p>
          <a:p>
            <a:r>
              <a:rPr lang="en-PH" dirty="0" smtClean="0"/>
              <a:t>The id attribute gives the bean a name by which it’ll be referred to in the Spring container </a:t>
            </a:r>
            <a:endParaRPr lang="en-PH" dirty="0"/>
          </a:p>
        </p:txBody>
      </p:sp>
      <p:pic>
        <p:nvPicPr>
          <p:cNvPr id="1027" name="Picture 3"/>
          <p:cNvPicPr>
            <a:picLocks noChangeAspect="1" noChangeArrowheads="1"/>
          </p:cNvPicPr>
          <p:nvPr/>
        </p:nvPicPr>
        <p:blipFill>
          <a:blip r:embed="rId3" cstate="print"/>
          <a:srcRect/>
          <a:stretch>
            <a:fillRect/>
          </a:stretch>
        </p:blipFill>
        <p:spPr bwMode="auto">
          <a:xfrm>
            <a:off x="1143000" y="1676400"/>
            <a:ext cx="6553200"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3212</TotalTime>
  <Words>4397</Words>
  <Application>Microsoft Office PowerPoint</Application>
  <PresentationFormat>On-screen Show (4:3)</PresentationFormat>
  <Paragraphs>346</Paragraphs>
  <Slides>89</Slides>
  <Notes>34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Verve</vt:lpstr>
      <vt:lpstr>Chapter 2: Wiring beans</vt:lpstr>
      <vt:lpstr>PowerPoint Presentation</vt:lpstr>
      <vt:lpstr>PowerPoint Presentation</vt:lpstr>
      <vt:lpstr>2.1 Declaring beans </vt:lpstr>
      <vt:lpstr>2.1.1 Setting up Spring configuration </vt:lpstr>
      <vt:lpstr>PowerPoint Presentation</vt:lpstr>
      <vt:lpstr>PowerPoint Presentation</vt:lpstr>
      <vt:lpstr>2.1.2 Declaring a simple bean </vt:lpstr>
      <vt:lpstr>PowerPoint Presentation</vt:lpstr>
      <vt:lpstr>PowerPoint Presentation</vt:lpstr>
      <vt:lpstr>2.1.3 Injecting through constructors </vt:lpstr>
      <vt:lpstr>PowerPoint Presentation</vt:lpstr>
      <vt:lpstr>INJECTING OBJECT REFERENCES WITH CONSTRUCTORS </vt:lpstr>
      <vt:lpstr>PowerPoint Presentation</vt:lpstr>
      <vt:lpstr>PowerPoint Presentation</vt:lpstr>
      <vt:lpstr>CREATING BEANS THROUGH FACTORY METHODS </vt:lpstr>
      <vt:lpstr>PowerPoint Presentation</vt:lpstr>
      <vt:lpstr>PowerPoint Presentation</vt:lpstr>
      <vt:lpstr>2.1.4 Bean scoping </vt:lpstr>
      <vt:lpstr>PowerPoint Presentation</vt:lpstr>
      <vt:lpstr>PowerPoint Presentation</vt:lpstr>
      <vt:lpstr>PowerPoint Presentation</vt:lpstr>
      <vt:lpstr>2.1.5 Initializing and destroying beans </vt:lpstr>
      <vt:lpstr>PowerPoint Presentation</vt:lpstr>
      <vt:lpstr>PowerPoint Presentation</vt:lpstr>
      <vt:lpstr>PowerPoint Presentation</vt:lpstr>
      <vt:lpstr>DEFAULTING INIT-METHOD AND DESTROY-METHOD </vt:lpstr>
      <vt:lpstr>2.2 Injecting into bean properties </vt:lpstr>
      <vt:lpstr>PowerPoint Presentation</vt:lpstr>
      <vt:lpstr>PowerPoint Presentation</vt:lpstr>
      <vt:lpstr>2.2.1 Injecting simple values </vt:lpstr>
      <vt:lpstr>PowerPoint Presentation</vt:lpstr>
      <vt:lpstr>2.2.2 Referencing other beans </vt:lpstr>
      <vt:lpstr>PowerPoint Presentation</vt:lpstr>
      <vt:lpstr>PowerPoint Presentation</vt:lpstr>
      <vt:lpstr>PowerPoint Presentation</vt:lpstr>
      <vt:lpstr>PowerPoint Presentation</vt:lpstr>
      <vt:lpstr>INJECTING INNER BEANS </vt:lpstr>
      <vt:lpstr>2.2.3 Wiring properties with Spring’s p namespace </vt:lpstr>
      <vt:lpstr>PowerPoint Presentation</vt:lpstr>
      <vt:lpstr>2.2.4 Wiring collections </vt:lpstr>
      <vt:lpstr>PowerPoint Presentation</vt:lpstr>
      <vt:lpstr>PowerPoint Presentation</vt:lpstr>
      <vt:lpstr>WIRING LISTS, SETS, AND ARRAYS </vt:lpstr>
      <vt:lpstr>PowerPoint Presentation</vt:lpstr>
      <vt:lpstr>PowerPoint Presentation</vt:lpstr>
      <vt:lpstr>WIRING MAP COLLECTIONS </vt:lpstr>
      <vt:lpstr>PowerPoint Presentation</vt:lpstr>
      <vt:lpstr>PowerPoint Presentation</vt:lpstr>
      <vt:lpstr>PowerPoint Presentation</vt:lpstr>
      <vt:lpstr>WIRING PROPERTIES COLLECTIONS </vt:lpstr>
      <vt:lpstr>PowerPoint Presentation</vt:lpstr>
      <vt:lpstr>2.2.5 Wiring nothing (null) </vt:lpstr>
      <vt:lpstr>PowerPoint Presentation</vt:lpstr>
      <vt:lpstr>2.3 Wiring with expressions </vt:lpstr>
      <vt:lpstr>PowerPoint Presentation</vt:lpstr>
      <vt:lpstr>2.3.1 Expressing SpEL fundamentals </vt:lpstr>
      <vt:lpstr>LITERAL VALUES </vt:lpstr>
      <vt:lpstr>PowerPoint Presentation</vt:lpstr>
      <vt:lpstr>PowerPoint Presentation</vt:lpstr>
      <vt:lpstr>REFERENCING BEANS, PROPERTIES, AND METHODS </vt:lpstr>
      <vt:lpstr>PowerPoint Presentation</vt:lpstr>
      <vt:lpstr>PowerPoint Presentation</vt:lpstr>
      <vt:lpstr>WORKING WITH TYPES </vt:lpstr>
      <vt:lpstr>PowerPoint Presentation</vt:lpstr>
      <vt:lpstr>2.3.2 Performing operations on SpEL values </vt:lpstr>
      <vt:lpstr>DOING MATH WITH SPEL </vt:lpstr>
      <vt:lpstr>PowerPoint Presentation</vt:lpstr>
      <vt:lpstr>COMPARING VALUES </vt:lpstr>
      <vt:lpstr>PowerPoint Presentation</vt:lpstr>
      <vt:lpstr>LOGICAL EXPRESSIONS </vt:lpstr>
      <vt:lpstr>CONDITIONALLY EVALUATING </vt:lpstr>
      <vt:lpstr>PowerPoint Presentation</vt:lpstr>
      <vt:lpstr>REGULAR EXPRESSIONS IN SPEL</vt:lpstr>
      <vt:lpstr>2.3.3 Sifting through collections in SpEL</vt:lpstr>
      <vt:lpstr>PowerPoint Presentation</vt:lpstr>
      <vt:lpstr>ACCESSING COLLECTION MEMBERS</vt:lpstr>
      <vt:lpstr>PowerPoint Presentation</vt:lpstr>
      <vt:lpstr>PowerPoint Presentation</vt:lpstr>
      <vt:lpstr>PowerPoint Presentation</vt:lpstr>
      <vt:lpstr>PowerPoint Presentation</vt:lpstr>
      <vt:lpstr>SELECTING COLLECTION MEMBERS</vt:lpstr>
      <vt:lpstr>PowerPoint Presentation</vt:lpstr>
      <vt:lpstr>PROJECTING COLLECTIONS</vt:lpstr>
      <vt:lpstr>PowerPoint Presentation</vt:lpstr>
      <vt:lpstr>PowerPoint Presentation</vt:lpstr>
      <vt:lpstr>PowerPoint Presentation</vt:lpstr>
      <vt:lpstr>PowerPoint Presentation</vt:lpstr>
      <vt:lpstr>-End of Chapter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dc:title>
  <dc:creator>KDMANDAWE</dc:creator>
  <cp:lastModifiedBy>Kenneth D. Mandawe</cp:lastModifiedBy>
  <cp:revision>519</cp:revision>
  <dcterms:created xsi:type="dcterms:W3CDTF">2014-05-18T07:01:25Z</dcterms:created>
  <dcterms:modified xsi:type="dcterms:W3CDTF">2014-06-24T02:15:03Z</dcterms:modified>
</cp:coreProperties>
</file>