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3"/>
  </p:notesMasterIdLst>
  <p:sldIdLst>
    <p:sldId id="259" r:id="rId2"/>
    <p:sldId id="347" r:id="rId3"/>
    <p:sldId id="348" r:id="rId4"/>
    <p:sldId id="349" r:id="rId5"/>
    <p:sldId id="350" r:id="rId6"/>
    <p:sldId id="351" r:id="rId7"/>
    <p:sldId id="352" r:id="rId8"/>
    <p:sldId id="420" r:id="rId9"/>
    <p:sldId id="353" r:id="rId10"/>
    <p:sldId id="354" r:id="rId11"/>
    <p:sldId id="355" r:id="rId12"/>
    <p:sldId id="356" r:id="rId13"/>
    <p:sldId id="357" r:id="rId14"/>
    <p:sldId id="421" r:id="rId15"/>
    <p:sldId id="358" r:id="rId16"/>
    <p:sldId id="359" r:id="rId17"/>
    <p:sldId id="360" r:id="rId18"/>
    <p:sldId id="361" r:id="rId19"/>
    <p:sldId id="422" r:id="rId20"/>
    <p:sldId id="362" r:id="rId21"/>
    <p:sldId id="363" r:id="rId22"/>
    <p:sldId id="423" r:id="rId23"/>
    <p:sldId id="364" r:id="rId24"/>
    <p:sldId id="365" r:id="rId25"/>
    <p:sldId id="366" r:id="rId26"/>
    <p:sldId id="367" r:id="rId27"/>
    <p:sldId id="368" r:id="rId28"/>
    <p:sldId id="369" r:id="rId29"/>
    <p:sldId id="370" r:id="rId30"/>
    <p:sldId id="371" r:id="rId31"/>
    <p:sldId id="372" r:id="rId32"/>
    <p:sldId id="373" r:id="rId33"/>
    <p:sldId id="374" r:id="rId34"/>
    <p:sldId id="42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425" r:id="rId50"/>
    <p:sldId id="389" r:id="rId51"/>
    <p:sldId id="390" r:id="rId52"/>
    <p:sldId id="391" r:id="rId53"/>
    <p:sldId id="392" r:id="rId54"/>
    <p:sldId id="393" r:id="rId55"/>
    <p:sldId id="394" r:id="rId56"/>
    <p:sldId id="395" r:id="rId57"/>
    <p:sldId id="396" r:id="rId58"/>
    <p:sldId id="426" r:id="rId59"/>
    <p:sldId id="397" r:id="rId60"/>
    <p:sldId id="398" r:id="rId61"/>
    <p:sldId id="399" r:id="rId62"/>
    <p:sldId id="400" r:id="rId63"/>
    <p:sldId id="401" r:id="rId64"/>
    <p:sldId id="402" r:id="rId65"/>
    <p:sldId id="403" r:id="rId66"/>
    <p:sldId id="405" r:id="rId67"/>
    <p:sldId id="406" r:id="rId68"/>
    <p:sldId id="407" r:id="rId69"/>
    <p:sldId id="408" r:id="rId70"/>
    <p:sldId id="409" r:id="rId71"/>
    <p:sldId id="410" r:id="rId72"/>
    <p:sldId id="411" r:id="rId73"/>
    <p:sldId id="412" r:id="rId74"/>
    <p:sldId id="413" r:id="rId75"/>
    <p:sldId id="414" r:id="rId76"/>
    <p:sldId id="415" r:id="rId77"/>
    <p:sldId id="416" r:id="rId78"/>
    <p:sldId id="417" r:id="rId79"/>
    <p:sldId id="418" r:id="rId80"/>
    <p:sldId id="419" r:id="rId81"/>
    <p:sldId id="34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1147" autoAdjust="0"/>
  </p:normalViewPr>
  <p:slideViewPr>
    <p:cSldViewPr>
      <p:cViewPr>
        <p:scale>
          <a:sx n="66" d="100"/>
          <a:sy n="66" d="100"/>
        </p:scale>
        <p:origin x="-1500"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6/9/2014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-That’s all well and good for a small application where you only have a handful of beans. But as your application grows, so will the amount of XML configuration you’ll write.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45</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key difference between Spring’s @Qualifier and JSR-330’s @Named is one of semantics. Whereas @Qualifier helps narrow the selection of matching beans (using the bean’s ID by default), @Named specifically identifies a selected bean by its ID.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46</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48</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200" kern="1200" baseline="0" dirty="0" smtClean="0">
                <a:solidFill>
                  <a:schemeClr val="tx1"/>
                </a:solidFill>
                <a:latin typeface="+mn-lt"/>
                <a:ea typeface="+mn-ea"/>
                <a:cs typeface="+mn-cs"/>
              </a:rPr>
              <a:t>Annotation-based </a:t>
            </a:r>
            <a:r>
              <a:rPr lang="en-PH" sz="1200" kern="1200" baseline="0" dirty="0" err="1" smtClean="0">
                <a:solidFill>
                  <a:schemeClr val="tx1"/>
                </a:solidFill>
                <a:latin typeface="+mn-lt"/>
                <a:ea typeface="+mn-ea"/>
                <a:cs typeface="+mn-cs"/>
              </a:rPr>
              <a:t>autowiring</a:t>
            </a:r>
            <a:r>
              <a:rPr lang="en-PH" sz="1200" kern="1200" baseline="0" dirty="0" smtClean="0">
                <a:solidFill>
                  <a:schemeClr val="tx1"/>
                </a:solidFill>
                <a:latin typeface="+mn-lt"/>
                <a:ea typeface="+mn-ea"/>
                <a:cs typeface="+mn-cs"/>
              </a:rPr>
              <a:t> is great for wiring bean references and reducing &lt;property&gt; elements in our Spring XML configuration. But can annotations be used to wire values into String and other primitive values? </a:t>
            </a:r>
            <a:endParaRPr lang="en-PH" dirty="0" smtClean="0"/>
          </a:p>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49</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@Value annotation is simple to use but, as you’ll soon see, is also powerful. To use it, annotate a property, method, or method parameter with @Value and pass in a String expression to be wired into the property.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50</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@Value shows its stuff. It’s not just a courier of static values—it’s an effective, annotation-driven method of wiring dynamically evaluated </a:t>
            </a:r>
            <a:r>
              <a:rPr lang="en-PH" sz="1200" kern="1200" baseline="0" dirty="0" err="1" smtClean="0">
                <a:solidFill>
                  <a:schemeClr val="tx1"/>
                </a:solidFill>
                <a:latin typeface="+mn-lt"/>
                <a:ea typeface="+mn-ea"/>
                <a:cs typeface="+mn-cs"/>
              </a:rPr>
              <a:t>SpEL</a:t>
            </a:r>
            <a:r>
              <a:rPr lang="en-PH" sz="1200" kern="1200" baseline="0" dirty="0" smtClean="0">
                <a:solidFill>
                  <a:schemeClr val="tx1"/>
                </a:solidFill>
                <a:latin typeface="+mn-lt"/>
                <a:ea typeface="+mn-ea"/>
                <a:cs typeface="+mn-cs"/>
              </a:rPr>
              <a:t> expressions.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51</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Speaking of rising to new levels, let’s now look at bean </a:t>
            </a:r>
            <a:r>
              <a:rPr lang="en-PH" sz="1200" kern="1200" baseline="0" dirty="0" err="1" smtClean="0">
                <a:solidFill>
                  <a:schemeClr val="tx1"/>
                </a:solidFill>
                <a:latin typeface="+mn-lt"/>
                <a:ea typeface="+mn-ea"/>
                <a:cs typeface="+mn-cs"/>
              </a:rPr>
              <a:t>autodiscovery</a:t>
            </a:r>
            <a:r>
              <a:rPr lang="en-PH" sz="1200" kern="1200" baseline="0" dirty="0" smtClean="0">
                <a:solidFill>
                  <a:schemeClr val="tx1"/>
                </a:solidFill>
                <a:latin typeface="+mn-lt"/>
                <a:ea typeface="+mn-ea"/>
                <a:cs typeface="+mn-cs"/>
              </a:rPr>
              <a:t> to see how we can rely on Spring to not only wire beans together, but also automatically figure out which beans should be registered in a Spring context in the first place.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52</a:t>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So, how does &lt;</a:t>
            </a:r>
            <a:r>
              <a:rPr lang="en-PH" sz="1200" kern="1200" baseline="0" dirty="0" err="1" smtClean="0">
                <a:solidFill>
                  <a:schemeClr val="tx1"/>
                </a:solidFill>
                <a:latin typeface="+mn-lt"/>
                <a:ea typeface="+mn-ea"/>
                <a:cs typeface="+mn-cs"/>
              </a:rPr>
              <a:t>context:component</a:t>
            </a:r>
            <a:r>
              <a:rPr lang="en-PH" sz="1200" kern="1200" baseline="0" dirty="0" smtClean="0">
                <a:solidFill>
                  <a:schemeClr val="tx1"/>
                </a:solidFill>
                <a:latin typeface="+mn-lt"/>
                <a:ea typeface="+mn-ea"/>
                <a:cs typeface="+mn-cs"/>
              </a:rPr>
              <a:t>-scan&gt; know which classes to register as Spring beans?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54</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Annotation-based </a:t>
            </a:r>
            <a:r>
              <a:rPr lang="en-PH" sz="1200" kern="1200" baseline="0" dirty="0" err="1" smtClean="0">
                <a:solidFill>
                  <a:schemeClr val="tx1"/>
                </a:solidFill>
                <a:latin typeface="+mn-lt"/>
                <a:ea typeface="+mn-ea"/>
                <a:cs typeface="+mn-cs"/>
              </a:rPr>
              <a:t>autodiscovery</a:t>
            </a:r>
            <a:r>
              <a:rPr lang="en-PH" sz="1200" kern="1200" baseline="0" dirty="0" smtClean="0">
                <a:solidFill>
                  <a:schemeClr val="tx1"/>
                </a:solidFill>
                <a:latin typeface="+mn-lt"/>
                <a:ea typeface="+mn-ea"/>
                <a:cs typeface="+mn-cs"/>
              </a:rPr>
              <a:t> is just one option available when using &lt;context: component-scan&gt;. Let’s see how to configure &lt;</a:t>
            </a:r>
            <a:r>
              <a:rPr lang="en-PH" sz="1200" kern="1200" baseline="0" dirty="0" err="1" smtClean="0">
                <a:solidFill>
                  <a:schemeClr val="tx1"/>
                </a:solidFill>
                <a:latin typeface="+mn-lt"/>
                <a:ea typeface="+mn-ea"/>
                <a:cs typeface="+mn-cs"/>
              </a:rPr>
              <a:t>context:component</a:t>
            </a:r>
            <a:r>
              <a:rPr lang="en-PH" sz="1200" kern="1200" baseline="0" dirty="0" smtClean="0">
                <a:solidFill>
                  <a:schemeClr val="tx1"/>
                </a:solidFill>
                <a:latin typeface="+mn-lt"/>
                <a:ea typeface="+mn-ea"/>
                <a:cs typeface="+mn-cs"/>
              </a:rPr>
              <a:t>-scan&gt; to look for bean candidates using other means.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57</a:t>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200" kern="1200" baseline="0" dirty="0" smtClean="0">
                <a:solidFill>
                  <a:schemeClr val="tx1"/>
                </a:solidFill>
                <a:latin typeface="+mn-lt"/>
                <a:ea typeface="+mn-ea"/>
                <a:cs typeface="+mn-cs"/>
              </a:rPr>
              <a:t>Annotation-based </a:t>
            </a:r>
            <a:r>
              <a:rPr lang="en-PH" sz="1200" kern="1200" baseline="0" dirty="0" err="1" smtClean="0">
                <a:solidFill>
                  <a:schemeClr val="tx1"/>
                </a:solidFill>
                <a:latin typeface="+mn-lt"/>
                <a:ea typeface="+mn-ea"/>
                <a:cs typeface="+mn-cs"/>
              </a:rPr>
              <a:t>autowiring</a:t>
            </a:r>
            <a:r>
              <a:rPr lang="en-PH" sz="1200" kern="1200" baseline="0" dirty="0" smtClean="0">
                <a:solidFill>
                  <a:schemeClr val="tx1"/>
                </a:solidFill>
                <a:latin typeface="+mn-lt"/>
                <a:ea typeface="+mn-ea"/>
                <a:cs typeface="+mn-cs"/>
              </a:rPr>
              <a:t> is great for wiring bean references and reducing &lt;property&gt; elements in our Spring XML configuration. But can annotations be used to wire values into String and other primitive values? </a:t>
            </a:r>
            <a:endParaRPr lang="en-PH" dirty="0" smtClean="0"/>
          </a:p>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58</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-”The moon is bright tonight” - </a:t>
            </a:r>
            <a:r>
              <a:rPr lang="en-PH" sz="1200" kern="1200" baseline="0" dirty="0" smtClean="0">
                <a:solidFill>
                  <a:schemeClr val="tx1"/>
                </a:solidFill>
                <a:latin typeface="+mn-lt"/>
                <a:ea typeface="+mn-ea"/>
                <a:cs typeface="+mn-cs"/>
              </a:rPr>
              <a:t>That’s because we both reside on the Earth and in that context it’s obvious that I’m talking about Luna, the Earth’s moon </a:t>
            </a:r>
          </a:p>
          <a:p>
            <a:r>
              <a:rPr lang="en-PH" sz="1200" kern="1200" baseline="0" dirty="0" smtClean="0">
                <a:solidFill>
                  <a:schemeClr val="tx1"/>
                </a:solidFill>
                <a:latin typeface="+mn-lt"/>
                <a:ea typeface="+mn-ea"/>
                <a:cs typeface="+mn-cs"/>
              </a:rPr>
              <a:t>-If I were to say the same thing while we were standing on Jupiter, you’d be justified in asking which of the planet’s 63 natural satellites I had in mind </a:t>
            </a:r>
          </a:p>
          <a:p>
            <a:r>
              <a:rPr lang="en-PH" sz="1200" kern="1200" baseline="0" dirty="0" smtClean="0">
                <a:solidFill>
                  <a:schemeClr val="tx1"/>
                </a:solidFill>
                <a:latin typeface="+mn-lt"/>
                <a:ea typeface="+mn-ea"/>
                <a:cs typeface="+mn-cs"/>
              </a:rPr>
              <a:t>-If your application context only has one bean of type </a:t>
            </a:r>
            <a:r>
              <a:rPr lang="en-PH" sz="1200" kern="1200" baseline="0" dirty="0" err="1" smtClean="0">
                <a:solidFill>
                  <a:schemeClr val="tx1"/>
                </a:solidFill>
                <a:latin typeface="+mn-lt"/>
                <a:ea typeface="+mn-ea"/>
                <a:cs typeface="+mn-cs"/>
              </a:rPr>
              <a:t>javax.sql.DataSource</a:t>
            </a:r>
            <a:r>
              <a:rPr lang="en-PH" sz="1200" kern="1200" baseline="0" dirty="0" smtClean="0">
                <a:solidFill>
                  <a:schemeClr val="tx1"/>
                </a:solidFill>
                <a:latin typeface="+mn-lt"/>
                <a:ea typeface="+mn-ea"/>
                <a:cs typeface="+mn-cs"/>
              </a:rPr>
              <a:t>, then any bean that needs a </a:t>
            </a:r>
            <a:r>
              <a:rPr lang="en-PH" sz="1200" kern="1200" baseline="0" dirty="0" err="1" smtClean="0">
                <a:solidFill>
                  <a:schemeClr val="tx1"/>
                </a:solidFill>
                <a:latin typeface="+mn-lt"/>
                <a:ea typeface="+mn-ea"/>
                <a:cs typeface="+mn-cs"/>
              </a:rPr>
              <a:t>DataSource</a:t>
            </a:r>
            <a:r>
              <a:rPr lang="en-PH" sz="1200" kern="1200" baseline="0" dirty="0" smtClean="0">
                <a:solidFill>
                  <a:schemeClr val="tx1"/>
                </a:solidFill>
                <a:latin typeface="+mn-lt"/>
                <a:ea typeface="+mn-ea"/>
                <a:cs typeface="+mn-cs"/>
              </a:rPr>
              <a:t> will certainly need </a:t>
            </a:r>
            <a:r>
              <a:rPr lang="en-PH" sz="1200" i="1" kern="1200" baseline="0" dirty="0" smtClean="0">
                <a:solidFill>
                  <a:schemeClr val="tx1"/>
                </a:solidFill>
                <a:latin typeface="+mn-lt"/>
                <a:ea typeface="+mn-ea"/>
                <a:cs typeface="+mn-cs"/>
              </a:rPr>
              <a:t>that </a:t>
            </a:r>
            <a:r>
              <a:rPr lang="en-PH" sz="1200" i="1" kern="1200" baseline="0" dirty="0" err="1" smtClean="0">
                <a:solidFill>
                  <a:schemeClr val="tx1"/>
                </a:solidFill>
                <a:latin typeface="+mn-lt"/>
                <a:ea typeface="+mn-ea"/>
                <a:cs typeface="+mn-cs"/>
              </a:rPr>
              <a:t>DataSource</a:t>
            </a:r>
            <a:r>
              <a:rPr lang="en-PH" sz="1200" i="1"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a:t>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We’d have to visit the source code for each of the Instrument implementations and annotate them with @Component (or one of the other stereotype annotations). At the least, that’d be inconvenient. And if we were working with a third-party implementation of Instrument we may not even have access to the source code to be able to add that annotation.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60</a:t>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In this case, we’re asking for all classes that are assignable to Instrument to be automatically registered as Spring beans.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61</a:t>
            </a:fld>
            <a:endParaRPr lang="en-P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When it comes to filtering &lt;</a:t>
            </a:r>
            <a:r>
              <a:rPr lang="en-PH" sz="1200" kern="1200" baseline="0" dirty="0" err="1" smtClean="0">
                <a:solidFill>
                  <a:schemeClr val="tx1"/>
                </a:solidFill>
                <a:latin typeface="+mn-lt"/>
                <a:ea typeface="+mn-ea"/>
                <a:cs typeface="+mn-cs"/>
              </a:rPr>
              <a:t>context:component</a:t>
            </a:r>
            <a:r>
              <a:rPr lang="en-PH" sz="1200" kern="1200" baseline="0" dirty="0" smtClean="0">
                <a:solidFill>
                  <a:schemeClr val="tx1"/>
                </a:solidFill>
                <a:latin typeface="+mn-lt"/>
                <a:ea typeface="+mn-ea"/>
                <a:cs typeface="+mn-cs"/>
              </a:rPr>
              <a:t>-scan&gt;, the possibilities are virtually endless. But you’ll find that the default annotation-based strategy is the most </a:t>
            </a:r>
            <a:r>
              <a:rPr lang="en-PH" sz="1200" kern="1200" baseline="0" dirty="0" smtClean="0">
                <a:solidFill>
                  <a:schemeClr val="tx1"/>
                </a:solidFill>
                <a:latin typeface="+mn-lt"/>
                <a:ea typeface="+mn-ea"/>
                <a:cs typeface="+mn-cs"/>
              </a:rPr>
              <a:t>commonly </a:t>
            </a:r>
            <a:r>
              <a:rPr lang="en-PH" sz="1200" kern="1200" baseline="0" dirty="0" smtClean="0">
                <a:solidFill>
                  <a:schemeClr val="tx1"/>
                </a:solidFill>
                <a:latin typeface="+mn-lt"/>
                <a:ea typeface="+mn-ea"/>
                <a:cs typeface="+mn-cs"/>
              </a:rPr>
              <a:t>used. And it’ll be the one you’ll see most often throughout this book.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63</a:t>
            </a:fld>
            <a:endParaRPr lang="en-P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They’d love nothing more than to rid the world of the dreaded angle bracket. Spring’s long history of using XML in its configuration has turned off a few of those who oppose XML.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64</a:t>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@Configuration annotation serves as a clue to Spring that this class will contain one or more Spring bean declarations. Those bean declarations are just methods that are annotated with @Bean.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67</a:t>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In Spring’s Java-based configuration, there are no String attributes. Both the bean’s ID and its type are expressed as part of a method signature.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69</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10</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17</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That may be what you want—to have Spring fail early when </a:t>
            </a:r>
            <a:r>
              <a:rPr lang="en-PH" sz="1200" kern="1200" baseline="0" dirty="0" err="1" smtClean="0">
                <a:solidFill>
                  <a:schemeClr val="tx1"/>
                </a:solidFill>
                <a:latin typeface="+mn-lt"/>
                <a:ea typeface="+mn-ea"/>
                <a:cs typeface="+mn-cs"/>
              </a:rPr>
              <a:t>autowiring</a:t>
            </a:r>
            <a:r>
              <a:rPr lang="en-PH" sz="1200" kern="1200" baseline="0" dirty="0" smtClean="0">
                <a:solidFill>
                  <a:schemeClr val="tx1"/>
                </a:solidFill>
                <a:latin typeface="+mn-lt"/>
                <a:ea typeface="+mn-ea"/>
                <a:cs typeface="+mn-cs"/>
              </a:rPr>
              <a:t> goes bad rather than later with a </a:t>
            </a:r>
            <a:r>
              <a:rPr lang="en-PH" sz="1200" kern="1200" baseline="0" dirty="0" err="1" smtClean="0">
                <a:solidFill>
                  <a:schemeClr val="tx1"/>
                </a:solidFill>
                <a:latin typeface="+mn-lt"/>
                <a:ea typeface="+mn-ea"/>
                <a:cs typeface="+mn-cs"/>
              </a:rPr>
              <a:t>NullPointerException</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32</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As shown here, the @Qualifier annotation will try to wire in a bean whose ID matches guitar.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35</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Here the &lt;qualifier&gt; element qualifies the guitar bean as a stringed instrument.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36</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Known in the Java Community Process as JSR-330 or more commonly as </a:t>
            </a:r>
            <a:r>
              <a:rPr lang="en-PH" sz="1200" i="1" kern="1200" baseline="0" dirty="0" smtClean="0">
                <a:solidFill>
                  <a:schemeClr val="tx1"/>
                </a:solidFill>
                <a:latin typeface="+mn-lt"/>
                <a:ea typeface="+mn-ea"/>
                <a:cs typeface="+mn-cs"/>
              </a:rPr>
              <a:t>at inject, this specification brings a common dependency injection model to Java. As of Spring 3, Spring supports the at inject model.2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43</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6/9/2014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6/9/2014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6/9/2014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6/9/2014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6/9/2014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6/9/2014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6/9/2014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6/9/2014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6/9/2014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6/9/2014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6/9/2014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6/9/2014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dirty="0" smtClean="0"/>
              <a:t>Chapter 3: </a:t>
            </a:r>
            <a:r>
              <a:rPr lang="en-PH" i="1" dirty="0" smtClean="0"/>
              <a:t>Minimizing XML configuration in Spring </a:t>
            </a:r>
            <a:endParaRPr lang="en-PH" dirty="0"/>
          </a:p>
        </p:txBody>
      </p:sp>
      <p:sp>
        <p:nvSpPr>
          <p:cNvPr id="3" name="Content Placeholder 2"/>
          <p:cNvSpPr>
            <a:spLocks noGrp="1"/>
          </p:cNvSpPr>
          <p:nvPr>
            <p:ph idx="1"/>
          </p:nvPr>
        </p:nvSpPr>
        <p:spPr>
          <a:xfrm>
            <a:off x="457200" y="4343400"/>
            <a:ext cx="8229600" cy="2111408"/>
          </a:xfrm>
        </p:spPr>
        <p:txBody>
          <a:bodyPr>
            <a:normAutofit fontScale="92500"/>
          </a:bodyPr>
          <a:lstStyle/>
          <a:p>
            <a:r>
              <a:rPr lang="en-PH" dirty="0" smtClean="0"/>
              <a:t>So far, we’ve seen how to declare beans using the &lt;bean&gt; element and inject &lt;bean&gt; with values using either the &lt;constructor-</a:t>
            </a:r>
            <a:r>
              <a:rPr lang="en-PH" dirty="0" err="1" smtClean="0"/>
              <a:t>arg</a:t>
            </a:r>
            <a:r>
              <a:rPr lang="en-PH" dirty="0" smtClean="0"/>
              <a:t>&gt; or &lt;property&gt; element. </a:t>
            </a:r>
          </a:p>
        </p:txBody>
      </p:sp>
      <p:pic>
        <p:nvPicPr>
          <p:cNvPr id="1026" name="Picture 2"/>
          <p:cNvPicPr>
            <a:picLocks noChangeAspect="1" noChangeArrowheads="1"/>
          </p:cNvPicPr>
          <p:nvPr/>
        </p:nvPicPr>
        <p:blipFill>
          <a:blip r:embed="rId3" cstate="print"/>
          <a:srcRect/>
          <a:stretch>
            <a:fillRect/>
          </a:stretch>
        </p:blipFill>
        <p:spPr bwMode="auto">
          <a:xfrm>
            <a:off x="1066800" y="1676400"/>
            <a:ext cx="68580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2800" b="1" dirty="0" smtClean="0"/>
              <a:t>AUTOWIRING BY TYPE </a:t>
            </a:r>
            <a:endParaRPr lang="en-PH" sz="2800" dirty="0"/>
          </a:p>
        </p:txBody>
      </p:sp>
      <p:sp>
        <p:nvSpPr>
          <p:cNvPr id="3" name="Content Placeholder 2"/>
          <p:cNvSpPr>
            <a:spLocks noGrp="1"/>
          </p:cNvSpPr>
          <p:nvPr>
            <p:ph idx="1"/>
          </p:nvPr>
        </p:nvSpPr>
        <p:spPr>
          <a:xfrm>
            <a:off x="457200" y="1447800"/>
            <a:ext cx="8229600" cy="5007008"/>
          </a:xfrm>
        </p:spPr>
        <p:txBody>
          <a:bodyPr/>
          <a:lstStyle/>
          <a:p>
            <a:r>
              <a:rPr lang="en-PH" dirty="0" err="1" smtClean="0"/>
              <a:t>Autowiring</a:t>
            </a:r>
            <a:r>
              <a:rPr lang="en-PH" dirty="0" smtClean="0"/>
              <a:t> using </a:t>
            </a:r>
            <a:r>
              <a:rPr lang="en-PH" dirty="0" err="1" smtClean="0"/>
              <a:t>byType</a:t>
            </a:r>
            <a:r>
              <a:rPr lang="en-PH" dirty="0" smtClean="0"/>
              <a:t> works in a similar way to </a:t>
            </a:r>
            <a:r>
              <a:rPr lang="en-PH" dirty="0" err="1" smtClean="0"/>
              <a:t>byName</a:t>
            </a:r>
            <a:r>
              <a:rPr lang="en-PH" dirty="0" smtClean="0"/>
              <a:t>, except that instead of considering a property’s name, the property’s type is examined. </a:t>
            </a:r>
          </a:p>
          <a:p>
            <a:endParaRPr lang="en-PH" dirty="0"/>
          </a:p>
        </p:txBody>
      </p:sp>
      <p:pic>
        <p:nvPicPr>
          <p:cNvPr id="1026" name="Picture 2"/>
          <p:cNvPicPr>
            <a:picLocks noChangeAspect="1" noChangeArrowheads="1"/>
          </p:cNvPicPr>
          <p:nvPr/>
        </p:nvPicPr>
        <p:blipFill>
          <a:blip r:embed="rId3" cstate="print"/>
          <a:srcRect/>
          <a:stretch>
            <a:fillRect/>
          </a:stretch>
        </p:blipFill>
        <p:spPr bwMode="auto">
          <a:xfrm>
            <a:off x="533400" y="3810000"/>
            <a:ext cx="830580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What happens if Spring finds more than one bean whose type is assignable to the </a:t>
            </a:r>
            <a:r>
              <a:rPr lang="en-PH" dirty="0" err="1" smtClean="0"/>
              <a:t>autowired</a:t>
            </a:r>
            <a:r>
              <a:rPr lang="en-PH" dirty="0" smtClean="0"/>
              <a:t> property? </a:t>
            </a:r>
          </a:p>
          <a:p>
            <a:r>
              <a:rPr lang="en-PH" dirty="0" smtClean="0"/>
              <a:t>In such a case, Spring isn’t going to guess which bean to </a:t>
            </a:r>
            <a:r>
              <a:rPr lang="en-PH" dirty="0" err="1" smtClean="0"/>
              <a:t>autowire</a:t>
            </a:r>
            <a:r>
              <a:rPr lang="en-PH" dirty="0" smtClean="0"/>
              <a:t> and will instead throw an exception. </a:t>
            </a:r>
          </a:p>
          <a:p>
            <a:r>
              <a:rPr lang="en-PH" dirty="0" smtClean="0"/>
              <a:t>To overcome ambiguities with </a:t>
            </a:r>
            <a:r>
              <a:rPr lang="en-PH" dirty="0" err="1" smtClean="0"/>
              <a:t>autowiring</a:t>
            </a:r>
            <a:r>
              <a:rPr lang="en-PH" dirty="0" smtClean="0"/>
              <a:t> by type, Spring offers two options: </a:t>
            </a:r>
          </a:p>
          <a:p>
            <a:pPr lvl="1"/>
            <a:r>
              <a:rPr lang="en-PH" dirty="0" smtClean="0"/>
              <a:t>primary candidate for </a:t>
            </a:r>
            <a:r>
              <a:rPr lang="en-PH" dirty="0" err="1" smtClean="0"/>
              <a:t>autowiring</a:t>
            </a:r>
            <a:r>
              <a:rPr lang="en-PH" dirty="0" smtClean="0"/>
              <a:t> </a:t>
            </a:r>
          </a:p>
          <a:p>
            <a:pPr lvl="1"/>
            <a:r>
              <a:rPr lang="en-PH" dirty="0" smtClean="0"/>
              <a:t>eliminate beans from </a:t>
            </a:r>
            <a:r>
              <a:rPr lang="en-PH" dirty="0" err="1" smtClean="0"/>
              <a:t>autowiring</a:t>
            </a:r>
            <a:r>
              <a:rPr lang="en-PH" dirty="0" smtClean="0"/>
              <a:t> candidacy </a:t>
            </a:r>
            <a:endParaRPr lang="en-PH"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To identify a primary </a:t>
            </a:r>
            <a:r>
              <a:rPr lang="en-PH" dirty="0" err="1" smtClean="0"/>
              <a:t>autowire</a:t>
            </a:r>
            <a:r>
              <a:rPr lang="en-PH" dirty="0" smtClean="0"/>
              <a:t> candidate, you’ll work with the &lt;bean&gt; element’s primary attribute. </a:t>
            </a:r>
          </a:p>
          <a:p>
            <a:r>
              <a:rPr lang="en-PH" dirty="0" smtClean="0"/>
              <a:t>If only one </a:t>
            </a:r>
            <a:r>
              <a:rPr lang="en-PH" dirty="0" err="1" smtClean="0"/>
              <a:t>autowire</a:t>
            </a:r>
            <a:r>
              <a:rPr lang="en-PH" dirty="0" smtClean="0"/>
              <a:t> candidate has the primary attribute set to true, then that bean will be chosen in </a:t>
            </a:r>
            <a:r>
              <a:rPr lang="en-PH" dirty="0" err="1" smtClean="0"/>
              <a:t>favor</a:t>
            </a:r>
            <a:r>
              <a:rPr lang="en-PH" dirty="0" smtClean="0"/>
              <a:t> of the other candidates. </a:t>
            </a:r>
          </a:p>
          <a:p>
            <a:r>
              <a:rPr lang="en-PH" dirty="0" smtClean="0"/>
              <a:t>But here’s the weird side of the primary attribute: it defaults to true. </a:t>
            </a:r>
            <a:endParaRPr lang="en-PH" dirty="0"/>
          </a:p>
        </p:txBody>
      </p:sp>
      <p:pic>
        <p:nvPicPr>
          <p:cNvPr id="2050" name="Picture 2"/>
          <p:cNvPicPr>
            <a:picLocks noChangeAspect="1" noChangeArrowheads="1"/>
          </p:cNvPicPr>
          <p:nvPr/>
        </p:nvPicPr>
        <p:blipFill>
          <a:blip r:embed="rId2" cstate="print"/>
          <a:srcRect/>
          <a:stretch>
            <a:fillRect/>
          </a:stretch>
        </p:blipFill>
        <p:spPr bwMode="auto">
          <a:xfrm>
            <a:off x="609600" y="5029200"/>
            <a:ext cx="8229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primary attribute is only useful for identifying a preferred </a:t>
            </a:r>
            <a:r>
              <a:rPr lang="en-PH" dirty="0" err="1" smtClean="0"/>
              <a:t>autowire</a:t>
            </a:r>
            <a:r>
              <a:rPr lang="en-PH" dirty="0" smtClean="0"/>
              <a:t> candidate. If you’d rather eliminate some beans from consideration when </a:t>
            </a:r>
            <a:r>
              <a:rPr lang="en-PH" dirty="0" err="1" smtClean="0"/>
              <a:t>autowiring</a:t>
            </a:r>
            <a:r>
              <a:rPr lang="en-PH" dirty="0" smtClean="0"/>
              <a:t>, then you can set their </a:t>
            </a:r>
            <a:r>
              <a:rPr lang="en-PH" dirty="0" err="1" smtClean="0"/>
              <a:t>autowire</a:t>
            </a:r>
            <a:r>
              <a:rPr lang="en-PH" dirty="0" smtClean="0"/>
              <a:t>-candidate attribute to false </a:t>
            </a:r>
          </a:p>
          <a:p>
            <a:pPr>
              <a:buNone/>
            </a:pP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838200" y="3733800"/>
            <a:ext cx="77724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solidFill>
                  <a:srgbClr val="FFFF00"/>
                </a:solidFill>
              </a:rPr>
              <a:t>Exercise 3-2</a:t>
            </a:r>
          </a:p>
          <a:p>
            <a:pPr lvl="1"/>
            <a:r>
              <a:rPr lang="en-PH" dirty="0" smtClean="0">
                <a:solidFill>
                  <a:srgbClr val="FFFF00"/>
                </a:solidFill>
              </a:rPr>
              <a:t>Configure </a:t>
            </a:r>
            <a:r>
              <a:rPr lang="en-PH" dirty="0" err="1" smtClean="0">
                <a:solidFill>
                  <a:srgbClr val="FFFF00"/>
                </a:solidFill>
              </a:rPr>
              <a:t>eddie</a:t>
            </a:r>
            <a:r>
              <a:rPr lang="en-PH" dirty="0" smtClean="0">
                <a:solidFill>
                  <a:srgbClr val="FFFF00"/>
                </a:solidFill>
              </a:rPr>
              <a:t> to use the </a:t>
            </a:r>
            <a:r>
              <a:rPr lang="en-PH" b="1" dirty="0" err="1" smtClean="0">
                <a:solidFill>
                  <a:srgbClr val="FFFF00"/>
                </a:solidFill>
              </a:rPr>
              <a:t>byType</a:t>
            </a:r>
            <a:r>
              <a:rPr lang="en-PH" dirty="0" smtClean="0">
                <a:solidFill>
                  <a:srgbClr val="FFFF00"/>
                </a:solidFill>
              </a:rPr>
              <a:t> </a:t>
            </a:r>
            <a:r>
              <a:rPr lang="en-PH" dirty="0" err="1" smtClean="0">
                <a:solidFill>
                  <a:srgbClr val="FFFF00"/>
                </a:solidFill>
              </a:rPr>
              <a:t>autowiring</a:t>
            </a:r>
            <a:r>
              <a:rPr lang="en-PH" dirty="0" smtClean="0">
                <a:solidFill>
                  <a:srgbClr val="FFFF00"/>
                </a:solidFill>
              </a:rPr>
              <a:t> specifically for the instrument he will be using</a:t>
            </a:r>
          </a:p>
          <a:p>
            <a:pPr lvl="1"/>
            <a:r>
              <a:rPr lang="en-PH" dirty="0" smtClean="0">
                <a:solidFill>
                  <a:srgbClr val="FFFF00"/>
                </a:solidFill>
              </a:rPr>
              <a:t>Run </a:t>
            </a:r>
            <a:r>
              <a:rPr lang="en-PH" dirty="0" err="1" smtClean="0">
                <a:solidFill>
                  <a:srgbClr val="FFFF00"/>
                </a:solidFill>
              </a:rPr>
              <a:t>AnnotationConfigTest</a:t>
            </a:r>
            <a:r>
              <a:rPr lang="en-PH" dirty="0" smtClean="0">
                <a:solidFill>
                  <a:srgbClr val="FFFF00"/>
                </a:solidFill>
              </a:rPr>
              <a:t> as </a:t>
            </a:r>
            <a:r>
              <a:rPr lang="en-PH" dirty="0" err="1" smtClean="0">
                <a:solidFill>
                  <a:srgbClr val="FFFF00"/>
                </a:solidFill>
              </a:rPr>
              <a:t>Junit</a:t>
            </a:r>
            <a:r>
              <a:rPr lang="en-PH" dirty="0" smtClean="0">
                <a:solidFill>
                  <a:srgbClr val="FFFF00"/>
                </a:solidFill>
              </a:rPr>
              <a:t> Test to confirm the </a:t>
            </a:r>
            <a:r>
              <a:rPr lang="en-PH" dirty="0" err="1" smtClean="0">
                <a:solidFill>
                  <a:srgbClr val="FFFF00"/>
                </a:solidFill>
              </a:rPr>
              <a:t>autowiring</a:t>
            </a:r>
            <a:endParaRPr lang="en-PH" dirty="0" smtClean="0">
              <a:solidFill>
                <a:srgbClr val="FFFF00"/>
              </a:solidFill>
            </a:endParaRPr>
          </a:p>
          <a:p>
            <a:pPr lvl="1"/>
            <a:r>
              <a:rPr lang="en-PH" dirty="0" smtClean="0">
                <a:solidFill>
                  <a:srgbClr val="FFFF00"/>
                </a:solidFill>
              </a:rPr>
              <a:t>Uncomment ‘piano’ bean and run </a:t>
            </a:r>
            <a:r>
              <a:rPr lang="en-PH" dirty="0" err="1" smtClean="0">
                <a:solidFill>
                  <a:srgbClr val="FFFF00"/>
                </a:solidFill>
              </a:rPr>
              <a:t>Junit</a:t>
            </a:r>
            <a:r>
              <a:rPr lang="en-PH" dirty="0" smtClean="0">
                <a:solidFill>
                  <a:srgbClr val="FFFF00"/>
                </a:solidFill>
              </a:rPr>
              <a:t> test again to see what happens</a:t>
            </a:r>
          </a:p>
          <a:p>
            <a:pPr lvl="1"/>
            <a:r>
              <a:rPr lang="en-PH" dirty="0" smtClean="0">
                <a:solidFill>
                  <a:srgbClr val="FFFF00"/>
                </a:solidFill>
              </a:rPr>
              <a:t>Reconfigure to have guitar as the chosen instrument even if both piano and guitar are declared as beans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7494"/>
            <a:ext cx="8229600" cy="723106"/>
          </a:xfrm>
        </p:spPr>
        <p:txBody>
          <a:bodyPr>
            <a:normAutofit/>
          </a:bodyPr>
          <a:lstStyle/>
          <a:p>
            <a:r>
              <a:rPr lang="en-PH" sz="2400" b="1" dirty="0" smtClean="0"/>
              <a:t>AUTOWIRING CONSTRUCTORS </a:t>
            </a:r>
            <a:endParaRPr lang="en-PH" sz="2400" dirty="0"/>
          </a:p>
        </p:txBody>
      </p:sp>
      <p:sp>
        <p:nvSpPr>
          <p:cNvPr id="3" name="Content Placeholder 2"/>
          <p:cNvSpPr>
            <a:spLocks noGrp="1"/>
          </p:cNvSpPr>
          <p:nvPr>
            <p:ph idx="1"/>
          </p:nvPr>
        </p:nvSpPr>
        <p:spPr>
          <a:xfrm>
            <a:off x="457200" y="1143000"/>
            <a:ext cx="8229600" cy="2057400"/>
          </a:xfrm>
        </p:spPr>
        <p:txBody>
          <a:bodyPr>
            <a:normAutofit fontScale="85000" lnSpcReduction="10000"/>
          </a:bodyPr>
          <a:lstStyle/>
          <a:p>
            <a:r>
              <a:rPr lang="en-PH" dirty="0" smtClean="0"/>
              <a:t>If your bean is configured using constructor injection, you may choose to put away the &lt;constructor-</a:t>
            </a:r>
            <a:r>
              <a:rPr lang="en-PH" dirty="0" err="1" smtClean="0"/>
              <a:t>arg</a:t>
            </a:r>
            <a:r>
              <a:rPr lang="en-PH" dirty="0" smtClean="0"/>
              <a:t>&gt; elements and let Spring automatically choose constructor arguments from beans in the Spring context.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914400" y="3276600"/>
            <a:ext cx="7620000" cy="12192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838200" y="4648200"/>
            <a:ext cx="77724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Limitations:</a:t>
            </a:r>
          </a:p>
          <a:p>
            <a:pPr lvl="1"/>
            <a:r>
              <a:rPr lang="en-PH" dirty="0" smtClean="0"/>
              <a:t>multiple beans that match a constructor’s arguments </a:t>
            </a:r>
          </a:p>
          <a:p>
            <a:pPr lvl="1"/>
            <a:r>
              <a:rPr lang="en-PH" dirty="0" smtClean="0"/>
              <a:t>if a class has multiple constructors </a:t>
            </a:r>
            <a:endParaRPr lang="en-PH"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smtClean="0"/>
              <a:t>BEST-FIT AUTOWIRING </a:t>
            </a:r>
            <a:endParaRPr lang="en-PH" sz="2800" dirty="0"/>
          </a:p>
        </p:txBody>
      </p:sp>
      <p:sp>
        <p:nvSpPr>
          <p:cNvPr id="3" name="Content Placeholder 2"/>
          <p:cNvSpPr>
            <a:spLocks noGrp="1"/>
          </p:cNvSpPr>
          <p:nvPr>
            <p:ph idx="1"/>
          </p:nvPr>
        </p:nvSpPr>
        <p:spPr>
          <a:xfrm>
            <a:off x="457200" y="1143000"/>
            <a:ext cx="8229600" cy="5311808"/>
          </a:xfrm>
        </p:spPr>
        <p:txBody>
          <a:bodyPr/>
          <a:lstStyle/>
          <a:p>
            <a:r>
              <a:rPr lang="en-PH" dirty="0" smtClean="0"/>
              <a:t>If you want to </a:t>
            </a:r>
            <a:r>
              <a:rPr lang="en-PH" dirty="0" err="1" smtClean="0"/>
              <a:t>autowire</a:t>
            </a:r>
            <a:r>
              <a:rPr lang="en-PH" dirty="0" smtClean="0"/>
              <a:t> your beans, but you can’t decide which type of </a:t>
            </a:r>
            <a:r>
              <a:rPr lang="en-PH" dirty="0" err="1" smtClean="0"/>
              <a:t>autowiring</a:t>
            </a:r>
            <a:r>
              <a:rPr lang="en-PH" dirty="0" smtClean="0"/>
              <a:t> to use, have no fear</a:t>
            </a:r>
          </a:p>
          <a:p>
            <a:r>
              <a:rPr lang="en-PH" dirty="0" smtClean="0"/>
              <a:t>You can set the </a:t>
            </a:r>
            <a:r>
              <a:rPr lang="en-PH" dirty="0" err="1" smtClean="0"/>
              <a:t>autowire</a:t>
            </a:r>
            <a:r>
              <a:rPr lang="en-PH" dirty="0" smtClean="0"/>
              <a:t> attribute to </a:t>
            </a:r>
            <a:r>
              <a:rPr lang="en-PH" dirty="0" err="1" smtClean="0"/>
              <a:t>autodetect</a:t>
            </a:r>
            <a:r>
              <a:rPr lang="en-PH" dirty="0" smtClean="0"/>
              <a:t> to let Spring make the decision for you </a:t>
            </a:r>
            <a:endParaRPr lang="en-PH" dirty="0"/>
          </a:p>
        </p:txBody>
      </p:sp>
      <p:pic>
        <p:nvPicPr>
          <p:cNvPr id="5122" name="Picture 2"/>
          <p:cNvPicPr>
            <a:picLocks noChangeAspect="1" noChangeArrowheads="1"/>
          </p:cNvPicPr>
          <p:nvPr/>
        </p:nvPicPr>
        <p:blipFill>
          <a:blip r:embed="rId3" cstate="print"/>
          <a:srcRect/>
          <a:stretch>
            <a:fillRect/>
          </a:stretch>
        </p:blipFill>
        <p:spPr bwMode="auto">
          <a:xfrm>
            <a:off x="762000" y="4114800"/>
            <a:ext cx="77724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When a bean has been configured to </a:t>
            </a:r>
            <a:r>
              <a:rPr lang="en-PH" dirty="0" err="1" smtClean="0"/>
              <a:t>autowire</a:t>
            </a:r>
            <a:r>
              <a:rPr lang="en-PH" dirty="0" smtClean="0"/>
              <a:t> by </a:t>
            </a:r>
            <a:r>
              <a:rPr lang="en-PH" dirty="0" err="1" smtClean="0"/>
              <a:t>autodetect</a:t>
            </a:r>
            <a:r>
              <a:rPr lang="en-PH" dirty="0" smtClean="0"/>
              <a:t>, Spring will attempt to </a:t>
            </a:r>
            <a:r>
              <a:rPr lang="en-PH" dirty="0" err="1" smtClean="0"/>
              <a:t>autowire</a:t>
            </a:r>
            <a:r>
              <a:rPr lang="en-PH" dirty="0" smtClean="0"/>
              <a:t> by constructor first. </a:t>
            </a:r>
          </a:p>
          <a:p>
            <a:r>
              <a:rPr lang="en-PH" dirty="0" smtClean="0"/>
              <a:t>If a suitable constructor-to-bean match can’t be found, then Spring will attempt to </a:t>
            </a:r>
            <a:r>
              <a:rPr lang="en-PH" dirty="0" err="1" smtClean="0"/>
              <a:t>autowire</a:t>
            </a:r>
            <a:r>
              <a:rPr lang="en-PH" dirty="0" smtClean="0"/>
              <a:t> by type.</a:t>
            </a:r>
            <a:endParaRPr lang="en-PH"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solidFill>
                  <a:srgbClr val="FFFF00"/>
                </a:solidFill>
              </a:rPr>
              <a:t>Exercise 3-3</a:t>
            </a:r>
          </a:p>
          <a:p>
            <a:pPr lvl="1"/>
            <a:r>
              <a:rPr lang="en-PH" dirty="0" smtClean="0">
                <a:solidFill>
                  <a:srgbClr val="FFFF00"/>
                </a:solidFill>
              </a:rPr>
              <a:t>Try out </a:t>
            </a:r>
            <a:r>
              <a:rPr lang="en-PH" b="1" dirty="0" smtClean="0">
                <a:solidFill>
                  <a:srgbClr val="FFFF00"/>
                </a:solidFill>
              </a:rPr>
              <a:t>constructor </a:t>
            </a:r>
            <a:r>
              <a:rPr lang="en-PH" dirty="0" err="1" smtClean="0">
                <a:solidFill>
                  <a:srgbClr val="FFFF00"/>
                </a:solidFill>
              </a:rPr>
              <a:t>autowiring</a:t>
            </a:r>
            <a:r>
              <a:rPr lang="en-PH" dirty="0" smtClean="0">
                <a:solidFill>
                  <a:srgbClr val="FFFF00"/>
                </a:solidFill>
              </a:rPr>
              <a:t> on </a:t>
            </a:r>
            <a:r>
              <a:rPr lang="en-PH" dirty="0" err="1" smtClean="0">
                <a:solidFill>
                  <a:srgbClr val="FFFF00"/>
                </a:solidFill>
              </a:rPr>
              <a:t>eddie</a:t>
            </a:r>
            <a:endParaRPr lang="en-PH" dirty="0" smtClean="0">
              <a:solidFill>
                <a:srgbClr val="FFFF00"/>
              </a:solidFill>
            </a:endParaRPr>
          </a:p>
          <a:p>
            <a:pPr lvl="1"/>
            <a:r>
              <a:rPr lang="en-PH" dirty="0" smtClean="0">
                <a:solidFill>
                  <a:srgbClr val="FFFF00"/>
                </a:solidFill>
              </a:rPr>
              <a:t>Run </a:t>
            </a:r>
            <a:r>
              <a:rPr lang="en-PH" dirty="0" err="1" smtClean="0">
                <a:solidFill>
                  <a:srgbClr val="FFFF00"/>
                </a:solidFill>
              </a:rPr>
              <a:t>AnnotationConfigTest</a:t>
            </a:r>
            <a:r>
              <a:rPr lang="en-PH" dirty="0" smtClean="0">
                <a:solidFill>
                  <a:srgbClr val="FFFF00"/>
                </a:solidFill>
              </a:rPr>
              <a:t> as </a:t>
            </a:r>
            <a:r>
              <a:rPr lang="en-PH" dirty="0" err="1" smtClean="0">
                <a:solidFill>
                  <a:srgbClr val="FFFF00"/>
                </a:solidFill>
              </a:rPr>
              <a:t>Junit</a:t>
            </a:r>
            <a:r>
              <a:rPr lang="en-PH" dirty="0" smtClean="0">
                <a:solidFill>
                  <a:srgbClr val="FFFF00"/>
                </a:solidFill>
              </a:rPr>
              <a:t> Test to confirm the </a:t>
            </a:r>
            <a:r>
              <a:rPr lang="en-PH" dirty="0" err="1" smtClean="0">
                <a:solidFill>
                  <a:srgbClr val="FFFF00"/>
                </a:solidFill>
              </a:rPr>
              <a:t>autowiring</a:t>
            </a:r>
            <a:endParaRPr lang="en-PH" dirty="0" smtClean="0">
              <a:solidFill>
                <a:srgbClr val="FFFF00"/>
              </a:solidFill>
            </a:endParaRPr>
          </a:p>
          <a:p>
            <a:pPr lvl="1"/>
            <a:r>
              <a:rPr lang="en-PH" dirty="0" smtClean="0">
                <a:solidFill>
                  <a:srgbClr val="FFFF00"/>
                </a:solidFill>
              </a:rPr>
              <a:t>Uncomment ‘piano’ bean and run </a:t>
            </a:r>
            <a:r>
              <a:rPr lang="en-PH" dirty="0" err="1" smtClean="0">
                <a:solidFill>
                  <a:srgbClr val="FFFF00"/>
                </a:solidFill>
              </a:rPr>
              <a:t>Junit</a:t>
            </a:r>
            <a:r>
              <a:rPr lang="en-PH" dirty="0" smtClean="0">
                <a:solidFill>
                  <a:srgbClr val="FFFF00"/>
                </a:solidFill>
              </a:rPr>
              <a:t> test again to see what happens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Fortunately, Spring offers a few tricks to help cut down on the amount of XML configuration required:</a:t>
            </a:r>
          </a:p>
          <a:p>
            <a:pPr lvl="1"/>
            <a:r>
              <a:rPr lang="en-PH" dirty="0" smtClean="0"/>
              <a:t> </a:t>
            </a:r>
            <a:r>
              <a:rPr lang="en-PH" dirty="0" err="1" smtClean="0"/>
              <a:t>Autowiring</a:t>
            </a:r>
            <a:r>
              <a:rPr lang="en-PH" dirty="0" smtClean="0"/>
              <a:t> helps reduce or even eliminate the need for &lt;property&gt; and &lt;constructor-</a:t>
            </a:r>
            <a:r>
              <a:rPr lang="en-PH" dirty="0" err="1" smtClean="0"/>
              <a:t>arg</a:t>
            </a:r>
            <a:r>
              <a:rPr lang="en-PH" dirty="0" smtClean="0"/>
              <a:t>&gt; elements by letting Spring automatically figure out how to wire bean dependencies.</a:t>
            </a:r>
          </a:p>
          <a:p>
            <a:pPr lvl="1"/>
            <a:r>
              <a:rPr lang="en-PH" dirty="0" smtClean="0"/>
              <a:t> </a:t>
            </a:r>
            <a:r>
              <a:rPr lang="en-PH" dirty="0" err="1" smtClean="0"/>
              <a:t>Autodiscovery</a:t>
            </a:r>
            <a:r>
              <a:rPr lang="en-PH" dirty="0" smtClean="0"/>
              <a:t> takes </a:t>
            </a:r>
            <a:r>
              <a:rPr lang="en-PH" dirty="0" err="1" smtClean="0"/>
              <a:t>autowiring</a:t>
            </a:r>
            <a:r>
              <a:rPr lang="en-PH" dirty="0" smtClean="0"/>
              <a:t> a step further by letting Spring figure out which classes should be configured as Spring beans, reducing the need for the &lt;bean&gt; element. </a:t>
            </a:r>
            <a:endParaRPr lang="en-PH"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3600" b="1" i="1" dirty="0" smtClean="0"/>
              <a:t>3.1.2 Default </a:t>
            </a:r>
            <a:r>
              <a:rPr lang="en-PH" sz="3600" b="1" i="1" dirty="0" err="1" smtClean="0"/>
              <a:t>autowiring</a:t>
            </a:r>
            <a:r>
              <a:rPr lang="en-PH" sz="3600" b="1" i="1" dirty="0" smtClean="0"/>
              <a:t> </a:t>
            </a:r>
            <a:endParaRPr lang="en-PH" sz="3600" dirty="0"/>
          </a:p>
        </p:txBody>
      </p:sp>
      <p:sp>
        <p:nvSpPr>
          <p:cNvPr id="3" name="Content Placeholder 2"/>
          <p:cNvSpPr>
            <a:spLocks noGrp="1"/>
          </p:cNvSpPr>
          <p:nvPr>
            <p:ph idx="1"/>
          </p:nvPr>
        </p:nvSpPr>
        <p:spPr>
          <a:xfrm>
            <a:off x="381000" y="4800600"/>
            <a:ext cx="8534400" cy="1828800"/>
          </a:xfrm>
        </p:spPr>
        <p:txBody>
          <a:bodyPr>
            <a:normAutofit fontScale="92500"/>
          </a:bodyPr>
          <a:lstStyle/>
          <a:p>
            <a:r>
              <a:rPr lang="en-PH" dirty="0" smtClean="0"/>
              <a:t>By default, default-</a:t>
            </a:r>
            <a:r>
              <a:rPr lang="en-PH" dirty="0" err="1" smtClean="0"/>
              <a:t>autowire</a:t>
            </a:r>
            <a:r>
              <a:rPr lang="en-PH" dirty="0" smtClean="0"/>
              <a:t> is set to none, indicating that no beans should be </a:t>
            </a:r>
            <a:r>
              <a:rPr lang="en-PH" dirty="0" err="1" smtClean="0"/>
              <a:t>autowired</a:t>
            </a:r>
            <a:r>
              <a:rPr lang="en-PH" dirty="0" smtClean="0"/>
              <a:t> unless they’re individually configured for </a:t>
            </a:r>
            <a:r>
              <a:rPr lang="en-PH" dirty="0" err="1" smtClean="0"/>
              <a:t>autowiring</a:t>
            </a:r>
            <a:r>
              <a:rPr lang="en-PH" dirty="0" smtClean="0"/>
              <a:t> with the </a:t>
            </a:r>
            <a:r>
              <a:rPr lang="en-PH" dirty="0" err="1" smtClean="0"/>
              <a:t>autowire</a:t>
            </a:r>
            <a:r>
              <a:rPr lang="en-PH" dirty="0" smtClean="0"/>
              <a:t> attribute. </a:t>
            </a:r>
            <a:endParaRPr lang="en-PH" dirty="0"/>
          </a:p>
        </p:txBody>
      </p:sp>
      <p:pic>
        <p:nvPicPr>
          <p:cNvPr id="6146" name="Picture 2"/>
          <p:cNvPicPr>
            <a:picLocks noChangeAspect="1" noChangeArrowheads="1"/>
          </p:cNvPicPr>
          <p:nvPr/>
        </p:nvPicPr>
        <p:blipFill>
          <a:blip r:embed="rId2" cstate="print"/>
          <a:srcRect/>
          <a:stretch>
            <a:fillRect/>
          </a:stretch>
        </p:blipFill>
        <p:spPr bwMode="auto">
          <a:xfrm>
            <a:off x="533400" y="1524000"/>
            <a:ext cx="82296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r>
              <a:rPr lang="en-PH" dirty="0" smtClean="0"/>
              <a:t>Note that default-</a:t>
            </a:r>
            <a:r>
              <a:rPr lang="en-PH" dirty="0" err="1" smtClean="0"/>
              <a:t>autowire</a:t>
            </a:r>
            <a:r>
              <a:rPr lang="en-PH" dirty="0" smtClean="0"/>
              <a:t> would be applied to all beans in a given Spring configuration file</a:t>
            </a:r>
          </a:p>
          <a:p>
            <a:r>
              <a:rPr lang="en-PH" dirty="0" smtClean="0"/>
              <a:t>Also, just because you’ve defined a default </a:t>
            </a:r>
            <a:r>
              <a:rPr lang="en-PH" dirty="0" err="1" smtClean="0"/>
              <a:t>autowiring</a:t>
            </a:r>
            <a:r>
              <a:rPr lang="en-PH" dirty="0" smtClean="0"/>
              <a:t> scheme, that doesn’t mean that you’re stuck with it for all of your beans. You can still override the default on a bean-by-bean basis using the </a:t>
            </a:r>
            <a:r>
              <a:rPr lang="en-PH" dirty="0" err="1" smtClean="0"/>
              <a:t>autowire</a:t>
            </a:r>
            <a:r>
              <a:rPr lang="en-PH" dirty="0" smtClean="0"/>
              <a:t> attribute.  </a:t>
            </a:r>
            <a:endParaRPr lang="en-PH"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solidFill>
                  <a:srgbClr val="FFFF00"/>
                </a:solidFill>
              </a:rPr>
              <a:t>Exercise 3-4</a:t>
            </a:r>
          </a:p>
          <a:p>
            <a:pPr lvl="1"/>
            <a:r>
              <a:rPr lang="en-PH" dirty="0" smtClean="0">
                <a:solidFill>
                  <a:srgbClr val="FFFF00"/>
                </a:solidFill>
              </a:rPr>
              <a:t>Try out </a:t>
            </a:r>
            <a:r>
              <a:rPr lang="en-PH" b="1" dirty="0" smtClean="0">
                <a:solidFill>
                  <a:srgbClr val="FFFF00"/>
                </a:solidFill>
              </a:rPr>
              <a:t>default </a:t>
            </a:r>
            <a:r>
              <a:rPr lang="en-PH" b="1" dirty="0" err="1" smtClean="0">
                <a:solidFill>
                  <a:srgbClr val="FFFF00"/>
                </a:solidFill>
              </a:rPr>
              <a:t>autowiring</a:t>
            </a:r>
            <a:endParaRPr lang="en-PH" dirty="0" smtClean="0">
              <a:solidFill>
                <a:srgbClr val="FFFF00"/>
              </a:solidFill>
            </a:endParaRPr>
          </a:p>
          <a:p>
            <a:pPr lvl="1"/>
            <a:r>
              <a:rPr lang="en-PH" dirty="0" smtClean="0">
                <a:solidFill>
                  <a:srgbClr val="FFFF00"/>
                </a:solidFill>
              </a:rPr>
              <a:t>Run </a:t>
            </a:r>
            <a:r>
              <a:rPr lang="en-PH" dirty="0" err="1" smtClean="0">
                <a:solidFill>
                  <a:srgbClr val="FFFF00"/>
                </a:solidFill>
              </a:rPr>
              <a:t>AnnotationConfigTest</a:t>
            </a:r>
            <a:r>
              <a:rPr lang="en-PH" dirty="0" smtClean="0">
                <a:solidFill>
                  <a:srgbClr val="FFFF00"/>
                </a:solidFill>
              </a:rPr>
              <a:t> as </a:t>
            </a:r>
            <a:r>
              <a:rPr lang="en-PH" dirty="0" err="1" smtClean="0">
                <a:solidFill>
                  <a:srgbClr val="FFFF00"/>
                </a:solidFill>
              </a:rPr>
              <a:t>Junit</a:t>
            </a:r>
            <a:r>
              <a:rPr lang="en-PH" dirty="0" smtClean="0">
                <a:solidFill>
                  <a:srgbClr val="FFFF00"/>
                </a:solidFill>
              </a:rPr>
              <a:t> Test to confirm the </a:t>
            </a:r>
            <a:r>
              <a:rPr lang="en-PH" dirty="0" err="1" smtClean="0">
                <a:solidFill>
                  <a:srgbClr val="FFFF00"/>
                </a:solidFill>
              </a:rPr>
              <a:t>autowiring</a:t>
            </a:r>
            <a:endParaRPr lang="en-PH" dirty="0" smtClean="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3.1.3 Mixing auto with explicit wiring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Just because you choose to </a:t>
            </a:r>
            <a:r>
              <a:rPr lang="en-PH" dirty="0" err="1" smtClean="0"/>
              <a:t>autowire</a:t>
            </a:r>
            <a:r>
              <a:rPr lang="en-PH" dirty="0" smtClean="0"/>
              <a:t> a bean, that doesn’t mean you can’t explicitly wire some properties. You can still use the &lt;property&gt; element on any property just as if you hadn’t set </a:t>
            </a:r>
            <a:r>
              <a:rPr lang="en-PH" dirty="0" err="1" smtClean="0"/>
              <a:t>autowire</a:t>
            </a:r>
            <a:r>
              <a:rPr lang="en-PH" dirty="0" smtClean="0"/>
              <a:t>. </a:t>
            </a:r>
            <a:endParaRPr lang="en-PH" dirty="0"/>
          </a:p>
        </p:txBody>
      </p:sp>
      <p:pic>
        <p:nvPicPr>
          <p:cNvPr id="7170" name="Picture 2"/>
          <p:cNvPicPr>
            <a:picLocks noChangeAspect="1" noChangeArrowheads="1"/>
          </p:cNvPicPr>
          <p:nvPr/>
        </p:nvPicPr>
        <p:blipFill>
          <a:blip r:embed="rId2" cstate="print"/>
          <a:srcRect/>
          <a:stretch>
            <a:fillRect/>
          </a:stretch>
        </p:blipFill>
        <p:spPr bwMode="auto">
          <a:xfrm>
            <a:off x="762000" y="4495800"/>
            <a:ext cx="79248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PH" dirty="0" smtClean="0"/>
              <a:t>Forcing an </a:t>
            </a:r>
            <a:r>
              <a:rPr lang="en-PH" dirty="0" err="1" smtClean="0"/>
              <a:t>autowired</a:t>
            </a:r>
            <a:r>
              <a:rPr lang="en-PH" dirty="0" smtClean="0"/>
              <a:t> property to be null:</a:t>
            </a:r>
          </a:p>
          <a:p>
            <a:endParaRPr lang="en-PH" dirty="0" smtClean="0"/>
          </a:p>
          <a:p>
            <a:endParaRPr lang="en-PH" dirty="0" smtClean="0"/>
          </a:p>
          <a:p>
            <a:endParaRPr lang="en-PH" dirty="0" smtClean="0"/>
          </a:p>
          <a:p>
            <a:endParaRPr lang="en-PH" dirty="0" smtClean="0"/>
          </a:p>
          <a:p>
            <a:pPr>
              <a:buNone/>
            </a:pPr>
            <a:endParaRPr lang="en-PH" dirty="0" smtClean="0"/>
          </a:p>
          <a:p>
            <a:r>
              <a:rPr lang="en-PH" dirty="0" smtClean="0"/>
              <a:t>One final note on mixed wiring: when using constructor </a:t>
            </a:r>
            <a:r>
              <a:rPr lang="en-PH" dirty="0" err="1" smtClean="0"/>
              <a:t>autowiring</a:t>
            </a:r>
            <a:r>
              <a:rPr lang="en-PH" dirty="0" smtClean="0"/>
              <a:t>, you must let Spring wire all of the constructor arguments—you can’t mix &lt;constructor-</a:t>
            </a:r>
            <a:r>
              <a:rPr lang="en-PH" dirty="0" err="1" smtClean="0"/>
              <a:t>arg</a:t>
            </a:r>
            <a:r>
              <a:rPr lang="en-PH" dirty="0" smtClean="0"/>
              <a:t>&gt; elements with constructor </a:t>
            </a:r>
            <a:r>
              <a:rPr lang="en-PH" dirty="0" err="1" smtClean="0"/>
              <a:t>autowiring</a:t>
            </a:r>
            <a:r>
              <a:rPr lang="en-PH" dirty="0" smtClean="0"/>
              <a:t>. </a:t>
            </a:r>
            <a:endParaRPr lang="en-PH" dirty="0"/>
          </a:p>
        </p:txBody>
      </p:sp>
      <p:pic>
        <p:nvPicPr>
          <p:cNvPr id="8194" name="Picture 2"/>
          <p:cNvPicPr>
            <a:picLocks noChangeAspect="1" noChangeArrowheads="1"/>
          </p:cNvPicPr>
          <p:nvPr/>
        </p:nvPicPr>
        <p:blipFill>
          <a:blip r:embed="rId2" cstate="print"/>
          <a:srcRect/>
          <a:stretch>
            <a:fillRect/>
          </a:stretch>
        </p:blipFill>
        <p:spPr bwMode="auto">
          <a:xfrm>
            <a:off x="685800" y="1295400"/>
            <a:ext cx="79248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4000" b="1" i="1" dirty="0" smtClean="0"/>
              <a:t>3.2 Wiring with annotations </a:t>
            </a:r>
            <a:endParaRPr lang="en-PH" sz="4000" dirty="0"/>
          </a:p>
        </p:txBody>
      </p:sp>
      <p:sp>
        <p:nvSpPr>
          <p:cNvPr id="3" name="Content Placeholder 2"/>
          <p:cNvSpPr>
            <a:spLocks noGrp="1"/>
          </p:cNvSpPr>
          <p:nvPr>
            <p:ph idx="1"/>
          </p:nvPr>
        </p:nvSpPr>
        <p:spPr>
          <a:xfrm>
            <a:off x="457200" y="1295400"/>
            <a:ext cx="8229600" cy="5159408"/>
          </a:xfrm>
        </p:spPr>
        <p:txBody>
          <a:bodyPr/>
          <a:lstStyle/>
          <a:p>
            <a:r>
              <a:rPr lang="en-PH" dirty="0" smtClean="0"/>
              <a:t>Since Spring 2.5, one of the most interesting ways of wiring beans in Spring has been to use annotations to automatically wire bean properties </a:t>
            </a:r>
          </a:p>
          <a:p>
            <a:r>
              <a:rPr lang="en-PH" dirty="0" smtClean="0"/>
              <a:t>Allow for more fine-grained </a:t>
            </a:r>
            <a:r>
              <a:rPr lang="en-PH" dirty="0" err="1" smtClean="0"/>
              <a:t>autowiring</a:t>
            </a:r>
            <a:r>
              <a:rPr lang="en-PH" dirty="0" smtClean="0"/>
              <a:t>, where you can selectively annotate certain properties for </a:t>
            </a:r>
            <a:r>
              <a:rPr lang="en-PH" dirty="0" err="1" smtClean="0"/>
              <a:t>autowiring</a:t>
            </a:r>
            <a:r>
              <a:rPr lang="en-PH" dirty="0" smtClean="0"/>
              <a:t> </a:t>
            </a:r>
            <a:endParaRPr lang="en-PH"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2035208"/>
          </a:xfrm>
        </p:spPr>
        <p:txBody>
          <a:bodyPr/>
          <a:lstStyle/>
          <a:p>
            <a:r>
              <a:rPr lang="en-PH" dirty="0" smtClean="0"/>
              <a:t>&lt;</a:t>
            </a:r>
            <a:r>
              <a:rPr lang="en-PH" dirty="0" err="1" smtClean="0"/>
              <a:t>context:annotation-config</a:t>
            </a:r>
            <a:r>
              <a:rPr lang="en-PH" dirty="0" smtClean="0"/>
              <a:t>&gt; tells Spring that you intend to use annotation-based wiring in Spring. </a:t>
            </a:r>
            <a:endParaRPr lang="en-PH" dirty="0"/>
          </a:p>
        </p:txBody>
      </p:sp>
      <p:pic>
        <p:nvPicPr>
          <p:cNvPr id="9218" name="Picture 2"/>
          <p:cNvPicPr>
            <a:picLocks noChangeAspect="1" noChangeArrowheads="1"/>
          </p:cNvPicPr>
          <p:nvPr/>
        </p:nvPicPr>
        <p:blipFill>
          <a:blip r:embed="rId2" cstate="print"/>
          <a:srcRect/>
          <a:stretch>
            <a:fillRect/>
          </a:stretch>
        </p:blipFill>
        <p:spPr bwMode="auto">
          <a:xfrm>
            <a:off x="609600" y="533400"/>
            <a:ext cx="80772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PH" dirty="0" smtClean="0"/>
              <a:t>Spring 3 supports a few different annotations for </a:t>
            </a:r>
            <a:r>
              <a:rPr lang="en-PH" dirty="0" err="1" smtClean="0"/>
              <a:t>autowiring</a:t>
            </a:r>
            <a:r>
              <a:rPr lang="en-PH" dirty="0" smtClean="0"/>
              <a:t>: </a:t>
            </a:r>
          </a:p>
          <a:p>
            <a:pPr lvl="1"/>
            <a:r>
              <a:rPr lang="en-PH" dirty="0" smtClean="0"/>
              <a:t>Spring’s own @</a:t>
            </a:r>
            <a:r>
              <a:rPr lang="en-PH" dirty="0" err="1" smtClean="0"/>
              <a:t>Autowired</a:t>
            </a:r>
            <a:r>
              <a:rPr lang="en-PH" dirty="0" smtClean="0"/>
              <a:t> annotation </a:t>
            </a:r>
          </a:p>
          <a:p>
            <a:pPr lvl="1"/>
            <a:r>
              <a:rPr lang="en-PH" dirty="0" smtClean="0"/>
              <a:t>The @Inject annotation from JSR-330 </a:t>
            </a:r>
          </a:p>
          <a:p>
            <a:pPr lvl="1"/>
            <a:r>
              <a:rPr lang="en-PH" dirty="0" smtClean="0"/>
              <a:t>The @Resource annotation from JSR-250 </a:t>
            </a:r>
          </a:p>
          <a:p>
            <a:endParaRPr lang="en-PH"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3600" b="1" i="1" dirty="0" smtClean="0"/>
              <a:t>3.2.1 Using @</a:t>
            </a:r>
            <a:r>
              <a:rPr lang="en-PH" sz="3600" b="1" i="1" dirty="0" err="1" smtClean="0"/>
              <a:t>Autowired</a:t>
            </a:r>
            <a:r>
              <a:rPr lang="en-PH" sz="3600" b="1" i="1" dirty="0" smtClean="0"/>
              <a:t> </a:t>
            </a:r>
            <a:endParaRPr lang="en-PH" sz="3600" dirty="0"/>
          </a:p>
        </p:txBody>
      </p:sp>
      <p:sp>
        <p:nvSpPr>
          <p:cNvPr id="3" name="Content Placeholder 2"/>
          <p:cNvSpPr>
            <a:spLocks noGrp="1"/>
          </p:cNvSpPr>
          <p:nvPr>
            <p:ph idx="1"/>
          </p:nvPr>
        </p:nvSpPr>
        <p:spPr>
          <a:xfrm>
            <a:off x="457200" y="1219200"/>
            <a:ext cx="8229600" cy="5235608"/>
          </a:xfrm>
        </p:spPr>
        <p:txBody>
          <a:bodyPr/>
          <a:lstStyle/>
          <a:p>
            <a:r>
              <a:rPr lang="en-PH" dirty="0" smtClean="0"/>
              <a:t>To have Spring </a:t>
            </a:r>
            <a:r>
              <a:rPr lang="en-PH" dirty="0" err="1" smtClean="0"/>
              <a:t>autowire</a:t>
            </a:r>
            <a:r>
              <a:rPr lang="en-PH" dirty="0" smtClean="0"/>
              <a:t> the instrument property of the Instrumentalist bean:</a:t>
            </a:r>
          </a:p>
          <a:p>
            <a:endParaRPr lang="en-PH" dirty="0" smtClean="0"/>
          </a:p>
          <a:p>
            <a:endParaRPr lang="en-PH" dirty="0" smtClean="0"/>
          </a:p>
          <a:p>
            <a:endParaRPr lang="en-PH" dirty="0" smtClean="0"/>
          </a:p>
          <a:p>
            <a:r>
              <a:rPr lang="en-PH" dirty="0" smtClean="0"/>
              <a:t>When Spring sees that you’ve annotated </a:t>
            </a:r>
            <a:r>
              <a:rPr lang="en-PH" dirty="0" err="1" smtClean="0"/>
              <a:t>setInstrument</a:t>
            </a:r>
            <a:r>
              <a:rPr lang="en-PH" dirty="0" smtClean="0"/>
              <a:t>() with @</a:t>
            </a:r>
            <a:r>
              <a:rPr lang="en-PH" dirty="0" err="1" smtClean="0"/>
              <a:t>Autowired</a:t>
            </a:r>
            <a:r>
              <a:rPr lang="en-PH" dirty="0" smtClean="0"/>
              <a:t> it’ll try to perform </a:t>
            </a:r>
            <a:r>
              <a:rPr lang="en-PH" dirty="0" err="1" smtClean="0"/>
              <a:t>byType</a:t>
            </a:r>
            <a:r>
              <a:rPr lang="en-PH" dirty="0" smtClean="0"/>
              <a:t> </a:t>
            </a:r>
            <a:r>
              <a:rPr lang="en-PH" dirty="0" err="1" smtClean="0"/>
              <a:t>autowiring</a:t>
            </a:r>
            <a:r>
              <a:rPr lang="en-PH" dirty="0" smtClean="0"/>
              <a:t> on the method. </a:t>
            </a:r>
            <a:endParaRPr lang="en-PH" dirty="0"/>
          </a:p>
        </p:txBody>
      </p:sp>
      <p:pic>
        <p:nvPicPr>
          <p:cNvPr id="10242" name="Picture 2"/>
          <p:cNvPicPr>
            <a:picLocks noChangeAspect="1" noChangeArrowheads="1"/>
          </p:cNvPicPr>
          <p:nvPr/>
        </p:nvPicPr>
        <p:blipFill>
          <a:blip r:embed="rId2" cstate="print"/>
          <a:srcRect/>
          <a:stretch>
            <a:fillRect/>
          </a:stretch>
        </p:blipFill>
        <p:spPr bwMode="auto">
          <a:xfrm>
            <a:off x="762000" y="2438400"/>
            <a:ext cx="7772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What’s especially interesting about @</a:t>
            </a:r>
            <a:r>
              <a:rPr lang="en-PH" dirty="0" err="1" smtClean="0"/>
              <a:t>Autowired</a:t>
            </a:r>
            <a:r>
              <a:rPr lang="en-PH" dirty="0" smtClean="0"/>
              <a:t> is that you don’t have to use it with a setter method. </a:t>
            </a:r>
          </a:p>
          <a:p>
            <a:endParaRPr lang="en-PH" dirty="0" smtClean="0"/>
          </a:p>
          <a:p>
            <a:endParaRPr lang="en-PH" dirty="0" smtClean="0"/>
          </a:p>
          <a:p>
            <a:endParaRPr lang="en-PH" dirty="0" smtClean="0"/>
          </a:p>
          <a:p>
            <a:endParaRPr lang="en-PH" dirty="0" smtClean="0"/>
          </a:p>
          <a:p>
            <a:r>
              <a:rPr lang="en-PH" dirty="0" smtClean="0"/>
              <a:t>The @</a:t>
            </a:r>
            <a:r>
              <a:rPr lang="en-PH" dirty="0" err="1" smtClean="0"/>
              <a:t>Autowired</a:t>
            </a:r>
            <a:r>
              <a:rPr lang="en-PH" dirty="0" smtClean="0"/>
              <a:t> annotation can even be used on constructors: </a:t>
            </a:r>
          </a:p>
          <a:p>
            <a:endParaRPr lang="en-PH" dirty="0" smtClean="0"/>
          </a:p>
          <a:p>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685800" y="1981200"/>
            <a:ext cx="7696200" cy="14478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609600" y="5257800"/>
            <a:ext cx="7848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When used together, </a:t>
            </a:r>
            <a:r>
              <a:rPr lang="en-PH" dirty="0" err="1" smtClean="0"/>
              <a:t>autowiring</a:t>
            </a:r>
            <a:r>
              <a:rPr lang="en-PH" dirty="0" smtClean="0"/>
              <a:t> and </a:t>
            </a:r>
            <a:r>
              <a:rPr lang="en-PH" dirty="0" err="1" smtClean="0"/>
              <a:t>autodiscovery</a:t>
            </a:r>
            <a:r>
              <a:rPr lang="en-PH" dirty="0" smtClean="0"/>
              <a:t> can dramatically reduce the amount of XML Spring configuration. </a:t>
            </a:r>
            <a:endParaRPr lang="en-PH"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What’s more, you can directly annotate properties and do away with the setter methods altogether: </a:t>
            </a:r>
          </a:p>
          <a:p>
            <a:endParaRPr lang="en-PH" dirty="0" smtClean="0"/>
          </a:p>
          <a:p>
            <a:endParaRPr lang="en-PH" dirty="0" smtClean="0"/>
          </a:p>
          <a:p>
            <a:endParaRPr lang="en-PH" dirty="0" smtClean="0"/>
          </a:p>
          <a:p>
            <a:r>
              <a:rPr lang="en-PH" dirty="0" smtClean="0"/>
              <a:t>As you can see, @</a:t>
            </a:r>
            <a:r>
              <a:rPr lang="en-PH" dirty="0" err="1" smtClean="0"/>
              <a:t>Autowired</a:t>
            </a:r>
            <a:r>
              <a:rPr lang="en-PH" dirty="0" smtClean="0"/>
              <a:t> won’t even be thwarted by the private keyword. Even though the instrument property is private, it’ll still be </a:t>
            </a:r>
            <a:r>
              <a:rPr lang="en-PH" dirty="0" err="1" smtClean="0"/>
              <a:t>autowired</a:t>
            </a:r>
            <a:r>
              <a:rPr lang="en-PH" dirty="0" smtClean="0"/>
              <a:t>. </a:t>
            </a:r>
          </a:p>
          <a:p>
            <a:pPr>
              <a:buNone/>
            </a:pPr>
            <a:endParaRPr lang="en-PH" dirty="0"/>
          </a:p>
        </p:txBody>
      </p:sp>
      <p:pic>
        <p:nvPicPr>
          <p:cNvPr id="12290" name="Picture 2"/>
          <p:cNvPicPr>
            <a:picLocks noChangeAspect="1" noChangeArrowheads="1"/>
          </p:cNvPicPr>
          <p:nvPr/>
        </p:nvPicPr>
        <p:blipFill>
          <a:blip r:embed="rId2" cstate="print"/>
          <a:srcRect/>
          <a:stretch>
            <a:fillRect/>
          </a:stretch>
        </p:blipFill>
        <p:spPr bwMode="auto">
          <a:xfrm>
            <a:off x="762000" y="2057400"/>
            <a:ext cx="767715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997608"/>
          </a:xfrm>
        </p:spPr>
        <p:txBody>
          <a:bodyPr/>
          <a:lstStyle/>
          <a:p>
            <a:r>
              <a:rPr lang="en-PH" dirty="0" smtClean="0"/>
              <a:t>Is there no limit to @</a:t>
            </a:r>
            <a:r>
              <a:rPr lang="en-PH" dirty="0" err="1" smtClean="0"/>
              <a:t>Autowired’s</a:t>
            </a:r>
            <a:r>
              <a:rPr lang="en-PH" dirty="0" smtClean="0"/>
              <a:t> reach?</a:t>
            </a:r>
          </a:p>
          <a:p>
            <a:pPr lvl="1"/>
            <a:r>
              <a:rPr lang="en-PH" dirty="0" smtClean="0"/>
              <a:t>there must be exactly one bean that’s applicable for wiring into the @</a:t>
            </a:r>
            <a:r>
              <a:rPr lang="en-PH" dirty="0" err="1" smtClean="0"/>
              <a:t>Autowired</a:t>
            </a:r>
            <a:r>
              <a:rPr lang="en-PH" dirty="0" smtClean="0"/>
              <a:t> property or parameter </a:t>
            </a:r>
          </a:p>
          <a:p>
            <a:pPr>
              <a:buNone/>
            </a:pPr>
            <a:endParaRPr lang="en-PH" dirty="0" smtClean="0"/>
          </a:p>
          <a:p>
            <a:r>
              <a:rPr lang="en-PH" dirty="0" smtClean="0"/>
              <a:t>Fortunately, there’s a way that we can help @</a:t>
            </a:r>
            <a:r>
              <a:rPr lang="en-PH" dirty="0" err="1" smtClean="0"/>
              <a:t>Autowired</a:t>
            </a:r>
            <a:r>
              <a:rPr lang="en-PH" dirty="0" smtClean="0"/>
              <a:t> out in those circumstances </a:t>
            </a:r>
            <a:endParaRPr lang="en-PH"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80306"/>
          </a:xfrm>
        </p:spPr>
        <p:txBody>
          <a:bodyPr>
            <a:normAutofit/>
          </a:bodyPr>
          <a:lstStyle/>
          <a:p>
            <a:r>
              <a:rPr lang="en-PH" sz="2800" b="1" dirty="0" smtClean="0"/>
              <a:t>OPTIONAL AUTOWIRING </a:t>
            </a:r>
            <a:endParaRPr lang="en-PH" sz="2800" dirty="0"/>
          </a:p>
        </p:txBody>
      </p:sp>
      <p:sp>
        <p:nvSpPr>
          <p:cNvPr id="3" name="Content Placeholder 2"/>
          <p:cNvSpPr>
            <a:spLocks noGrp="1"/>
          </p:cNvSpPr>
          <p:nvPr>
            <p:ph idx="1"/>
          </p:nvPr>
        </p:nvSpPr>
        <p:spPr>
          <a:xfrm>
            <a:off x="457200" y="990600"/>
            <a:ext cx="8229600" cy="5464208"/>
          </a:xfrm>
        </p:spPr>
        <p:txBody>
          <a:bodyPr/>
          <a:lstStyle/>
          <a:p>
            <a:r>
              <a:rPr lang="en-PH" dirty="0" smtClean="0"/>
              <a:t>By default, @</a:t>
            </a:r>
            <a:r>
              <a:rPr lang="en-PH" dirty="0" err="1" smtClean="0"/>
              <a:t>Autowired</a:t>
            </a:r>
            <a:r>
              <a:rPr lang="en-PH" dirty="0" smtClean="0"/>
              <a:t> has a strong contract, requiring that the thing it annotates is wired. If no bean can be wired into the @</a:t>
            </a:r>
            <a:r>
              <a:rPr lang="en-PH" dirty="0" err="1" smtClean="0"/>
              <a:t>Autowired</a:t>
            </a:r>
            <a:r>
              <a:rPr lang="en-PH" dirty="0" smtClean="0"/>
              <a:t>-annotated property or argument, then </a:t>
            </a:r>
            <a:r>
              <a:rPr lang="en-PH" dirty="0" err="1" smtClean="0"/>
              <a:t>autowiring</a:t>
            </a:r>
            <a:r>
              <a:rPr lang="en-PH" dirty="0" smtClean="0"/>
              <a:t> fails (with a nasty </a:t>
            </a:r>
            <a:r>
              <a:rPr lang="en-PH" dirty="0" err="1" smtClean="0"/>
              <a:t>NoSuchBeanDefinitionException</a:t>
            </a:r>
            <a:r>
              <a:rPr lang="en-PH" dirty="0" smtClean="0"/>
              <a:t>). </a:t>
            </a:r>
          </a:p>
          <a:p>
            <a:r>
              <a:rPr lang="en-PH" dirty="0" smtClean="0"/>
              <a:t>But it’s also possible that the property being wired is truly optional and a null value is acceptable. </a:t>
            </a:r>
            <a:endParaRPr lang="en-PH" dirty="0"/>
          </a:p>
        </p:txBody>
      </p:sp>
      <p:pic>
        <p:nvPicPr>
          <p:cNvPr id="13314" name="Picture 2"/>
          <p:cNvPicPr>
            <a:picLocks noChangeAspect="1" noChangeArrowheads="1"/>
          </p:cNvPicPr>
          <p:nvPr/>
        </p:nvPicPr>
        <p:blipFill>
          <a:blip r:embed="rId3" cstate="print"/>
          <a:srcRect/>
          <a:stretch>
            <a:fillRect/>
          </a:stretch>
        </p:blipFill>
        <p:spPr bwMode="auto">
          <a:xfrm>
            <a:off x="762000" y="5686425"/>
            <a:ext cx="7772400"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lnSpcReduction="10000"/>
          </a:bodyPr>
          <a:lstStyle/>
          <a:p>
            <a:r>
              <a:rPr lang="en-PH" dirty="0" smtClean="0"/>
              <a:t>Note that the required attribute can be used anywhere @</a:t>
            </a:r>
            <a:r>
              <a:rPr lang="en-PH" dirty="0" err="1" smtClean="0"/>
              <a:t>Autowired</a:t>
            </a:r>
            <a:r>
              <a:rPr lang="en-PH" dirty="0" smtClean="0"/>
              <a:t> can be used. </a:t>
            </a:r>
          </a:p>
          <a:p>
            <a:r>
              <a:rPr lang="en-PH" dirty="0" smtClean="0"/>
              <a:t>But when used with constructors, only one constructor can be annotated with @</a:t>
            </a:r>
            <a:r>
              <a:rPr lang="en-PH" dirty="0" err="1" smtClean="0"/>
              <a:t>Autowired</a:t>
            </a:r>
            <a:r>
              <a:rPr lang="en-PH" dirty="0" smtClean="0"/>
              <a:t> and required set to true. All other @</a:t>
            </a:r>
            <a:r>
              <a:rPr lang="en-PH" dirty="0" err="1" smtClean="0"/>
              <a:t>Autowired</a:t>
            </a:r>
            <a:r>
              <a:rPr lang="en-PH" dirty="0" smtClean="0"/>
              <a:t>-annotated constructors must have required set to false. </a:t>
            </a:r>
          </a:p>
          <a:p>
            <a:r>
              <a:rPr lang="en-PH" dirty="0" smtClean="0"/>
              <a:t>When multiple constructors are anno- </a:t>
            </a:r>
            <a:r>
              <a:rPr lang="en-PH" dirty="0" err="1" smtClean="0"/>
              <a:t>tated</a:t>
            </a:r>
            <a:r>
              <a:rPr lang="en-PH" dirty="0" smtClean="0"/>
              <a:t> with @</a:t>
            </a:r>
            <a:r>
              <a:rPr lang="en-PH" dirty="0" err="1" smtClean="0"/>
              <a:t>Autowired</a:t>
            </a:r>
            <a:r>
              <a:rPr lang="en-PH" dirty="0" smtClean="0"/>
              <a:t>, Spring will choose the constructor which has the most arguments that can be satisfied </a:t>
            </a:r>
          </a:p>
          <a:p>
            <a:endParaRPr lang="en-PH"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solidFill>
                  <a:srgbClr val="FFFF00"/>
                </a:solidFill>
              </a:rPr>
              <a:t>Exercise 3-5</a:t>
            </a:r>
          </a:p>
          <a:p>
            <a:pPr lvl="1"/>
            <a:r>
              <a:rPr lang="en-PH" dirty="0" smtClean="0">
                <a:solidFill>
                  <a:srgbClr val="FFFF00"/>
                </a:solidFill>
              </a:rPr>
              <a:t>Try out @</a:t>
            </a:r>
            <a:r>
              <a:rPr lang="en-PH" dirty="0" err="1" smtClean="0">
                <a:solidFill>
                  <a:srgbClr val="FFFF00"/>
                </a:solidFill>
              </a:rPr>
              <a:t>Autowire</a:t>
            </a:r>
            <a:r>
              <a:rPr lang="en-PH" dirty="0" smtClean="0">
                <a:solidFill>
                  <a:srgbClr val="FFFF00"/>
                </a:solidFill>
              </a:rPr>
              <a:t> annotation</a:t>
            </a:r>
          </a:p>
          <a:p>
            <a:pPr lvl="1"/>
            <a:r>
              <a:rPr lang="en-PH" dirty="0" smtClean="0">
                <a:solidFill>
                  <a:srgbClr val="FFFF00"/>
                </a:solidFill>
              </a:rPr>
              <a:t>Configure </a:t>
            </a:r>
            <a:r>
              <a:rPr lang="en-PH" dirty="0" err="1" smtClean="0">
                <a:solidFill>
                  <a:srgbClr val="FFFF00"/>
                </a:solidFill>
              </a:rPr>
              <a:t>AnnotationConfigTest</a:t>
            </a:r>
            <a:r>
              <a:rPr lang="en-PH" dirty="0" smtClean="0">
                <a:solidFill>
                  <a:srgbClr val="FFFF00"/>
                </a:solidFill>
              </a:rPr>
              <a:t> by </a:t>
            </a:r>
            <a:r>
              <a:rPr lang="en-PH" dirty="0" err="1" smtClean="0">
                <a:solidFill>
                  <a:srgbClr val="FFFF00"/>
                </a:solidFill>
              </a:rPr>
              <a:t>autowiring</a:t>
            </a:r>
            <a:r>
              <a:rPr lang="en-PH" dirty="0" smtClean="0">
                <a:solidFill>
                  <a:srgbClr val="FFFF00"/>
                </a:solidFill>
              </a:rPr>
              <a:t> both </a:t>
            </a:r>
            <a:r>
              <a:rPr lang="en-PH" dirty="0" err="1" smtClean="0">
                <a:solidFill>
                  <a:srgbClr val="FFFF00"/>
                </a:solidFill>
              </a:rPr>
              <a:t>eddie</a:t>
            </a:r>
            <a:r>
              <a:rPr lang="en-PH" dirty="0" smtClean="0">
                <a:solidFill>
                  <a:srgbClr val="FFFF00"/>
                </a:solidFill>
              </a:rPr>
              <a:t> and guitar</a:t>
            </a:r>
          </a:p>
          <a:p>
            <a:pPr lvl="1"/>
            <a:r>
              <a:rPr lang="en-PH" dirty="0" smtClean="0">
                <a:solidFill>
                  <a:srgbClr val="FFFF00"/>
                </a:solidFill>
              </a:rPr>
              <a:t>Configure Instrumentalist to </a:t>
            </a:r>
            <a:r>
              <a:rPr lang="en-PH" dirty="0" err="1" smtClean="0">
                <a:solidFill>
                  <a:srgbClr val="FFFF00"/>
                </a:solidFill>
              </a:rPr>
              <a:t>autowire</a:t>
            </a:r>
            <a:r>
              <a:rPr lang="en-PH" dirty="0" smtClean="0">
                <a:solidFill>
                  <a:srgbClr val="FFFF00"/>
                </a:solidFill>
              </a:rPr>
              <a:t> the constructor argument and the instrument property</a:t>
            </a:r>
          </a:p>
          <a:p>
            <a:pPr lvl="1"/>
            <a:r>
              <a:rPr lang="en-PH" dirty="0" smtClean="0">
                <a:solidFill>
                  <a:srgbClr val="FFFF00"/>
                </a:solidFill>
              </a:rPr>
              <a:t>Run </a:t>
            </a:r>
            <a:r>
              <a:rPr lang="en-PH" dirty="0" err="1" smtClean="0">
                <a:solidFill>
                  <a:srgbClr val="FFFF00"/>
                </a:solidFill>
              </a:rPr>
              <a:t>AnnotationConfigTest</a:t>
            </a:r>
            <a:endParaRPr lang="en-PH" dirty="0" smtClean="0">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2800" b="1" dirty="0" smtClean="0"/>
              <a:t>QUALIFYING AMBIGUOUS DEPENDENCIES </a:t>
            </a:r>
            <a:endParaRPr lang="en-PH" sz="2800" dirty="0"/>
          </a:p>
        </p:txBody>
      </p:sp>
      <p:sp>
        <p:nvSpPr>
          <p:cNvPr id="3" name="Content Placeholder 2"/>
          <p:cNvSpPr>
            <a:spLocks noGrp="1"/>
          </p:cNvSpPr>
          <p:nvPr>
            <p:ph idx="1"/>
          </p:nvPr>
        </p:nvSpPr>
        <p:spPr>
          <a:xfrm>
            <a:off x="457200" y="1447800"/>
            <a:ext cx="8229600" cy="5007008"/>
          </a:xfrm>
        </p:spPr>
        <p:txBody>
          <a:bodyPr/>
          <a:lstStyle/>
          <a:p>
            <a:r>
              <a:rPr lang="en-PH" dirty="0" smtClean="0"/>
              <a:t>Not lack of beans but abundance(at least two)</a:t>
            </a:r>
          </a:p>
          <a:p>
            <a:r>
              <a:rPr lang="en-PH" dirty="0" smtClean="0"/>
              <a:t>For example, suppose you have two beans that implement </a:t>
            </a:r>
            <a:r>
              <a:rPr lang="en-PH" i="1" dirty="0" smtClean="0"/>
              <a:t>Instrument</a:t>
            </a:r>
            <a:r>
              <a:rPr lang="en-PH" dirty="0" smtClean="0"/>
              <a:t>. </a:t>
            </a:r>
          </a:p>
          <a:p>
            <a:r>
              <a:rPr lang="en-PH" dirty="0" smtClean="0"/>
              <a:t>To help @</a:t>
            </a:r>
            <a:r>
              <a:rPr lang="en-PH" dirty="0" err="1" smtClean="0"/>
              <a:t>Autowired</a:t>
            </a:r>
            <a:r>
              <a:rPr lang="en-PH" dirty="0" smtClean="0"/>
              <a:t> figure out which bean you want, you can accompany it with Spring’s @Qualifier annotation. </a:t>
            </a:r>
            <a:endParaRPr lang="en-PH" dirty="0"/>
          </a:p>
        </p:txBody>
      </p:sp>
      <p:pic>
        <p:nvPicPr>
          <p:cNvPr id="14338" name="Picture 2"/>
          <p:cNvPicPr>
            <a:picLocks noChangeAspect="1" noChangeArrowheads="1"/>
          </p:cNvPicPr>
          <p:nvPr/>
        </p:nvPicPr>
        <p:blipFill>
          <a:blip r:embed="rId3" cstate="print"/>
          <a:srcRect/>
          <a:stretch>
            <a:fillRect/>
          </a:stretch>
        </p:blipFill>
        <p:spPr bwMode="auto">
          <a:xfrm>
            <a:off x="762000" y="5067300"/>
            <a:ext cx="807720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On the surface, it would seem that using @Qualifier is a means of switching @</a:t>
            </a:r>
            <a:r>
              <a:rPr lang="en-PH" dirty="0" err="1" smtClean="0"/>
              <a:t>Autowired’s</a:t>
            </a:r>
            <a:r>
              <a:rPr lang="en-PH" dirty="0" smtClean="0"/>
              <a:t> by-type </a:t>
            </a:r>
            <a:r>
              <a:rPr lang="en-PH" dirty="0" err="1" smtClean="0"/>
              <a:t>autowiring</a:t>
            </a:r>
            <a:r>
              <a:rPr lang="en-PH" dirty="0" smtClean="0"/>
              <a:t> into explicit by-name wiring </a:t>
            </a:r>
          </a:p>
          <a:p>
            <a:r>
              <a:rPr lang="en-PH" dirty="0" smtClean="0"/>
              <a:t>But it’s important to know that @Qualifier is really about narrowing the selection of </a:t>
            </a:r>
            <a:r>
              <a:rPr lang="en-PH" dirty="0" err="1" smtClean="0"/>
              <a:t>autowire</a:t>
            </a:r>
            <a:r>
              <a:rPr lang="en-PH" dirty="0" smtClean="0"/>
              <a:t> candidate beans. </a:t>
            </a:r>
          </a:p>
          <a:p>
            <a:r>
              <a:rPr lang="en-PH" dirty="0" smtClean="0"/>
              <a:t>In addition to narrowing by a bean’s ID, it’s also possible to narrow by a qualifier that’s applied to a bean itself </a:t>
            </a:r>
            <a:endParaRPr lang="en-PH" dirty="0"/>
          </a:p>
        </p:txBody>
      </p:sp>
      <p:pic>
        <p:nvPicPr>
          <p:cNvPr id="15362" name="Picture 2"/>
          <p:cNvPicPr>
            <a:picLocks noChangeAspect="1" noChangeArrowheads="1"/>
          </p:cNvPicPr>
          <p:nvPr/>
        </p:nvPicPr>
        <p:blipFill>
          <a:blip r:embed="rId3" cstate="print"/>
          <a:srcRect/>
          <a:stretch>
            <a:fillRect/>
          </a:stretch>
        </p:blipFill>
        <p:spPr bwMode="auto">
          <a:xfrm>
            <a:off x="609600" y="5486400"/>
            <a:ext cx="80010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But instead of specifying the qualifier in XML, you could have also annotated the Guitar class itself with the @Qualifier annotation: </a:t>
            </a:r>
            <a:endParaRPr lang="en-PH" dirty="0"/>
          </a:p>
        </p:txBody>
      </p:sp>
      <p:pic>
        <p:nvPicPr>
          <p:cNvPr id="16386" name="Picture 2"/>
          <p:cNvPicPr>
            <a:picLocks noChangeAspect="1" noChangeArrowheads="1"/>
          </p:cNvPicPr>
          <p:nvPr/>
        </p:nvPicPr>
        <p:blipFill>
          <a:blip r:embed="rId2" cstate="print"/>
          <a:srcRect/>
          <a:stretch>
            <a:fillRect/>
          </a:stretch>
        </p:blipFill>
        <p:spPr bwMode="auto">
          <a:xfrm>
            <a:off x="685800" y="2438400"/>
            <a:ext cx="80010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smtClean="0"/>
              <a:t>CREATING CUSTOM QUALIFIERS </a:t>
            </a:r>
            <a:endParaRPr lang="en-PH" sz="2800" dirty="0"/>
          </a:p>
        </p:txBody>
      </p:sp>
      <p:sp>
        <p:nvSpPr>
          <p:cNvPr id="3" name="Content Placeholder 2"/>
          <p:cNvSpPr>
            <a:spLocks noGrp="1"/>
          </p:cNvSpPr>
          <p:nvPr>
            <p:ph idx="1"/>
          </p:nvPr>
        </p:nvSpPr>
        <p:spPr>
          <a:xfrm>
            <a:off x="457200" y="1066800"/>
            <a:ext cx="8229600" cy="5388008"/>
          </a:xfrm>
        </p:spPr>
        <p:txBody>
          <a:bodyPr/>
          <a:lstStyle/>
          <a:p>
            <a:r>
              <a:rPr lang="en-PH" dirty="0" smtClean="0"/>
              <a:t>To create a custom qualifier annotation, all you need to do is to define an annotation that’s itself annotated with @Qualifier. </a:t>
            </a:r>
            <a:endParaRPr lang="en-PH" dirty="0"/>
          </a:p>
        </p:txBody>
      </p:sp>
      <p:pic>
        <p:nvPicPr>
          <p:cNvPr id="17410" name="Picture 2"/>
          <p:cNvPicPr>
            <a:picLocks noChangeAspect="1" noChangeArrowheads="1"/>
          </p:cNvPicPr>
          <p:nvPr/>
        </p:nvPicPr>
        <p:blipFill>
          <a:blip r:embed="rId2" cstate="print"/>
          <a:srcRect/>
          <a:stretch>
            <a:fillRect/>
          </a:stretch>
        </p:blipFill>
        <p:spPr bwMode="auto">
          <a:xfrm>
            <a:off x="304800" y="3048000"/>
            <a:ext cx="84582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PH" dirty="0" smtClean="0"/>
              <a:t>With the @</a:t>
            </a:r>
            <a:r>
              <a:rPr lang="en-PH" dirty="0" err="1" smtClean="0"/>
              <a:t>StringedInstrument</a:t>
            </a:r>
            <a:r>
              <a:rPr lang="en-PH" dirty="0" smtClean="0"/>
              <a:t> annotation defined, you can now use it instead of @Qualifier to annotate Guitar: </a:t>
            </a:r>
          </a:p>
          <a:p>
            <a:endParaRPr lang="en-PH" dirty="0" smtClean="0"/>
          </a:p>
          <a:p>
            <a:endParaRPr lang="en-PH" dirty="0" smtClean="0"/>
          </a:p>
          <a:p>
            <a:pPr>
              <a:buNone/>
            </a:pPr>
            <a:endParaRPr lang="en-PH" dirty="0" smtClean="0"/>
          </a:p>
          <a:p>
            <a:r>
              <a:rPr lang="en-PH" dirty="0" smtClean="0"/>
              <a:t>Then, you can qualify the @</a:t>
            </a:r>
            <a:r>
              <a:rPr lang="en-PH" dirty="0" err="1" smtClean="0"/>
              <a:t>Autowiredinstrument</a:t>
            </a:r>
            <a:r>
              <a:rPr lang="en-PH" dirty="0" smtClean="0"/>
              <a:t> property with @</a:t>
            </a:r>
            <a:r>
              <a:rPr lang="en-PH" dirty="0" err="1" smtClean="0"/>
              <a:t>StringedInstrument</a:t>
            </a:r>
            <a:r>
              <a:rPr lang="en-PH" dirty="0" smtClean="0"/>
              <a:t>: </a:t>
            </a:r>
          </a:p>
          <a:p>
            <a:endParaRPr lang="en-PH" dirty="0"/>
          </a:p>
        </p:txBody>
      </p:sp>
      <p:pic>
        <p:nvPicPr>
          <p:cNvPr id="18434" name="Picture 2"/>
          <p:cNvPicPr>
            <a:picLocks noChangeAspect="1" noChangeArrowheads="1"/>
          </p:cNvPicPr>
          <p:nvPr/>
        </p:nvPicPr>
        <p:blipFill>
          <a:blip r:embed="rId2" cstate="print"/>
          <a:srcRect/>
          <a:stretch>
            <a:fillRect/>
          </a:stretch>
        </p:blipFill>
        <p:spPr bwMode="auto">
          <a:xfrm>
            <a:off x="609600" y="2209800"/>
            <a:ext cx="8001000" cy="137160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609600" y="5181600"/>
            <a:ext cx="80010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4000" b="1" i="1" dirty="0" smtClean="0"/>
              <a:t>3.1 Automatically wiring bean properties </a:t>
            </a:r>
            <a:endParaRPr lang="en-PH" sz="4000" dirty="0"/>
          </a:p>
        </p:txBody>
      </p:sp>
      <p:sp>
        <p:nvSpPr>
          <p:cNvPr id="3" name="Content Placeholder 2"/>
          <p:cNvSpPr>
            <a:spLocks noGrp="1"/>
          </p:cNvSpPr>
          <p:nvPr>
            <p:ph idx="1"/>
          </p:nvPr>
        </p:nvSpPr>
        <p:spPr>
          <a:xfrm>
            <a:off x="457200" y="1752600"/>
            <a:ext cx="8229600" cy="4702208"/>
          </a:xfrm>
        </p:spPr>
        <p:txBody>
          <a:bodyPr/>
          <a:lstStyle/>
          <a:p>
            <a:r>
              <a:rPr lang="en-PH" dirty="0" smtClean="0"/>
              <a:t>Taking advantage of the obvious wirings, Spring offers </a:t>
            </a:r>
            <a:r>
              <a:rPr lang="en-PH" dirty="0" err="1" smtClean="0"/>
              <a:t>autowiring</a:t>
            </a:r>
            <a:r>
              <a:rPr lang="en-PH" dirty="0" smtClean="0"/>
              <a:t> </a:t>
            </a:r>
          </a:p>
          <a:p>
            <a:endParaRPr lang="en-PH" dirty="0" smtClean="0"/>
          </a:p>
          <a:p>
            <a:r>
              <a:rPr lang="en-PH" dirty="0" smtClean="0"/>
              <a:t>Rather than explicitly wiring bean properties, why not let Spring sort out those cases when there’s no question about which bean reference should be wired?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When Spring tries to </a:t>
            </a:r>
            <a:r>
              <a:rPr lang="en-PH" dirty="0" err="1" smtClean="0"/>
              <a:t>autowire</a:t>
            </a:r>
            <a:r>
              <a:rPr lang="en-PH" dirty="0" smtClean="0"/>
              <a:t> the instrument property, it’ll narrow the selection of all Instrument beans down to just those that are annotated with @</a:t>
            </a:r>
            <a:r>
              <a:rPr lang="en-PH" dirty="0" err="1" smtClean="0"/>
              <a:t>StringedInstrument</a:t>
            </a:r>
            <a:r>
              <a:rPr lang="en-PH" dirty="0" smtClean="0"/>
              <a:t>. </a:t>
            </a:r>
          </a:p>
          <a:p>
            <a:r>
              <a:rPr lang="en-PH" dirty="0" smtClean="0"/>
              <a:t>If there’s more than one @</a:t>
            </a:r>
            <a:r>
              <a:rPr lang="en-PH" dirty="0" err="1" smtClean="0"/>
              <a:t>StringedInstrument</a:t>
            </a:r>
            <a:r>
              <a:rPr lang="en-PH" dirty="0" smtClean="0"/>
              <a:t>-annotated bean, then you’ll need to provide further qualification to narrow it down. </a:t>
            </a:r>
          </a:p>
          <a:p>
            <a:pPr lvl="1"/>
            <a:r>
              <a:rPr lang="en-PH" dirty="0" smtClean="0">
                <a:solidFill>
                  <a:schemeClr val="accent4"/>
                </a:solidFill>
              </a:rPr>
              <a:t>For example, suppose that in addition to the Guitar bean, you also have a </a:t>
            </a:r>
            <a:r>
              <a:rPr lang="en-PH" dirty="0" err="1" smtClean="0">
                <a:solidFill>
                  <a:schemeClr val="accent4"/>
                </a:solidFill>
              </a:rPr>
              <a:t>HammeredDulcimer</a:t>
            </a:r>
            <a:r>
              <a:rPr lang="en-PH" dirty="0" smtClean="0">
                <a:solidFill>
                  <a:schemeClr val="accent4"/>
                </a:solidFill>
              </a:rPr>
              <a:t> bean which is also anno- </a:t>
            </a:r>
            <a:r>
              <a:rPr lang="en-PH" dirty="0" err="1" smtClean="0">
                <a:solidFill>
                  <a:schemeClr val="accent4"/>
                </a:solidFill>
              </a:rPr>
              <a:t>tated</a:t>
            </a:r>
            <a:r>
              <a:rPr lang="en-PH" dirty="0" smtClean="0">
                <a:solidFill>
                  <a:schemeClr val="accent4"/>
                </a:solidFill>
              </a:rPr>
              <a:t> with @</a:t>
            </a:r>
            <a:r>
              <a:rPr lang="en-PH" dirty="0" err="1" smtClean="0">
                <a:solidFill>
                  <a:schemeClr val="accent4"/>
                </a:solidFill>
              </a:rPr>
              <a:t>StringedInstrument</a:t>
            </a:r>
            <a:r>
              <a:rPr lang="en-PH" dirty="0" smtClean="0">
                <a:solidFill>
                  <a:schemeClr val="accent4"/>
                </a:solidFill>
              </a:rPr>
              <a:t>. </a:t>
            </a:r>
            <a:endParaRPr lang="en-PH" dirty="0">
              <a:solidFill>
                <a:schemeClr val="accent4"/>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3400"/>
            <a:ext cx="8229600" cy="2111408"/>
          </a:xfrm>
        </p:spPr>
        <p:txBody>
          <a:bodyPr/>
          <a:lstStyle/>
          <a:p>
            <a:r>
              <a:rPr lang="en-PH" dirty="0" smtClean="0"/>
              <a:t>If the Guitar class is the only class annotated with @Strummed and @</a:t>
            </a:r>
            <a:r>
              <a:rPr lang="en-PH" smtClean="0"/>
              <a:t>StringedInstrument</a:t>
            </a:r>
            <a:r>
              <a:rPr lang="en-PH" dirty="0" smtClean="0"/>
              <a:t>, then it’ll be the one injected into instrument. </a:t>
            </a:r>
            <a:endParaRPr lang="en-PH" dirty="0"/>
          </a:p>
        </p:txBody>
      </p:sp>
      <p:pic>
        <p:nvPicPr>
          <p:cNvPr id="19458" name="Picture 2"/>
          <p:cNvPicPr>
            <a:picLocks noChangeAspect="1" noChangeArrowheads="1"/>
          </p:cNvPicPr>
          <p:nvPr/>
        </p:nvPicPr>
        <p:blipFill>
          <a:blip r:embed="rId2" cstate="print"/>
          <a:srcRect/>
          <a:stretch>
            <a:fillRect/>
          </a:stretch>
        </p:blipFill>
        <p:spPr bwMode="auto">
          <a:xfrm>
            <a:off x="609600" y="457200"/>
            <a:ext cx="8001000" cy="1652588"/>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685800" y="2514600"/>
            <a:ext cx="8001000"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Spring’s @</a:t>
            </a:r>
            <a:r>
              <a:rPr lang="en-PH" dirty="0" err="1" smtClean="0"/>
              <a:t>Autowired</a:t>
            </a:r>
            <a:r>
              <a:rPr lang="en-PH" dirty="0" smtClean="0"/>
              <a:t> annotation is one way to cut down on the amount of Spring configuration XML. </a:t>
            </a:r>
          </a:p>
          <a:p>
            <a:r>
              <a:rPr lang="en-PH" dirty="0" smtClean="0"/>
              <a:t>But it does create a Spring-specific dependency within the classes that use it (even if that dependency is just an annotation).</a:t>
            </a:r>
          </a:p>
          <a:p>
            <a:r>
              <a:rPr lang="en-PH" dirty="0" smtClean="0"/>
              <a:t>Fortunately, Spring also supports a standard Java alternative to @</a:t>
            </a:r>
            <a:r>
              <a:rPr lang="en-PH" dirty="0" err="1" smtClean="0"/>
              <a:t>Autowired</a:t>
            </a:r>
            <a:r>
              <a:rPr lang="en-PH" dirty="0" smtClean="0"/>
              <a:t>.  </a:t>
            </a:r>
            <a:endParaRPr lang="en-PH"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Autofit/>
          </a:bodyPr>
          <a:lstStyle/>
          <a:p>
            <a:r>
              <a:rPr lang="en-PH" sz="3200" b="1" i="1" dirty="0" smtClean="0"/>
              <a:t>3.2.2 Applying standards-based </a:t>
            </a:r>
            <a:r>
              <a:rPr lang="en-PH" sz="3200" b="1" i="1" dirty="0" err="1" smtClean="0"/>
              <a:t>autowiring</a:t>
            </a:r>
            <a:r>
              <a:rPr lang="en-PH" sz="3200" b="1" i="1" dirty="0" smtClean="0"/>
              <a:t> with @Inject </a:t>
            </a:r>
            <a:endParaRPr lang="en-PH" sz="3200" dirty="0"/>
          </a:p>
        </p:txBody>
      </p:sp>
      <p:sp>
        <p:nvSpPr>
          <p:cNvPr id="3" name="Content Placeholder 2"/>
          <p:cNvSpPr>
            <a:spLocks noGrp="1"/>
          </p:cNvSpPr>
          <p:nvPr>
            <p:ph idx="1"/>
          </p:nvPr>
        </p:nvSpPr>
        <p:spPr>
          <a:xfrm>
            <a:off x="457200" y="1600200"/>
            <a:ext cx="8229600" cy="4854608"/>
          </a:xfrm>
        </p:spPr>
        <p:txBody>
          <a:bodyPr/>
          <a:lstStyle/>
          <a:p>
            <a:r>
              <a:rPr lang="en-PH" dirty="0" smtClean="0"/>
              <a:t>In an effort to unify the programming model among the various dependency injection frameworks, the Java Community Process recently published the Dependency Injection for Java specification. </a:t>
            </a:r>
          </a:p>
          <a:p>
            <a:r>
              <a:rPr lang="en-PH" dirty="0" smtClean="0"/>
              <a:t>The </a:t>
            </a:r>
            <a:r>
              <a:rPr lang="en-PH" dirty="0" err="1" smtClean="0"/>
              <a:t>centerpiece</a:t>
            </a:r>
            <a:r>
              <a:rPr lang="en-PH" dirty="0" smtClean="0"/>
              <a:t> of JSR-330 is the @Inject annotation. This annotation is an almost complete drop-in replacement for Spring’s @</a:t>
            </a:r>
            <a:r>
              <a:rPr lang="en-PH" dirty="0" err="1" smtClean="0"/>
              <a:t>Autowired</a:t>
            </a:r>
            <a:r>
              <a:rPr lang="en-PH" dirty="0" smtClean="0"/>
              <a:t> annotation. </a:t>
            </a:r>
            <a:endParaRPr lang="en-PH"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Just like @</a:t>
            </a:r>
            <a:r>
              <a:rPr lang="en-PH" dirty="0" err="1" smtClean="0"/>
              <a:t>Autowired</a:t>
            </a:r>
            <a:r>
              <a:rPr lang="en-PH" dirty="0" smtClean="0"/>
              <a:t>, @Inject can be used to </a:t>
            </a:r>
            <a:r>
              <a:rPr lang="en-PH" dirty="0" err="1" smtClean="0"/>
              <a:t>autowire</a:t>
            </a:r>
            <a:r>
              <a:rPr lang="en-PH" dirty="0" smtClean="0"/>
              <a:t> properties, methods, and constructors. </a:t>
            </a:r>
          </a:p>
          <a:p>
            <a:r>
              <a:rPr lang="en-PH" dirty="0" smtClean="0"/>
              <a:t>Unlike @</a:t>
            </a:r>
            <a:r>
              <a:rPr lang="en-PH" dirty="0" err="1" smtClean="0"/>
              <a:t>Autowired</a:t>
            </a:r>
            <a:r>
              <a:rPr lang="en-PH" dirty="0" smtClean="0"/>
              <a:t>, @Inject doesn’t have a required attribute. Therefore, @Inject-annotated dependencies are expected to be fulfilled, failing with an exception if they’re not. </a:t>
            </a:r>
          </a:p>
          <a:p>
            <a:endParaRPr lang="en-PH" dirty="0" smtClean="0"/>
          </a:p>
          <a:p>
            <a:endParaRPr lang="en-PH" dirty="0"/>
          </a:p>
        </p:txBody>
      </p:sp>
      <p:pic>
        <p:nvPicPr>
          <p:cNvPr id="1026" name="Picture 2"/>
          <p:cNvPicPr>
            <a:picLocks noChangeAspect="1" noChangeArrowheads="1"/>
          </p:cNvPicPr>
          <p:nvPr/>
        </p:nvPicPr>
        <p:blipFill>
          <a:blip r:embed="rId2" cstate="print"/>
          <a:srcRect/>
          <a:stretch>
            <a:fillRect/>
          </a:stretch>
        </p:blipFill>
        <p:spPr bwMode="auto">
          <a:xfrm>
            <a:off x="762000" y="4267200"/>
            <a:ext cx="76962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JSR-330 has another trick up its sleeve in addition to the @Inject annotation. Rather than inject a reference directly, you could ask @Inject to inject a Provider. The Provider interface enables, among other things, lazy injection of bean references and injection of multiple instances of a bean. </a:t>
            </a:r>
            <a:endParaRPr lang="en-PH" dirty="0"/>
          </a:p>
        </p:txBody>
      </p:sp>
      <p:pic>
        <p:nvPicPr>
          <p:cNvPr id="2050" name="Picture 2"/>
          <p:cNvPicPr>
            <a:picLocks noChangeAspect="1" noChangeArrowheads="1"/>
          </p:cNvPicPr>
          <p:nvPr/>
        </p:nvPicPr>
        <p:blipFill>
          <a:blip r:embed="rId3" cstate="print"/>
          <a:srcRect/>
          <a:stretch>
            <a:fillRect/>
          </a:stretch>
        </p:blipFill>
        <p:spPr bwMode="auto">
          <a:xfrm>
            <a:off x="609600" y="4114800"/>
            <a:ext cx="8229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2800" b="1" dirty="0" smtClean="0"/>
              <a:t>QUALIFYING @INJECTED PROPERTIES </a:t>
            </a:r>
            <a:endParaRPr lang="en-PH" sz="2800" dirty="0"/>
          </a:p>
        </p:txBody>
      </p:sp>
      <p:sp>
        <p:nvSpPr>
          <p:cNvPr id="3" name="Content Placeholder 2"/>
          <p:cNvSpPr>
            <a:spLocks noGrp="1"/>
          </p:cNvSpPr>
          <p:nvPr>
            <p:ph idx="1"/>
          </p:nvPr>
        </p:nvSpPr>
        <p:spPr>
          <a:xfrm>
            <a:off x="457200" y="1143000"/>
            <a:ext cx="8229600" cy="5311808"/>
          </a:xfrm>
        </p:spPr>
        <p:txBody>
          <a:bodyPr/>
          <a:lstStyle/>
          <a:p>
            <a:r>
              <a:rPr lang="en-PH" dirty="0" smtClean="0"/>
              <a:t>@</a:t>
            </a:r>
            <a:r>
              <a:rPr lang="en-PH" dirty="0" err="1" smtClean="0"/>
              <a:t>Inject’s</a:t>
            </a:r>
            <a:r>
              <a:rPr lang="en-PH" dirty="0" smtClean="0"/>
              <a:t> answer to the @Qualifier annotation is the @Named annotation. </a:t>
            </a:r>
            <a:endParaRPr lang="en-PH" dirty="0"/>
          </a:p>
        </p:txBody>
      </p:sp>
      <p:pic>
        <p:nvPicPr>
          <p:cNvPr id="3074" name="Picture 2"/>
          <p:cNvPicPr>
            <a:picLocks noChangeAspect="1" noChangeArrowheads="1"/>
          </p:cNvPicPr>
          <p:nvPr/>
        </p:nvPicPr>
        <p:blipFill>
          <a:blip r:embed="rId3" cstate="print"/>
          <a:srcRect/>
          <a:stretch>
            <a:fillRect/>
          </a:stretch>
        </p:blipFill>
        <p:spPr bwMode="auto">
          <a:xfrm>
            <a:off x="685800" y="2286000"/>
            <a:ext cx="7848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2800" b="1" dirty="0" smtClean="0"/>
              <a:t>CREATING CUSTOM JSR-330 QUALIFIERS </a:t>
            </a:r>
            <a:endParaRPr lang="en-PH" sz="2800" dirty="0"/>
          </a:p>
        </p:txBody>
      </p:sp>
      <p:sp>
        <p:nvSpPr>
          <p:cNvPr id="3" name="Content Placeholder 2"/>
          <p:cNvSpPr>
            <a:spLocks noGrp="1"/>
          </p:cNvSpPr>
          <p:nvPr>
            <p:ph idx="1"/>
          </p:nvPr>
        </p:nvSpPr>
        <p:spPr>
          <a:xfrm>
            <a:off x="457200" y="1219200"/>
            <a:ext cx="8229600" cy="5235608"/>
          </a:xfrm>
        </p:spPr>
        <p:txBody>
          <a:bodyPr/>
          <a:lstStyle/>
          <a:p>
            <a:r>
              <a:rPr lang="en-PH" dirty="0" smtClean="0"/>
              <a:t>As it turns out, JSR-330 has its own @Qualifier annotation in the </a:t>
            </a:r>
            <a:r>
              <a:rPr lang="en-PH" dirty="0" err="1" smtClean="0"/>
              <a:t>javax.inject</a:t>
            </a:r>
            <a:r>
              <a:rPr lang="en-PH" dirty="0" smtClean="0"/>
              <a:t> package. </a:t>
            </a:r>
          </a:p>
          <a:p>
            <a:r>
              <a:rPr lang="en-PH" dirty="0" smtClean="0"/>
              <a:t>Unlike Spring’s @Qualifier, the JSR-330 version isn’t intended to be used on its own. Instead, you’re expected to use it to create custom qualifier annotations, much as we did with Spring’s @Qualifier. </a:t>
            </a:r>
            <a:endParaRPr lang="en-PH"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533400" y="381000"/>
            <a:ext cx="82296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solidFill>
                  <a:srgbClr val="FFFF00"/>
                </a:solidFill>
              </a:rPr>
              <a:t>Exercise </a:t>
            </a:r>
            <a:r>
              <a:rPr lang="en-PH" dirty="0" smtClean="0">
                <a:solidFill>
                  <a:srgbClr val="FFFF00"/>
                </a:solidFill>
              </a:rPr>
              <a:t>3-6</a:t>
            </a:r>
            <a:endParaRPr lang="en-PH" dirty="0" smtClean="0">
              <a:solidFill>
                <a:srgbClr val="FFFF00"/>
              </a:solidFill>
            </a:endParaRPr>
          </a:p>
          <a:p>
            <a:pPr lvl="1"/>
            <a:r>
              <a:rPr lang="en-PH" dirty="0" smtClean="0">
                <a:solidFill>
                  <a:srgbClr val="FFFF00"/>
                </a:solidFill>
              </a:rPr>
              <a:t>Goal: AnnotationConfigTest.java </a:t>
            </a:r>
            <a:r>
              <a:rPr lang="en-PH" dirty="0" err="1" smtClean="0">
                <a:solidFill>
                  <a:srgbClr val="FFFF00"/>
                </a:solidFill>
              </a:rPr>
              <a:t>Junit</a:t>
            </a:r>
            <a:r>
              <a:rPr lang="en-PH" dirty="0" smtClean="0">
                <a:solidFill>
                  <a:srgbClr val="FFFF00"/>
                </a:solidFill>
              </a:rPr>
              <a:t> Test should pass</a:t>
            </a:r>
            <a:endParaRPr lang="en-PH" dirty="0" smtClean="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3600" b="1" i="1" dirty="0" smtClean="0"/>
              <a:t>3.1.1 The four kinds of </a:t>
            </a:r>
            <a:r>
              <a:rPr lang="en-PH" sz="3600" b="1" i="1" dirty="0" err="1" smtClean="0"/>
              <a:t>autowiring</a:t>
            </a:r>
            <a:r>
              <a:rPr lang="en-PH" sz="3600" b="1" i="1" dirty="0" smtClean="0"/>
              <a:t> </a:t>
            </a:r>
            <a:endParaRPr lang="en-PH" sz="3600" dirty="0"/>
          </a:p>
        </p:txBody>
      </p:sp>
      <p:sp>
        <p:nvSpPr>
          <p:cNvPr id="3" name="Content Placeholder 2"/>
          <p:cNvSpPr>
            <a:spLocks noGrp="1"/>
          </p:cNvSpPr>
          <p:nvPr>
            <p:ph idx="1"/>
          </p:nvPr>
        </p:nvSpPr>
        <p:spPr>
          <a:xfrm>
            <a:off x="304800" y="1524000"/>
            <a:ext cx="8610600" cy="5105400"/>
          </a:xfrm>
        </p:spPr>
        <p:txBody>
          <a:bodyPr>
            <a:normAutofit fontScale="92500" lnSpcReduction="20000"/>
          </a:bodyPr>
          <a:lstStyle/>
          <a:p>
            <a:r>
              <a:rPr lang="en-PH" dirty="0" err="1" smtClean="0"/>
              <a:t>byName</a:t>
            </a:r>
            <a:r>
              <a:rPr lang="en-PH" dirty="0" smtClean="0"/>
              <a:t>—Attempts to match all properties of the </a:t>
            </a:r>
            <a:r>
              <a:rPr lang="en-PH" dirty="0" err="1" smtClean="0"/>
              <a:t>autowired</a:t>
            </a:r>
            <a:r>
              <a:rPr lang="en-PH" dirty="0" smtClean="0"/>
              <a:t> bean with beans that have the same name (or ID) as the properties. </a:t>
            </a:r>
          </a:p>
          <a:p>
            <a:r>
              <a:rPr lang="en-PH" dirty="0" err="1" smtClean="0"/>
              <a:t>byType</a:t>
            </a:r>
            <a:r>
              <a:rPr lang="en-PH" dirty="0" smtClean="0"/>
              <a:t>—Attempts to match all properties of the </a:t>
            </a:r>
            <a:r>
              <a:rPr lang="en-PH" dirty="0" err="1" smtClean="0"/>
              <a:t>autowired</a:t>
            </a:r>
            <a:r>
              <a:rPr lang="en-PH" dirty="0" smtClean="0"/>
              <a:t> bean with beans whose types are assignable to the properties. </a:t>
            </a:r>
          </a:p>
          <a:p>
            <a:r>
              <a:rPr lang="en-PH" dirty="0" smtClean="0"/>
              <a:t>constructor—Tries to match up a constructor of the </a:t>
            </a:r>
            <a:r>
              <a:rPr lang="en-PH" dirty="0" err="1" smtClean="0"/>
              <a:t>autowired</a:t>
            </a:r>
            <a:r>
              <a:rPr lang="en-PH" dirty="0" smtClean="0"/>
              <a:t> bean with beans whose types are assignable to the constructor arguments.</a:t>
            </a:r>
          </a:p>
          <a:p>
            <a:r>
              <a:rPr lang="en-PH" dirty="0" smtClean="0"/>
              <a:t> </a:t>
            </a:r>
            <a:r>
              <a:rPr lang="en-PH" dirty="0" err="1" smtClean="0"/>
              <a:t>autodetect</a:t>
            </a:r>
            <a:r>
              <a:rPr lang="en-PH" dirty="0" smtClean="0"/>
              <a:t>—Attempts to apply constructor </a:t>
            </a:r>
            <a:r>
              <a:rPr lang="en-PH" dirty="0" err="1" smtClean="0"/>
              <a:t>autowiring</a:t>
            </a:r>
            <a:r>
              <a:rPr lang="en-PH" dirty="0" smtClean="0"/>
              <a:t> first. If that fails, </a:t>
            </a:r>
            <a:r>
              <a:rPr lang="en-PH" dirty="0" err="1" smtClean="0"/>
              <a:t>byType</a:t>
            </a:r>
            <a:r>
              <a:rPr lang="en-PH" dirty="0" smtClean="0"/>
              <a:t> will be tried. </a:t>
            </a:r>
            <a:endParaRPr lang="en-PH"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normAutofit/>
          </a:bodyPr>
          <a:lstStyle/>
          <a:p>
            <a:r>
              <a:rPr lang="en-PH" sz="3600" b="1" i="1" dirty="0" smtClean="0"/>
              <a:t>3.2.3 Using expressions with annotation injection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As long as you’re using annotations to </a:t>
            </a:r>
            <a:r>
              <a:rPr lang="en-PH" dirty="0" err="1" smtClean="0"/>
              <a:t>autowire</a:t>
            </a:r>
            <a:r>
              <a:rPr lang="en-PH" dirty="0" smtClean="0"/>
              <a:t> bean references into your Spring beans, you may want to also use annotations to wire simpler values. </a:t>
            </a:r>
          </a:p>
          <a:p>
            <a:r>
              <a:rPr lang="en-PH" dirty="0" smtClean="0"/>
              <a:t>Spring 3.0 introduced @Value, a new wiring annotation that lets you wire primitive values such as </a:t>
            </a:r>
            <a:r>
              <a:rPr lang="en-PH" dirty="0" err="1" smtClean="0"/>
              <a:t>int</a:t>
            </a:r>
            <a:r>
              <a:rPr lang="en-PH" dirty="0" smtClean="0"/>
              <a:t>, </a:t>
            </a:r>
            <a:r>
              <a:rPr lang="en-PH" dirty="0" err="1" smtClean="0"/>
              <a:t>boolean</a:t>
            </a:r>
            <a:r>
              <a:rPr lang="en-PH" dirty="0" smtClean="0"/>
              <a:t>, and String using annotations. </a:t>
            </a:r>
            <a:endParaRPr lang="en-PH" dirty="0"/>
          </a:p>
        </p:txBody>
      </p:sp>
      <p:pic>
        <p:nvPicPr>
          <p:cNvPr id="5122" name="Picture 2"/>
          <p:cNvPicPr>
            <a:picLocks noChangeAspect="1" noChangeArrowheads="1"/>
          </p:cNvPicPr>
          <p:nvPr/>
        </p:nvPicPr>
        <p:blipFill>
          <a:blip r:embed="rId3" cstate="print"/>
          <a:srcRect/>
          <a:stretch>
            <a:fillRect/>
          </a:stretch>
        </p:blipFill>
        <p:spPr bwMode="auto">
          <a:xfrm>
            <a:off x="685800" y="5410200"/>
            <a:ext cx="81534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Wiring hardcoded values using @Value is interesting, but not all that necessary. If you’re </a:t>
            </a:r>
            <a:r>
              <a:rPr lang="en-PH" dirty="0" err="1" smtClean="0"/>
              <a:t>hardcoding</a:t>
            </a:r>
            <a:r>
              <a:rPr lang="en-PH" dirty="0" smtClean="0"/>
              <a:t> the values in Java code, then why not disregard @Value altogether and just hardcode the value directly on the property? @Value seems like extra baggage in that case. </a:t>
            </a:r>
          </a:p>
          <a:p>
            <a:r>
              <a:rPr lang="en-PH" dirty="0" smtClean="0"/>
              <a:t>As it turns out, simple values aren’t where @Value shines. Instead, @Value finds its power with </a:t>
            </a:r>
            <a:r>
              <a:rPr lang="en-PH" dirty="0" err="1" smtClean="0"/>
              <a:t>SpEL</a:t>
            </a:r>
            <a:r>
              <a:rPr lang="en-PH" dirty="0" smtClean="0"/>
              <a:t> expressions. </a:t>
            </a:r>
            <a:endParaRPr lang="en-PH" dirty="0"/>
          </a:p>
        </p:txBody>
      </p:sp>
      <p:pic>
        <p:nvPicPr>
          <p:cNvPr id="6146" name="Picture 2"/>
          <p:cNvPicPr>
            <a:picLocks noChangeAspect="1" noChangeArrowheads="1"/>
          </p:cNvPicPr>
          <p:nvPr/>
        </p:nvPicPr>
        <p:blipFill>
          <a:blip r:embed="rId3" cstate="print"/>
          <a:srcRect/>
          <a:stretch>
            <a:fillRect/>
          </a:stretch>
        </p:blipFill>
        <p:spPr bwMode="auto">
          <a:xfrm>
            <a:off x="762000" y="5257800"/>
            <a:ext cx="80010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As you can see, </a:t>
            </a:r>
            <a:r>
              <a:rPr lang="en-PH" dirty="0" err="1" smtClean="0"/>
              <a:t>autowiring</a:t>
            </a:r>
            <a:r>
              <a:rPr lang="en-PH" dirty="0" smtClean="0"/>
              <a:t> is a powerful technique. Letting Spring automatically figure out how to wire beans together can help you reduce the amount of XML configuration in your application. </a:t>
            </a:r>
          </a:p>
          <a:p>
            <a:r>
              <a:rPr lang="en-PH" dirty="0" smtClean="0"/>
              <a:t>What’s more, </a:t>
            </a:r>
            <a:r>
              <a:rPr lang="en-PH" dirty="0" err="1" smtClean="0"/>
              <a:t>autowiring</a:t>
            </a:r>
            <a:r>
              <a:rPr lang="en-PH" dirty="0" smtClean="0"/>
              <a:t> can take decoupling to a whole new level by decoupling bean declarations from each other. </a:t>
            </a:r>
            <a:endParaRPr lang="en-PH"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smtClean="0"/>
              <a:t>3.3 Automatically discovering beans </a:t>
            </a:r>
            <a:endParaRPr lang="en-PH" sz="4000" dirty="0"/>
          </a:p>
        </p:txBody>
      </p:sp>
      <p:sp>
        <p:nvSpPr>
          <p:cNvPr id="3" name="Content Placeholder 2"/>
          <p:cNvSpPr>
            <a:spLocks noGrp="1"/>
          </p:cNvSpPr>
          <p:nvPr>
            <p:ph idx="1"/>
          </p:nvPr>
        </p:nvSpPr>
        <p:spPr>
          <a:xfrm>
            <a:off x="457200" y="1676400"/>
            <a:ext cx="8229600" cy="4778408"/>
          </a:xfrm>
        </p:spPr>
        <p:txBody>
          <a:bodyPr>
            <a:normAutofit fontScale="92500" lnSpcReduction="20000"/>
          </a:bodyPr>
          <a:lstStyle/>
          <a:p>
            <a:r>
              <a:rPr lang="en-PH" dirty="0" smtClean="0"/>
              <a:t>&lt;</a:t>
            </a:r>
            <a:r>
              <a:rPr lang="en-PH" dirty="0" err="1" smtClean="0"/>
              <a:t>context:annotation-config</a:t>
            </a:r>
            <a:r>
              <a:rPr lang="en-PH" dirty="0" smtClean="0"/>
              <a:t>&gt; - telling Spring that you wanted it to </a:t>
            </a:r>
            <a:r>
              <a:rPr lang="en-PH" dirty="0" err="1" smtClean="0"/>
              <a:t>honor</a:t>
            </a:r>
            <a:r>
              <a:rPr lang="en-PH" dirty="0" smtClean="0"/>
              <a:t> a certain set of annotations in the beans that you declared and to use those beans to guide bean wiring</a:t>
            </a:r>
          </a:p>
          <a:p>
            <a:r>
              <a:rPr lang="en-PH" dirty="0" smtClean="0"/>
              <a:t>Necessity of explicitly declare beans using &lt;bean&gt;</a:t>
            </a:r>
          </a:p>
          <a:p>
            <a:r>
              <a:rPr lang="en-PH" dirty="0" smtClean="0"/>
              <a:t>&lt;</a:t>
            </a:r>
            <a:r>
              <a:rPr lang="en-PH" dirty="0" err="1" smtClean="0"/>
              <a:t>context:component</a:t>
            </a:r>
            <a:r>
              <a:rPr lang="en-PH" dirty="0" smtClean="0"/>
              <a:t>-scan&gt; element does everything that &lt;</a:t>
            </a:r>
            <a:r>
              <a:rPr lang="en-PH" dirty="0" err="1" smtClean="0"/>
              <a:t>context:annotation-config</a:t>
            </a:r>
            <a:r>
              <a:rPr lang="en-PH" dirty="0" smtClean="0"/>
              <a:t>&gt; does, plus it configures Spring to automatically discover beans and declare them for you</a:t>
            </a:r>
            <a:endParaRPr lang="en-PH"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305800" cy="2438400"/>
          </a:xfrm>
        </p:spPr>
        <p:txBody>
          <a:bodyPr>
            <a:normAutofit fontScale="85000" lnSpcReduction="20000"/>
          </a:bodyPr>
          <a:lstStyle/>
          <a:p>
            <a:r>
              <a:rPr lang="en-PH" dirty="0" smtClean="0"/>
              <a:t>The &lt;</a:t>
            </a:r>
            <a:r>
              <a:rPr lang="en-PH" dirty="0" err="1" smtClean="0"/>
              <a:t>context:component</a:t>
            </a:r>
            <a:r>
              <a:rPr lang="en-PH" dirty="0" smtClean="0"/>
              <a:t>-scan&gt; element works by scanning a package and all of its </a:t>
            </a:r>
            <a:r>
              <a:rPr lang="en-PH" dirty="0" err="1" smtClean="0"/>
              <a:t>subpackages</a:t>
            </a:r>
            <a:r>
              <a:rPr lang="en-PH" dirty="0" smtClean="0"/>
              <a:t>, looking for classes that could be automatically registered as beans in the Spring container. The base-package attribute tells &lt;</a:t>
            </a:r>
            <a:r>
              <a:rPr lang="en-PH" dirty="0" err="1" smtClean="0"/>
              <a:t>context:component</a:t>
            </a:r>
            <a:r>
              <a:rPr lang="en-PH" dirty="0" smtClean="0"/>
              <a:t>-scan&gt; the package to start its scan from. </a:t>
            </a:r>
            <a:endParaRPr lang="en-PH" dirty="0"/>
          </a:p>
        </p:txBody>
      </p:sp>
      <p:pic>
        <p:nvPicPr>
          <p:cNvPr id="7170" name="Picture 2"/>
          <p:cNvPicPr>
            <a:picLocks noChangeAspect="1" noChangeArrowheads="1"/>
          </p:cNvPicPr>
          <p:nvPr/>
        </p:nvPicPr>
        <p:blipFill>
          <a:blip r:embed="rId3" cstate="print"/>
          <a:srcRect/>
          <a:stretch>
            <a:fillRect/>
          </a:stretch>
        </p:blipFill>
        <p:spPr bwMode="auto">
          <a:xfrm>
            <a:off x="609600" y="457200"/>
            <a:ext cx="8153400" cy="20574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609600" y="2514601"/>
            <a:ext cx="8153400" cy="1600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3.3.1 Annotating beans for </a:t>
            </a:r>
            <a:r>
              <a:rPr lang="en-PH" sz="3600" b="1" i="1" dirty="0" err="1" smtClean="0"/>
              <a:t>autodiscovery</a:t>
            </a:r>
            <a:r>
              <a:rPr lang="en-PH" sz="3600" b="1" i="1" dirty="0" smtClean="0"/>
              <a:t> </a:t>
            </a:r>
            <a:endParaRPr lang="en-PH" sz="3600" dirty="0"/>
          </a:p>
        </p:txBody>
      </p:sp>
      <p:sp>
        <p:nvSpPr>
          <p:cNvPr id="3" name="Content Placeholder 2"/>
          <p:cNvSpPr>
            <a:spLocks noGrp="1"/>
          </p:cNvSpPr>
          <p:nvPr>
            <p:ph idx="1"/>
          </p:nvPr>
        </p:nvSpPr>
        <p:spPr>
          <a:xfrm>
            <a:off x="381000" y="1600200"/>
            <a:ext cx="8458200" cy="5257800"/>
          </a:xfrm>
        </p:spPr>
        <p:txBody>
          <a:bodyPr>
            <a:normAutofit fontScale="92500" lnSpcReduction="10000"/>
          </a:bodyPr>
          <a:lstStyle/>
          <a:p>
            <a:r>
              <a:rPr lang="en-PH" dirty="0" smtClean="0"/>
              <a:t>By default, &lt;</a:t>
            </a:r>
            <a:r>
              <a:rPr lang="en-PH" dirty="0" err="1" smtClean="0"/>
              <a:t>context:component</a:t>
            </a:r>
            <a:r>
              <a:rPr lang="en-PH" dirty="0" smtClean="0"/>
              <a:t>-scan&gt; looks for classes that are annotated with one of a handful of special stereotype annotations: </a:t>
            </a:r>
          </a:p>
          <a:p>
            <a:pPr lvl="1"/>
            <a:r>
              <a:rPr lang="en-PH" dirty="0" smtClean="0"/>
              <a:t>@Component—A general-purpose stereotype annotation indicating that the class is a Spring component </a:t>
            </a:r>
          </a:p>
          <a:p>
            <a:pPr lvl="1"/>
            <a:r>
              <a:rPr lang="en-PH" dirty="0" smtClean="0"/>
              <a:t>@Controller—Indicates that the class defines a Spring MVC controller </a:t>
            </a:r>
          </a:p>
          <a:p>
            <a:pPr lvl="1"/>
            <a:r>
              <a:rPr lang="en-PH" dirty="0" smtClean="0"/>
              <a:t>@Repository—Indicates that the class defines a data repository </a:t>
            </a:r>
          </a:p>
          <a:p>
            <a:pPr lvl="1"/>
            <a:r>
              <a:rPr lang="en-PH" dirty="0" smtClean="0"/>
              <a:t>@Service—Indicates that the class defines a service </a:t>
            </a:r>
          </a:p>
          <a:p>
            <a:pPr lvl="1"/>
            <a:r>
              <a:rPr lang="en-PH" dirty="0" smtClean="0"/>
              <a:t>Any custom annotation that is itself annotated with @Component </a:t>
            </a:r>
            <a:endParaRPr lang="en-PH"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581400"/>
            <a:ext cx="8610600" cy="3276600"/>
          </a:xfrm>
        </p:spPr>
        <p:txBody>
          <a:bodyPr>
            <a:normAutofit fontScale="92500" lnSpcReduction="20000"/>
          </a:bodyPr>
          <a:lstStyle/>
          <a:p>
            <a:r>
              <a:rPr lang="en-PH" dirty="0" smtClean="0"/>
              <a:t>When Spring scans the </a:t>
            </a:r>
            <a:r>
              <a:rPr lang="en-PH" dirty="0" err="1" smtClean="0"/>
              <a:t>com.springinaction.springidol</a:t>
            </a:r>
            <a:r>
              <a:rPr lang="en-PH" dirty="0" smtClean="0"/>
              <a:t> package, it’ll find that Guitar is annotated with @Component and will automatically register it in Spring. </a:t>
            </a:r>
          </a:p>
          <a:p>
            <a:r>
              <a:rPr lang="en-PH" dirty="0" smtClean="0"/>
              <a:t>By default, the bean’s ID will be generated by camel-casing the class name. In the case of Guitar that means that the bean ID will be guitar. </a:t>
            </a:r>
          </a:p>
          <a:p>
            <a:endParaRPr lang="en-PH" dirty="0"/>
          </a:p>
        </p:txBody>
      </p:sp>
      <p:pic>
        <p:nvPicPr>
          <p:cNvPr id="8194" name="Picture 2"/>
          <p:cNvPicPr>
            <a:picLocks noChangeAspect="1" noChangeArrowheads="1"/>
          </p:cNvPicPr>
          <p:nvPr/>
        </p:nvPicPr>
        <p:blipFill>
          <a:blip r:embed="rId2" cstate="print"/>
          <a:srcRect/>
          <a:stretch>
            <a:fillRect/>
          </a:stretch>
        </p:blipFill>
        <p:spPr bwMode="auto">
          <a:xfrm>
            <a:off x="609600" y="304800"/>
            <a:ext cx="83058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4800"/>
            <a:ext cx="8382000" cy="2438400"/>
          </a:xfrm>
        </p:spPr>
        <p:txBody>
          <a:bodyPr>
            <a:normAutofit fontScale="92500"/>
          </a:bodyPr>
          <a:lstStyle/>
          <a:p>
            <a:r>
              <a:rPr lang="en-PH" dirty="0" smtClean="0"/>
              <a:t>In this case, we’ve specified a bean ID as a parameter to @Component. The bean ID would’ve been “instrumentalist,” but to keep it consistent with the previous examples, we’ve explicitly named it </a:t>
            </a:r>
            <a:r>
              <a:rPr lang="en-PH" dirty="0" err="1" smtClean="0"/>
              <a:t>eddie</a:t>
            </a:r>
            <a:r>
              <a:rPr lang="en-PH" dirty="0" smtClean="0"/>
              <a:t>. </a:t>
            </a:r>
            <a:endParaRPr lang="en-PH" dirty="0"/>
          </a:p>
        </p:txBody>
      </p:sp>
      <p:pic>
        <p:nvPicPr>
          <p:cNvPr id="9218" name="Picture 2"/>
          <p:cNvPicPr>
            <a:picLocks noChangeAspect="1" noChangeArrowheads="1"/>
          </p:cNvPicPr>
          <p:nvPr/>
        </p:nvPicPr>
        <p:blipFill>
          <a:blip r:embed="rId3" cstate="print"/>
          <a:srcRect/>
          <a:stretch>
            <a:fillRect/>
          </a:stretch>
        </p:blipFill>
        <p:spPr bwMode="auto">
          <a:xfrm>
            <a:off x="685800" y="457200"/>
            <a:ext cx="7924800" cy="16002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685800" y="2057400"/>
            <a:ext cx="79248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solidFill>
                  <a:srgbClr val="FFFF00"/>
                </a:solidFill>
              </a:rPr>
              <a:t>Exercise </a:t>
            </a:r>
            <a:r>
              <a:rPr lang="en-PH" dirty="0" smtClean="0">
                <a:solidFill>
                  <a:srgbClr val="FFFF00"/>
                </a:solidFill>
              </a:rPr>
              <a:t>3-7</a:t>
            </a:r>
            <a:endParaRPr lang="en-PH" dirty="0" smtClean="0">
              <a:solidFill>
                <a:srgbClr val="FFFF00"/>
              </a:solidFill>
            </a:endParaRPr>
          </a:p>
          <a:p>
            <a:pPr lvl="1"/>
            <a:r>
              <a:rPr lang="en-PH" dirty="0" smtClean="0">
                <a:solidFill>
                  <a:srgbClr val="FFFF00"/>
                </a:solidFill>
              </a:rPr>
              <a:t>Convert the project </a:t>
            </a:r>
            <a:r>
              <a:rPr lang="en-PH" dirty="0" err="1" smtClean="0">
                <a:solidFill>
                  <a:srgbClr val="FFFF00"/>
                </a:solidFill>
              </a:rPr>
              <a:t>springidol</a:t>
            </a:r>
            <a:r>
              <a:rPr lang="en-PH" dirty="0" smtClean="0">
                <a:solidFill>
                  <a:srgbClr val="FFFF00"/>
                </a:solidFill>
              </a:rPr>
              <a:t>-</a:t>
            </a:r>
            <a:r>
              <a:rPr lang="en-PH" dirty="0" err="1" smtClean="0">
                <a:solidFill>
                  <a:srgbClr val="FFFF00"/>
                </a:solidFill>
              </a:rPr>
              <a:t>autodiscovery</a:t>
            </a:r>
            <a:r>
              <a:rPr lang="en-PH" dirty="0" smtClean="0">
                <a:solidFill>
                  <a:srgbClr val="FFFF00"/>
                </a:solidFill>
              </a:rPr>
              <a:t>-exercise from ‘annotation-</a:t>
            </a:r>
            <a:r>
              <a:rPr lang="en-PH" dirty="0" err="1" smtClean="0">
                <a:solidFill>
                  <a:srgbClr val="FFFF00"/>
                </a:solidFill>
              </a:rPr>
              <a:t>cofig</a:t>
            </a:r>
            <a:r>
              <a:rPr lang="en-PH" dirty="0" smtClean="0">
                <a:solidFill>
                  <a:srgbClr val="FFFF00"/>
                </a:solidFill>
              </a:rPr>
              <a:t>’ to ‘</a:t>
            </a:r>
            <a:r>
              <a:rPr lang="en-PH" dirty="0" err="1" smtClean="0">
                <a:solidFill>
                  <a:srgbClr val="FFFF00"/>
                </a:solidFill>
              </a:rPr>
              <a:t>autodiscovery</a:t>
            </a:r>
            <a:r>
              <a:rPr lang="en-PH" dirty="0" smtClean="0">
                <a:solidFill>
                  <a:srgbClr val="FFFF00"/>
                </a:solidFill>
              </a:rPr>
              <a:t>’</a:t>
            </a:r>
          </a:p>
          <a:p>
            <a:pPr lvl="1"/>
            <a:r>
              <a:rPr lang="en-PH" dirty="0" smtClean="0">
                <a:solidFill>
                  <a:srgbClr val="FFFF00"/>
                </a:solidFill>
              </a:rPr>
              <a:t>Take out </a:t>
            </a:r>
            <a:r>
              <a:rPr lang="en-PH" dirty="0" smtClean="0"/>
              <a:t>&lt;</a:t>
            </a:r>
            <a:r>
              <a:rPr lang="en-PH" dirty="0" err="1" smtClean="0"/>
              <a:t>context:annotation-config</a:t>
            </a:r>
            <a:r>
              <a:rPr lang="en-PH" dirty="0" smtClean="0"/>
              <a:t> </a:t>
            </a:r>
            <a:r>
              <a:rPr lang="en-PH" dirty="0" smtClean="0"/>
              <a:t>/&gt; </a:t>
            </a:r>
            <a:r>
              <a:rPr lang="en-PH" dirty="0" smtClean="0">
                <a:solidFill>
                  <a:srgbClr val="FFFF00"/>
                </a:solidFill>
              </a:rPr>
              <a:t>and</a:t>
            </a:r>
            <a:r>
              <a:rPr lang="en-PH" dirty="0" smtClean="0"/>
              <a:t> </a:t>
            </a:r>
            <a:r>
              <a:rPr lang="en-PH" dirty="0" smtClean="0">
                <a:solidFill>
                  <a:srgbClr val="FFFF00"/>
                </a:solidFill>
              </a:rPr>
              <a:t>all</a:t>
            </a:r>
            <a:r>
              <a:rPr lang="en-PH" dirty="0" smtClean="0"/>
              <a:t> &lt;bean&gt; </a:t>
            </a:r>
            <a:r>
              <a:rPr lang="en-PH" dirty="0" smtClean="0">
                <a:solidFill>
                  <a:srgbClr val="FFFF00"/>
                </a:solidFill>
              </a:rPr>
              <a:t>declarations from spring-idol.xml and replace with </a:t>
            </a:r>
            <a:r>
              <a:rPr lang="en-PH" dirty="0" err="1" smtClean="0">
                <a:solidFill>
                  <a:srgbClr val="FFFF00"/>
                </a:solidFill>
              </a:rPr>
              <a:t>autodiscovery</a:t>
            </a:r>
            <a:r>
              <a:rPr lang="en-PH" dirty="0" smtClean="0"/>
              <a:t>.</a:t>
            </a:r>
          </a:p>
          <a:p>
            <a:pPr lvl="1"/>
            <a:r>
              <a:rPr lang="en-PH" dirty="0" smtClean="0">
                <a:solidFill>
                  <a:srgbClr val="FFFF00"/>
                </a:solidFill>
              </a:rPr>
              <a:t>Goal: </a:t>
            </a:r>
            <a:r>
              <a:rPr lang="en-PH" dirty="0" err="1" smtClean="0">
                <a:solidFill>
                  <a:srgbClr val="FFFF00"/>
                </a:solidFill>
              </a:rPr>
              <a:t>AnnotationConfigTest</a:t>
            </a:r>
            <a:r>
              <a:rPr lang="en-PH" dirty="0" smtClean="0">
                <a:solidFill>
                  <a:srgbClr val="FFFF00"/>
                </a:solidFill>
              </a:rPr>
              <a:t> should pass</a:t>
            </a:r>
            <a:endParaRPr lang="en-PH" dirty="0" smtClean="0">
              <a:solidFill>
                <a:srgbClr val="FFFF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3.3.2 Filtering component-scans </a:t>
            </a:r>
            <a:endParaRPr lang="en-PH" sz="3600" dirty="0"/>
          </a:p>
        </p:txBody>
      </p:sp>
      <p:sp>
        <p:nvSpPr>
          <p:cNvPr id="3" name="Content Placeholder 2"/>
          <p:cNvSpPr>
            <a:spLocks noGrp="1"/>
          </p:cNvSpPr>
          <p:nvPr>
            <p:ph idx="1"/>
          </p:nvPr>
        </p:nvSpPr>
        <p:spPr>
          <a:xfrm>
            <a:off x="457200" y="1600200"/>
            <a:ext cx="8229600" cy="4854608"/>
          </a:xfrm>
        </p:spPr>
        <p:txBody>
          <a:bodyPr/>
          <a:lstStyle/>
          <a:p>
            <a:r>
              <a:rPr lang="en-PH" dirty="0" smtClean="0"/>
              <a:t>As it turns out, &lt;</a:t>
            </a:r>
            <a:r>
              <a:rPr lang="en-PH" dirty="0" err="1" smtClean="0"/>
              <a:t>context:component</a:t>
            </a:r>
            <a:r>
              <a:rPr lang="en-PH" dirty="0" smtClean="0"/>
              <a:t>-scan&gt; is flexible with regard to how it scans for bean candidates. </a:t>
            </a:r>
          </a:p>
          <a:p>
            <a:r>
              <a:rPr lang="en-PH" dirty="0" smtClean="0"/>
              <a:t>By adding &lt;</a:t>
            </a:r>
            <a:r>
              <a:rPr lang="en-PH" dirty="0" err="1" smtClean="0"/>
              <a:t>context:include</a:t>
            </a:r>
            <a:r>
              <a:rPr lang="en-PH" dirty="0" smtClean="0"/>
              <a:t>-filter&gt; and/or &lt;</a:t>
            </a:r>
            <a:r>
              <a:rPr lang="en-PH" dirty="0" err="1" smtClean="0"/>
              <a:t>context:exclude</a:t>
            </a:r>
            <a:r>
              <a:rPr lang="en-PH" dirty="0" smtClean="0"/>
              <a:t>-filter&gt; </a:t>
            </a:r>
            <a:r>
              <a:rPr lang="en-PH" dirty="0" err="1" smtClean="0"/>
              <a:t>subelements</a:t>
            </a:r>
            <a:r>
              <a:rPr lang="en-PH" dirty="0" smtClean="0"/>
              <a:t> to &lt;</a:t>
            </a:r>
            <a:r>
              <a:rPr lang="en-PH" dirty="0" err="1" smtClean="0"/>
              <a:t>context:component</a:t>
            </a:r>
            <a:r>
              <a:rPr lang="en-PH" dirty="0" smtClean="0"/>
              <a:t>-scan&gt;, you can tweak component- scanning </a:t>
            </a:r>
            <a:r>
              <a:rPr lang="en-PH" dirty="0" err="1" smtClean="0"/>
              <a:t>behavior</a:t>
            </a:r>
            <a:r>
              <a:rPr lang="en-PH" dirty="0" smtClean="0"/>
              <a:t> to your heart’s content. </a:t>
            </a:r>
            <a:endParaRPr lang="en-P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smtClean="0"/>
              <a:t>AUTOWIRING BY NAME </a:t>
            </a:r>
            <a:endParaRPr lang="en-PH" sz="2800" dirty="0"/>
          </a:p>
        </p:txBody>
      </p:sp>
      <p:sp>
        <p:nvSpPr>
          <p:cNvPr id="3" name="Content Placeholder 2"/>
          <p:cNvSpPr>
            <a:spLocks noGrp="1"/>
          </p:cNvSpPr>
          <p:nvPr>
            <p:ph idx="1"/>
          </p:nvPr>
        </p:nvSpPr>
        <p:spPr>
          <a:xfrm>
            <a:off x="457200" y="1066800"/>
            <a:ext cx="8229600" cy="5388008"/>
          </a:xfrm>
        </p:spPr>
        <p:txBody>
          <a:bodyPr/>
          <a:lstStyle/>
          <a:p>
            <a:r>
              <a:rPr lang="en-PH" dirty="0" smtClean="0"/>
              <a:t>In Spring, everything is given a name. Thus bean properties are given names, as are the beans that are wired into those properties. </a:t>
            </a:r>
          </a:p>
          <a:p>
            <a:endParaRPr lang="en-PH" dirty="0"/>
          </a:p>
        </p:txBody>
      </p:sp>
      <p:pic>
        <p:nvPicPr>
          <p:cNvPr id="1026" name="Picture 2"/>
          <p:cNvPicPr>
            <a:picLocks noChangeAspect="1" noChangeArrowheads="1"/>
          </p:cNvPicPr>
          <p:nvPr/>
        </p:nvPicPr>
        <p:blipFill>
          <a:blip r:embed="rId2" cstate="print"/>
          <a:srcRect/>
          <a:stretch>
            <a:fillRect/>
          </a:stretch>
        </p:blipFill>
        <p:spPr bwMode="auto">
          <a:xfrm>
            <a:off x="533400" y="3352800"/>
            <a:ext cx="8229600" cy="1676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3400" y="5257800"/>
            <a:ext cx="8229600"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To demonstrate component-scan filtering, consider what it would take to have &lt;</a:t>
            </a:r>
            <a:r>
              <a:rPr lang="en-PH" dirty="0" err="1" smtClean="0"/>
              <a:t>context:component</a:t>
            </a:r>
            <a:r>
              <a:rPr lang="en-PH" dirty="0" smtClean="0"/>
              <a:t>-scan&gt; automatically register all classes that are implementations of Instrument using the annotation-based strategy. </a:t>
            </a:r>
            <a:endParaRPr lang="en-PH"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r>
              <a:rPr lang="en-PH" dirty="0" smtClean="0"/>
              <a:t>So, instead of relying on annotation-based component scanning, you can ask &lt;</a:t>
            </a:r>
            <a:r>
              <a:rPr lang="en-PH" dirty="0" err="1" smtClean="0"/>
              <a:t>context:component</a:t>
            </a:r>
            <a:r>
              <a:rPr lang="en-PH" dirty="0" smtClean="0"/>
              <a:t>-scan&gt; to automatically register all classes that are assignable to Instrument by adding an include filter </a:t>
            </a:r>
          </a:p>
          <a:p>
            <a:endParaRPr lang="en-PH" dirty="0" smtClean="0"/>
          </a:p>
          <a:p>
            <a:endParaRPr lang="en-PH" dirty="0" smtClean="0"/>
          </a:p>
          <a:p>
            <a:endParaRPr lang="en-PH" dirty="0" smtClean="0"/>
          </a:p>
          <a:p>
            <a:endParaRPr lang="en-PH" dirty="0" smtClean="0"/>
          </a:p>
          <a:p>
            <a:r>
              <a:rPr lang="en-PH" dirty="0" smtClean="0"/>
              <a:t>The type and the expression attributes of &lt;</a:t>
            </a:r>
            <a:r>
              <a:rPr lang="en-PH" dirty="0" err="1" smtClean="0"/>
              <a:t>context:include</a:t>
            </a:r>
            <a:r>
              <a:rPr lang="en-PH" dirty="0" smtClean="0"/>
              <a:t>-filter&gt; work together to define a component-scanning strategy. </a:t>
            </a:r>
            <a:endParaRPr lang="en-PH" dirty="0"/>
          </a:p>
        </p:txBody>
      </p:sp>
      <p:pic>
        <p:nvPicPr>
          <p:cNvPr id="10242" name="Picture 2"/>
          <p:cNvPicPr>
            <a:picLocks noChangeAspect="1" noChangeArrowheads="1"/>
          </p:cNvPicPr>
          <p:nvPr/>
        </p:nvPicPr>
        <p:blipFill>
          <a:blip r:embed="rId3" cstate="print"/>
          <a:srcRect/>
          <a:stretch>
            <a:fillRect/>
          </a:stretch>
        </p:blipFill>
        <p:spPr bwMode="auto">
          <a:xfrm>
            <a:off x="762000" y="2895600"/>
            <a:ext cx="79248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0"/>
            <a:ext cx="8229600" cy="739808"/>
          </a:xfrm>
        </p:spPr>
        <p:txBody>
          <a:bodyPr/>
          <a:lstStyle/>
          <a:p>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533400" y="457200"/>
            <a:ext cx="8382000" cy="23622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609600" y="2743200"/>
            <a:ext cx="8382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2438400"/>
          </a:xfrm>
        </p:spPr>
        <p:txBody>
          <a:bodyPr/>
          <a:lstStyle/>
          <a:p>
            <a:r>
              <a:rPr lang="en-PH" dirty="0" smtClean="0"/>
              <a:t>Just as &lt;</a:t>
            </a:r>
            <a:r>
              <a:rPr lang="en-PH" dirty="0" err="1" smtClean="0"/>
              <a:t>context:include</a:t>
            </a:r>
            <a:r>
              <a:rPr lang="en-PH" dirty="0" smtClean="0"/>
              <a:t>-filter&gt; can be used to tell &lt;</a:t>
            </a:r>
            <a:r>
              <a:rPr lang="en-PH" dirty="0" err="1" smtClean="0"/>
              <a:t>context:component</a:t>
            </a:r>
            <a:r>
              <a:rPr lang="en-PH" dirty="0" smtClean="0"/>
              <a:t>-scan&gt; what it should register as beans, you can use &lt;</a:t>
            </a:r>
            <a:r>
              <a:rPr lang="en-PH" dirty="0" err="1" smtClean="0"/>
              <a:t>context:exclude</a:t>
            </a:r>
            <a:r>
              <a:rPr lang="en-PH" dirty="0" smtClean="0"/>
              <a:t>-filter&gt; to tell it what not to register. </a:t>
            </a:r>
            <a:endParaRPr lang="en-PH" dirty="0"/>
          </a:p>
        </p:txBody>
      </p:sp>
      <p:pic>
        <p:nvPicPr>
          <p:cNvPr id="12290" name="Picture 2"/>
          <p:cNvPicPr>
            <a:picLocks noChangeAspect="1" noChangeArrowheads="1"/>
          </p:cNvPicPr>
          <p:nvPr/>
        </p:nvPicPr>
        <p:blipFill>
          <a:blip r:embed="rId3" cstate="print"/>
          <a:srcRect/>
          <a:stretch>
            <a:fillRect/>
          </a:stretch>
        </p:blipFill>
        <p:spPr bwMode="auto">
          <a:xfrm>
            <a:off x="762000" y="2895600"/>
            <a:ext cx="80772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smtClean="0"/>
              <a:t>3.4 Using Spring’s Java-based configuration </a:t>
            </a:r>
            <a:endParaRPr lang="en-PH" sz="4000" dirty="0"/>
          </a:p>
        </p:txBody>
      </p:sp>
      <p:sp>
        <p:nvSpPr>
          <p:cNvPr id="3" name="Content Placeholder 2"/>
          <p:cNvSpPr>
            <a:spLocks noGrp="1"/>
          </p:cNvSpPr>
          <p:nvPr>
            <p:ph idx="1"/>
          </p:nvPr>
        </p:nvSpPr>
        <p:spPr>
          <a:xfrm>
            <a:off x="457200" y="1676400"/>
            <a:ext cx="8229600" cy="4778408"/>
          </a:xfrm>
        </p:spPr>
        <p:txBody>
          <a:bodyPr>
            <a:normAutofit fontScale="92500" lnSpcReduction="10000"/>
          </a:bodyPr>
          <a:lstStyle/>
          <a:p>
            <a:r>
              <a:rPr lang="en-PH" dirty="0" smtClean="0"/>
              <a:t>Believe it or not, not all developers are fans of XML. In fact, some are card-carrying members of the He-Man XML Haters Club. </a:t>
            </a:r>
          </a:p>
          <a:p>
            <a:r>
              <a:rPr lang="en-PH" dirty="0" smtClean="0"/>
              <a:t>Now you have the option of configuring a Spring application with almost no XML, using pure Java. </a:t>
            </a:r>
          </a:p>
          <a:p>
            <a:r>
              <a:rPr lang="en-PH" dirty="0" smtClean="0"/>
              <a:t>even if you don’t hate XML, you may want to try out Spring’s Java-based configuration because, as you’ll soon see, the Java-based configuration knows a few tricks that its XML counterpart doesn’t. </a:t>
            </a:r>
            <a:endParaRPr lang="en-PH"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3.4.1 Setting up for Java-based configuration </a:t>
            </a:r>
            <a:endParaRPr lang="en-PH" sz="3600" dirty="0"/>
          </a:p>
        </p:txBody>
      </p:sp>
      <p:sp>
        <p:nvSpPr>
          <p:cNvPr id="3" name="Content Placeholder 2"/>
          <p:cNvSpPr>
            <a:spLocks noGrp="1"/>
          </p:cNvSpPr>
          <p:nvPr>
            <p:ph idx="1"/>
          </p:nvPr>
        </p:nvSpPr>
        <p:spPr>
          <a:xfrm>
            <a:off x="457200" y="5867400"/>
            <a:ext cx="8229600" cy="587408"/>
          </a:xfrm>
        </p:spPr>
        <p:txBody>
          <a:bodyPr/>
          <a:lstStyle/>
          <a:p>
            <a:endParaRPr lang="en-PH" dirty="0"/>
          </a:p>
        </p:txBody>
      </p:sp>
      <p:pic>
        <p:nvPicPr>
          <p:cNvPr id="1026" name="Picture 2"/>
          <p:cNvPicPr>
            <a:picLocks noChangeAspect="1" noChangeArrowheads="1"/>
          </p:cNvPicPr>
          <p:nvPr/>
        </p:nvPicPr>
        <p:blipFill>
          <a:blip r:embed="rId2" cstate="print"/>
          <a:srcRect/>
          <a:stretch>
            <a:fillRect/>
          </a:stretch>
        </p:blipFill>
        <p:spPr bwMode="auto">
          <a:xfrm>
            <a:off x="685800" y="1752600"/>
            <a:ext cx="7848600" cy="1447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85800" y="3200400"/>
            <a:ext cx="7848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172200"/>
          </a:xfrm>
        </p:spPr>
        <p:txBody>
          <a:bodyPr/>
          <a:lstStyle/>
          <a:p>
            <a:r>
              <a:rPr lang="en-PH" dirty="0" smtClean="0"/>
              <a:t>We’ve already seen how &lt;</a:t>
            </a:r>
            <a:r>
              <a:rPr lang="en-PH" dirty="0" err="1" smtClean="0"/>
              <a:t>context:component</a:t>
            </a:r>
            <a:r>
              <a:rPr lang="en-PH" dirty="0" smtClean="0"/>
              <a:t>-scan&gt; automatically registers beans that are annotated with certain stereotype annotations. But it also automatically loads in Java-based configuration classes that are annotated with @Configuration.</a:t>
            </a:r>
          </a:p>
          <a:p>
            <a:r>
              <a:rPr lang="en-PH" dirty="0" smtClean="0"/>
              <a:t>In this case, the base-package attribute tells Spring to look in </a:t>
            </a:r>
            <a:r>
              <a:rPr lang="en-PH" dirty="0" err="1" smtClean="0"/>
              <a:t>com.springinaction.spring</a:t>
            </a:r>
            <a:r>
              <a:rPr lang="en-PH" dirty="0" smtClean="0"/>
              <a:t>- idol to find classes that are annotated with @Configuration.  </a:t>
            </a:r>
            <a:endParaRPr lang="en-PH"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3.4.2 Defining a configuration class </a:t>
            </a:r>
            <a:endParaRPr lang="en-PH" sz="3600" dirty="0"/>
          </a:p>
        </p:txBody>
      </p:sp>
      <p:sp>
        <p:nvSpPr>
          <p:cNvPr id="3" name="Content Placeholder 2"/>
          <p:cNvSpPr>
            <a:spLocks noGrp="1"/>
          </p:cNvSpPr>
          <p:nvPr>
            <p:ph idx="1"/>
          </p:nvPr>
        </p:nvSpPr>
        <p:spPr>
          <a:xfrm>
            <a:off x="457200" y="1600200"/>
            <a:ext cx="8229600" cy="4854608"/>
          </a:xfrm>
        </p:spPr>
        <p:txBody>
          <a:bodyPr/>
          <a:lstStyle/>
          <a:p>
            <a:r>
              <a:rPr lang="en-PH" dirty="0" smtClean="0"/>
              <a:t>When we first started looking at Spring’s XML-based configuration, I showed you a snippet of XML with the &lt;beans&gt; element from Spring’s beans namespace at its root. </a:t>
            </a:r>
          </a:p>
          <a:p>
            <a:r>
              <a:rPr lang="en-PH" dirty="0" smtClean="0"/>
              <a:t>Java-based equivalent:</a:t>
            </a:r>
          </a:p>
          <a:p>
            <a:endParaRPr lang="en-PH" dirty="0"/>
          </a:p>
        </p:txBody>
      </p:sp>
      <p:pic>
        <p:nvPicPr>
          <p:cNvPr id="2050" name="Picture 2"/>
          <p:cNvPicPr>
            <a:picLocks noChangeAspect="1" noChangeArrowheads="1"/>
          </p:cNvPicPr>
          <p:nvPr/>
        </p:nvPicPr>
        <p:blipFill>
          <a:blip r:embed="rId3" cstate="print"/>
          <a:srcRect/>
          <a:stretch>
            <a:fillRect/>
          </a:stretch>
        </p:blipFill>
        <p:spPr bwMode="auto">
          <a:xfrm>
            <a:off x="609600" y="4495800"/>
            <a:ext cx="8001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3600" b="1" i="1" dirty="0" smtClean="0"/>
              <a:t>3.4.3 Declaring a simple bean </a:t>
            </a:r>
            <a:endParaRPr lang="en-PH" sz="3600" dirty="0"/>
          </a:p>
        </p:txBody>
      </p:sp>
      <p:sp>
        <p:nvSpPr>
          <p:cNvPr id="3" name="Content Placeholder 2"/>
          <p:cNvSpPr>
            <a:spLocks noGrp="1"/>
          </p:cNvSpPr>
          <p:nvPr>
            <p:ph idx="1"/>
          </p:nvPr>
        </p:nvSpPr>
        <p:spPr>
          <a:xfrm>
            <a:off x="457200" y="1524000"/>
            <a:ext cx="8229600" cy="4930808"/>
          </a:xfrm>
        </p:spPr>
        <p:txBody>
          <a:bodyPr>
            <a:normAutofit fontScale="92500"/>
          </a:bodyPr>
          <a:lstStyle/>
          <a:p>
            <a:r>
              <a:rPr lang="en-PH" dirty="0" smtClean="0"/>
              <a:t>In the previous chapter, we used Spring’s &lt;bean&gt; element to declare a Juggler bean whose ID was duke. </a:t>
            </a:r>
          </a:p>
          <a:p>
            <a:endParaRPr lang="en-PH" dirty="0" smtClean="0"/>
          </a:p>
          <a:p>
            <a:endParaRPr lang="en-PH" dirty="0" smtClean="0"/>
          </a:p>
          <a:p>
            <a:endParaRPr lang="en-PH" dirty="0" smtClean="0"/>
          </a:p>
          <a:p>
            <a:endParaRPr lang="en-PH" dirty="0" smtClean="0"/>
          </a:p>
          <a:p>
            <a:r>
              <a:rPr lang="en-PH" dirty="0" smtClean="0"/>
              <a:t>The @Bean tells Spring that this method will return an object that should be registered as a bean in the Spring application context. </a:t>
            </a: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838200" y="3048000"/>
            <a:ext cx="76962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t>The bean will get its ID from the method name. </a:t>
            </a:r>
          </a:p>
          <a:p>
            <a:r>
              <a:rPr lang="en-PH" dirty="0" smtClean="0"/>
              <a:t>Everything that happens in the method ultimately leads to the creation of the bean. </a:t>
            </a:r>
          </a:p>
          <a:p>
            <a:r>
              <a:rPr lang="en-PH" dirty="0" smtClean="0"/>
              <a:t>In Spring’s Java-based configuration, there are no String attributes. Both the bean’s ID and its type are expressed as part of a method signature. The actual creation of the bean is defined in the method body. </a:t>
            </a:r>
          </a:p>
          <a:p>
            <a:r>
              <a:rPr lang="en-PH" dirty="0" smtClean="0"/>
              <a:t>Because it’s all Java, you gain some benefit in terms of compile-time checking to ensure that your bean’s type is a real type and that its ID is unique. </a:t>
            </a:r>
            <a:endParaRPr lang="en-PH"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572000"/>
          </a:xfrm>
        </p:spPr>
        <p:txBody>
          <a:bodyPr>
            <a:normAutofit/>
          </a:bodyPr>
          <a:lstStyle/>
          <a:p>
            <a:r>
              <a:rPr lang="en-PH" dirty="0" err="1" smtClean="0"/>
              <a:t>byName</a:t>
            </a:r>
            <a:r>
              <a:rPr lang="en-PH" dirty="0" smtClean="0"/>
              <a:t> </a:t>
            </a:r>
            <a:r>
              <a:rPr lang="en-PH" dirty="0" err="1" smtClean="0"/>
              <a:t>autowiring</a:t>
            </a:r>
            <a:r>
              <a:rPr lang="en-PH" dirty="0" smtClean="0"/>
              <a:t> establishes a convention where a property will automatically be wired with a bean of the same name. </a:t>
            </a:r>
          </a:p>
          <a:p>
            <a:r>
              <a:rPr lang="en-PH" dirty="0" smtClean="0"/>
              <a:t>In setting the </a:t>
            </a:r>
            <a:r>
              <a:rPr lang="en-PH" dirty="0" err="1" smtClean="0"/>
              <a:t>autowire</a:t>
            </a:r>
            <a:r>
              <a:rPr lang="en-PH" dirty="0" smtClean="0"/>
              <a:t> property to </a:t>
            </a:r>
            <a:r>
              <a:rPr lang="en-PH" dirty="0" err="1" smtClean="0"/>
              <a:t>byName</a:t>
            </a:r>
            <a:r>
              <a:rPr lang="en-PH" dirty="0" smtClean="0"/>
              <a:t>, you’re telling Spring to consider all properties of </a:t>
            </a:r>
            <a:r>
              <a:rPr lang="en-PH" dirty="0" err="1" smtClean="0"/>
              <a:t>kenny</a:t>
            </a:r>
            <a:r>
              <a:rPr lang="en-PH" dirty="0" smtClean="0"/>
              <a:t> and look for beans that are declared with the same names as the properties </a:t>
            </a:r>
            <a:endParaRPr lang="en-PH" dirty="0"/>
          </a:p>
        </p:txBody>
      </p:sp>
      <p:pic>
        <p:nvPicPr>
          <p:cNvPr id="2051" name="Picture 3"/>
          <p:cNvPicPr>
            <a:picLocks noChangeAspect="1" noChangeArrowheads="1"/>
          </p:cNvPicPr>
          <p:nvPr/>
        </p:nvPicPr>
        <p:blipFill>
          <a:blip r:embed="rId3" cstate="print"/>
          <a:srcRect/>
          <a:stretch>
            <a:fillRect/>
          </a:stretch>
        </p:blipFill>
        <p:spPr bwMode="auto">
          <a:xfrm>
            <a:off x="609600" y="304800"/>
            <a:ext cx="80772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3.4.4 Injecting with Spring’s Java-based configuration </a:t>
            </a:r>
            <a:endParaRPr lang="en-PH" sz="3600" dirty="0"/>
          </a:p>
        </p:txBody>
      </p:sp>
      <p:sp>
        <p:nvSpPr>
          <p:cNvPr id="3" name="Content Placeholder 2"/>
          <p:cNvSpPr>
            <a:spLocks noGrp="1"/>
          </p:cNvSpPr>
          <p:nvPr>
            <p:ph idx="1"/>
          </p:nvPr>
        </p:nvSpPr>
        <p:spPr>
          <a:xfrm>
            <a:off x="457200" y="1676400"/>
            <a:ext cx="8382000" cy="4953000"/>
          </a:xfrm>
        </p:spPr>
        <p:txBody>
          <a:bodyPr/>
          <a:lstStyle/>
          <a:p>
            <a:r>
              <a:rPr lang="en-PH" dirty="0" smtClean="0"/>
              <a:t>If declaring beans with Spring’s Java-based configuration is nothing more than writing a method that returns an instance of a class, then how does dependency injection work in Java-based configuration? </a:t>
            </a:r>
            <a:endParaRPr lang="en-PH"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0"/>
            <a:ext cx="8229600" cy="1882808"/>
          </a:xfrm>
        </p:spPr>
        <p:txBody>
          <a:bodyPr>
            <a:normAutofit/>
          </a:bodyPr>
          <a:lstStyle/>
          <a:p>
            <a:r>
              <a:rPr lang="en-PH" dirty="0" smtClean="0"/>
              <a:t>Wiring simple values is straightforward enough. What about wiring in references to other beans?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914400" y="457200"/>
            <a:ext cx="7620000" cy="13716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914400" y="2286000"/>
            <a:ext cx="7619999" cy="1904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76800"/>
            <a:ext cx="8229600" cy="1578008"/>
          </a:xfrm>
        </p:spPr>
        <p:txBody>
          <a:bodyPr>
            <a:normAutofit fontScale="92500" lnSpcReduction="20000"/>
          </a:bodyPr>
          <a:lstStyle/>
          <a:p>
            <a:r>
              <a:rPr lang="en-PH" dirty="0" smtClean="0"/>
              <a:t>Wiring in another bean is a simple matter of referring to that bean’s method. But don’t let the simplicity fool you. More is going on here than meets the eye. </a:t>
            </a:r>
            <a:endParaRPr lang="en-PH" dirty="0"/>
          </a:p>
        </p:txBody>
      </p:sp>
      <p:pic>
        <p:nvPicPr>
          <p:cNvPr id="5122" name="Picture 2"/>
          <p:cNvPicPr>
            <a:picLocks noChangeAspect="1" noChangeArrowheads="1"/>
          </p:cNvPicPr>
          <p:nvPr/>
        </p:nvPicPr>
        <p:blipFill>
          <a:blip r:embed="rId2" cstate="print"/>
          <a:srcRect/>
          <a:stretch>
            <a:fillRect/>
          </a:stretch>
        </p:blipFill>
        <p:spPr bwMode="auto">
          <a:xfrm>
            <a:off x="685800" y="533400"/>
            <a:ext cx="8153400" cy="19812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85800" y="2743200"/>
            <a:ext cx="82296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By annotating the sonnet29() method with @Bean, we’re telling Spring that we want that method to define a bean to be registered in the Spring application context. </a:t>
            </a:r>
          </a:p>
          <a:p>
            <a:r>
              <a:rPr lang="en-PH" dirty="0" smtClean="0"/>
              <a:t>Then, whenever we refer to that method in another bean declaration method, Spring will intercept the call to the method and try to find the bean in its context instead of letting the method create a new instance. </a:t>
            </a:r>
            <a:endParaRPr lang="en-PH"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normAutofit lnSpcReduction="10000"/>
          </a:bodyPr>
          <a:lstStyle/>
          <a:p>
            <a:r>
              <a:rPr lang="en-PH" dirty="0" smtClean="0"/>
              <a:t>XML-based disadvantages:</a:t>
            </a:r>
          </a:p>
          <a:p>
            <a:pPr lvl="1" fontAlgn="base"/>
            <a:r>
              <a:rPr lang="en-PH" dirty="0" smtClean="0"/>
              <a:t>Type-safety</a:t>
            </a:r>
            <a:endParaRPr lang="en-PH" dirty="0" smtClean="0"/>
          </a:p>
          <a:p>
            <a:pPr lvl="1" fontAlgn="base"/>
            <a:r>
              <a:rPr lang="en-PH" dirty="0" smtClean="0"/>
              <a:t>XML is verbose, so configuration files get big. It’s a good thing to split them up.</a:t>
            </a:r>
          </a:p>
          <a:p>
            <a:pPr lvl="1" fontAlgn="base"/>
            <a:r>
              <a:rPr lang="en-PH" dirty="0" smtClean="0"/>
              <a:t>Regarding splitting the configuration up: it’s not possible to navigate between different XML-files. </a:t>
            </a:r>
          </a:p>
          <a:p>
            <a:pPr lvl="1" fontAlgn="base"/>
            <a:r>
              <a:rPr lang="en-PH" dirty="0" smtClean="0"/>
              <a:t>It’s really hard to find XML configuration files in jars on the </a:t>
            </a:r>
            <a:r>
              <a:rPr lang="en-PH" dirty="0" err="1" smtClean="0"/>
              <a:t>classpath</a:t>
            </a:r>
            <a:r>
              <a:rPr lang="en-PH" dirty="0" smtClean="0"/>
              <a:t>, and it’s even harder to detect references in those files.</a:t>
            </a:r>
          </a:p>
          <a:p>
            <a:pPr fontAlgn="base"/>
            <a:r>
              <a:rPr lang="en-PH" dirty="0" smtClean="0"/>
              <a:t>Some of those disadvantages may be covered up somehow when you’ve got the right tooling, but often you cannot choose your IDE. And not everything can be covered up.</a:t>
            </a:r>
          </a:p>
          <a:p>
            <a:pPr lvl="1"/>
            <a:endParaRPr lang="en-PH"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fontScale="92500" lnSpcReduction="10000"/>
          </a:bodyPr>
          <a:lstStyle/>
          <a:p>
            <a:r>
              <a:rPr lang="en-PH" dirty="0" smtClean="0"/>
              <a:t>Java-based </a:t>
            </a:r>
            <a:r>
              <a:rPr lang="en-PH" dirty="0" err="1" smtClean="0"/>
              <a:t>config</a:t>
            </a:r>
            <a:r>
              <a:rPr lang="en-PH" dirty="0" smtClean="0"/>
              <a:t>:</a:t>
            </a:r>
          </a:p>
          <a:p>
            <a:pPr lvl="1"/>
            <a:r>
              <a:rPr lang="en-PH" dirty="0" smtClean="0"/>
              <a:t>Tooling</a:t>
            </a:r>
          </a:p>
          <a:p>
            <a:pPr lvl="1">
              <a:buNone/>
            </a:pPr>
            <a:r>
              <a:rPr lang="en-PH" dirty="0" smtClean="0"/>
              <a:t>	- type-safety check by compiling</a:t>
            </a:r>
            <a:br>
              <a:rPr lang="en-PH" dirty="0" smtClean="0"/>
            </a:br>
            <a:r>
              <a:rPr lang="en-PH" dirty="0" smtClean="0"/>
              <a:t>- code completion</a:t>
            </a:r>
            <a:br>
              <a:rPr lang="en-PH" dirty="0" smtClean="0"/>
            </a:br>
            <a:r>
              <a:rPr lang="en-PH" dirty="0" smtClean="0"/>
              <a:t>- refactoring support</a:t>
            </a:r>
            <a:br>
              <a:rPr lang="en-PH" dirty="0" smtClean="0"/>
            </a:br>
            <a:r>
              <a:rPr lang="en-PH" dirty="0" smtClean="0"/>
              <a:t>- support for finding references in the workspace (even on jars in the </a:t>
            </a:r>
            <a:r>
              <a:rPr lang="en-PH" dirty="0" err="1" smtClean="0"/>
              <a:t>classpath</a:t>
            </a:r>
            <a:r>
              <a:rPr lang="en-PH" dirty="0" smtClean="0"/>
              <a:t>)</a:t>
            </a:r>
          </a:p>
          <a:p>
            <a:pPr lvl="1"/>
            <a:r>
              <a:rPr lang="en-PH" dirty="0" smtClean="0"/>
              <a:t>Language</a:t>
            </a:r>
          </a:p>
          <a:p>
            <a:pPr lvl="1">
              <a:buNone/>
            </a:pPr>
            <a:r>
              <a:rPr lang="en-PH" dirty="0" smtClean="0"/>
              <a:t>	-I like Java, so why should I use different language construct for configurations? It feels really natural not to switch between Java and XML anymore. And of course, you can program anything you want directly in Java when creating Spring beans, like calling init-methods or static factory methods. No need for complicated ways to express that in XML.</a:t>
            </a:r>
            <a:endParaRPr lang="en-PH"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pPr lvl="1"/>
            <a:r>
              <a:rPr lang="en-PH" dirty="0" smtClean="0"/>
              <a:t>Patterns</a:t>
            </a:r>
          </a:p>
          <a:p>
            <a:pPr lvl="2">
              <a:buNone/>
            </a:pPr>
            <a:r>
              <a:rPr lang="en-PH" dirty="0" smtClean="0"/>
              <a:t>-Navigable configurations</a:t>
            </a:r>
          </a:p>
          <a:p>
            <a:pPr lvl="2">
              <a:buNone/>
            </a:pPr>
            <a:endParaRPr lang="en-PH" dirty="0"/>
          </a:p>
        </p:txBody>
      </p:sp>
      <p:pic>
        <p:nvPicPr>
          <p:cNvPr id="6146" name="Picture 2"/>
          <p:cNvPicPr>
            <a:picLocks noChangeAspect="1" noChangeArrowheads="1"/>
          </p:cNvPicPr>
          <p:nvPr/>
        </p:nvPicPr>
        <p:blipFill>
          <a:blip r:embed="rId2" cstate="print"/>
          <a:srcRect/>
          <a:stretch>
            <a:fillRect/>
          </a:stretch>
        </p:blipFill>
        <p:spPr bwMode="auto">
          <a:xfrm>
            <a:off x="990600" y="1752600"/>
            <a:ext cx="77724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pPr lvl="2">
              <a:buNone/>
            </a:pPr>
            <a:r>
              <a:rPr lang="en-PH" dirty="0" smtClean="0"/>
              <a:t>-Abstract dependency definitions</a:t>
            </a:r>
          </a:p>
          <a:p>
            <a:pPr lvl="2">
              <a:buNone/>
            </a:pPr>
            <a:endParaRPr lang="en-PH" dirty="0"/>
          </a:p>
        </p:txBody>
      </p:sp>
      <p:pic>
        <p:nvPicPr>
          <p:cNvPr id="7170" name="Picture 2"/>
          <p:cNvPicPr>
            <a:picLocks noChangeAspect="1" noChangeArrowheads="1"/>
          </p:cNvPicPr>
          <p:nvPr/>
        </p:nvPicPr>
        <p:blipFill>
          <a:blip r:embed="rId2" cstate="print"/>
          <a:srcRect/>
          <a:stretch>
            <a:fillRect/>
          </a:stretch>
        </p:blipFill>
        <p:spPr bwMode="auto">
          <a:xfrm>
            <a:off x="685800" y="1219200"/>
            <a:ext cx="8001000" cy="19050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685800" y="3429000"/>
            <a:ext cx="80010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pPr lvl="2">
              <a:buNone/>
            </a:pPr>
            <a:r>
              <a:rPr lang="en-PH" dirty="0" smtClean="0"/>
              <a:t>-Multiple imports and profiles</a:t>
            </a:r>
          </a:p>
          <a:p>
            <a:pPr lvl="2">
              <a:buNone/>
            </a:pPr>
            <a:endParaRPr lang="en-PH" dirty="0"/>
          </a:p>
        </p:txBody>
      </p:sp>
      <p:pic>
        <p:nvPicPr>
          <p:cNvPr id="8194" name="Picture 2"/>
          <p:cNvPicPr>
            <a:picLocks noChangeAspect="1" noChangeArrowheads="1"/>
          </p:cNvPicPr>
          <p:nvPr/>
        </p:nvPicPr>
        <p:blipFill>
          <a:blip r:embed="rId2" cstate="print"/>
          <a:srcRect/>
          <a:stretch>
            <a:fillRect/>
          </a:stretch>
        </p:blipFill>
        <p:spPr bwMode="auto">
          <a:xfrm>
            <a:off x="609600" y="1295400"/>
            <a:ext cx="8229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685800" y="304800"/>
            <a:ext cx="7696200" cy="419100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838200" y="4638675"/>
            <a:ext cx="739140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solidFill>
                  <a:srgbClr val="FFFF00"/>
                </a:solidFill>
              </a:rPr>
              <a:t>Exercise 3-1</a:t>
            </a:r>
          </a:p>
          <a:p>
            <a:pPr lvl="1"/>
            <a:r>
              <a:rPr lang="en-PH" dirty="0" smtClean="0">
                <a:solidFill>
                  <a:srgbClr val="FFFF00"/>
                </a:solidFill>
              </a:rPr>
              <a:t>Configure </a:t>
            </a:r>
            <a:r>
              <a:rPr lang="en-PH" dirty="0" err="1" smtClean="0">
                <a:solidFill>
                  <a:srgbClr val="FFFF00"/>
                </a:solidFill>
              </a:rPr>
              <a:t>eddie</a:t>
            </a:r>
            <a:r>
              <a:rPr lang="en-PH" dirty="0" smtClean="0">
                <a:solidFill>
                  <a:srgbClr val="FFFF00"/>
                </a:solidFill>
              </a:rPr>
              <a:t> to use the </a:t>
            </a:r>
            <a:r>
              <a:rPr lang="en-PH" dirty="0" err="1" smtClean="0">
                <a:solidFill>
                  <a:srgbClr val="FFFF00"/>
                </a:solidFill>
              </a:rPr>
              <a:t>byName</a:t>
            </a:r>
            <a:r>
              <a:rPr lang="en-PH" dirty="0" smtClean="0">
                <a:solidFill>
                  <a:srgbClr val="FFFF00"/>
                </a:solidFill>
              </a:rPr>
              <a:t> </a:t>
            </a:r>
            <a:r>
              <a:rPr lang="en-PH" dirty="0" err="1" smtClean="0">
                <a:solidFill>
                  <a:srgbClr val="FFFF00"/>
                </a:solidFill>
              </a:rPr>
              <a:t>autowiring</a:t>
            </a:r>
            <a:r>
              <a:rPr lang="en-PH" dirty="0" smtClean="0">
                <a:solidFill>
                  <a:srgbClr val="FFFF00"/>
                </a:solidFill>
              </a:rPr>
              <a:t> specifically for the instrument he will be using(take out the &lt;constructor-</a:t>
            </a:r>
            <a:r>
              <a:rPr lang="en-PH" dirty="0" err="1" smtClean="0">
                <a:solidFill>
                  <a:srgbClr val="FFFF00"/>
                </a:solidFill>
              </a:rPr>
              <a:t>arg</a:t>
            </a:r>
            <a:r>
              <a:rPr lang="en-PH" dirty="0" smtClean="0">
                <a:solidFill>
                  <a:srgbClr val="FFFF00"/>
                </a:solidFill>
              </a:rPr>
              <a:t> ref=</a:t>
            </a:r>
            <a:r>
              <a:rPr lang="en-PH" i="1" dirty="0" smtClean="0">
                <a:solidFill>
                  <a:srgbClr val="FFFF00"/>
                </a:solidFill>
              </a:rPr>
              <a:t>"guitar"/&gt; </a:t>
            </a:r>
            <a:r>
              <a:rPr lang="en-PH" dirty="0" smtClean="0">
                <a:solidFill>
                  <a:srgbClr val="FFFF00"/>
                </a:solidFill>
              </a:rPr>
              <a:t>line).</a:t>
            </a:r>
          </a:p>
          <a:p>
            <a:pPr lvl="1"/>
            <a:r>
              <a:rPr lang="en-PH" dirty="0" smtClean="0">
                <a:solidFill>
                  <a:srgbClr val="FFFF00"/>
                </a:solidFill>
              </a:rPr>
              <a:t>Run </a:t>
            </a:r>
            <a:r>
              <a:rPr lang="en-PH" dirty="0" err="1" smtClean="0">
                <a:solidFill>
                  <a:srgbClr val="FFFF00"/>
                </a:solidFill>
              </a:rPr>
              <a:t>AnnotationConfigTest</a:t>
            </a:r>
            <a:r>
              <a:rPr lang="en-PH" dirty="0" smtClean="0">
                <a:solidFill>
                  <a:srgbClr val="FFFF00"/>
                </a:solidFill>
              </a:rPr>
              <a:t> as </a:t>
            </a:r>
            <a:r>
              <a:rPr lang="en-PH" dirty="0" err="1" smtClean="0">
                <a:solidFill>
                  <a:srgbClr val="FFFF00"/>
                </a:solidFill>
              </a:rPr>
              <a:t>Junit</a:t>
            </a:r>
            <a:r>
              <a:rPr lang="en-PH" dirty="0" smtClean="0">
                <a:solidFill>
                  <a:srgbClr val="FFFF00"/>
                </a:solidFill>
              </a:rPr>
              <a:t> Test to confirm the </a:t>
            </a:r>
            <a:r>
              <a:rPr lang="en-PH" dirty="0" err="1" smtClean="0">
                <a:solidFill>
                  <a:srgbClr val="FFFF00"/>
                </a:solidFill>
              </a:rPr>
              <a:t>autowiring</a:t>
            </a:r>
            <a:endParaRPr lang="en-PH" dirty="0" smtClean="0">
              <a:solidFill>
                <a:srgbClr val="FFFF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a:bodyPr>
          <a:lstStyle/>
          <a:p>
            <a:r>
              <a:rPr lang="en-PH" dirty="0" smtClean="0">
                <a:solidFill>
                  <a:srgbClr val="FFFF00"/>
                </a:solidFill>
              </a:rPr>
              <a:t>Exercise 3-1</a:t>
            </a:r>
          </a:p>
          <a:p>
            <a:pPr lvl="1"/>
            <a:r>
              <a:rPr lang="en-PH" dirty="0" smtClean="0">
                <a:solidFill>
                  <a:srgbClr val="FFFF00"/>
                </a:solidFill>
              </a:rPr>
              <a:t>Open project </a:t>
            </a:r>
            <a:r>
              <a:rPr lang="en-PH" dirty="0" err="1" smtClean="0">
                <a:solidFill>
                  <a:srgbClr val="FFFF00"/>
                </a:solidFill>
              </a:rPr>
              <a:t>springidol-javaconfig</a:t>
            </a:r>
            <a:endParaRPr lang="en-PH" dirty="0" smtClean="0">
              <a:solidFill>
                <a:srgbClr val="FFFF00"/>
              </a:solidFill>
            </a:endParaRPr>
          </a:p>
          <a:p>
            <a:pPr lvl="1"/>
            <a:r>
              <a:rPr lang="en-PH" dirty="0" smtClean="0">
                <a:solidFill>
                  <a:srgbClr val="FFFF00"/>
                </a:solidFill>
              </a:rPr>
              <a:t>Run IdolTest.java – this should show up as success in </a:t>
            </a:r>
            <a:r>
              <a:rPr lang="en-PH" dirty="0" err="1" smtClean="0">
                <a:solidFill>
                  <a:srgbClr val="FFFF00"/>
                </a:solidFill>
              </a:rPr>
              <a:t>Junit</a:t>
            </a:r>
            <a:r>
              <a:rPr lang="en-PH" dirty="0" smtClean="0">
                <a:solidFill>
                  <a:srgbClr val="FFFF00"/>
                </a:solidFill>
              </a:rPr>
              <a:t> test console</a:t>
            </a:r>
          </a:p>
          <a:p>
            <a:pPr lvl="1"/>
            <a:r>
              <a:rPr lang="en-PH" dirty="0" smtClean="0">
                <a:solidFill>
                  <a:srgbClr val="FFFF00"/>
                </a:solidFill>
              </a:rPr>
              <a:t>Now transform the project into Spring’s Java-based configuration by using the provided springidol-context-2.xml</a:t>
            </a:r>
          </a:p>
          <a:p>
            <a:pPr lvl="1"/>
            <a:endParaRPr lang="en-PH" dirty="0" smtClean="0"/>
          </a:p>
          <a:p>
            <a:pPr lvl="1"/>
            <a:endParaRPr lang="en-PH" dirty="0" smtClean="0"/>
          </a:p>
          <a:p>
            <a:pPr lvl="1"/>
            <a:endParaRPr lang="en-PH" dirty="0" smtClean="0"/>
          </a:p>
          <a:p>
            <a:pPr lvl="1"/>
            <a:endParaRPr lang="en-PH" dirty="0" smtClean="0"/>
          </a:p>
          <a:p>
            <a:pPr lvl="1"/>
            <a:r>
              <a:rPr lang="en-PH" dirty="0" smtClean="0">
                <a:solidFill>
                  <a:srgbClr val="FFFF00"/>
                </a:solidFill>
              </a:rPr>
              <a:t>Without changing any other code from IdolTest.java(except the above), your goal is to run the </a:t>
            </a:r>
            <a:r>
              <a:rPr lang="en-PH" dirty="0" err="1" smtClean="0">
                <a:solidFill>
                  <a:srgbClr val="FFFF00"/>
                </a:solidFill>
              </a:rPr>
              <a:t>Junit</a:t>
            </a:r>
            <a:r>
              <a:rPr lang="en-PH" dirty="0" smtClean="0">
                <a:solidFill>
                  <a:srgbClr val="FFFF00"/>
                </a:solidFill>
              </a:rPr>
              <a:t> Test with a success status(green)</a:t>
            </a:r>
          </a:p>
          <a:p>
            <a:pPr lvl="1">
              <a:buNone/>
            </a:pPr>
            <a:endParaRPr lang="en-PH" dirty="0" smtClean="0">
              <a:solidFill>
                <a:srgbClr val="FFFF00"/>
              </a:solidFill>
            </a:endParaRPr>
          </a:p>
        </p:txBody>
      </p:sp>
      <p:pic>
        <p:nvPicPr>
          <p:cNvPr id="111618" name="Picture 2"/>
          <p:cNvPicPr>
            <a:picLocks noChangeAspect="1" noChangeArrowheads="1"/>
          </p:cNvPicPr>
          <p:nvPr/>
        </p:nvPicPr>
        <p:blipFill>
          <a:blip r:embed="rId2" cstate="print"/>
          <a:srcRect/>
          <a:stretch>
            <a:fillRect/>
          </a:stretch>
        </p:blipFill>
        <p:spPr bwMode="auto">
          <a:xfrm>
            <a:off x="685800" y="3352800"/>
            <a:ext cx="80772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3-</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4200"/>
            <a:ext cx="8229600" cy="3330608"/>
          </a:xfrm>
        </p:spPr>
        <p:txBody>
          <a:bodyPr>
            <a:normAutofit fontScale="92500"/>
          </a:bodyPr>
          <a:lstStyle/>
          <a:p>
            <a:r>
              <a:rPr lang="en-PH" dirty="0" smtClean="0"/>
              <a:t>The downside of using </a:t>
            </a:r>
            <a:r>
              <a:rPr lang="en-PH" dirty="0" err="1" smtClean="0"/>
              <a:t>byName</a:t>
            </a:r>
            <a:r>
              <a:rPr lang="en-PH" dirty="0" smtClean="0"/>
              <a:t> </a:t>
            </a:r>
            <a:r>
              <a:rPr lang="en-PH" dirty="0" err="1" smtClean="0"/>
              <a:t>autowiring</a:t>
            </a:r>
            <a:r>
              <a:rPr lang="en-PH" dirty="0" smtClean="0"/>
              <a:t> is that it assumes that you’ll have a bean whose name is the same as the name of the property of another bean. If multiple Instrumentalist beans are configured to be </a:t>
            </a:r>
            <a:r>
              <a:rPr lang="en-PH" dirty="0" err="1" smtClean="0"/>
              <a:t>autowired</a:t>
            </a:r>
            <a:r>
              <a:rPr lang="en-PH" dirty="0" smtClean="0"/>
              <a:t> by name, then all of them will be playing the same instrument. </a:t>
            </a: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533400" y="533400"/>
            <a:ext cx="82296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3373</TotalTime>
  <Words>4120</Words>
  <Application>Microsoft Office PowerPoint</Application>
  <PresentationFormat>On-screen Show (4:3)</PresentationFormat>
  <Paragraphs>280</Paragraphs>
  <Slides>81</Slides>
  <Notes>25</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Verve</vt:lpstr>
      <vt:lpstr>Chapter 3: Minimizing XML configuration in Spring </vt:lpstr>
      <vt:lpstr>Slide 2</vt:lpstr>
      <vt:lpstr>Slide 3</vt:lpstr>
      <vt:lpstr>3.1 Automatically wiring bean properties </vt:lpstr>
      <vt:lpstr>3.1.1 The four kinds of autowiring </vt:lpstr>
      <vt:lpstr>AUTOWIRING BY NAME </vt:lpstr>
      <vt:lpstr>Slide 7</vt:lpstr>
      <vt:lpstr>Slide 8</vt:lpstr>
      <vt:lpstr>Slide 9</vt:lpstr>
      <vt:lpstr>AUTOWIRING BY TYPE </vt:lpstr>
      <vt:lpstr>Slide 11</vt:lpstr>
      <vt:lpstr>Slide 12</vt:lpstr>
      <vt:lpstr>Slide 13</vt:lpstr>
      <vt:lpstr>Slide 14</vt:lpstr>
      <vt:lpstr>AUTOWIRING CONSTRUCTORS </vt:lpstr>
      <vt:lpstr>Slide 16</vt:lpstr>
      <vt:lpstr>BEST-FIT AUTOWIRING </vt:lpstr>
      <vt:lpstr>Slide 18</vt:lpstr>
      <vt:lpstr>Slide 19</vt:lpstr>
      <vt:lpstr>3.1.2 Default autowiring </vt:lpstr>
      <vt:lpstr>Slide 21</vt:lpstr>
      <vt:lpstr>Slide 22</vt:lpstr>
      <vt:lpstr>3.1.3 Mixing auto with explicit wiring </vt:lpstr>
      <vt:lpstr>Slide 24</vt:lpstr>
      <vt:lpstr>3.2 Wiring with annotations </vt:lpstr>
      <vt:lpstr>Slide 26</vt:lpstr>
      <vt:lpstr>Slide 27</vt:lpstr>
      <vt:lpstr>3.2.1 Using @Autowired </vt:lpstr>
      <vt:lpstr>Slide 29</vt:lpstr>
      <vt:lpstr>Slide 30</vt:lpstr>
      <vt:lpstr>Slide 31</vt:lpstr>
      <vt:lpstr>OPTIONAL AUTOWIRING </vt:lpstr>
      <vt:lpstr>Slide 33</vt:lpstr>
      <vt:lpstr>Slide 34</vt:lpstr>
      <vt:lpstr>QUALIFYING AMBIGUOUS DEPENDENCIES </vt:lpstr>
      <vt:lpstr>Slide 36</vt:lpstr>
      <vt:lpstr>Slide 37</vt:lpstr>
      <vt:lpstr>CREATING CUSTOM QUALIFIERS </vt:lpstr>
      <vt:lpstr>Slide 39</vt:lpstr>
      <vt:lpstr>Slide 40</vt:lpstr>
      <vt:lpstr>Slide 41</vt:lpstr>
      <vt:lpstr>Slide 42</vt:lpstr>
      <vt:lpstr>3.2.2 Applying standards-based autowiring with @Inject </vt:lpstr>
      <vt:lpstr>Slide 44</vt:lpstr>
      <vt:lpstr>Slide 45</vt:lpstr>
      <vt:lpstr>QUALIFYING @INJECTED PROPERTIES </vt:lpstr>
      <vt:lpstr>CREATING CUSTOM JSR-330 QUALIFIERS </vt:lpstr>
      <vt:lpstr>Slide 48</vt:lpstr>
      <vt:lpstr>Slide 49</vt:lpstr>
      <vt:lpstr>3.2.3 Using expressions with annotation injection </vt:lpstr>
      <vt:lpstr>Slide 51</vt:lpstr>
      <vt:lpstr>Slide 52</vt:lpstr>
      <vt:lpstr>3.3 Automatically discovering beans </vt:lpstr>
      <vt:lpstr>Slide 54</vt:lpstr>
      <vt:lpstr>3.3.1 Annotating beans for autodiscovery </vt:lpstr>
      <vt:lpstr>Slide 56</vt:lpstr>
      <vt:lpstr>Slide 57</vt:lpstr>
      <vt:lpstr>Slide 58</vt:lpstr>
      <vt:lpstr>3.3.2 Filtering component-scans </vt:lpstr>
      <vt:lpstr>Slide 60</vt:lpstr>
      <vt:lpstr>Slide 61</vt:lpstr>
      <vt:lpstr>Slide 62</vt:lpstr>
      <vt:lpstr>Slide 63</vt:lpstr>
      <vt:lpstr>3.4 Using Spring’s Java-based configuration </vt:lpstr>
      <vt:lpstr>3.4.1 Setting up for Java-based configuration </vt:lpstr>
      <vt:lpstr>Slide 66</vt:lpstr>
      <vt:lpstr>3.4.2 Defining a configuration class </vt:lpstr>
      <vt:lpstr>3.4.3 Declaring a simple bean </vt:lpstr>
      <vt:lpstr>Slide 69</vt:lpstr>
      <vt:lpstr>3.4.4 Injecting with Spring’s Java-based configuration </vt:lpstr>
      <vt:lpstr>Slide 71</vt:lpstr>
      <vt:lpstr>Slide 72</vt:lpstr>
      <vt:lpstr>Slide 73</vt:lpstr>
      <vt:lpstr>Slide 74</vt:lpstr>
      <vt:lpstr>Slide 75</vt:lpstr>
      <vt:lpstr>Slide 76</vt:lpstr>
      <vt:lpstr>Slide 77</vt:lpstr>
      <vt:lpstr>Slide 78</vt:lpstr>
      <vt:lpstr>Slide 79</vt:lpstr>
      <vt:lpstr>Slide 80</vt:lpstr>
      <vt:lpstr>-End of Chapter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KDMANDAWE</cp:lastModifiedBy>
  <cp:revision>715</cp:revision>
  <dcterms:created xsi:type="dcterms:W3CDTF">2014-05-18T07:01:25Z</dcterms:created>
  <dcterms:modified xsi:type="dcterms:W3CDTF">2014-06-09T04:21:36Z</dcterms:modified>
</cp:coreProperties>
</file>