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1"/>
  </p:notesMasterIdLst>
  <p:sldIdLst>
    <p:sldId id="259"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34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1147" autoAdjust="0"/>
  </p:normalViewPr>
  <p:slideViewPr>
    <p:cSldViewPr>
      <p:cViewPr varScale="1">
        <p:scale>
          <a:sx n="49" d="100"/>
          <a:sy n="49" d="100"/>
        </p:scale>
        <p:origin x="-19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6/13/2014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-It’s too much trouble to monitor electrical usage and the temptation to not pay is too great. </a:t>
            </a:r>
          </a:p>
          <a:p>
            <a:r>
              <a:rPr lang="en-PH" sz="1200" kern="1200" baseline="0" dirty="0" smtClean="0">
                <a:solidFill>
                  <a:schemeClr val="tx1"/>
                </a:solidFill>
                <a:latin typeface="+mn-lt"/>
                <a:ea typeface="+mn-ea"/>
                <a:cs typeface="+mn-cs"/>
              </a:rPr>
              <a:t>-Electricity on the </a:t>
            </a:r>
            <a:r>
              <a:rPr lang="en-PH" sz="1200" kern="1200" baseline="0" dirty="0" err="1" smtClean="0">
                <a:solidFill>
                  <a:schemeClr val="tx1"/>
                </a:solidFill>
                <a:latin typeface="+mn-lt"/>
                <a:ea typeface="+mn-ea"/>
                <a:cs typeface="+mn-cs"/>
              </a:rPr>
              <a:t>honor</a:t>
            </a:r>
            <a:r>
              <a:rPr lang="en-PH" sz="1200" kern="1200" baseline="0" dirty="0" smtClean="0">
                <a:solidFill>
                  <a:schemeClr val="tx1"/>
                </a:solidFill>
                <a:latin typeface="+mn-lt"/>
                <a:ea typeface="+mn-ea"/>
                <a:cs typeface="+mn-cs"/>
              </a:rPr>
              <a:t> system might be great for consumers, but it would be less than ideal for the electric companies. That’s why we all have electric meters on our homes and why a meter reader drops by once per month to report the consumption to the electric company. </a:t>
            </a:r>
          </a:p>
          <a:p>
            <a:r>
              <a:rPr lang="en-PH" sz="1200" kern="1200" baseline="0" dirty="0" smtClean="0">
                <a:solidFill>
                  <a:schemeClr val="tx1"/>
                </a:solidFill>
                <a:latin typeface="+mn-lt"/>
                <a:ea typeface="+mn-ea"/>
                <a:cs typeface="+mn-cs"/>
              </a:rPr>
              <a:t>-Monitoring the amount of electricity used by their house is a passive event from the home- owner’s point of view.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26</a:t>
            </a:fld>
            <a:endParaRPr lang="en-P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-As you can see, there’s nothing remarkable about the Audience class. It’s a basic Java class with a handful of methods.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28</a:t>
            </a:fld>
            <a:endParaRPr lang="en-P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-This presents a DRY (don’t repeat yourself) principle violation. If you decide later to change the </a:t>
            </a:r>
            <a:r>
              <a:rPr lang="en-PH" sz="1200" kern="1200" baseline="0" dirty="0" err="1" smtClean="0">
                <a:solidFill>
                  <a:schemeClr val="tx1"/>
                </a:solidFill>
                <a:latin typeface="+mn-lt"/>
                <a:ea typeface="+mn-ea"/>
                <a:cs typeface="+mn-cs"/>
              </a:rPr>
              <a:t>pointcut</a:t>
            </a:r>
            <a:r>
              <a:rPr lang="en-PH" sz="1200" kern="1200" baseline="0" dirty="0" smtClean="0">
                <a:solidFill>
                  <a:schemeClr val="tx1"/>
                </a:solidFill>
                <a:latin typeface="+mn-lt"/>
                <a:ea typeface="+mn-ea"/>
                <a:cs typeface="+mn-cs"/>
              </a:rPr>
              <a:t>, you must change it in four different places.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30</a:t>
            </a:fld>
            <a:endParaRPr lang="en-P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Audience is a singleton, it wouldn’t be thread safe to retain state like that.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33</a:t>
            </a:fld>
            <a:endParaRPr lang="en-P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the entire set of advice takes place in a single method, there’s no need to retain state in a member variable.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34</a:t>
            </a:fld>
            <a:endParaRPr lang="en-P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-One reason for doing this may be to implement retry logic to perform repeated attempts on the advised method should it fail.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36</a:t>
            </a:fld>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you need to give your mind reader someone whose mind he can read.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39</a:t>
            </a:fld>
            <a:endParaRPr lang="en-P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40</a:t>
            </a:fld>
            <a:endParaRPr lang="en-P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-Moreover, it may not even be possible to change all of the implementations of Performer, especially if we’re working with third-party </a:t>
            </a:r>
            <a:r>
              <a:rPr lang="en-PH" sz="1200" kern="1200" baseline="0" dirty="0" smtClean="0">
                <a:solidFill>
                  <a:schemeClr val="tx1"/>
                </a:solidFill>
                <a:latin typeface="+mn-lt"/>
                <a:ea typeface="+mn-ea"/>
                <a:cs typeface="+mn-cs"/>
              </a:rPr>
              <a:t>implementations </a:t>
            </a:r>
            <a:r>
              <a:rPr lang="en-PH" sz="1200" kern="1200" baseline="0" dirty="0" smtClean="0">
                <a:solidFill>
                  <a:schemeClr val="tx1"/>
                </a:solidFill>
                <a:latin typeface="+mn-lt"/>
                <a:ea typeface="+mn-ea"/>
                <a:cs typeface="+mn-cs"/>
              </a:rPr>
              <a:t>and don’t have the source code.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46</a:t>
            </a:fld>
            <a:endParaRPr lang="en-P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-Specifically, in this case we’re saying that the beans whose type matches the Performer interface (per the types-matching </a:t>
            </a:r>
            <a:r>
              <a:rPr lang="en-PH" sz="1200" kern="1200" baseline="0" dirty="0" err="1" smtClean="0">
                <a:solidFill>
                  <a:schemeClr val="tx1"/>
                </a:solidFill>
                <a:latin typeface="+mn-lt"/>
                <a:ea typeface="+mn-ea"/>
                <a:cs typeface="+mn-cs"/>
              </a:rPr>
              <a:t>attri-bute</a:t>
            </a:r>
            <a:r>
              <a:rPr lang="en-PH" sz="1200" kern="1200" baseline="0" dirty="0" smtClean="0">
                <a:solidFill>
                  <a:schemeClr val="tx1"/>
                </a:solidFill>
                <a:latin typeface="+mn-lt"/>
                <a:ea typeface="+mn-ea"/>
                <a:cs typeface="+mn-cs"/>
              </a:rPr>
              <a:t>) should have Contestant in their parentage (per the implement-interface attribute).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47</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-Logging is a common example of the application of aspects. But it’s not the only thing aspects are good for. Throughout this book, you’ll see several practical applications of aspects, including declarative transactions, security, and caching.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&lt;</a:t>
            </a:r>
            <a:r>
              <a:rPr lang="en-PH" sz="1200" kern="1200" baseline="0" dirty="0" err="1" smtClean="0">
                <a:solidFill>
                  <a:schemeClr val="tx1"/>
                </a:solidFill>
                <a:latin typeface="+mn-lt"/>
                <a:ea typeface="+mn-ea"/>
                <a:cs typeface="+mn-cs"/>
              </a:rPr>
              <a:t>aop:aspectj-autoproxy</a:t>
            </a:r>
            <a:r>
              <a:rPr lang="en-PH" sz="1200" kern="1200" baseline="0" dirty="0" smtClean="0">
                <a:solidFill>
                  <a:schemeClr val="tx1"/>
                </a:solidFill>
                <a:latin typeface="+mn-lt"/>
                <a:ea typeface="+mn-ea"/>
                <a:cs typeface="+mn-cs"/>
              </a:rPr>
              <a:t>/&gt; will create an </a:t>
            </a:r>
            <a:r>
              <a:rPr lang="en-PH" sz="1200" kern="1200" baseline="0" dirty="0" err="1" smtClean="0">
                <a:solidFill>
                  <a:schemeClr val="tx1"/>
                </a:solidFill>
                <a:latin typeface="+mn-lt"/>
                <a:ea typeface="+mn-ea"/>
                <a:cs typeface="+mn-cs"/>
              </a:rPr>
              <a:t>AnnotationAwareAspectJAutoProxy</a:t>
            </a:r>
            <a:r>
              <a:rPr lang="en-PH" sz="1200" kern="1200" baseline="0" dirty="0" smtClean="0">
                <a:solidFill>
                  <a:schemeClr val="tx1"/>
                </a:solidFill>
                <a:latin typeface="+mn-lt"/>
                <a:ea typeface="+mn-ea"/>
                <a:cs typeface="+mn-cs"/>
              </a:rPr>
              <a:t>- Creator in the Spring context and will automatically proxy beans whose methods match the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defined with @</a:t>
            </a:r>
            <a:r>
              <a:rPr lang="en-PH" sz="1200" kern="1200" baseline="0" dirty="0" err="1" smtClean="0">
                <a:solidFill>
                  <a:schemeClr val="tx1"/>
                </a:solidFill>
                <a:latin typeface="+mn-lt"/>
                <a:ea typeface="+mn-ea"/>
                <a:cs typeface="+mn-cs"/>
              </a:rPr>
              <a:t>Pointcut</a:t>
            </a:r>
            <a:r>
              <a:rPr lang="en-PH" sz="1200" kern="1200" baseline="0" dirty="0" smtClean="0">
                <a:solidFill>
                  <a:schemeClr val="tx1"/>
                </a:solidFill>
                <a:latin typeface="+mn-lt"/>
                <a:ea typeface="+mn-ea"/>
                <a:cs typeface="+mn-cs"/>
              </a:rPr>
              <a:t> annotations in @Aspect-annotated beans.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54</a:t>
            </a:fld>
            <a:endParaRPr lang="en-P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Now let’s see how to create around advice using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annotations.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55</a:t>
            </a:fld>
            <a:endParaRPr lang="en-P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smtClean="0">
                <a:solidFill>
                  <a:schemeClr val="tx1"/>
                </a:solidFill>
                <a:latin typeface="+mn-lt"/>
                <a:ea typeface="+mn-ea"/>
                <a:cs typeface="+mn-cs"/>
              </a:rPr>
              <a:t>-Spring </a:t>
            </a:r>
            <a:r>
              <a:rPr lang="en-PH" sz="1200" kern="1200" baseline="0" dirty="0" smtClean="0">
                <a:solidFill>
                  <a:schemeClr val="tx1"/>
                </a:solidFill>
                <a:latin typeface="+mn-lt"/>
                <a:ea typeface="+mn-ea"/>
                <a:cs typeface="+mn-cs"/>
              </a:rPr>
              <a:t>AOP enables separation of cross-cutting concerns from an application’s business logic. But as we’ve seen, Spring aspects are still proxy-based and are limited to advising method invocations. If you need more than just method proxy support, you’ll want to consider using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In the next section, you’ll see how traditional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aspects can be used within a Spring application.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61</a:t>
            </a:fld>
            <a:endParaRPr lang="en-P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-Unlike constructors in some other object-oriented languages, Java constructors are different from normal methods. This makes Spring’s proxy-based AOP woefully inadequate for advising creation of an object.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63</a:t>
            </a:fld>
            <a:endParaRPr lang="en-P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To illustrate, let’s create a new aspect for the </a:t>
            </a:r>
            <a:r>
              <a:rPr lang="en-PH" sz="1200" i="1" kern="1200" baseline="0" dirty="0" smtClean="0">
                <a:solidFill>
                  <a:schemeClr val="tx1"/>
                </a:solidFill>
                <a:latin typeface="+mn-lt"/>
                <a:ea typeface="+mn-ea"/>
                <a:cs typeface="+mn-cs"/>
              </a:rPr>
              <a:t>Spring Idol competition. A talent competition needs a judge. So, let’s create a judge aspect in </a:t>
            </a:r>
            <a:r>
              <a:rPr lang="en-PH" sz="1200" i="1" kern="1200" baseline="0" dirty="0" err="1" smtClean="0">
                <a:solidFill>
                  <a:schemeClr val="tx1"/>
                </a:solidFill>
                <a:latin typeface="+mn-lt"/>
                <a:ea typeface="+mn-ea"/>
                <a:cs typeface="+mn-cs"/>
              </a:rPr>
              <a:t>AspectJ</a:t>
            </a:r>
            <a:r>
              <a:rPr lang="en-PH" sz="1200" i="1" kern="1200" baseline="0" dirty="0" smtClean="0">
                <a:solidFill>
                  <a:schemeClr val="tx1"/>
                </a:solidFill>
                <a:latin typeface="+mn-lt"/>
                <a:ea typeface="+mn-ea"/>
                <a:cs typeface="+mn-cs"/>
              </a:rPr>
              <a:t>. </a:t>
            </a:r>
            <a:r>
              <a:rPr lang="en-PH" sz="1200" i="1" kern="1200" baseline="0" dirty="0" err="1" smtClean="0">
                <a:solidFill>
                  <a:schemeClr val="tx1"/>
                </a:solidFill>
                <a:latin typeface="+mn-lt"/>
                <a:ea typeface="+mn-ea"/>
                <a:cs typeface="+mn-cs"/>
              </a:rPr>
              <a:t>JudgeAspect</a:t>
            </a:r>
            <a:r>
              <a:rPr lang="en-PH" sz="1200" i="1" kern="1200" baseline="0" dirty="0" smtClean="0">
                <a:solidFill>
                  <a:schemeClr val="tx1"/>
                </a:solidFill>
                <a:latin typeface="+mn-lt"/>
                <a:ea typeface="+mn-ea"/>
                <a:cs typeface="+mn-cs"/>
              </a:rPr>
              <a:t> is such an aspect.</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65</a:t>
            </a:fld>
            <a:endParaRPr lang="en-P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-Spring doesn’t use the &lt;bean&gt; declaration from earlier to create an instance of the </a:t>
            </a:r>
            <a:r>
              <a:rPr lang="en-PH" sz="1200" kern="1200" baseline="0" dirty="0" err="1" smtClean="0">
                <a:solidFill>
                  <a:schemeClr val="tx1"/>
                </a:solidFill>
                <a:latin typeface="+mn-lt"/>
                <a:ea typeface="+mn-ea"/>
                <a:cs typeface="+mn-cs"/>
              </a:rPr>
              <a:t>JudgeAspect</a:t>
            </a:r>
            <a:r>
              <a:rPr lang="en-PH" sz="1200" kern="1200" baseline="0" dirty="0" smtClean="0">
                <a:solidFill>
                  <a:schemeClr val="tx1"/>
                </a:solidFill>
                <a:latin typeface="+mn-lt"/>
                <a:ea typeface="+mn-ea"/>
                <a:cs typeface="+mn-cs"/>
              </a:rPr>
              <a:t>—it has already been created by the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runtime. Instead, Spring retrieves a reference to the aspect through the </a:t>
            </a:r>
            <a:r>
              <a:rPr lang="en-PH" sz="1200" kern="1200" baseline="0" dirty="0" err="1" smtClean="0">
                <a:solidFill>
                  <a:schemeClr val="tx1"/>
                </a:solidFill>
                <a:latin typeface="+mn-lt"/>
                <a:ea typeface="+mn-ea"/>
                <a:cs typeface="+mn-cs"/>
              </a:rPr>
              <a:t>aspectOf</a:t>
            </a:r>
            <a:r>
              <a:rPr lang="en-PH" sz="1200" kern="1200" baseline="0" dirty="0" smtClean="0">
                <a:solidFill>
                  <a:schemeClr val="tx1"/>
                </a:solidFill>
                <a:latin typeface="+mn-lt"/>
                <a:ea typeface="+mn-ea"/>
                <a:cs typeface="+mn-cs"/>
              </a:rPr>
              <a:t>() factory method and then performs dependency injection on it as prescribed by the &lt;bean&gt; element.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68</a:t>
            </a:fld>
            <a:endParaRPr lang="en-P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a:p>
        </p:txBody>
      </p:sp>
      <p:sp>
        <p:nvSpPr>
          <p:cNvPr id="4" name="Slide Number Placeholder 3"/>
          <p:cNvSpPr>
            <a:spLocks noGrp="1"/>
          </p:cNvSpPr>
          <p:nvPr>
            <p:ph type="sldNum" sz="quarter" idx="10"/>
          </p:nvPr>
        </p:nvSpPr>
        <p:spPr/>
        <p:txBody>
          <a:bodyPr/>
          <a:lstStyle/>
          <a:p>
            <a:fld id="{A535A4BC-A88C-40C3-B7D0-5A7D71D9C3EC}" type="slidenum">
              <a:rPr lang="en-PH" smtClean="0"/>
              <a:pPr/>
              <a:t>69</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But inheritance can lead to a brittle object hierarchy if the same base class is used throughout an application, and delegation can be cumbersome because complicated calls to the delegate object may be required.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These are the points where your aspect’s code can be inserted into the normal flow of your application to add new </a:t>
            </a:r>
            <a:r>
              <a:rPr lang="en-PH" sz="1200" kern="1200" baseline="0" dirty="0" err="1" smtClean="0">
                <a:solidFill>
                  <a:schemeClr val="tx1"/>
                </a:solidFill>
                <a:latin typeface="+mn-lt"/>
                <a:ea typeface="+mn-ea"/>
                <a:cs typeface="+mn-cs"/>
              </a:rPr>
              <a:t>behavior</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10</a:t>
            </a:fld>
            <a:endParaRPr lang="en-P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Some AOP frameworks allow you to create dynamic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that determine whether to apply advice based on runtime decisions, such as the value of method parameters.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11</a:t>
            </a:fld>
            <a:endParaRPr lang="en-P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-The first three items are all variations on Spring’s proxy-based AOP. Consequently, Spring’s AOP support is limited to method interception. If your AOP needs exceed simple method interception (constructor or property interception, for example), you’ll want to consider implementing aspects in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perhaps taking advantage of Spring DI to inject Spring beans into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aspects. </a:t>
            </a:r>
          </a:p>
          <a:p>
            <a:r>
              <a:rPr lang="en-PH" sz="1200" kern="1200" baseline="0" dirty="0" smtClean="0">
                <a:solidFill>
                  <a:schemeClr val="tx1"/>
                </a:solidFill>
                <a:latin typeface="+mn-lt"/>
                <a:ea typeface="+mn-ea"/>
                <a:cs typeface="+mn-cs"/>
              </a:rPr>
              <a:t>-Spring’s classic AOP seems bulky and overcomplicated. Working directly with </a:t>
            </a:r>
            <a:r>
              <a:rPr lang="en-PH" sz="1200" kern="1200" baseline="0" dirty="0" err="1" smtClean="0">
                <a:solidFill>
                  <a:schemeClr val="tx1"/>
                </a:solidFill>
                <a:latin typeface="+mn-lt"/>
                <a:ea typeface="+mn-ea"/>
                <a:cs typeface="+mn-cs"/>
              </a:rPr>
              <a:t>ProxyFactory</a:t>
            </a:r>
            <a:r>
              <a:rPr lang="en-PH" sz="1200" kern="1200" baseline="0" dirty="0" smtClean="0">
                <a:solidFill>
                  <a:schemeClr val="tx1"/>
                </a:solidFill>
                <a:latin typeface="+mn-lt"/>
                <a:ea typeface="+mn-ea"/>
                <a:cs typeface="+mn-cs"/>
              </a:rPr>
              <a:t>- Bean can be wearying.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16</a:t>
            </a:fld>
            <a:endParaRPr lang="en-P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-Because Spring creates proxies at runtime, you don’t need a special compiler to weave aspects in Spring’s AOP.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18</a:t>
            </a:fld>
            <a:endParaRPr lang="en-P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-And without constructor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there’s no way to apply advice when a bean is instantiated. </a:t>
            </a:r>
          </a:p>
          <a:p>
            <a:r>
              <a:rPr lang="en-PH" sz="1200" kern="1200" baseline="0" dirty="0" smtClean="0">
                <a:solidFill>
                  <a:schemeClr val="tx1"/>
                </a:solidFill>
                <a:latin typeface="+mn-lt"/>
                <a:ea typeface="+mn-ea"/>
                <a:cs typeface="+mn-cs"/>
              </a:rPr>
              <a:t>-But method interception should suit most, if not all, of your needs. If you find yourself in need of more than method interception, you’ll want to complement Spring AOP with </a:t>
            </a:r>
            <a:r>
              <a:rPr lang="en-PH" sz="1200" kern="1200" baseline="0" dirty="0" err="1" smtClean="0">
                <a:solidFill>
                  <a:schemeClr val="tx1"/>
                </a:solidFill>
                <a:latin typeface="+mn-lt"/>
                <a:ea typeface="+mn-ea"/>
                <a:cs typeface="+mn-cs"/>
              </a:rPr>
              <a:t>AspectJ</a:t>
            </a:r>
            <a:r>
              <a:rPr lang="en-PH" sz="1200" kern="1200" baseline="0" dirty="0" smtClean="0">
                <a:solidFill>
                  <a:schemeClr val="tx1"/>
                </a:solidFill>
                <a:latin typeface="+mn-lt"/>
                <a:ea typeface="+mn-ea"/>
                <a:cs typeface="+mn-cs"/>
              </a:rPr>
              <a: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19</a:t>
            </a:fld>
            <a:endParaRPr lang="en-P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kern="1200" baseline="0" dirty="0" smtClean="0">
                <a:solidFill>
                  <a:schemeClr val="tx1"/>
                </a:solidFill>
                <a:latin typeface="+mn-lt"/>
                <a:ea typeface="+mn-ea"/>
                <a:cs typeface="+mn-cs"/>
              </a:rPr>
              <a:t>-Since ampersands have special meaning in XML, you’re free to use and in place of &amp;&amp; when specifying </a:t>
            </a:r>
            <a:r>
              <a:rPr lang="en-PH" sz="1200" kern="1200" baseline="0" dirty="0" err="1" smtClean="0">
                <a:solidFill>
                  <a:schemeClr val="tx1"/>
                </a:solidFill>
                <a:latin typeface="+mn-lt"/>
                <a:ea typeface="+mn-ea"/>
                <a:cs typeface="+mn-cs"/>
              </a:rPr>
              <a:t>pointcuts</a:t>
            </a:r>
            <a:r>
              <a:rPr lang="en-PH" sz="1200" kern="1200" baseline="0" dirty="0" smtClean="0">
                <a:solidFill>
                  <a:schemeClr val="tx1"/>
                </a:solidFill>
                <a:latin typeface="+mn-lt"/>
                <a:ea typeface="+mn-ea"/>
                <a:cs typeface="+mn-cs"/>
              </a:rPr>
              <a:t> in a Spring XML-based configuration. Likewise, or and not can be used in place of || and ! (respectively).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24</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6/13/2014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6/13/2014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6/13/2014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6/13/2014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6/13/2014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6/13/2014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6/13/2014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6/13/2014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6/13/2014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6/13/2014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6/13/2014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6/13/2014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4: </a:t>
            </a:r>
            <a:r>
              <a:rPr lang="en-PH" i="1" dirty="0" smtClean="0"/>
              <a:t>Aspect-oriented Spring </a:t>
            </a:r>
            <a:endParaRPr lang="en-PH" dirty="0"/>
          </a:p>
        </p:txBody>
      </p:sp>
      <p:sp>
        <p:nvSpPr>
          <p:cNvPr id="3" name="Content Placeholder 2"/>
          <p:cNvSpPr>
            <a:spLocks noGrp="1"/>
          </p:cNvSpPr>
          <p:nvPr>
            <p:ph idx="1"/>
          </p:nvPr>
        </p:nvSpPr>
        <p:spPr>
          <a:xfrm>
            <a:off x="457200" y="4572000"/>
            <a:ext cx="8229600" cy="1882808"/>
          </a:xfrm>
        </p:spPr>
        <p:txBody>
          <a:bodyPr>
            <a:normAutofit lnSpcReduction="10000"/>
          </a:bodyPr>
          <a:lstStyle/>
          <a:p>
            <a:r>
              <a:rPr lang="en-PH" dirty="0" smtClean="0"/>
              <a:t>Analogy: Electrical Usage</a:t>
            </a:r>
          </a:p>
          <a:p>
            <a:r>
              <a:rPr lang="en-PH" dirty="0" smtClean="0"/>
              <a:t>Monitoring electricity consumption is an important function, but it isn’t foremost in most homeowners’ minds. </a:t>
            </a:r>
          </a:p>
        </p:txBody>
      </p:sp>
      <p:pic>
        <p:nvPicPr>
          <p:cNvPr id="4" name="Picture 2"/>
          <p:cNvPicPr>
            <a:picLocks noChangeAspect="1" noChangeArrowheads="1"/>
          </p:cNvPicPr>
          <p:nvPr/>
        </p:nvPicPr>
        <p:blipFill>
          <a:blip r:embed="rId3" cstate="print"/>
          <a:srcRect/>
          <a:stretch>
            <a:fillRect/>
          </a:stretch>
        </p:blipFill>
        <p:spPr bwMode="auto">
          <a:xfrm>
            <a:off x="990600" y="1676400"/>
            <a:ext cx="6705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r>
              <a:rPr lang="en-PH" sz="2800" b="1" dirty="0" smtClean="0"/>
              <a:t>JOIN POINTS </a:t>
            </a:r>
            <a:endParaRPr lang="en-PH" sz="2800" dirty="0"/>
          </a:p>
        </p:txBody>
      </p:sp>
      <p:sp>
        <p:nvSpPr>
          <p:cNvPr id="3" name="Content Placeholder 2"/>
          <p:cNvSpPr>
            <a:spLocks noGrp="1"/>
          </p:cNvSpPr>
          <p:nvPr>
            <p:ph idx="1"/>
          </p:nvPr>
        </p:nvSpPr>
        <p:spPr>
          <a:xfrm>
            <a:off x="457200" y="1371600"/>
            <a:ext cx="8229600" cy="5083208"/>
          </a:xfrm>
        </p:spPr>
        <p:txBody>
          <a:bodyPr/>
          <a:lstStyle/>
          <a:p>
            <a:r>
              <a:rPr lang="en-PH" dirty="0" smtClean="0"/>
              <a:t>your application may have thousands of opportunities for advice to be applied. These opportunities are known as join points. </a:t>
            </a:r>
          </a:p>
          <a:p>
            <a:r>
              <a:rPr lang="en-PH" dirty="0" smtClean="0"/>
              <a:t> A </a:t>
            </a:r>
            <a:r>
              <a:rPr lang="en-PH" i="1" dirty="0" smtClean="0"/>
              <a:t>join point </a:t>
            </a:r>
            <a:r>
              <a:rPr lang="en-PH" dirty="0" smtClean="0"/>
              <a:t>is a point in the execution of the application where an aspect can be plugged in. </a:t>
            </a:r>
          </a:p>
          <a:p>
            <a:r>
              <a:rPr lang="en-PH" dirty="0" smtClean="0"/>
              <a:t>This point could be a method being called, an exception being thrown, or even a field being modified. </a:t>
            </a:r>
            <a:endParaRPr lang="en-P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2800" b="1" dirty="0" smtClean="0"/>
              <a:t>POINTCUTS </a:t>
            </a:r>
            <a:endParaRPr lang="en-PH" sz="2800" dirty="0"/>
          </a:p>
        </p:txBody>
      </p:sp>
      <p:sp>
        <p:nvSpPr>
          <p:cNvPr id="3" name="Content Placeholder 2"/>
          <p:cNvSpPr>
            <a:spLocks noGrp="1"/>
          </p:cNvSpPr>
          <p:nvPr>
            <p:ph idx="1"/>
          </p:nvPr>
        </p:nvSpPr>
        <p:spPr>
          <a:xfrm>
            <a:off x="457200" y="1295400"/>
            <a:ext cx="8229600" cy="5562600"/>
          </a:xfrm>
        </p:spPr>
        <p:txBody>
          <a:bodyPr>
            <a:normAutofit lnSpcReduction="10000"/>
          </a:bodyPr>
          <a:lstStyle/>
          <a:p>
            <a:r>
              <a:rPr lang="en-PH" dirty="0" smtClean="0"/>
              <a:t>an aspect doesn’t necessarily advise all join points in an application  - </a:t>
            </a:r>
            <a:r>
              <a:rPr lang="en-PH" i="1" dirty="0" err="1" smtClean="0"/>
              <a:t>Pointcuts</a:t>
            </a:r>
            <a:r>
              <a:rPr lang="en-PH" i="1" dirty="0" smtClean="0"/>
              <a:t> </a:t>
            </a:r>
            <a:r>
              <a:rPr lang="en-PH" dirty="0" smtClean="0"/>
              <a:t>help narrow down the join points advised by an aspect </a:t>
            </a:r>
          </a:p>
          <a:p>
            <a:r>
              <a:rPr lang="en-PH" dirty="0" smtClean="0"/>
              <a:t>If advice defines the </a:t>
            </a:r>
            <a:r>
              <a:rPr lang="en-PH" i="1" dirty="0" smtClean="0"/>
              <a:t>what </a:t>
            </a:r>
            <a:r>
              <a:rPr lang="en-PH" dirty="0" smtClean="0"/>
              <a:t>and</a:t>
            </a:r>
            <a:r>
              <a:rPr lang="en-PH" i="1" dirty="0" smtClean="0"/>
              <a:t> when </a:t>
            </a:r>
            <a:r>
              <a:rPr lang="en-PH" dirty="0" smtClean="0"/>
              <a:t>of</a:t>
            </a:r>
            <a:r>
              <a:rPr lang="en-PH" i="1" dirty="0" smtClean="0"/>
              <a:t> </a:t>
            </a:r>
            <a:r>
              <a:rPr lang="en-PH" dirty="0" smtClean="0"/>
              <a:t>aspects, then </a:t>
            </a:r>
            <a:r>
              <a:rPr lang="en-PH" dirty="0" err="1" smtClean="0"/>
              <a:t>pointcuts</a:t>
            </a:r>
            <a:r>
              <a:rPr lang="en-PH" dirty="0" smtClean="0"/>
              <a:t> define the </a:t>
            </a:r>
            <a:r>
              <a:rPr lang="en-PH" i="1" dirty="0" smtClean="0"/>
              <a:t>where</a:t>
            </a:r>
            <a:r>
              <a:rPr lang="en-PH" dirty="0" smtClean="0"/>
              <a:t>. </a:t>
            </a:r>
          </a:p>
          <a:p>
            <a:r>
              <a:rPr lang="en-PH" dirty="0" smtClean="0"/>
              <a:t>Often you specify these </a:t>
            </a:r>
            <a:r>
              <a:rPr lang="en-PH" dirty="0" err="1" smtClean="0"/>
              <a:t>pointcuts</a:t>
            </a:r>
            <a:r>
              <a:rPr lang="en-PH" dirty="0" smtClean="0"/>
              <a:t> using explicit class and method names or through regular expressions that define matching class and method name patterns. </a:t>
            </a:r>
            <a:endParaRPr lang="en-PH"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lstStyle/>
          <a:p>
            <a:r>
              <a:rPr lang="en-PH" sz="2800" b="1" dirty="0" smtClean="0"/>
              <a:t>ASPECTS </a:t>
            </a:r>
            <a:endParaRPr lang="en-PH" dirty="0"/>
          </a:p>
        </p:txBody>
      </p:sp>
      <p:sp>
        <p:nvSpPr>
          <p:cNvPr id="3" name="Content Placeholder 2"/>
          <p:cNvSpPr>
            <a:spLocks noGrp="1"/>
          </p:cNvSpPr>
          <p:nvPr>
            <p:ph idx="1"/>
          </p:nvPr>
        </p:nvSpPr>
        <p:spPr>
          <a:xfrm>
            <a:off x="457200" y="1143000"/>
            <a:ext cx="8229600" cy="5311808"/>
          </a:xfrm>
        </p:spPr>
        <p:txBody>
          <a:bodyPr/>
          <a:lstStyle/>
          <a:p>
            <a:r>
              <a:rPr lang="en-PH" dirty="0" smtClean="0"/>
              <a:t>An </a:t>
            </a:r>
            <a:r>
              <a:rPr lang="en-PH" i="1" dirty="0" smtClean="0"/>
              <a:t>aspect </a:t>
            </a:r>
            <a:r>
              <a:rPr lang="en-PH" dirty="0" smtClean="0"/>
              <a:t>is the merger of advice and </a:t>
            </a:r>
            <a:r>
              <a:rPr lang="en-PH" dirty="0" err="1" smtClean="0"/>
              <a:t>pointcuts</a:t>
            </a:r>
            <a:r>
              <a:rPr lang="en-PH" dirty="0" smtClean="0"/>
              <a:t>. Taken together, advice and </a:t>
            </a:r>
            <a:r>
              <a:rPr lang="en-PH" dirty="0" err="1" smtClean="0"/>
              <a:t>pointcuts</a:t>
            </a:r>
            <a:r>
              <a:rPr lang="en-PH" dirty="0" smtClean="0"/>
              <a:t> define everything there is to know about an aspect—what it does and where and when it does it.</a:t>
            </a:r>
            <a:r>
              <a:rPr lang="en-PH" i="1" dirty="0" smtClean="0"/>
              <a:t> </a:t>
            </a:r>
            <a:endParaRPr lang="en-PH"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smtClean="0"/>
              <a:t>INTRODUCTIONS </a:t>
            </a:r>
            <a:endParaRPr lang="en-PH" sz="2800" dirty="0"/>
          </a:p>
        </p:txBody>
      </p:sp>
      <p:sp>
        <p:nvSpPr>
          <p:cNvPr id="3" name="Content Placeholder 2"/>
          <p:cNvSpPr>
            <a:spLocks noGrp="1"/>
          </p:cNvSpPr>
          <p:nvPr>
            <p:ph idx="1"/>
          </p:nvPr>
        </p:nvSpPr>
        <p:spPr>
          <a:xfrm>
            <a:off x="457200" y="1371600"/>
            <a:ext cx="8382000" cy="5083208"/>
          </a:xfrm>
        </p:spPr>
        <p:txBody>
          <a:bodyPr>
            <a:normAutofit fontScale="92500" lnSpcReduction="10000"/>
          </a:bodyPr>
          <a:lstStyle/>
          <a:p>
            <a:r>
              <a:rPr lang="en-PH" dirty="0" smtClean="0"/>
              <a:t>An </a:t>
            </a:r>
            <a:r>
              <a:rPr lang="en-PH" i="1" dirty="0" smtClean="0"/>
              <a:t>introduction </a:t>
            </a:r>
            <a:r>
              <a:rPr lang="en-PH" dirty="0" smtClean="0"/>
              <a:t>allows you to add new methods or attributes to existing classes.</a:t>
            </a:r>
            <a:r>
              <a:rPr lang="en-PH" i="1" dirty="0" smtClean="0"/>
              <a:t> </a:t>
            </a:r>
          </a:p>
          <a:p>
            <a:r>
              <a:rPr lang="en-PH" dirty="0" smtClean="0"/>
              <a:t>For example, you could create an Auditable advice class that keeps the state of when an object was last modified. This could be as simple as having one method, </a:t>
            </a:r>
            <a:r>
              <a:rPr lang="en-PH" dirty="0" err="1" smtClean="0"/>
              <a:t>setLast</a:t>
            </a:r>
            <a:r>
              <a:rPr lang="en-PH" dirty="0" smtClean="0"/>
              <a:t>- Modified(Date), and an instance variable to hold this state. </a:t>
            </a:r>
          </a:p>
          <a:p>
            <a:r>
              <a:rPr lang="en-PH" dirty="0" smtClean="0"/>
              <a:t>The new method and instance variable can then be introduced to existing classes without having to change them, giving them new </a:t>
            </a:r>
            <a:r>
              <a:rPr lang="en-PH" dirty="0" err="1" smtClean="0"/>
              <a:t>behavior</a:t>
            </a:r>
            <a:r>
              <a:rPr lang="en-PH" dirty="0" smtClean="0"/>
              <a:t> and state. </a:t>
            </a:r>
            <a:endParaRPr lang="en-P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7906"/>
          </a:xfrm>
        </p:spPr>
        <p:txBody>
          <a:bodyPr>
            <a:normAutofit/>
          </a:bodyPr>
          <a:lstStyle/>
          <a:p>
            <a:r>
              <a:rPr lang="en-PH" sz="2800" b="1" dirty="0" smtClean="0"/>
              <a:t>WEAVING </a:t>
            </a:r>
            <a:endParaRPr lang="en-PH" sz="2800" b="1" dirty="0"/>
          </a:p>
        </p:txBody>
      </p:sp>
      <p:sp>
        <p:nvSpPr>
          <p:cNvPr id="3" name="Content Placeholder 2"/>
          <p:cNvSpPr>
            <a:spLocks noGrp="1"/>
          </p:cNvSpPr>
          <p:nvPr>
            <p:ph idx="1"/>
          </p:nvPr>
        </p:nvSpPr>
        <p:spPr>
          <a:xfrm>
            <a:off x="457200" y="914400"/>
            <a:ext cx="8229600" cy="5540408"/>
          </a:xfrm>
        </p:spPr>
        <p:txBody>
          <a:bodyPr/>
          <a:lstStyle/>
          <a:p>
            <a:r>
              <a:rPr lang="en-PH" i="1" dirty="0" smtClean="0"/>
              <a:t>Weaving </a:t>
            </a:r>
            <a:r>
              <a:rPr lang="en-PH" dirty="0" smtClean="0"/>
              <a:t>is the process of applying aspects to a target object to create a new </a:t>
            </a:r>
            <a:r>
              <a:rPr lang="en-PH" dirty="0" err="1" smtClean="0"/>
              <a:t>proxied</a:t>
            </a:r>
            <a:r>
              <a:rPr lang="en-PH" dirty="0" smtClean="0"/>
              <a:t> object. </a:t>
            </a:r>
          </a:p>
          <a:p>
            <a:r>
              <a:rPr lang="en-PH" dirty="0" smtClean="0"/>
              <a:t>The aspects are woven into the target object at the specified join points. </a:t>
            </a:r>
          </a:p>
          <a:p>
            <a:r>
              <a:rPr lang="en-PH" dirty="0" smtClean="0"/>
              <a:t>The weaving can take place at several points in the target object’s lifetime: </a:t>
            </a:r>
          </a:p>
          <a:p>
            <a:pPr lvl="1"/>
            <a:r>
              <a:rPr lang="en-PH" i="1" dirty="0" smtClean="0"/>
              <a:t>Compile time - </a:t>
            </a:r>
            <a:r>
              <a:rPr lang="en-PH" dirty="0" err="1" smtClean="0"/>
              <a:t>AspectJ’s</a:t>
            </a:r>
            <a:r>
              <a:rPr lang="en-PH" dirty="0" smtClean="0"/>
              <a:t> weaving compiler </a:t>
            </a:r>
            <a:endParaRPr lang="en-PH" i="1" dirty="0" smtClean="0"/>
          </a:p>
          <a:p>
            <a:pPr lvl="1"/>
            <a:r>
              <a:rPr lang="en-PH" i="1" dirty="0" err="1" smtClean="0"/>
              <a:t>Classload</a:t>
            </a:r>
            <a:r>
              <a:rPr lang="en-PH" i="1" dirty="0" smtClean="0"/>
              <a:t> time - weaving (LTW) support </a:t>
            </a:r>
          </a:p>
          <a:p>
            <a:pPr lvl="1"/>
            <a:r>
              <a:rPr lang="en-PH" i="1" dirty="0" smtClean="0"/>
              <a:t>Runtime - </a:t>
            </a:r>
            <a:r>
              <a:rPr lang="en-PH" dirty="0" smtClean="0"/>
              <a:t>Spring AOP </a:t>
            </a:r>
            <a:endParaRPr lang="en-P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4.1.2 Spring’s AOP support </a:t>
            </a:r>
            <a:endParaRPr lang="en-PH" sz="3600" dirty="0"/>
          </a:p>
        </p:txBody>
      </p:sp>
      <p:sp>
        <p:nvSpPr>
          <p:cNvPr id="3" name="Content Placeholder 2"/>
          <p:cNvSpPr>
            <a:spLocks noGrp="1"/>
          </p:cNvSpPr>
          <p:nvPr>
            <p:ph idx="1"/>
          </p:nvPr>
        </p:nvSpPr>
        <p:spPr>
          <a:xfrm>
            <a:off x="457200" y="1447800"/>
            <a:ext cx="8229600" cy="5007008"/>
          </a:xfrm>
        </p:spPr>
        <p:txBody>
          <a:bodyPr>
            <a:normAutofit fontScale="92500" lnSpcReduction="20000"/>
          </a:bodyPr>
          <a:lstStyle/>
          <a:p>
            <a:r>
              <a:rPr lang="en-PH" dirty="0" smtClean="0"/>
              <a:t>Not all AOP frameworks are created equal. They may differ in how rich their join point models are. </a:t>
            </a:r>
          </a:p>
          <a:p>
            <a:r>
              <a:rPr lang="en-PH" dirty="0" smtClean="0"/>
              <a:t>Some allow you to apply advice at the field modification level, whereas others only expose the join points related to method invocations. </a:t>
            </a:r>
          </a:p>
          <a:p>
            <a:r>
              <a:rPr lang="en-PH" dirty="0" smtClean="0"/>
              <a:t>They may also differ in how and when they weave the aspects. </a:t>
            </a:r>
          </a:p>
          <a:p>
            <a:r>
              <a:rPr lang="en-PH" dirty="0" smtClean="0"/>
              <a:t>Whatever the case, the ability to create </a:t>
            </a:r>
            <a:r>
              <a:rPr lang="en-PH" dirty="0" err="1" smtClean="0"/>
              <a:t>pointcuts</a:t>
            </a:r>
            <a:r>
              <a:rPr lang="en-PH" dirty="0" smtClean="0"/>
              <a:t> that define the join points at which aspects should be woven is what makes it an AOP framework. </a:t>
            </a:r>
            <a:endParaRPr lang="en-PH"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77000"/>
          </a:xfrm>
        </p:spPr>
        <p:txBody>
          <a:bodyPr>
            <a:normAutofit fontScale="92500"/>
          </a:bodyPr>
          <a:lstStyle/>
          <a:p>
            <a:r>
              <a:rPr lang="en-PH" dirty="0" smtClean="0"/>
              <a:t>3 dominant AOP frameworks:</a:t>
            </a:r>
          </a:p>
          <a:p>
            <a:pPr lvl="1"/>
            <a:r>
              <a:rPr lang="en-PH" dirty="0" err="1" smtClean="0"/>
              <a:t>AspectJ</a:t>
            </a:r>
            <a:r>
              <a:rPr lang="en-PH" dirty="0" smtClean="0"/>
              <a:t> (http://eclipse.org/aspectj) </a:t>
            </a:r>
          </a:p>
          <a:p>
            <a:pPr lvl="1"/>
            <a:r>
              <a:rPr lang="en-PH" dirty="0" err="1" smtClean="0"/>
              <a:t>JBoss</a:t>
            </a:r>
            <a:r>
              <a:rPr lang="en-PH" dirty="0" smtClean="0"/>
              <a:t> AOP (http://www.jboss.org/jbossaop) </a:t>
            </a:r>
          </a:p>
          <a:p>
            <a:pPr lvl="1"/>
            <a:r>
              <a:rPr lang="en-PH" dirty="0" smtClean="0"/>
              <a:t>Spring AOP (http://www.springframework.org) </a:t>
            </a:r>
          </a:p>
          <a:p>
            <a:r>
              <a:rPr lang="en-PH" dirty="0" smtClean="0"/>
              <a:t>there’s a lot of synergy between the Spring and </a:t>
            </a:r>
            <a:r>
              <a:rPr lang="en-PH" dirty="0" err="1" smtClean="0"/>
              <a:t>AspectJ</a:t>
            </a:r>
            <a:r>
              <a:rPr lang="en-PH" dirty="0" smtClean="0"/>
              <a:t> projects, and the AOP support in Spring borrows a lot from the </a:t>
            </a:r>
            <a:r>
              <a:rPr lang="en-PH" dirty="0" err="1" smtClean="0"/>
              <a:t>AspectJ</a:t>
            </a:r>
            <a:r>
              <a:rPr lang="en-PH" dirty="0" smtClean="0"/>
              <a:t> project. </a:t>
            </a:r>
          </a:p>
          <a:p>
            <a:r>
              <a:rPr lang="en-PH" dirty="0" smtClean="0"/>
              <a:t>Spring’s support for AOP comes in four </a:t>
            </a:r>
            <a:r>
              <a:rPr lang="en-PH" dirty="0" err="1" smtClean="0"/>
              <a:t>flavors</a:t>
            </a:r>
            <a:r>
              <a:rPr lang="en-PH" dirty="0" smtClean="0"/>
              <a:t>: </a:t>
            </a:r>
          </a:p>
          <a:p>
            <a:pPr lvl="1"/>
            <a:r>
              <a:rPr lang="en-PH" dirty="0" smtClean="0"/>
              <a:t>Classic Spring proxy-based AOP </a:t>
            </a:r>
          </a:p>
          <a:p>
            <a:pPr lvl="1"/>
            <a:r>
              <a:rPr lang="en-PH" dirty="0" smtClean="0"/>
              <a:t>@</a:t>
            </a:r>
            <a:r>
              <a:rPr lang="en-PH" dirty="0" err="1" smtClean="0"/>
              <a:t>AspectJ</a:t>
            </a:r>
            <a:r>
              <a:rPr lang="en-PH" dirty="0" smtClean="0"/>
              <a:t> annotation-driven aspects </a:t>
            </a:r>
          </a:p>
          <a:p>
            <a:pPr lvl="1"/>
            <a:r>
              <a:rPr lang="en-PH" dirty="0" smtClean="0"/>
              <a:t>Pure-POJO aspects </a:t>
            </a:r>
          </a:p>
          <a:p>
            <a:pPr lvl="1"/>
            <a:r>
              <a:rPr lang="en-PH" dirty="0" smtClean="0"/>
              <a:t>Injected </a:t>
            </a:r>
            <a:r>
              <a:rPr lang="en-PH" dirty="0" err="1" smtClean="0"/>
              <a:t>AspectJ</a:t>
            </a:r>
            <a:r>
              <a:rPr lang="en-PH" dirty="0" smtClean="0"/>
              <a:t> aspects (available in all versions of Spring)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dirty="0" smtClean="0"/>
              <a:t>Key points of Spring’s AOP framework </a:t>
            </a:r>
            <a:endParaRPr lang="en-PH" sz="2800" dirty="0"/>
          </a:p>
        </p:txBody>
      </p:sp>
      <p:sp>
        <p:nvSpPr>
          <p:cNvPr id="3" name="Content Placeholder 2"/>
          <p:cNvSpPr>
            <a:spLocks noGrp="1"/>
          </p:cNvSpPr>
          <p:nvPr>
            <p:ph idx="1"/>
          </p:nvPr>
        </p:nvSpPr>
        <p:spPr>
          <a:xfrm>
            <a:off x="457200" y="1295400"/>
            <a:ext cx="8229600" cy="5159408"/>
          </a:xfrm>
        </p:spPr>
        <p:txBody>
          <a:bodyPr/>
          <a:lstStyle/>
          <a:p>
            <a:r>
              <a:rPr lang="en-PH" dirty="0" smtClean="0"/>
              <a:t>Spring advice is written in java </a:t>
            </a:r>
          </a:p>
          <a:p>
            <a:pPr lvl="1"/>
            <a:r>
              <a:rPr lang="en-PH" dirty="0" smtClean="0"/>
              <a:t>developing your aspects in the same integrated development environment (IDE) you’d use for your normal Java development. </a:t>
            </a:r>
          </a:p>
          <a:p>
            <a:pPr lvl="1"/>
            <a:r>
              <a:rPr lang="en-PH" dirty="0" smtClean="0"/>
              <a:t>Contrast this with </a:t>
            </a:r>
            <a:r>
              <a:rPr lang="en-PH" dirty="0" err="1" smtClean="0"/>
              <a:t>AspectJ</a:t>
            </a:r>
            <a:r>
              <a:rPr lang="en-PH" dirty="0" smtClean="0"/>
              <a:t>. Although </a:t>
            </a:r>
            <a:r>
              <a:rPr lang="en-PH" dirty="0" err="1" smtClean="0"/>
              <a:t>AspectJ</a:t>
            </a:r>
            <a:r>
              <a:rPr lang="en-PH" dirty="0" smtClean="0"/>
              <a:t> now supports annotation-based aspects, </a:t>
            </a:r>
            <a:r>
              <a:rPr lang="en-PH" dirty="0" err="1" smtClean="0"/>
              <a:t>AspectJ</a:t>
            </a:r>
            <a:r>
              <a:rPr lang="en-PH" dirty="0" smtClean="0"/>
              <a:t> also comes as a language extension to Java. - you’re required to learn a new tool and syntax to accomplish this. </a:t>
            </a:r>
            <a:endParaRPr lang="en-PH"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10000"/>
          </a:bodyPr>
          <a:lstStyle/>
          <a:p>
            <a:r>
              <a:rPr lang="en-PH" dirty="0" smtClean="0"/>
              <a:t>Spring advises objects at runtime </a:t>
            </a:r>
          </a:p>
          <a:p>
            <a:pPr lvl="1"/>
            <a:r>
              <a:rPr lang="en-PH" dirty="0" smtClean="0"/>
              <a:t>In Spring, aspects are woven into Spring-managed beans at runtime by wrapping them with a proxy class. </a:t>
            </a:r>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endParaRPr lang="en-PH" dirty="0" smtClean="0"/>
          </a:p>
          <a:p>
            <a:pPr lvl="1"/>
            <a:r>
              <a:rPr lang="en-PH" dirty="0" smtClean="0"/>
              <a:t>Spring doesn’t create a </a:t>
            </a:r>
            <a:r>
              <a:rPr lang="en-PH" dirty="0" err="1" smtClean="0"/>
              <a:t>proxied</a:t>
            </a:r>
            <a:r>
              <a:rPr lang="en-PH" dirty="0" smtClean="0"/>
              <a:t> object until that </a:t>
            </a:r>
            <a:r>
              <a:rPr lang="en-PH" dirty="0" err="1" smtClean="0"/>
              <a:t>proxied</a:t>
            </a:r>
            <a:r>
              <a:rPr lang="en-PH" dirty="0" smtClean="0"/>
              <a:t> bean is needed by the application. </a:t>
            </a:r>
            <a:endParaRPr lang="en-PH" dirty="0"/>
          </a:p>
        </p:txBody>
      </p:sp>
      <p:pic>
        <p:nvPicPr>
          <p:cNvPr id="5123" name="Picture 3"/>
          <p:cNvPicPr>
            <a:picLocks noChangeAspect="1" noChangeArrowheads="1"/>
          </p:cNvPicPr>
          <p:nvPr/>
        </p:nvPicPr>
        <p:blipFill>
          <a:blip r:embed="rId3" cstate="print"/>
          <a:srcRect/>
          <a:stretch>
            <a:fillRect/>
          </a:stretch>
        </p:blipFill>
        <p:spPr bwMode="auto">
          <a:xfrm>
            <a:off x="1447800" y="1981200"/>
            <a:ext cx="6477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Spring only supports method join points </a:t>
            </a:r>
          </a:p>
          <a:p>
            <a:pPr lvl="1"/>
            <a:r>
              <a:rPr lang="en-PH" dirty="0" smtClean="0"/>
              <a:t>As mentioned earlier, multiple join point models are available through various AOP implementations. </a:t>
            </a:r>
          </a:p>
          <a:p>
            <a:pPr lvl="1"/>
            <a:r>
              <a:rPr lang="en-PH" dirty="0" smtClean="0"/>
              <a:t>Because it’s based on dynamic proxies, Spring only supports method join points. </a:t>
            </a:r>
          </a:p>
          <a:p>
            <a:pPr lvl="1"/>
            <a:r>
              <a:rPr lang="en-PH" dirty="0" smtClean="0"/>
              <a:t>This is in contrast to some other AOP frameworks, such as </a:t>
            </a:r>
            <a:r>
              <a:rPr lang="en-PH" dirty="0" err="1" smtClean="0"/>
              <a:t>AspectJ</a:t>
            </a:r>
            <a:r>
              <a:rPr lang="en-PH" dirty="0" smtClean="0"/>
              <a:t> and </a:t>
            </a:r>
            <a:r>
              <a:rPr lang="en-PH" dirty="0" err="1" smtClean="0"/>
              <a:t>JBoss</a:t>
            </a:r>
            <a:r>
              <a:rPr lang="en-PH" dirty="0" smtClean="0"/>
              <a:t>, which provide field and constructor join points in addition to method </a:t>
            </a:r>
            <a:r>
              <a:rPr lang="en-PH" dirty="0" err="1" smtClean="0"/>
              <a:t>pointcuts</a:t>
            </a:r>
            <a:r>
              <a:rPr lang="en-PH" dirty="0" smtClean="0"/>
              <a:t>. </a:t>
            </a:r>
          </a:p>
          <a:p>
            <a:pPr lvl="1"/>
            <a:r>
              <a:rPr lang="en-PH" dirty="0" smtClean="0"/>
              <a:t>Spring’s lack of field </a:t>
            </a:r>
            <a:r>
              <a:rPr lang="en-PH" dirty="0" err="1" smtClean="0"/>
              <a:t>pointcuts</a:t>
            </a:r>
            <a:r>
              <a:rPr lang="en-PH" dirty="0" smtClean="0"/>
              <a:t> prevents you from creating very fine-grained advice, such as intercepting updates to an object’s field. </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In software, several activities are common to most applications. Logging, security, and transaction management are important, but should they be activities that your application objects are actively participating in? </a:t>
            </a:r>
          </a:p>
          <a:p>
            <a:r>
              <a:rPr lang="en-PH" dirty="0" smtClean="0"/>
              <a:t>Or would it be better for your </a:t>
            </a:r>
            <a:r>
              <a:rPr lang="en-PH" dirty="0" err="1" smtClean="0"/>
              <a:t>applica</a:t>
            </a:r>
            <a:r>
              <a:rPr lang="en-PH" dirty="0" smtClean="0"/>
              <a:t>- </a:t>
            </a:r>
            <a:r>
              <a:rPr lang="en-PH" dirty="0" err="1" smtClean="0"/>
              <a:t>tion</a:t>
            </a:r>
            <a:r>
              <a:rPr lang="en-PH" dirty="0" smtClean="0"/>
              <a:t> objects to focus on the business domain problems they’re designed for and leave certain aspects to be handled by someone else? </a:t>
            </a:r>
            <a:endParaRPr lang="en-PH"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4.2 Selecting join points with </a:t>
            </a:r>
            <a:r>
              <a:rPr lang="en-PH" sz="4000" b="1" i="1" dirty="0" err="1" smtClean="0"/>
              <a:t>pointcuts</a:t>
            </a:r>
            <a:r>
              <a:rPr lang="en-PH" sz="4000" b="1" i="1" dirty="0" smtClean="0"/>
              <a:t> </a:t>
            </a:r>
            <a:endParaRPr lang="en-PH" sz="4000" dirty="0"/>
          </a:p>
        </p:txBody>
      </p:sp>
      <p:sp>
        <p:nvSpPr>
          <p:cNvPr id="3" name="Content Placeholder 2"/>
          <p:cNvSpPr>
            <a:spLocks noGrp="1"/>
          </p:cNvSpPr>
          <p:nvPr>
            <p:ph idx="1"/>
          </p:nvPr>
        </p:nvSpPr>
        <p:spPr>
          <a:xfrm>
            <a:off x="457200" y="1676400"/>
            <a:ext cx="8229600" cy="4876800"/>
          </a:xfrm>
        </p:spPr>
        <p:txBody>
          <a:bodyPr>
            <a:normAutofit lnSpcReduction="10000"/>
          </a:bodyPr>
          <a:lstStyle/>
          <a:p>
            <a:r>
              <a:rPr lang="en-PH" dirty="0" smtClean="0"/>
              <a:t>As mentioned before, </a:t>
            </a:r>
            <a:r>
              <a:rPr lang="en-PH" dirty="0" err="1" smtClean="0"/>
              <a:t>pointcuts</a:t>
            </a:r>
            <a:r>
              <a:rPr lang="en-PH" dirty="0" smtClean="0"/>
              <a:t> are used to pinpoint where an aspect’s advice should be applied. </a:t>
            </a:r>
          </a:p>
          <a:p>
            <a:r>
              <a:rPr lang="en-PH" dirty="0" smtClean="0"/>
              <a:t>In Spring AOP, </a:t>
            </a:r>
            <a:r>
              <a:rPr lang="en-PH" dirty="0" err="1" smtClean="0"/>
              <a:t>pointcuts</a:t>
            </a:r>
            <a:r>
              <a:rPr lang="en-PH" dirty="0" smtClean="0"/>
              <a:t> are defined using </a:t>
            </a:r>
            <a:r>
              <a:rPr lang="en-PH" dirty="0" err="1" smtClean="0"/>
              <a:t>AspectJ’s</a:t>
            </a:r>
            <a:r>
              <a:rPr lang="en-PH" dirty="0" smtClean="0"/>
              <a:t> </a:t>
            </a:r>
            <a:r>
              <a:rPr lang="en-PH" dirty="0" err="1" smtClean="0"/>
              <a:t>pointcut</a:t>
            </a:r>
            <a:r>
              <a:rPr lang="en-PH" dirty="0" smtClean="0"/>
              <a:t> expression language. </a:t>
            </a:r>
          </a:p>
          <a:p>
            <a:r>
              <a:rPr lang="en-PH" dirty="0" smtClean="0"/>
              <a:t>The most important thing to know about </a:t>
            </a:r>
            <a:r>
              <a:rPr lang="en-PH" dirty="0" err="1" smtClean="0"/>
              <a:t>AspectJ</a:t>
            </a:r>
            <a:r>
              <a:rPr lang="en-PH" dirty="0" smtClean="0"/>
              <a:t> </a:t>
            </a:r>
            <a:r>
              <a:rPr lang="en-PH" dirty="0" err="1" smtClean="0"/>
              <a:t>pointcuts</a:t>
            </a:r>
            <a:r>
              <a:rPr lang="en-PH" dirty="0" smtClean="0"/>
              <a:t> as they pertain to Spring AOP is that Spring only supports a subset of the </a:t>
            </a:r>
            <a:r>
              <a:rPr lang="en-PH" dirty="0" err="1" smtClean="0"/>
              <a:t>pointcut</a:t>
            </a:r>
            <a:r>
              <a:rPr lang="en-PH" dirty="0" smtClean="0"/>
              <a:t> designators available in </a:t>
            </a:r>
            <a:r>
              <a:rPr lang="en-PH" dirty="0" err="1" smtClean="0"/>
              <a:t>AspectJ</a:t>
            </a:r>
            <a:r>
              <a:rPr lang="en-PH" dirty="0" smtClean="0"/>
              <a:t>. </a:t>
            </a:r>
            <a:endParaRPr lang="en-PH"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457200"/>
            <a:ext cx="81534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PH" dirty="0" smtClean="0"/>
              <a:t>Attempting to use any of </a:t>
            </a:r>
            <a:r>
              <a:rPr lang="en-PH" dirty="0" err="1" smtClean="0"/>
              <a:t>AspectJ’s</a:t>
            </a:r>
            <a:r>
              <a:rPr lang="en-PH" dirty="0" smtClean="0"/>
              <a:t> other designators will result in an </a:t>
            </a:r>
            <a:r>
              <a:rPr lang="en-PH" dirty="0" err="1" smtClean="0"/>
              <a:t>IllegalArgumentException</a:t>
            </a:r>
            <a:r>
              <a:rPr lang="en-PH" dirty="0" smtClean="0"/>
              <a:t> being thrown.</a:t>
            </a:r>
          </a:p>
          <a:p>
            <a:r>
              <a:rPr lang="en-PH" dirty="0" smtClean="0"/>
              <a:t>note that the execution designator is the only one that actually performs matches. The other designators are used to limit those matches.  </a:t>
            </a:r>
            <a:endParaRPr lang="en-PH"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3600" b="1" i="1" dirty="0" smtClean="0"/>
              <a:t>4.2.1 Writing </a:t>
            </a:r>
            <a:r>
              <a:rPr lang="en-PH" sz="3600" b="1" i="1" dirty="0" err="1" smtClean="0"/>
              <a:t>pointcuts</a:t>
            </a:r>
            <a:r>
              <a:rPr lang="en-PH" sz="3600" b="1" i="1" dirty="0" smtClean="0"/>
              <a:t> </a:t>
            </a:r>
            <a:endParaRPr lang="en-PH" sz="3600" dirty="0"/>
          </a:p>
        </p:txBody>
      </p:sp>
      <p:pic>
        <p:nvPicPr>
          <p:cNvPr id="2050" name="Picture 2"/>
          <p:cNvPicPr>
            <a:picLocks noChangeAspect="1" noChangeArrowheads="1"/>
          </p:cNvPicPr>
          <p:nvPr/>
        </p:nvPicPr>
        <p:blipFill>
          <a:blip r:embed="rId2" cstate="print"/>
          <a:srcRect/>
          <a:stretch>
            <a:fillRect/>
          </a:stretch>
        </p:blipFill>
        <p:spPr bwMode="auto">
          <a:xfrm>
            <a:off x="533400" y="1600200"/>
            <a:ext cx="81534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86200"/>
            <a:ext cx="9144000" cy="2971800"/>
          </a:xfrm>
        </p:spPr>
        <p:txBody>
          <a:bodyPr>
            <a:normAutofit fontScale="92500" lnSpcReduction="10000"/>
          </a:bodyPr>
          <a:lstStyle/>
          <a:p>
            <a:r>
              <a:rPr lang="en-PH" dirty="0" smtClean="0"/>
              <a:t>Note that we used the &amp;&amp; operator to combine the execution() and within() designators in an “and” relationship (where both designators must match for the </a:t>
            </a:r>
            <a:r>
              <a:rPr lang="en-PH" dirty="0" err="1" smtClean="0"/>
              <a:t>pointcut</a:t>
            </a:r>
            <a:r>
              <a:rPr lang="en-PH" dirty="0" smtClean="0"/>
              <a:t> to match). Similarly, we could’ve used the || operator to indicate an “or” relationship. And the ! operator can be used to negate the effect of a designator. </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762000" y="533400"/>
            <a:ext cx="78486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4.2.2 Using Spring’s bean() designator </a:t>
            </a:r>
            <a:endParaRPr lang="en-PH" sz="3600" dirty="0"/>
          </a:p>
        </p:txBody>
      </p:sp>
      <p:sp>
        <p:nvSpPr>
          <p:cNvPr id="3" name="Content Placeholder 2"/>
          <p:cNvSpPr>
            <a:spLocks noGrp="1"/>
          </p:cNvSpPr>
          <p:nvPr>
            <p:ph idx="1"/>
          </p:nvPr>
        </p:nvSpPr>
        <p:spPr>
          <a:xfrm>
            <a:off x="457200" y="1600200"/>
            <a:ext cx="8229600" cy="4953000"/>
          </a:xfrm>
        </p:spPr>
        <p:txBody>
          <a:bodyPr/>
          <a:lstStyle/>
          <a:p>
            <a:r>
              <a:rPr lang="en-PH" dirty="0" smtClean="0"/>
              <a:t>In addition to the designators listed in table 4.1, Spring 2.5 introduced a new bean() designator that lets you identify beans by their ID within a </a:t>
            </a:r>
            <a:r>
              <a:rPr lang="en-PH" dirty="0" err="1" smtClean="0"/>
              <a:t>pointcut</a:t>
            </a:r>
            <a:r>
              <a:rPr lang="en-PH" dirty="0" smtClean="0"/>
              <a:t> expression.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914400" y="4114800"/>
            <a:ext cx="7315200" cy="1143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914400" y="5486400"/>
            <a:ext cx="7315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4.3 Declaring aspects in XML </a:t>
            </a:r>
            <a:endParaRPr lang="en-PH" sz="4000" dirty="0"/>
          </a:p>
        </p:txBody>
      </p:sp>
      <p:pic>
        <p:nvPicPr>
          <p:cNvPr id="1026" name="Picture 2"/>
          <p:cNvPicPr>
            <a:picLocks noChangeAspect="1" noChangeArrowheads="1"/>
          </p:cNvPicPr>
          <p:nvPr/>
        </p:nvPicPr>
        <p:blipFill>
          <a:blip r:embed="rId3" cstate="print"/>
          <a:srcRect/>
          <a:stretch>
            <a:fillRect/>
          </a:stretch>
        </p:blipFill>
        <p:spPr bwMode="auto">
          <a:xfrm>
            <a:off x="457200" y="1219200"/>
            <a:ext cx="8305800" cy="3733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4724400"/>
            <a:ext cx="83058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2743200"/>
          </a:xfrm>
        </p:spPr>
        <p:txBody>
          <a:bodyPr>
            <a:normAutofit lnSpcReduction="10000"/>
          </a:bodyPr>
          <a:lstStyle/>
          <a:p>
            <a:r>
              <a:rPr lang="en-PH" dirty="0" smtClean="0">
                <a:solidFill>
                  <a:schemeClr val="accent4"/>
                </a:solidFill>
              </a:rPr>
              <a:t>In chapter 2, we demonstrated dependency injection by putting on a talent show called </a:t>
            </a:r>
            <a:r>
              <a:rPr lang="en-PH" i="1" dirty="0" smtClean="0">
                <a:solidFill>
                  <a:schemeClr val="accent4"/>
                </a:solidFill>
              </a:rPr>
              <a:t>Spring Idol. </a:t>
            </a:r>
            <a:r>
              <a:rPr lang="en-PH" dirty="0" smtClean="0">
                <a:solidFill>
                  <a:schemeClr val="accent4"/>
                </a:solidFill>
              </a:rPr>
              <a:t>It was all greatly amusing. but a show like that needs an audience or else there’s little point. </a:t>
            </a:r>
            <a:endParaRPr lang="en-PH" dirty="0">
              <a:solidFill>
                <a:schemeClr val="accent4"/>
              </a:solidFill>
            </a:endParaRPr>
          </a:p>
        </p:txBody>
      </p:sp>
      <p:pic>
        <p:nvPicPr>
          <p:cNvPr id="2050" name="Picture 2"/>
          <p:cNvPicPr>
            <a:picLocks noChangeAspect="1" noChangeArrowheads="1"/>
          </p:cNvPicPr>
          <p:nvPr/>
        </p:nvPicPr>
        <p:blipFill>
          <a:blip r:embed="rId2" cstate="print"/>
          <a:srcRect/>
          <a:stretch>
            <a:fillRect/>
          </a:stretch>
        </p:blipFill>
        <p:spPr bwMode="auto">
          <a:xfrm>
            <a:off x="685800" y="2667001"/>
            <a:ext cx="7620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778408"/>
          </a:xfrm>
        </p:spPr>
        <p:txBody>
          <a:bodyPr/>
          <a:lstStyle/>
          <a:p>
            <a:r>
              <a:rPr lang="en-PH" dirty="0" smtClean="0"/>
              <a:t>Despite its unassuming appearance, what’s remarkable about Audience is that it has all the makings of an aspect. It just needs a little of Spring’s special AOP magic. </a:t>
            </a:r>
            <a:endParaRPr lang="en-PH" dirty="0"/>
          </a:p>
        </p:txBody>
      </p:sp>
      <p:pic>
        <p:nvPicPr>
          <p:cNvPr id="3074" name="Picture 2"/>
          <p:cNvPicPr>
            <a:picLocks noChangeAspect="1" noChangeArrowheads="1"/>
          </p:cNvPicPr>
          <p:nvPr/>
        </p:nvPicPr>
        <p:blipFill>
          <a:blip r:embed="rId3" cstate="print"/>
          <a:srcRect/>
          <a:stretch>
            <a:fillRect/>
          </a:stretch>
        </p:blipFill>
        <p:spPr bwMode="auto">
          <a:xfrm>
            <a:off x="381000" y="609600"/>
            <a:ext cx="83820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32706"/>
          </a:xfrm>
        </p:spPr>
        <p:txBody>
          <a:bodyPr>
            <a:normAutofit/>
          </a:bodyPr>
          <a:lstStyle/>
          <a:p>
            <a:r>
              <a:rPr lang="en-PH" sz="3600" b="1" i="1" dirty="0" smtClean="0"/>
              <a:t>4.3.1 Declaring before and after advice </a:t>
            </a:r>
            <a:endParaRPr lang="en-PH" sz="3600" dirty="0"/>
          </a:p>
        </p:txBody>
      </p:sp>
      <p:sp>
        <p:nvSpPr>
          <p:cNvPr id="3" name="Content Placeholder 2"/>
          <p:cNvSpPr>
            <a:spLocks noGrp="1"/>
          </p:cNvSpPr>
          <p:nvPr>
            <p:ph idx="1"/>
          </p:nvPr>
        </p:nvSpPr>
        <p:spPr>
          <a:xfrm>
            <a:off x="457200" y="1371600"/>
            <a:ext cx="8229600" cy="1371600"/>
          </a:xfrm>
        </p:spPr>
        <p:txBody>
          <a:bodyPr>
            <a:normAutofit fontScale="92500"/>
          </a:bodyPr>
          <a:lstStyle/>
          <a:p>
            <a:r>
              <a:rPr lang="en-PH" dirty="0" smtClean="0"/>
              <a:t>Using Spring’s AOP configuration elements, as shown in the following listing, you can turn the audience bean into an aspect.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609600" y="2667001"/>
            <a:ext cx="8229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In software development, functions that span multiple points of an application are called </a:t>
            </a:r>
            <a:r>
              <a:rPr lang="en-PH" i="1" dirty="0" smtClean="0"/>
              <a:t>cross-cutting concerns. </a:t>
            </a:r>
          </a:p>
          <a:p>
            <a:r>
              <a:rPr lang="en-PH" dirty="0" smtClean="0"/>
              <a:t>Separating these cross-cutting concerns from the business logic is where aspect- oriented programming (AOP) goes to work. </a:t>
            </a:r>
          </a:p>
          <a:p>
            <a:r>
              <a:rPr lang="en-PH" dirty="0" smtClean="0"/>
              <a:t>Whereas DI helps you decouple your application objects from each other, AOP helps you decouple cross-cutting concerns from the objects that they affect. </a:t>
            </a:r>
            <a:endParaRPr lang="en-P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533400" y="533400"/>
            <a:ext cx="79248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533400" y="228600"/>
            <a:ext cx="83058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t>You can also define </a:t>
            </a:r>
            <a:r>
              <a:rPr lang="en-PH" dirty="0" err="1" smtClean="0"/>
              <a:t>pointcuts</a:t>
            </a:r>
            <a:r>
              <a:rPr lang="en-PH" dirty="0" smtClean="0"/>
              <a:t> that can be used across multiple aspects by placing the &lt;</a:t>
            </a:r>
            <a:r>
              <a:rPr lang="en-PH" dirty="0" err="1" smtClean="0"/>
              <a:t>aop:pointcut</a:t>
            </a:r>
            <a:r>
              <a:rPr lang="en-PH" dirty="0" smtClean="0"/>
              <a:t>&gt; elements within the scope of the &lt;</a:t>
            </a:r>
            <a:r>
              <a:rPr lang="en-PH" dirty="0" err="1" smtClean="0"/>
              <a:t>aop:config</a:t>
            </a:r>
            <a:r>
              <a:rPr lang="en-PH" dirty="0" smtClean="0"/>
              <a:t>&gt; element. </a:t>
            </a:r>
          </a:p>
          <a:p>
            <a:endParaRPr lang="en-PH" dirty="0" smtClean="0"/>
          </a:p>
          <a:p>
            <a:r>
              <a:rPr lang="en-PH" dirty="0" smtClean="0">
                <a:solidFill>
                  <a:srgbClr val="FFFF00"/>
                </a:solidFill>
              </a:rPr>
              <a:t>Exercise 4-1</a:t>
            </a:r>
          </a:p>
          <a:p>
            <a:pPr lvl="1"/>
            <a:r>
              <a:rPr lang="en-PH" dirty="0" smtClean="0">
                <a:solidFill>
                  <a:srgbClr val="FFFF00"/>
                </a:solidFill>
              </a:rPr>
              <a:t>Audience should  take their seats before Eddie performs</a:t>
            </a:r>
          </a:p>
          <a:p>
            <a:pPr lvl="1"/>
            <a:r>
              <a:rPr lang="en-PH" dirty="0" smtClean="0">
                <a:solidFill>
                  <a:srgbClr val="FFFF00"/>
                </a:solidFill>
              </a:rPr>
              <a:t>Audience should  turn off their </a:t>
            </a:r>
            <a:r>
              <a:rPr lang="en-PH" dirty="0" err="1" smtClean="0">
                <a:solidFill>
                  <a:srgbClr val="FFFF00"/>
                </a:solidFill>
              </a:rPr>
              <a:t>cellphones</a:t>
            </a:r>
            <a:r>
              <a:rPr lang="en-PH" dirty="0" smtClean="0">
                <a:solidFill>
                  <a:srgbClr val="FFFF00"/>
                </a:solidFill>
              </a:rPr>
              <a:t> before Eddie performs</a:t>
            </a:r>
          </a:p>
          <a:p>
            <a:pPr lvl="1"/>
            <a:r>
              <a:rPr lang="en-PH" dirty="0" smtClean="0">
                <a:solidFill>
                  <a:srgbClr val="FFFF00"/>
                </a:solidFill>
              </a:rPr>
              <a:t>Audience should  applaud after good performance</a:t>
            </a:r>
          </a:p>
          <a:p>
            <a:pPr lvl="1"/>
            <a:r>
              <a:rPr lang="en-PH" dirty="0" smtClean="0">
                <a:solidFill>
                  <a:srgbClr val="FFFF00"/>
                </a:solidFill>
              </a:rPr>
              <a:t>Audience should demand refund after bad performance(just declare this in </a:t>
            </a:r>
            <a:r>
              <a:rPr lang="en-PH" dirty="0" err="1" smtClean="0">
                <a:solidFill>
                  <a:srgbClr val="FFFF00"/>
                </a:solidFill>
              </a:rPr>
              <a:t>config</a:t>
            </a:r>
            <a:r>
              <a:rPr lang="en-PH" dirty="0" smtClean="0">
                <a:solidFill>
                  <a:srgbClr val="FFFF00"/>
                </a:solidFill>
              </a:rPr>
              <a:t> file)</a:t>
            </a:r>
          </a:p>
          <a:p>
            <a:pPr lvl="1"/>
            <a:r>
              <a:rPr lang="en-PH" dirty="0" smtClean="0">
                <a:solidFill>
                  <a:srgbClr val="FFFF00"/>
                </a:solidFill>
              </a:rPr>
              <a:t>Run AspectTest.java</a:t>
            </a:r>
          </a:p>
          <a:p>
            <a:pPr lvl="1"/>
            <a:endParaRPr lang="en-PH" dirty="0" smtClean="0"/>
          </a:p>
          <a:p>
            <a:pPr lvl="1"/>
            <a:endParaRPr lang="en-PH" dirty="0" smtClean="0"/>
          </a:p>
          <a:p>
            <a:pPr lvl="1"/>
            <a:endParaRPr lang="en-PH"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4.3.2 Declaring around advice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solidFill>
                  <a:schemeClr val="accent4"/>
                </a:solidFill>
              </a:rPr>
              <a:t>In addition to putting away cell phones and applauding at the end, you also want the audience to keep their eyes on their watches and report how long the performance takes</a:t>
            </a:r>
            <a:r>
              <a:rPr lang="en-PH" dirty="0" smtClean="0">
                <a:solidFill>
                  <a:srgbClr val="FFFF00"/>
                </a:solidFill>
              </a:rPr>
              <a:t>. </a:t>
            </a:r>
          </a:p>
          <a:p>
            <a:r>
              <a:rPr lang="en-PH" dirty="0" smtClean="0"/>
              <a:t>It’s tricky to share information between before advice and after advice without resorting to storing that information in member variables. </a:t>
            </a:r>
            <a:endParaRPr lang="en-PH"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73808"/>
          </a:xfrm>
        </p:spPr>
        <p:txBody>
          <a:bodyPr/>
          <a:lstStyle/>
          <a:p>
            <a:r>
              <a:rPr lang="en-PH" dirty="0" smtClean="0"/>
              <a:t>Around advice has an advantage over before and after advice in this regard. With around advice, you can accomplish the same thing as you can with distinct before and after advice, but do it in a single method. </a:t>
            </a:r>
            <a:endParaRPr lang="en-PH" dirty="0"/>
          </a:p>
        </p:txBody>
      </p:sp>
      <p:pic>
        <p:nvPicPr>
          <p:cNvPr id="7170" name="Picture 2"/>
          <p:cNvPicPr>
            <a:picLocks noChangeAspect="1" noChangeArrowheads="1"/>
          </p:cNvPicPr>
          <p:nvPr/>
        </p:nvPicPr>
        <p:blipFill>
          <a:blip r:embed="rId3" cstate="print"/>
          <a:srcRect/>
          <a:stretch>
            <a:fillRect/>
          </a:stretch>
        </p:blipFill>
        <p:spPr bwMode="auto">
          <a:xfrm>
            <a:off x="457200" y="3200401"/>
            <a:ext cx="83058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The first thing you’ll notice about this new advice method is that it’s given a </a:t>
            </a:r>
            <a:r>
              <a:rPr lang="en-PH" dirty="0" err="1" smtClean="0"/>
              <a:t>ProceedingJoinPoint</a:t>
            </a:r>
            <a:r>
              <a:rPr lang="en-PH" dirty="0" smtClean="0"/>
              <a:t> as a parameter. </a:t>
            </a:r>
          </a:p>
          <a:p>
            <a:r>
              <a:rPr lang="en-PH" dirty="0" smtClean="0"/>
              <a:t>This object is necessary, as it’s how we’ll be able to invoke the advised method from within our advice. </a:t>
            </a:r>
          </a:p>
          <a:p>
            <a:r>
              <a:rPr lang="en-PH" dirty="0" smtClean="0"/>
              <a:t>Note that it’s crucial that you remember to include a call to the proceed() method. If you don’t, then your advice will effectively block access to the advised method.</a:t>
            </a:r>
            <a:endParaRPr lang="en-P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You can omit a call to the proceed() method to block access to the advised method, you can also invoke it multiple times from within the advice</a:t>
            </a:r>
            <a:endParaRPr lang="en-PH" dirty="0"/>
          </a:p>
        </p:txBody>
      </p:sp>
      <p:pic>
        <p:nvPicPr>
          <p:cNvPr id="8194" name="Picture 2"/>
          <p:cNvPicPr>
            <a:picLocks noChangeAspect="1" noChangeArrowheads="1"/>
          </p:cNvPicPr>
          <p:nvPr/>
        </p:nvPicPr>
        <p:blipFill>
          <a:blip r:embed="rId3" cstate="print"/>
          <a:srcRect/>
          <a:stretch>
            <a:fillRect/>
          </a:stretch>
        </p:blipFill>
        <p:spPr bwMode="auto">
          <a:xfrm>
            <a:off x="381000" y="2438400"/>
            <a:ext cx="8382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solidFill>
                  <a:srgbClr val="FFFF00"/>
                </a:solidFill>
              </a:rPr>
              <a:t>Exercise 4-2</a:t>
            </a:r>
          </a:p>
          <a:p>
            <a:pPr lvl="1"/>
            <a:r>
              <a:rPr lang="en-PH" dirty="0" smtClean="0">
                <a:solidFill>
                  <a:srgbClr val="FFFF00"/>
                </a:solidFill>
              </a:rPr>
              <a:t>Convert the previous AOP implementation to the around advice. Switch implementation of audience bean to </a:t>
            </a:r>
            <a:r>
              <a:rPr lang="en-PH" dirty="0" err="1" smtClean="0">
                <a:solidFill>
                  <a:srgbClr val="FFFF00"/>
                </a:solidFill>
              </a:rPr>
              <a:t>AroundAudience</a:t>
            </a:r>
            <a:endParaRPr lang="en-PH" dirty="0" smtClean="0">
              <a:solidFill>
                <a:srgbClr val="FFFF00"/>
              </a:solidFill>
            </a:endParaRPr>
          </a:p>
          <a:p>
            <a:pPr lvl="1"/>
            <a:r>
              <a:rPr lang="en-PH" dirty="0" smtClean="0">
                <a:solidFill>
                  <a:srgbClr val="FFFF00"/>
                </a:solidFill>
              </a:rPr>
              <a:t>Run AspectTest.java</a:t>
            </a:r>
          </a:p>
          <a:p>
            <a:pPr lvl="1">
              <a:buNone/>
            </a:pPr>
            <a:endParaRPr lang="en-PH" dirty="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4.3.3 Passing parameters to advice</a:t>
            </a:r>
            <a:endParaRPr lang="en-PH" sz="3600" dirty="0"/>
          </a:p>
        </p:txBody>
      </p:sp>
      <p:sp>
        <p:nvSpPr>
          <p:cNvPr id="3" name="Content Placeholder 2"/>
          <p:cNvSpPr>
            <a:spLocks noGrp="1"/>
          </p:cNvSpPr>
          <p:nvPr>
            <p:ph idx="1"/>
          </p:nvPr>
        </p:nvSpPr>
        <p:spPr>
          <a:xfrm>
            <a:off x="457200" y="1524000"/>
            <a:ext cx="8229600" cy="5105400"/>
          </a:xfrm>
        </p:spPr>
        <p:txBody>
          <a:bodyPr/>
          <a:lstStyle/>
          <a:p>
            <a:r>
              <a:rPr lang="en-PH" dirty="0" smtClean="0"/>
              <a:t>There are times when it may be useful for advice to not only wrap a method, but also inspect the values of the parameters passed to that method.</a:t>
            </a:r>
          </a:p>
          <a:p>
            <a:r>
              <a:rPr lang="en-PH" dirty="0" smtClean="0">
                <a:solidFill>
                  <a:schemeClr val="accent4"/>
                </a:solidFill>
              </a:rPr>
              <a:t>To see how this works, imagine a new type of contestant in the </a:t>
            </a:r>
            <a:r>
              <a:rPr lang="en-PH" i="1" dirty="0" smtClean="0">
                <a:solidFill>
                  <a:schemeClr val="accent4"/>
                </a:solidFill>
              </a:rPr>
              <a:t>Spring Idol </a:t>
            </a:r>
            <a:r>
              <a:rPr lang="en-PH" dirty="0" smtClean="0">
                <a:solidFill>
                  <a:schemeClr val="accent4"/>
                </a:solidFill>
              </a:rPr>
              <a:t>competition. This new contestant is a mind reader.</a:t>
            </a:r>
            <a:endParaRPr lang="en-PH" dirty="0">
              <a:solidFill>
                <a:schemeClr val="accent4"/>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685800" y="381000"/>
            <a:ext cx="7848600" cy="2057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762000" y="2971800"/>
            <a:ext cx="78486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smtClean="0"/>
              <a:t>4.1 What’s aspect-oriented programming? </a:t>
            </a:r>
            <a:endParaRPr lang="en-PH" sz="4000" dirty="0"/>
          </a:p>
        </p:txBody>
      </p:sp>
      <p:sp>
        <p:nvSpPr>
          <p:cNvPr id="3" name="Content Placeholder 2"/>
          <p:cNvSpPr>
            <a:spLocks noGrp="1"/>
          </p:cNvSpPr>
          <p:nvPr>
            <p:ph idx="1"/>
          </p:nvPr>
        </p:nvSpPr>
        <p:spPr>
          <a:xfrm>
            <a:off x="457200" y="1676400"/>
            <a:ext cx="8382000" cy="2209800"/>
          </a:xfrm>
        </p:spPr>
        <p:txBody>
          <a:bodyPr>
            <a:normAutofit fontScale="92500" lnSpcReduction="10000"/>
          </a:bodyPr>
          <a:lstStyle/>
          <a:p>
            <a:r>
              <a:rPr lang="en-PH" dirty="0" smtClean="0"/>
              <a:t>As stated earlier, aspects help to modularize cross-cutting concerns. </a:t>
            </a:r>
          </a:p>
          <a:p>
            <a:r>
              <a:rPr lang="en-PH" dirty="0" smtClean="0"/>
              <a:t>In short, a crosscutting concern can be described as any functionality that affects multiple points of an application. </a:t>
            </a:r>
            <a:endParaRPr lang="en-PH" dirty="0"/>
          </a:p>
        </p:txBody>
      </p:sp>
      <p:pic>
        <p:nvPicPr>
          <p:cNvPr id="2050" name="Picture 2"/>
          <p:cNvPicPr>
            <a:picLocks noChangeAspect="1" noChangeArrowheads="1"/>
          </p:cNvPicPr>
          <p:nvPr/>
        </p:nvPicPr>
        <p:blipFill>
          <a:blip r:embed="rId2" cstate="print"/>
          <a:srcRect/>
          <a:stretch>
            <a:fillRect/>
          </a:stretch>
        </p:blipFill>
        <p:spPr bwMode="auto">
          <a:xfrm>
            <a:off x="1828800" y="3810000"/>
            <a:ext cx="548640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762000" y="457200"/>
            <a:ext cx="7848600" cy="1676400"/>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762000" y="2819400"/>
            <a:ext cx="78486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details of Volunteer aren’t terribly interesting or important. What’s interesting is how the Magician will intercept the Volunteer’s thoughts using Spring AOP.</a:t>
            </a:r>
            <a:endParaRPr lang="en-PH" dirty="0"/>
          </a:p>
        </p:txBody>
      </p:sp>
      <p:pic>
        <p:nvPicPr>
          <p:cNvPr id="11266" name="Picture 2"/>
          <p:cNvPicPr>
            <a:picLocks noChangeAspect="1" noChangeArrowheads="1"/>
          </p:cNvPicPr>
          <p:nvPr/>
        </p:nvPicPr>
        <p:blipFill>
          <a:blip r:embed="rId2" cstate="print"/>
          <a:srcRect/>
          <a:stretch>
            <a:fillRect/>
          </a:stretch>
        </p:blipFill>
        <p:spPr bwMode="auto">
          <a:xfrm>
            <a:off x="685800" y="2971800"/>
            <a:ext cx="8077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648200"/>
          </a:xfrm>
        </p:spPr>
        <p:txBody>
          <a:bodyPr>
            <a:normAutofit lnSpcReduction="10000"/>
          </a:bodyPr>
          <a:lstStyle/>
          <a:p>
            <a:r>
              <a:rPr lang="en-PH" dirty="0" smtClean="0"/>
              <a:t>The </a:t>
            </a:r>
            <a:r>
              <a:rPr lang="en-PH" dirty="0" err="1" smtClean="0"/>
              <a:t>pointcut</a:t>
            </a:r>
            <a:r>
              <a:rPr lang="en-PH" dirty="0" smtClean="0"/>
              <a:t> identifies the Thinker’s </a:t>
            </a:r>
            <a:r>
              <a:rPr lang="en-PH" dirty="0" err="1" smtClean="0"/>
              <a:t>thinkOfSomething</a:t>
            </a:r>
            <a:r>
              <a:rPr lang="en-PH" dirty="0" smtClean="0"/>
              <a:t>() method, specifying a String argument. And it follows up with an </a:t>
            </a:r>
            <a:r>
              <a:rPr lang="en-PH" dirty="0" err="1" smtClean="0"/>
              <a:t>args</a:t>
            </a:r>
            <a:r>
              <a:rPr lang="en-PH" dirty="0" smtClean="0"/>
              <a:t> parameter to identify the argument as thoughts.</a:t>
            </a:r>
          </a:p>
          <a:p>
            <a:r>
              <a:rPr lang="en-PH" dirty="0" smtClean="0"/>
              <a:t>Meanwhile, the &lt;</a:t>
            </a:r>
            <a:r>
              <a:rPr lang="en-PH" dirty="0" err="1" smtClean="0"/>
              <a:t>aop:before</a:t>
            </a:r>
            <a:r>
              <a:rPr lang="en-PH" dirty="0" smtClean="0"/>
              <a:t>&gt; advice declaration refers to the thoughts argument, indicating that it should be passed into the Magician’s </a:t>
            </a:r>
            <a:r>
              <a:rPr lang="en-PH" dirty="0" err="1" smtClean="0"/>
              <a:t>interceptThoughts</a:t>
            </a:r>
            <a:r>
              <a:rPr lang="en-PH" dirty="0" smtClean="0"/>
              <a:t>() method.</a:t>
            </a:r>
            <a:endParaRPr lang="en-PH" dirty="0"/>
          </a:p>
        </p:txBody>
      </p:sp>
      <p:pic>
        <p:nvPicPr>
          <p:cNvPr id="12290" name="Picture 2"/>
          <p:cNvPicPr>
            <a:picLocks noChangeAspect="1" noChangeArrowheads="1"/>
          </p:cNvPicPr>
          <p:nvPr/>
        </p:nvPicPr>
        <p:blipFill>
          <a:blip r:embed="rId2" cstate="print"/>
          <a:srcRect/>
          <a:stretch>
            <a:fillRect/>
          </a:stretch>
        </p:blipFill>
        <p:spPr bwMode="auto">
          <a:xfrm>
            <a:off x="685800" y="4876800"/>
            <a:ext cx="80010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solidFill>
                  <a:srgbClr val="FFFF00"/>
                </a:solidFill>
              </a:rPr>
              <a:t>Exercise 4-3</a:t>
            </a:r>
          </a:p>
          <a:p>
            <a:pPr lvl="1"/>
            <a:r>
              <a:rPr lang="en-PH" dirty="0" smtClean="0">
                <a:solidFill>
                  <a:srgbClr val="FFFF00"/>
                </a:solidFill>
              </a:rPr>
              <a:t>Run MindReaderTest.java</a:t>
            </a:r>
          </a:p>
          <a:p>
            <a:pPr lvl="1"/>
            <a:r>
              <a:rPr lang="en-PH" dirty="0" smtClean="0">
                <a:solidFill>
                  <a:srgbClr val="FFFF00"/>
                </a:solidFill>
              </a:rPr>
              <a:t>If Magician can truly read minds, </a:t>
            </a:r>
            <a:r>
              <a:rPr lang="en-PH" dirty="0" err="1" smtClean="0">
                <a:solidFill>
                  <a:srgbClr val="FFFF00"/>
                </a:solidFill>
              </a:rPr>
              <a:t>Junit</a:t>
            </a:r>
            <a:r>
              <a:rPr lang="en-PH" dirty="0" smtClean="0">
                <a:solidFill>
                  <a:srgbClr val="FFFF00"/>
                </a:solidFill>
              </a:rPr>
              <a:t> Test should pass</a:t>
            </a:r>
            <a:endParaRPr lang="en-PH" dirty="0">
              <a:solidFill>
                <a:srgbClr val="FFFF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smtClean="0"/>
              <a:t>4.3.4 Introducing new functionality with aspects </a:t>
            </a:r>
            <a:endParaRPr lang="en-PH" sz="3600" dirty="0"/>
          </a:p>
        </p:txBody>
      </p:sp>
      <p:sp>
        <p:nvSpPr>
          <p:cNvPr id="3" name="Content Placeholder 2"/>
          <p:cNvSpPr>
            <a:spLocks noGrp="1"/>
          </p:cNvSpPr>
          <p:nvPr>
            <p:ph idx="1"/>
          </p:nvPr>
        </p:nvSpPr>
        <p:spPr>
          <a:xfrm>
            <a:off x="457200" y="1524000"/>
            <a:ext cx="8229600" cy="4930808"/>
          </a:xfrm>
        </p:spPr>
        <p:txBody>
          <a:bodyPr>
            <a:normAutofit lnSpcReduction="10000"/>
          </a:bodyPr>
          <a:lstStyle/>
          <a:p>
            <a:r>
              <a:rPr lang="en-PH" dirty="0" smtClean="0"/>
              <a:t>Some languages, such as Ruby and Groovy, have the notion of open classes. </a:t>
            </a:r>
          </a:p>
          <a:p>
            <a:r>
              <a:rPr lang="en-PH" dirty="0" smtClean="0"/>
              <a:t>Java - once a class has been compiled, there’s little you can do to append new functionality to it. </a:t>
            </a:r>
          </a:p>
          <a:p>
            <a:r>
              <a:rPr lang="en-PH" dirty="0" smtClean="0"/>
              <a:t>Isn’t that what we’ve been doing in this chapter with aspects? </a:t>
            </a:r>
          </a:p>
          <a:p>
            <a:r>
              <a:rPr lang="en-PH" dirty="0" smtClean="0"/>
              <a:t>Using an AOP concept known as </a:t>
            </a:r>
            <a:r>
              <a:rPr lang="en-PH" i="1" dirty="0" smtClean="0"/>
              <a:t>introduction, </a:t>
            </a:r>
            <a:r>
              <a:rPr lang="en-PH" dirty="0" smtClean="0"/>
              <a:t>aspects can attach all new methods to Spring beans.</a:t>
            </a:r>
            <a:r>
              <a:rPr lang="en-PH" i="1" dirty="0" smtClean="0"/>
              <a:t> </a:t>
            </a:r>
            <a:endParaRPr lang="en-PH"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648200"/>
            <a:ext cx="8686800" cy="2209800"/>
          </a:xfrm>
        </p:spPr>
        <p:txBody>
          <a:bodyPr>
            <a:normAutofit fontScale="85000" lnSpcReduction="20000"/>
          </a:bodyPr>
          <a:lstStyle/>
          <a:p>
            <a:r>
              <a:rPr lang="en-PH" dirty="0" smtClean="0"/>
              <a:t>When a method on the introduced interface is called, the proxy delegates the call to some other object that provides the implementation of the new interface. Effectively this gives us one bean whose implementation is split across multiple classes. </a:t>
            </a:r>
            <a:endParaRPr lang="en-PH" dirty="0"/>
          </a:p>
        </p:txBody>
      </p:sp>
      <p:pic>
        <p:nvPicPr>
          <p:cNvPr id="13314" name="Picture 2"/>
          <p:cNvPicPr>
            <a:picLocks noChangeAspect="1" noChangeArrowheads="1"/>
          </p:cNvPicPr>
          <p:nvPr/>
        </p:nvPicPr>
        <p:blipFill>
          <a:blip r:embed="rId2" cstate="print"/>
          <a:srcRect/>
          <a:stretch>
            <a:fillRect/>
          </a:stretch>
        </p:blipFill>
        <p:spPr bwMode="auto">
          <a:xfrm>
            <a:off x="381000" y="685800"/>
            <a:ext cx="83820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648200"/>
          </a:xfrm>
        </p:spPr>
        <p:txBody>
          <a:bodyPr/>
          <a:lstStyle/>
          <a:p>
            <a:r>
              <a:rPr lang="en-PH" dirty="0" smtClean="0"/>
              <a:t>I suppose that we could visit all implementations of Performer and change them so that they also implement Contestant. But, from a design standpoint, that may not be the most prudent move (because Contestants and Performers aren’t necessarily mutually inclusive concepts). </a:t>
            </a:r>
            <a:endParaRPr lang="en-PH" dirty="0"/>
          </a:p>
        </p:txBody>
      </p:sp>
      <p:pic>
        <p:nvPicPr>
          <p:cNvPr id="14338" name="Picture 2"/>
          <p:cNvPicPr>
            <a:picLocks noChangeAspect="1" noChangeArrowheads="1"/>
          </p:cNvPicPr>
          <p:nvPr/>
        </p:nvPicPr>
        <p:blipFill>
          <a:blip r:embed="rId3" cstate="print"/>
          <a:srcRect/>
          <a:stretch>
            <a:fillRect/>
          </a:stretch>
        </p:blipFill>
        <p:spPr bwMode="auto">
          <a:xfrm>
            <a:off x="609600" y="457200"/>
            <a:ext cx="80010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smtClean="0"/>
              <a:t>Thankfully, AOP introductions can help us out here without compromising design choices or requiring invasive changes to the existing implementations. </a:t>
            </a:r>
            <a:endParaRPr lang="en-PH" dirty="0"/>
          </a:p>
        </p:txBody>
      </p:sp>
      <p:pic>
        <p:nvPicPr>
          <p:cNvPr id="15362" name="Picture 2"/>
          <p:cNvPicPr>
            <a:picLocks noChangeAspect="1" noChangeArrowheads="1"/>
          </p:cNvPicPr>
          <p:nvPr/>
        </p:nvPicPr>
        <p:blipFill>
          <a:blip r:embed="rId3" cstate="print"/>
          <a:srcRect/>
          <a:stretch>
            <a:fillRect/>
          </a:stretch>
        </p:blipFill>
        <p:spPr bwMode="auto">
          <a:xfrm>
            <a:off x="685800" y="2362200"/>
            <a:ext cx="7924800" cy="2362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85800" y="4953000"/>
            <a:ext cx="7924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solidFill>
                  <a:srgbClr val="FFFF00"/>
                </a:solidFill>
              </a:rPr>
              <a:t>Exercise 4-4</a:t>
            </a:r>
          </a:p>
          <a:p>
            <a:pPr lvl="1"/>
            <a:r>
              <a:rPr lang="en-PH" dirty="0" smtClean="0">
                <a:solidFill>
                  <a:srgbClr val="FFFF00"/>
                </a:solidFill>
              </a:rPr>
              <a:t>Run AspectTest2.java</a:t>
            </a:r>
          </a:p>
          <a:p>
            <a:pPr lvl="1"/>
            <a:r>
              <a:rPr lang="en-PH" dirty="0" smtClean="0">
                <a:solidFill>
                  <a:srgbClr val="FFFF00"/>
                </a:solidFill>
              </a:rPr>
              <a:t>If AOP </a:t>
            </a:r>
            <a:r>
              <a:rPr lang="en-PH" i="1" dirty="0" smtClean="0">
                <a:solidFill>
                  <a:srgbClr val="FFFF00"/>
                </a:solidFill>
              </a:rPr>
              <a:t>introduction </a:t>
            </a:r>
            <a:r>
              <a:rPr lang="en-PH" dirty="0" smtClean="0">
                <a:solidFill>
                  <a:srgbClr val="FFFF00"/>
                </a:solidFill>
              </a:rPr>
              <a:t>is properly configured, the </a:t>
            </a:r>
            <a:r>
              <a:rPr lang="en-PH" dirty="0" err="1" smtClean="0">
                <a:solidFill>
                  <a:srgbClr val="FFFF00"/>
                </a:solidFill>
              </a:rPr>
              <a:t>Junit</a:t>
            </a:r>
            <a:r>
              <a:rPr lang="en-PH" dirty="0" smtClean="0">
                <a:solidFill>
                  <a:srgbClr val="FFFF00"/>
                </a:solidFill>
              </a:rPr>
              <a:t> tests should pass. Use GraciousContestant.java as the implementation class</a:t>
            </a:r>
          </a:p>
          <a:p>
            <a:endParaRPr lang="en-PH"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04106"/>
          </a:xfrm>
        </p:spPr>
        <p:txBody>
          <a:bodyPr>
            <a:normAutofit/>
          </a:bodyPr>
          <a:lstStyle/>
          <a:p>
            <a:r>
              <a:rPr lang="en-PH" sz="4000" b="1" i="1" dirty="0" smtClean="0"/>
              <a:t>4.4 Annotating aspects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smtClean="0"/>
              <a:t>A key feature introduced in </a:t>
            </a:r>
            <a:r>
              <a:rPr lang="en-PH" dirty="0" err="1" smtClean="0"/>
              <a:t>AspectJ</a:t>
            </a:r>
            <a:r>
              <a:rPr lang="en-PH" dirty="0" smtClean="0"/>
              <a:t> 5 is the ability to use annotations to create aspects. </a:t>
            </a:r>
          </a:p>
          <a:p>
            <a:r>
              <a:rPr lang="en-PH" dirty="0" smtClean="0"/>
              <a:t>Prior to </a:t>
            </a:r>
            <a:r>
              <a:rPr lang="en-PH" dirty="0" err="1" smtClean="0"/>
              <a:t>AspectJ</a:t>
            </a:r>
            <a:r>
              <a:rPr lang="en-PH" dirty="0" smtClean="0"/>
              <a:t> 5, writing </a:t>
            </a:r>
            <a:r>
              <a:rPr lang="en-PH" dirty="0" err="1" smtClean="0"/>
              <a:t>AspectJ</a:t>
            </a:r>
            <a:r>
              <a:rPr lang="en-PH" dirty="0" smtClean="0"/>
              <a:t> aspects involved learning a Java language extension. But </a:t>
            </a:r>
            <a:r>
              <a:rPr lang="en-PH" dirty="0" err="1" smtClean="0"/>
              <a:t>AspectJ’s</a:t>
            </a:r>
            <a:r>
              <a:rPr lang="en-PH" dirty="0" smtClean="0"/>
              <a:t> annotation-oriented model makes it simple to turn any class into an aspect by sprinkling a few annotations around. </a:t>
            </a:r>
            <a:endParaRPr lang="en-PH"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Aspects offer an alternative to inheritance and delegation that can be cleaner in many circumstances. </a:t>
            </a:r>
          </a:p>
          <a:p>
            <a:r>
              <a:rPr lang="en-PH" dirty="0" smtClean="0"/>
              <a:t>With AOP, you still define the common functionality in one place, but you can declaratively define how and where this functionality is applied without having to modify the class to which you’re applying the new feature.</a:t>
            </a:r>
          </a:p>
          <a:p>
            <a:r>
              <a:rPr lang="en-PH" dirty="0" smtClean="0"/>
              <a:t>Cross- cutting concerns can now be modularized into special classes called </a:t>
            </a:r>
            <a:r>
              <a:rPr lang="en-PH" i="1" dirty="0" smtClean="0"/>
              <a:t>aspects. </a:t>
            </a:r>
            <a:endParaRPr lang="en-PH"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457200"/>
            <a:ext cx="8458199"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226208"/>
          </a:xfrm>
        </p:spPr>
        <p:txBody>
          <a:bodyPr>
            <a:normAutofit lnSpcReduction="10000"/>
          </a:bodyPr>
          <a:lstStyle/>
          <a:p>
            <a:r>
              <a:rPr lang="en-PH" dirty="0" smtClean="0"/>
              <a:t>The new Audience class is now annotated with @Aspect. This annotation indicates that Audience isn’t just any POJO but is an aspect. </a:t>
            </a:r>
          </a:p>
          <a:p>
            <a:r>
              <a:rPr lang="en-PH" dirty="0" smtClean="0"/>
              <a:t>The @</a:t>
            </a:r>
            <a:r>
              <a:rPr lang="en-PH" dirty="0" err="1" smtClean="0"/>
              <a:t>Pointcut</a:t>
            </a:r>
            <a:r>
              <a:rPr lang="en-PH" dirty="0" smtClean="0"/>
              <a:t> annotation is used to define a reusable </a:t>
            </a:r>
            <a:r>
              <a:rPr lang="en-PH" dirty="0" err="1" smtClean="0"/>
              <a:t>pointcut</a:t>
            </a:r>
            <a:r>
              <a:rPr lang="en-PH" dirty="0" smtClean="0"/>
              <a:t> within an @</a:t>
            </a:r>
            <a:r>
              <a:rPr lang="en-PH" dirty="0" err="1" smtClean="0"/>
              <a:t>AspectJ</a:t>
            </a:r>
            <a:r>
              <a:rPr lang="en-PH" dirty="0" smtClean="0"/>
              <a:t> aspect. </a:t>
            </a:r>
          </a:p>
          <a:p>
            <a:r>
              <a:rPr lang="en-PH" dirty="0" smtClean="0"/>
              <a:t>The name of the </a:t>
            </a:r>
            <a:r>
              <a:rPr lang="en-PH" dirty="0" err="1" smtClean="0"/>
              <a:t>pointcut</a:t>
            </a:r>
            <a:r>
              <a:rPr lang="en-PH" dirty="0" smtClean="0"/>
              <a:t> is derived from the name of the method to which the annotation is applied. </a:t>
            </a:r>
          </a:p>
          <a:p>
            <a:r>
              <a:rPr lang="en-PH" dirty="0" smtClean="0"/>
              <a:t>The actual body of the performance() method is irrelevant and in fact should be empty. – just a marker</a:t>
            </a:r>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@Before annotation has been applied to both </a:t>
            </a:r>
            <a:r>
              <a:rPr lang="en-PH" dirty="0" err="1" smtClean="0"/>
              <a:t>takeSeats</a:t>
            </a:r>
            <a:r>
              <a:rPr lang="en-PH" dirty="0" smtClean="0"/>
              <a:t>() and </a:t>
            </a:r>
            <a:r>
              <a:rPr lang="en-PH" dirty="0" err="1" smtClean="0"/>
              <a:t>turnOffCellPhones</a:t>
            </a:r>
            <a:r>
              <a:rPr lang="en-PH" dirty="0" smtClean="0"/>
              <a:t>() to indicate that these two methods are before advice. </a:t>
            </a:r>
          </a:p>
          <a:p>
            <a:r>
              <a:rPr lang="en-PH" dirty="0" smtClean="0"/>
              <a:t>The @</a:t>
            </a:r>
            <a:r>
              <a:rPr lang="en-PH" dirty="0" err="1" smtClean="0"/>
              <a:t>AfterReturning</a:t>
            </a:r>
            <a:r>
              <a:rPr lang="en-PH" dirty="0" smtClean="0"/>
              <a:t> annotation indicates that the applaud() method is an after-returning advice method. </a:t>
            </a:r>
          </a:p>
          <a:p>
            <a:r>
              <a:rPr lang="en-PH" dirty="0" smtClean="0"/>
              <a:t>And the @</a:t>
            </a:r>
            <a:r>
              <a:rPr lang="en-PH" dirty="0" err="1" smtClean="0"/>
              <a:t>AfterThrowing</a:t>
            </a:r>
            <a:r>
              <a:rPr lang="en-PH" dirty="0" smtClean="0"/>
              <a:t> annotation is placed on </a:t>
            </a:r>
            <a:r>
              <a:rPr lang="en-PH" dirty="0" err="1" smtClean="0"/>
              <a:t>demandRefund</a:t>
            </a:r>
            <a:r>
              <a:rPr lang="en-PH" dirty="0" smtClean="0"/>
              <a:t>() so that it’ll be called if any exceptions are thrown during the performance. </a:t>
            </a:r>
            <a:endParaRPr lang="en-PH"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The name of the performance() </a:t>
            </a:r>
            <a:r>
              <a:rPr lang="en-PH" dirty="0" err="1" smtClean="0"/>
              <a:t>pointcut</a:t>
            </a:r>
            <a:r>
              <a:rPr lang="en-PH" dirty="0" smtClean="0"/>
              <a:t> is given as the value parameter to all of the advice annotations. This tells each advice method where it should be applied. </a:t>
            </a:r>
          </a:p>
          <a:p>
            <a:r>
              <a:rPr lang="en-PH" dirty="0" smtClean="0"/>
              <a:t>Note that aside from the annotations and the no-op performance() method, the Audience class is functionally unchanged. This means that it’s still a simple Java object and can be used as such. </a:t>
            </a:r>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838200" y="5562600"/>
            <a:ext cx="76200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562600"/>
          </a:xfrm>
        </p:spPr>
        <p:txBody>
          <a:bodyPr>
            <a:normAutofit lnSpcReduction="10000"/>
          </a:bodyPr>
          <a:lstStyle/>
          <a:p>
            <a:r>
              <a:rPr lang="en-PH" dirty="0" smtClean="0"/>
              <a:t>There’s one last thing to do to make Spring apply Audience as an aspect. You must declare an </a:t>
            </a:r>
            <a:r>
              <a:rPr lang="en-PH" dirty="0" err="1" smtClean="0"/>
              <a:t>autoproxy</a:t>
            </a:r>
            <a:r>
              <a:rPr lang="en-PH" dirty="0" smtClean="0"/>
              <a:t> bean in the Spring context that knows how to turn @</a:t>
            </a:r>
            <a:r>
              <a:rPr lang="en-PH" dirty="0" err="1" smtClean="0"/>
              <a:t>AspectJ</a:t>
            </a:r>
            <a:r>
              <a:rPr lang="en-PH" dirty="0" smtClean="0"/>
              <a:t>-annotated beans into proxy advice. </a:t>
            </a:r>
          </a:p>
          <a:p>
            <a:r>
              <a:rPr lang="en-PH" dirty="0" err="1" smtClean="0"/>
              <a:t>AnnotationAwareAspectJAutoProxyCreator</a:t>
            </a:r>
            <a:r>
              <a:rPr lang="en-PH" dirty="0" smtClean="0"/>
              <a:t> </a:t>
            </a:r>
          </a:p>
          <a:p>
            <a:r>
              <a:rPr lang="en-PH" dirty="0" smtClean="0"/>
              <a:t>to simplify that rather long name, Spring also provides a custom configuration element in the </a:t>
            </a:r>
            <a:r>
              <a:rPr lang="en-PH" dirty="0" err="1" smtClean="0"/>
              <a:t>aop</a:t>
            </a:r>
            <a:r>
              <a:rPr lang="en-PH" dirty="0" smtClean="0"/>
              <a:t> namespace that’s much easier to remember </a:t>
            </a:r>
            <a:endParaRPr lang="en-PH" dirty="0"/>
          </a:p>
        </p:txBody>
      </p:sp>
      <p:pic>
        <p:nvPicPr>
          <p:cNvPr id="4098" name="Picture 2"/>
          <p:cNvPicPr>
            <a:picLocks noChangeAspect="1" noChangeArrowheads="1"/>
          </p:cNvPicPr>
          <p:nvPr/>
        </p:nvPicPr>
        <p:blipFill>
          <a:blip r:embed="rId3" cstate="print"/>
          <a:srcRect/>
          <a:stretch>
            <a:fillRect/>
          </a:stretch>
        </p:blipFill>
        <p:spPr bwMode="auto">
          <a:xfrm>
            <a:off x="762000" y="5638800"/>
            <a:ext cx="79248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95600"/>
            <a:ext cx="8229600" cy="3559208"/>
          </a:xfrm>
        </p:spPr>
        <p:txBody>
          <a:bodyPr/>
          <a:lstStyle/>
          <a:p>
            <a:r>
              <a:rPr lang="en-PH" dirty="0" smtClean="0"/>
              <a:t>&lt;</a:t>
            </a:r>
            <a:r>
              <a:rPr lang="en-PH" dirty="0" err="1" smtClean="0"/>
              <a:t>aop:aspect</a:t>
            </a:r>
            <a:r>
              <a:rPr lang="en-PH" dirty="0" smtClean="0"/>
              <a:t>&gt; has one distinct advantage over @</a:t>
            </a:r>
            <a:r>
              <a:rPr lang="en-PH" dirty="0" err="1" smtClean="0"/>
              <a:t>AspectJ</a:t>
            </a:r>
            <a:r>
              <a:rPr lang="en-PH" dirty="0" smtClean="0"/>
              <a:t> in that you don’t need the source code of the class that’s to provide the aspect’s functionality </a:t>
            </a:r>
            <a:endParaRPr lang="en-PH" dirty="0"/>
          </a:p>
        </p:txBody>
      </p:sp>
      <p:pic>
        <p:nvPicPr>
          <p:cNvPr id="5122" name="Picture 2"/>
          <p:cNvPicPr>
            <a:picLocks noChangeAspect="1" noChangeArrowheads="1"/>
          </p:cNvPicPr>
          <p:nvPr/>
        </p:nvPicPr>
        <p:blipFill>
          <a:blip r:embed="rId3" cstate="print"/>
          <a:srcRect/>
          <a:stretch>
            <a:fillRect/>
          </a:stretch>
        </p:blipFill>
        <p:spPr bwMode="auto">
          <a:xfrm>
            <a:off x="304800" y="304800"/>
            <a:ext cx="8458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a:bodyPr>
          <a:lstStyle/>
          <a:p>
            <a:r>
              <a:rPr lang="en-PH" sz="3600" b="1" i="1" dirty="0" smtClean="0"/>
              <a:t>4.4.1 Annotating around advice </a:t>
            </a:r>
            <a:endParaRPr lang="en-PH" sz="3600" dirty="0"/>
          </a:p>
        </p:txBody>
      </p:sp>
      <p:pic>
        <p:nvPicPr>
          <p:cNvPr id="6146" name="Picture 2"/>
          <p:cNvPicPr>
            <a:picLocks noChangeAspect="1" noChangeArrowheads="1"/>
          </p:cNvPicPr>
          <p:nvPr/>
        </p:nvPicPr>
        <p:blipFill>
          <a:blip r:embed="rId2" cstate="print"/>
          <a:srcRect/>
          <a:stretch>
            <a:fillRect/>
          </a:stretch>
        </p:blipFill>
        <p:spPr bwMode="auto">
          <a:xfrm>
            <a:off x="762000" y="1295400"/>
            <a:ext cx="7696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normAutofit/>
          </a:bodyPr>
          <a:lstStyle/>
          <a:p>
            <a:r>
              <a:rPr lang="en-PH" sz="3600" b="1" i="1" dirty="0" smtClean="0"/>
              <a:t>4.4.2 Passing arguments to annotated advice </a:t>
            </a:r>
            <a:endParaRPr lang="en-PH" sz="3600" dirty="0"/>
          </a:p>
        </p:txBody>
      </p:sp>
      <p:pic>
        <p:nvPicPr>
          <p:cNvPr id="7170" name="Picture 2"/>
          <p:cNvPicPr>
            <a:picLocks noChangeAspect="1" noChangeArrowheads="1"/>
          </p:cNvPicPr>
          <p:nvPr/>
        </p:nvPicPr>
        <p:blipFill>
          <a:blip r:embed="rId2" cstate="print"/>
          <a:srcRect/>
          <a:stretch>
            <a:fillRect/>
          </a:stretch>
        </p:blipFill>
        <p:spPr bwMode="auto">
          <a:xfrm>
            <a:off x="381000" y="1371600"/>
            <a:ext cx="8382000" cy="3738563"/>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57200" y="5029200"/>
            <a:ext cx="8382000" cy="1828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PH" sz="3600" b="1" i="1" dirty="0" smtClean="0"/>
              <a:t>4.4.3 Annotating introductions </a:t>
            </a:r>
            <a:endParaRPr lang="en-PH" sz="3600" dirty="0"/>
          </a:p>
        </p:txBody>
      </p:sp>
      <p:pic>
        <p:nvPicPr>
          <p:cNvPr id="8194" name="Picture 2"/>
          <p:cNvPicPr>
            <a:picLocks noChangeAspect="1" noChangeArrowheads="1"/>
          </p:cNvPicPr>
          <p:nvPr/>
        </p:nvPicPr>
        <p:blipFill>
          <a:blip r:embed="rId2" cstate="print"/>
          <a:srcRect/>
          <a:stretch>
            <a:fillRect/>
          </a:stretch>
        </p:blipFill>
        <p:spPr bwMode="auto">
          <a:xfrm>
            <a:off x="381000" y="1066800"/>
            <a:ext cx="8305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21408"/>
          </a:xfrm>
        </p:spPr>
        <p:txBody>
          <a:bodyPr>
            <a:normAutofit lnSpcReduction="10000"/>
          </a:bodyPr>
          <a:lstStyle/>
          <a:p>
            <a:r>
              <a:rPr lang="en-PH" dirty="0" smtClean="0"/>
              <a:t>Like &lt;</a:t>
            </a:r>
            <a:r>
              <a:rPr lang="en-PH" dirty="0" err="1" smtClean="0"/>
              <a:t>aop:declare</a:t>
            </a:r>
            <a:r>
              <a:rPr lang="en-PH" dirty="0" smtClean="0"/>
              <a:t>-parents&gt;, @</a:t>
            </a:r>
            <a:r>
              <a:rPr lang="en-PH" dirty="0" err="1" smtClean="0"/>
              <a:t>DeclareParents</a:t>
            </a:r>
            <a:r>
              <a:rPr lang="en-PH" dirty="0" smtClean="0"/>
              <a:t> annotation is made up of three parts: </a:t>
            </a:r>
          </a:p>
          <a:p>
            <a:pPr lvl="1"/>
            <a:r>
              <a:rPr lang="en-PH" dirty="0" smtClean="0"/>
              <a:t>The value attribute is equivalent to &lt;</a:t>
            </a:r>
            <a:r>
              <a:rPr lang="en-PH" dirty="0" err="1" smtClean="0"/>
              <a:t>aop:declare</a:t>
            </a:r>
            <a:r>
              <a:rPr lang="en-PH" dirty="0" smtClean="0"/>
              <a:t>-parents&gt;’s types-matching attribute. It identifies the kinds of beans that should be introduced with the interface. </a:t>
            </a:r>
          </a:p>
          <a:p>
            <a:pPr lvl="1"/>
            <a:r>
              <a:rPr lang="en-PH" dirty="0" smtClean="0"/>
              <a:t>The </a:t>
            </a:r>
            <a:r>
              <a:rPr lang="en-PH" dirty="0" err="1" smtClean="0"/>
              <a:t>defaultImpl</a:t>
            </a:r>
            <a:r>
              <a:rPr lang="en-PH" dirty="0" smtClean="0"/>
              <a:t> attribute is equivalent to &lt;</a:t>
            </a:r>
            <a:r>
              <a:rPr lang="en-PH" dirty="0" err="1" smtClean="0"/>
              <a:t>aop:declare</a:t>
            </a:r>
            <a:r>
              <a:rPr lang="en-PH" dirty="0" smtClean="0"/>
              <a:t>-parents&gt;’s default- </a:t>
            </a:r>
            <a:r>
              <a:rPr lang="en-PH" dirty="0" err="1" smtClean="0"/>
              <a:t>impl</a:t>
            </a:r>
            <a:r>
              <a:rPr lang="en-PH" dirty="0" smtClean="0"/>
              <a:t> attribute. It identifies the class that will provide the implementation for the introduction. </a:t>
            </a:r>
          </a:p>
          <a:p>
            <a:pPr lvl="1"/>
            <a:r>
              <a:rPr lang="en-PH" dirty="0" smtClean="0"/>
              <a:t>The static property that is annotated by @</a:t>
            </a:r>
            <a:r>
              <a:rPr lang="en-PH" dirty="0" err="1" smtClean="0"/>
              <a:t>DeclareParents</a:t>
            </a:r>
            <a:r>
              <a:rPr lang="en-PH" dirty="0" smtClean="0"/>
              <a:t> specifies the inter- face that is to be introduced. </a:t>
            </a: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smtClean="0"/>
              <a:t>2 Benefits:</a:t>
            </a:r>
          </a:p>
          <a:p>
            <a:pPr lvl="1"/>
            <a:r>
              <a:rPr lang="en-PH" dirty="0" smtClean="0"/>
              <a:t>the logic for each concern is now in one place, as opposed to being scattered all over the code base </a:t>
            </a:r>
          </a:p>
          <a:p>
            <a:pPr lvl="1"/>
            <a:r>
              <a:rPr lang="en-PH" dirty="0" smtClean="0"/>
              <a:t>our service modules are now cleaner since they only contain code for their primary concern (or core functionality) and secondary concerns have been moved to aspects </a:t>
            </a:r>
            <a:endParaRPr lang="en-PH"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fontScale="92500"/>
          </a:bodyPr>
          <a:lstStyle/>
          <a:p>
            <a:r>
              <a:rPr lang="en-PH" dirty="0" smtClean="0"/>
              <a:t>As with any aspect, you’ll need to declare </a:t>
            </a:r>
            <a:r>
              <a:rPr lang="en-PH" dirty="0" err="1" smtClean="0"/>
              <a:t>ContestantIntroducer</a:t>
            </a:r>
            <a:r>
              <a:rPr lang="en-PH" dirty="0" smtClean="0"/>
              <a:t> as a bean in the Spring application context: </a:t>
            </a:r>
          </a:p>
          <a:p>
            <a:endParaRPr lang="en-PH" dirty="0" smtClean="0"/>
          </a:p>
          <a:p>
            <a:endParaRPr lang="en-PH" dirty="0" smtClean="0"/>
          </a:p>
          <a:p>
            <a:r>
              <a:rPr lang="en-PH" dirty="0" smtClean="0"/>
              <a:t>&lt;</a:t>
            </a:r>
            <a:r>
              <a:rPr lang="en-PH" dirty="0" err="1" smtClean="0"/>
              <a:t>aop:aspectj-autoproxy</a:t>
            </a:r>
            <a:r>
              <a:rPr lang="en-PH" dirty="0" smtClean="0"/>
              <a:t>&gt; will take it from there. When it discovers a bean annotated with @Aspect, it’ll automatically create a proxy that delegates calls to either the </a:t>
            </a:r>
            <a:r>
              <a:rPr lang="en-PH" dirty="0" err="1" smtClean="0"/>
              <a:t>proxied</a:t>
            </a:r>
            <a:r>
              <a:rPr lang="en-PH" dirty="0" smtClean="0"/>
              <a:t> bean or to the introduction implementation, depending on whether the method called belongs to the </a:t>
            </a:r>
            <a:r>
              <a:rPr lang="en-PH" dirty="0" err="1" smtClean="0"/>
              <a:t>proxied</a:t>
            </a:r>
            <a:r>
              <a:rPr lang="en-PH" dirty="0" smtClean="0"/>
              <a:t> bean or to the introduced interface. </a:t>
            </a:r>
            <a:endParaRPr lang="en-PH" dirty="0"/>
          </a:p>
        </p:txBody>
      </p:sp>
      <p:pic>
        <p:nvPicPr>
          <p:cNvPr id="9218" name="Picture 2"/>
          <p:cNvPicPr>
            <a:picLocks noChangeAspect="1" noChangeArrowheads="1"/>
          </p:cNvPicPr>
          <p:nvPr/>
        </p:nvPicPr>
        <p:blipFill>
          <a:blip r:embed="rId2" cstate="print"/>
          <a:srcRect/>
          <a:stretch>
            <a:fillRect/>
          </a:stretch>
        </p:blipFill>
        <p:spPr bwMode="auto">
          <a:xfrm>
            <a:off x="685800" y="1905000"/>
            <a:ext cx="76962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normAutofit/>
          </a:bodyPr>
          <a:lstStyle/>
          <a:p>
            <a:r>
              <a:rPr lang="en-PH" dirty="0" smtClean="0"/>
              <a:t>One thing you’ll notice is that @</a:t>
            </a:r>
            <a:r>
              <a:rPr lang="en-PH" dirty="0" err="1" smtClean="0"/>
              <a:t>DeclareParents</a:t>
            </a:r>
            <a:r>
              <a:rPr lang="en-PH" dirty="0" smtClean="0"/>
              <a:t> doesn’t have an equivalent to &lt;</a:t>
            </a:r>
            <a:r>
              <a:rPr lang="en-PH" dirty="0" err="1" smtClean="0"/>
              <a:t>aop:declare</a:t>
            </a:r>
            <a:r>
              <a:rPr lang="en-PH" dirty="0" smtClean="0"/>
              <a:t>-parents&gt;’s delegate-ref attribute. </a:t>
            </a:r>
          </a:p>
          <a:p>
            <a:r>
              <a:rPr lang="en-PH" dirty="0" smtClean="0"/>
              <a:t>@</a:t>
            </a:r>
            <a:r>
              <a:rPr lang="en-PH" dirty="0" err="1" smtClean="0"/>
              <a:t>AspectJ</a:t>
            </a:r>
            <a:r>
              <a:rPr lang="en-PH" dirty="0" smtClean="0"/>
              <a:t> is a project that’s separate from Spring and thus its annotations aren’t bean-aware. </a:t>
            </a:r>
          </a:p>
          <a:p>
            <a:r>
              <a:rPr lang="en-PH" dirty="0" smtClean="0"/>
              <a:t>The implications here are that if you want to delegate to a bean that’s configured with Spring, then @</a:t>
            </a:r>
            <a:r>
              <a:rPr lang="en-PH" dirty="0" err="1" smtClean="0"/>
              <a:t>DeclareParents</a:t>
            </a:r>
            <a:r>
              <a:rPr lang="en-PH" dirty="0" smtClean="0"/>
              <a:t> may not fit the bill and you’ll have to resort to using &lt;</a:t>
            </a:r>
            <a:r>
              <a:rPr lang="en-PH" dirty="0" err="1" smtClean="0"/>
              <a:t>aop:declare</a:t>
            </a:r>
            <a:r>
              <a:rPr lang="en-PH" dirty="0" smtClean="0"/>
              <a:t>-parents&gt;. </a:t>
            </a:r>
            <a:endParaRPr lang="en-PH"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fontScale="92500" lnSpcReduction="10000"/>
          </a:bodyPr>
          <a:lstStyle/>
          <a:p>
            <a:r>
              <a:rPr lang="en-PH" dirty="0" smtClean="0">
                <a:solidFill>
                  <a:srgbClr val="FFFF00"/>
                </a:solidFill>
              </a:rPr>
              <a:t>Exercise 4-5</a:t>
            </a:r>
          </a:p>
          <a:p>
            <a:pPr lvl="1"/>
            <a:r>
              <a:rPr lang="en-PH" dirty="0" smtClean="0">
                <a:solidFill>
                  <a:srgbClr val="FFFF00"/>
                </a:solidFill>
              </a:rPr>
              <a:t>Remove the whole &lt;</a:t>
            </a:r>
            <a:r>
              <a:rPr lang="en-PH" dirty="0" err="1" smtClean="0">
                <a:solidFill>
                  <a:srgbClr val="FFFF00"/>
                </a:solidFill>
              </a:rPr>
              <a:t>aop:config</a:t>
            </a:r>
            <a:r>
              <a:rPr lang="en-PH" dirty="0" smtClean="0">
                <a:solidFill>
                  <a:srgbClr val="FFFF00"/>
                </a:solidFill>
              </a:rPr>
              <a:t>&gt; element including sub-elements from spring-idol.xml</a:t>
            </a:r>
          </a:p>
          <a:p>
            <a:pPr lvl="1"/>
            <a:r>
              <a:rPr lang="en-PH" dirty="0" smtClean="0">
                <a:solidFill>
                  <a:srgbClr val="FFFF00"/>
                </a:solidFill>
              </a:rPr>
              <a:t>Turn Audience into an aspect by purely using annotations (though you will be adding the &lt;</a:t>
            </a:r>
            <a:r>
              <a:rPr lang="en-PH" dirty="0" err="1" smtClean="0">
                <a:solidFill>
                  <a:srgbClr val="FFFF00"/>
                </a:solidFill>
              </a:rPr>
              <a:t>aop:aspectj-autoproxy</a:t>
            </a:r>
            <a:r>
              <a:rPr lang="en-PH" dirty="0" smtClean="0">
                <a:solidFill>
                  <a:srgbClr val="FFFF00"/>
                </a:solidFill>
              </a:rPr>
              <a:t>/&gt; element)</a:t>
            </a:r>
          </a:p>
          <a:p>
            <a:pPr lvl="1"/>
            <a:r>
              <a:rPr lang="en-PH" dirty="0" smtClean="0">
                <a:solidFill>
                  <a:srgbClr val="FFFF00"/>
                </a:solidFill>
              </a:rPr>
              <a:t>Audience should be able to do its </a:t>
            </a:r>
            <a:r>
              <a:rPr lang="en-PH" dirty="0" smtClean="0">
                <a:solidFill>
                  <a:srgbClr val="FFFF00"/>
                </a:solidFill>
              </a:rPr>
              <a:t>task </a:t>
            </a:r>
            <a:r>
              <a:rPr lang="en-PH" dirty="0" smtClean="0">
                <a:solidFill>
                  <a:srgbClr val="FFFF00"/>
                </a:solidFill>
              </a:rPr>
              <a:t>as before</a:t>
            </a:r>
          </a:p>
          <a:p>
            <a:pPr lvl="1"/>
            <a:r>
              <a:rPr lang="en-PH" dirty="0" smtClean="0">
                <a:solidFill>
                  <a:srgbClr val="FFFF00"/>
                </a:solidFill>
              </a:rPr>
              <a:t>Turn Magician into an aspect by purely using annotations</a:t>
            </a:r>
          </a:p>
          <a:p>
            <a:pPr lvl="1"/>
            <a:r>
              <a:rPr lang="en-PH" dirty="0" smtClean="0">
                <a:solidFill>
                  <a:srgbClr val="FFFF00"/>
                </a:solidFill>
              </a:rPr>
              <a:t>Add an AOP Introduction (Contestant) to Performer. Create ContestantIntroducer.java. Use </a:t>
            </a:r>
            <a:r>
              <a:rPr lang="en-PH" dirty="0" err="1" smtClean="0">
                <a:solidFill>
                  <a:srgbClr val="FFFF00"/>
                </a:solidFill>
              </a:rPr>
              <a:t>GraciousContestant</a:t>
            </a:r>
            <a:r>
              <a:rPr lang="en-PH" dirty="0" smtClean="0">
                <a:solidFill>
                  <a:srgbClr val="FFFF00"/>
                </a:solidFill>
              </a:rPr>
              <a:t> as the default implementation</a:t>
            </a:r>
          </a:p>
          <a:p>
            <a:pPr lvl="1"/>
            <a:r>
              <a:rPr lang="en-PH" dirty="0" err="1" smtClean="0">
                <a:solidFill>
                  <a:srgbClr val="FFFF00"/>
                </a:solidFill>
              </a:rPr>
              <a:t>AspectTest</a:t>
            </a:r>
            <a:r>
              <a:rPr lang="en-PH" dirty="0" smtClean="0">
                <a:solidFill>
                  <a:srgbClr val="FFFF00"/>
                </a:solidFill>
              </a:rPr>
              <a:t>, AspectTest2, and </a:t>
            </a:r>
            <a:r>
              <a:rPr lang="en-PH" dirty="0" err="1" smtClean="0">
                <a:solidFill>
                  <a:srgbClr val="FFFF00"/>
                </a:solidFill>
              </a:rPr>
              <a:t>MindReaderTest</a:t>
            </a:r>
            <a:r>
              <a:rPr lang="en-PH" dirty="0" smtClean="0">
                <a:solidFill>
                  <a:srgbClr val="FFFF00"/>
                </a:solidFill>
              </a:rPr>
              <a:t> should all pass</a:t>
            </a:r>
          </a:p>
          <a:p>
            <a:pPr lvl="1"/>
            <a:endParaRPr lang="en-PH"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4000" b="1" i="1" dirty="0" smtClean="0"/>
              <a:t>4.5 Injecting </a:t>
            </a:r>
            <a:r>
              <a:rPr lang="en-PH" sz="4000" b="1" i="1" dirty="0" err="1" smtClean="0"/>
              <a:t>AspectJ</a:t>
            </a:r>
            <a:r>
              <a:rPr lang="en-PH" sz="4000" b="1" i="1" dirty="0" smtClean="0"/>
              <a:t> aspects</a:t>
            </a:r>
            <a:endParaRPr lang="en-PH" sz="4000"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PH" dirty="0" smtClean="0"/>
              <a:t>Although Spring AOP is sufficient for many applications of aspects, it’s a weak AOP solution when contrasted with </a:t>
            </a:r>
            <a:r>
              <a:rPr lang="en-PH" dirty="0" err="1" smtClean="0"/>
              <a:t>AspectJ</a:t>
            </a:r>
            <a:r>
              <a:rPr lang="en-PH" dirty="0" smtClean="0"/>
              <a:t>.</a:t>
            </a:r>
          </a:p>
          <a:p>
            <a:r>
              <a:rPr lang="en-PH" dirty="0" smtClean="0"/>
              <a:t>Constructor </a:t>
            </a:r>
            <a:r>
              <a:rPr lang="en-PH" dirty="0" err="1" smtClean="0"/>
              <a:t>pointcuts</a:t>
            </a:r>
            <a:r>
              <a:rPr lang="en-PH" dirty="0" smtClean="0"/>
              <a:t>, for example, are convenient when you need to apply advice upon the creation of an object.</a:t>
            </a:r>
          </a:p>
          <a:p>
            <a:r>
              <a:rPr lang="en-PH" dirty="0" smtClean="0"/>
              <a:t>For the most part, </a:t>
            </a:r>
            <a:r>
              <a:rPr lang="en-PH" dirty="0" err="1" smtClean="0"/>
              <a:t>AspectJ</a:t>
            </a:r>
            <a:r>
              <a:rPr lang="en-PH" dirty="0" smtClean="0"/>
              <a:t> aspects are independent of Spring. Although they can be woven into any Java-based application, including Spring applications, there’s little involvement on Spring’s part in applying </a:t>
            </a:r>
            <a:r>
              <a:rPr lang="en-PH" dirty="0" err="1" smtClean="0"/>
              <a:t>AspectJ</a:t>
            </a:r>
            <a:r>
              <a:rPr lang="en-PH" dirty="0" smtClean="0"/>
              <a:t> aspects.</a:t>
            </a:r>
            <a:endParaRPr lang="en-PH"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smtClean="0"/>
              <a:t>But any well-designed and meaningful aspect will likely depend on other classes to assist in its work. If an aspect depends on one or more classes when executing its advice, you can instantiate those collaborating objects with the aspect itself. Or, better yet, you can use Spring’s dependency injection to inject beans into </a:t>
            </a:r>
            <a:r>
              <a:rPr lang="en-PH" dirty="0" err="1" smtClean="0"/>
              <a:t>AspectJ</a:t>
            </a:r>
            <a:r>
              <a:rPr lang="en-PH" dirty="0" smtClean="0"/>
              <a:t> aspects.</a:t>
            </a:r>
            <a:endParaRPr lang="en-PH"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72200"/>
            <a:ext cx="8229600" cy="282608"/>
          </a:xfrm>
        </p:spPr>
        <p:txBody>
          <a:bodyPr>
            <a:normAutofit fontScale="47500" lnSpcReduction="20000"/>
          </a:bodyPr>
          <a:lstStyle/>
          <a:p>
            <a:endParaRPr lang="en-PH" dirty="0"/>
          </a:p>
        </p:txBody>
      </p:sp>
      <p:pic>
        <p:nvPicPr>
          <p:cNvPr id="1026" name="Picture 2"/>
          <p:cNvPicPr>
            <a:picLocks noChangeAspect="1" noChangeArrowheads="1"/>
          </p:cNvPicPr>
          <p:nvPr/>
        </p:nvPicPr>
        <p:blipFill>
          <a:blip r:embed="rId3" cstate="print"/>
          <a:srcRect/>
          <a:stretch>
            <a:fillRect/>
          </a:stretch>
        </p:blipFill>
        <p:spPr bwMode="auto">
          <a:xfrm>
            <a:off x="685800" y="1600200"/>
            <a:ext cx="8077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9600" y="762000"/>
            <a:ext cx="82296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48400"/>
            <a:ext cx="8229600" cy="206408"/>
          </a:xfrm>
        </p:spPr>
        <p:txBody>
          <a:bodyPr>
            <a:normAutofit fontScale="25000" lnSpcReduction="20000"/>
          </a:bodyPr>
          <a:lstStyle/>
          <a:p>
            <a:endParaRPr lang="en-PH" dirty="0"/>
          </a:p>
        </p:txBody>
      </p:sp>
      <p:pic>
        <p:nvPicPr>
          <p:cNvPr id="3074" name="Picture 2"/>
          <p:cNvPicPr>
            <a:picLocks noChangeAspect="1" noChangeArrowheads="1"/>
          </p:cNvPicPr>
          <p:nvPr/>
        </p:nvPicPr>
        <p:blipFill>
          <a:blip r:embed="rId2" cstate="print"/>
          <a:srcRect/>
          <a:stretch>
            <a:fillRect/>
          </a:stretch>
        </p:blipFill>
        <p:spPr bwMode="auto">
          <a:xfrm>
            <a:off x="533400" y="533400"/>
            <a:ext cx="8077200" cy="2057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2590800"/>
            <a:ext cx="80772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533400" y="381000"/>
            <a:ext cx="8610600" cy="35052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09600" y="4419600"/>
            <a:ext cx="8534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4-</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smtClean="0"/>
              <a:t>4.1.1 Defining AOP terminology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smtClean="0"/>
              <a:t>Aspects are often described in terms of </a:t>
            </a:r>
            <a:r>
              <a:rPr lang="en-PH" i="1" dirty="0" smtClean="0"/>
              <a:t>advice</a:t>
            </a:r>
            <a:r>
              <a:rPr lang="en-PH" dirty="0" smtClean="0"/>
              <a:t>, </a:t>
            </a:r>
            <a:r>
              <a:rPr lang="en-PH" i="1" dirty="0" err="1" smtClean="0"/>
              <a:t>pointcuts</a:t>
            </a:r>
            <a:r>
              <a:rPr lang="en-PH" dirty="0" smtClean="0"/>
              <a:t>, and </a:t>
            </a:r>
            <a:r>
              <a:rPr lang="en-PH" i="1" dirty="0" smtClean="0"/>
              <a:t>join points</a:t>
            </a:r>
            <a:r>
              <a:rPr lang="en-PH" dirty="0" smtClean="0"/>
              <a:t>. </a:t>
            </a:r>
            <a:endParaRPr lang="en-PH" dirty="0"/>
          </a:p>
        </p:txBody>
      </p:sp>
      <p:pic>
        <p:nvPicPr>
          <p:cNvPr id="4098" name="Picture 2"/>
          <p:cNvPicPr>
            <a:picLocks noChangeAspect="1" noChangeArrowheads="1"/>
          </p:cNvPicPr>
          <p:nvPr/>
        </p:nvPicPr>
        <p:blipFill>
          <a:blip r:embed="rId2" cstate="print"/>
          <a:srcRect/>
          <a:stretch>
            <a:fillRect/>
          </a:stretch>
        </p:blipFill>
        <p:spPr bwMode="auto">
          <a:xfrm>
            <a:off x="1752600" y="2819400"/>
            <a:ext cx="541020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smtClean="0"/>
              <a:t>ADVICE </a:t>
            </a:r>
            <a:endParaRPr lang="en-PH" sz="2800" dirty="0"/>
          </a:p>
        </p:txBody>
      </p:sp>
      <p:sp>
        <p:nvSpPr>
          <p:cNvPr id="3" name="Content Placeholder 2"/>
          <p:cNvSpPr>
            <a:spLocks noGrp="1"/>
          </p:cNvSpPr>
          <p:nvPr>
            <p:ph idx="1"/>
          </p:nvPr>
        </p:nvSpPr>
        <p:spPr>
          <a:xfrm>
            <a:off x="457200" y="1219200"/>
            <a:ext cx="8229600" cy="5235608"/>
          </a:xfrm>
        </p:spPr>
        <p:txBody>
          <a:bodyPr/>
          <a:lstStyle/>
          <a:p>
            <a:r>
              <a:rPr lang="en-PH" dirty="0" smtClean="0"/>
              <a:t>aspects have a purpose—a job they’re meant to do. In AOP terms, the job of an aspect is called </a:t>
            </a:r>
            <a:r>
              <a:rPr lang="en-PH" i="1" dirty="0" smtClean="0"/>
              <a:t>advice. </a:t>
            </a:r>
          </a:p>
          <a:p>
            <a:r>
              <a:rPr lang="en-PH" dirty="0" smtClean="0"/>
              <a:t>Advice defines both the </a:t>
            </a:r>
            <a:r>
              <a:rPr lang="en-PH" i="1" dirty="0" smtClean="0"/>
              <a:t>what and the when of an aspect. </a:t>
            </a:r>
          </a:p>
          <a:p>
            <a:r>
              <a:rPr lang="en-PH" dirty="0" smtClean="0"/>
              <a:t>Should it be applied before a method is invoked? After the method is invoked? Both before and after method invocation? Or should it only be applied if a method throws an exception? </a:t>
            </a:r>
            <a:endParaRPr lang="en-PH"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400800"/>
          </a:xfrm>
        </p:spPr>
        <p:txBody>
          <a:bodyPr>
            <a:normAutofit fontScale="92500" lnSpcReduction="10000"/>
          </a:bodyPr>
          <a:lstStyle/>
          <a:p>
            <a:r>
              <a:rPr lang="en-PH" dirty="0" smtClean="0"/>
              <a:t>Spring aspects can work with five kinds of advice: </a:t>
            </a:r>
          </a:p>
          <a:p>
            <a:pPr lvl="1"/>
            <a:r>
              <a:rPr lang="en-PH" dirty="0" smtClean="0"/>
              <a:t> </a:t>
            </a:r>
            <a:r>
              <a:rPr lang="en-PH" i="1" dirty="0" smtClean="0"/>
              <a:t>Before—The advice functionality takes place before the advised method is invoked.</a:t>
            </a:r>
          </a:p>
          <a:p>
            <a:pPr lvl="1"/>
            <a:r>
              <a:rPr lang="en-PH" i="1" dirty="0" smtClean="0"/>
              <a:t>After—The advice functionality takes place after the advised method completes, regardless of the outcome. </a:t>
            </a:r>
          </a:p>
          <a:p>
            <a:pPr lvl="1"/>
            <a:r>
              <a:rPr lang="en-PH" i="1" dirty="0" smtClean="0"/>
              <a:t>After-returning—The advice functionality takes place after the advised method successfully completes. </a:t>
            </a:r>
          </a:p>
          <a:p>
            <a:pPr lvl="1"/>
            <a:r>
              <a:rPr lang="en-PH" i="1" dirty="0" smtClean="0"/>
              <a:t>After-throwing—The advice functionality takes place after the advised method throws an exception. </a:t>
            </a:r>
          </a:p>
          <a:p>
            <a:pPr lvl="1"/>
            <a:r>
              <a:rPr lang="en-PH" i="1" dirty="0" smtClean="0"/>
              <a:t>Around—The advice wraps the advised method, providing some functionality before and after the advised method is invoked. </a:t>
            </a:r>
            <a:endParaRPr lang="en-P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3565</TotalTime>
  <Words>3864</Words>
  <Application>Microsoft Office PowerPoint</Application>
  <PresentationFormat>On-screen Show (4:3)</PresentationFormat>
  <Paragraphs>239</Paragraphs>
  <Slides>69</Slides>
  <Notes>26</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Verve</vt:lpstr>
      <vt:lpstr>Chapter 4: Aspect-oriented Spring </vt:lpstr>
      <vt:lpstr>Slide 2</vt:lpstr>
      <vt:lpstr>Slide 3</vt:lpstr>
      <vt:lpstr>4.1 What’s aspect-oriented programming? </vt:lpstr>
      <vt:lpstr>Slide 5</vt:lpstr>
      <vt:lpstr>Slide 6</vt:lpstr>
      <vt:lpstr>4.1.1 Defining AOP terminology </vt:lpstr>
      <vt:lpstr>ADVICE </vt:lpstr>
      <vt:lpstr>Slide 9</vt:lpstr>
      <vt:lpstr>JOIN POINTS </vt:lpstr>
      <vt:lpstr>POINTCUTS </vt:lpstr>
      <vt:lpstr>ASPECTS </vt:lpstr>
      <vt:lpstr>INTRODUCTIONS </vt:lpstr>
      <vt:lpstr>WEAVING </vt:lpstr>
      <vt:lpstr>4.1.2 Spring’s AOP support </vt:lpstr>
      <vt:lpstr>Slide 16</vt:lpstr>
      <vt:lpstr>Key points of Spring’s AOP framework </vt:lpstr>
      <vt:lpstr>Slide 18</vt:lpstr>
      <vt:lpstr>Slide 19</vt:lpstr>
      <vt:lpstr>4.2 Selecting join points with pointcuts </vt:lpstr>
      <vt:lpstr>Slide 21</vt:lpstr>
      <vt:lpstr>Slide 22</vt:lpstr>
      <vt:lpstr>4.2.1 Writing pointcuts </vt:lpstr>
      <vt:lpstr>Slide 24</vt:lpstr>
      <vt:lpstr>4.2.2 Using Spring’s bean() designator </vt:lpstr>
      <vt:lpstr>4.3 Declaring aspects in XML </vt:lpstr>
      <vt:lpstr>Slide 27</vt:lpstr>
      <vt:lpstr>Slide 28</vt:lpstr>
      <vt:lpstr>4.3.1 Declaring before and after advice </vt:lpstr>
      <vt:lpstr>Slide 30</vt:lpstr>
      <vt:lpstr>Slide 31</vt:lpstr>
      <vt:lpstr>Slide 32</vt:lpstr>
      <vt:lpstr>4.3.2 Declaring around advice </vt:lpstr>
      <vt:lpstr>Slide 34</vt:lpstr>
      <vt:lpstr>Slide 35</vt:lpstr>
      <vt:lpstr>Slide 36</vt:lpstr>
      <vt:lpstr>Slide 37</vt:lpstr>
      <vt:lpstr>4.3.3 Passing parameters to advice</vt:lpstr>
      <vt:lpstr>Slide 39</vt:lpstr>
      <vt:lpstr>Slide 40</vt:lpstr>
      <vt:lpstr>Slide 41</vt:lpstr>
      <vt:lpstr>Slide 42</vt:lpstr>
      <vt:lpstr>Slide 43</vt:lpstr>
      <vt:lpstr>4.3.4 Introducing new functionality with aspects </vt:lpstr>
      <vt:lpstr>Slide 45</vt:lpstr>
      <vt:lpstr>Slide 46</vt:lpstr>
      <vt:lpstr>Slide 47</vt:lpstr>
      <vt:lpstr>Slide 48</vt:lpstr>
      <vt:lpstr>4.4 Annotating aspects </vt:lpstr>
      <vt:lpstr>Slide 50</vt:lpstr>
      <vt:lpstr>Slide 51</vt:lpstr>
      <vt:lpstr>Slide 52</vt:lpstr>
      <vt:lpstr>Slide 53</vt:lpstr>
      <vt:lpstr>Slide 54</vt:lpstr>
      <vt:lpstr>Slide 55</vt:lpstr>
      <vt:lpstr>4.4.1 Annotating around advice </vt:lpstr>
      <vt:lpstr>4.4.2 Passing arguments to annotated advice </vt:lpstr>
      <vt:lpstr>4.4.3 Annotating introductions </vt:lpstr>
      <vt:lpstr>Slide 59</vt:lpstr>
      <vt:lpstr>Slide 60</vt:lpstr>
      <vt:lpstr>Slide 61</vt:lpstr>
      <vt:lpstr>Slide 62</vt:lpstr>
      <vt:lpstr>4.5 Injecting AspectJ aspects</vt:lpstr>
      <vt:lpstr>Slide 64</vt:lpstr>
      <vt:lpstr>Slide 65</vt:lpstr>
      <vt:lpstr>Slide 66</vt:lpstr>
      <vt:lpstr>Slide 67</vt:lpstr>
      <vt:lpstr>Slide 68</vt:lpstr>
      <vt:lpstr>-End of Chapter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KDMANDAWE</cp:lastModifiedBy>
  <cp:revision>872</cp:revision>
  <dcterms:created xsi:type="dcterms:W3CDTF">2014-05-18T07:01:25Z</dcterms:created>
  <dcterms:modified xsi:type="dcterms:W3CDTF">2014-06-13T03:39:52Z</dcterms:modified>
</cp:coreProperties>
</file>