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0"/>
  </p:notesMasterIdLst>
  <p:sldIdLst>
    <p:sldId id="347" r:id="rId2"/>
    <p:sldId id="259"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6" r:id="rId30"/>
    <p:sldId id="375" r:id="rId31"/>
    <p:sldId id="377" r:id="rId32"/>
    <p:sldId id="374"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2" r:id="rId47"/>
    <p:sldId id="393" r:id="rId48"/>
    <p:sldId id="394" r:id="rId49"/>
    <p:sldId id="395" r:id="rId50"/>
    <p:sldId id="396" r:id="rId51"/>
    <p:sldId id="397" r:id="rId52"/>
    <p:sldId id="398" r:id="rId53"/>
    <p:sldId id="402" r:id="rId54"/>
    <p:sldId id="399" r:id="rId55"/>
    <p:sldId id="400" r:id="rId56"/>
    <p:sldId id="401" r:id="rId57"/>
    <p:sldId id="432" r:id="rId58"/>
    <p:sldId id="433"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421" r:id="rId78"/>
    <p:sldId id="422" r:id="rId79"/>
    <p:sldId id="423" r:id="rId80"/>
    <p:sldId id="424" r:id="rId81"/>
    <p:sldId id="425" r:id="rId82"/>
    <p:sldId id="426" r:id="rId83"/>
    <p:sldId id="427" r:id="rId84"/>
    <p:sldId id="428" r:id="rId85"/>
    <p:sldId id="429" r:id="rId86"/>
    <p:sldId id="430" r:id="rId87"/>
    <p:sldId id="431" r:id="rId88"/>
    <p:sldId id="34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1147" autoAdjust="0"/>
  </p:normalViewPr>
  <p:slideViewPr>
    <p:cSldViewPr>
      <p:cViewPr varScale="1">
        <p:scale>
          <a:sx n="51" d="100"/>
          <a:sy n="51" d="100"/>
        </p:scale>
        <p:origin x="-19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6/18/2014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-In practice, we know that data access has many pitfalls. We have to initialize our data access framework, open connections, handle various exceptions, and close connections. If we get any of this wrong, we could potentially corrupt or delete valuable company data.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We’ll start with basic JDBC access, as it’s the most basic way to read and write data from a database. Then we’ll look at Hibernate and JPA, two of the most popular POJO-based ORM solutions. </a:t>
            </a:r>
          </a:p>
          <a:p>
            <a:r>
              <a:rPr lang="en-PH" sz="1200" kern="1200" baseline="0" dirty="0" smtClean="0">
                <a:solidFill>
                  <a:schemeClr val="tx1"/>
                </a:solidFill>
                <a:latin typeface="+mn-lt"/>
                <a:ea typeface="+mn-ea"/>
                <a:cs typeface="+mn-cs"/>
              </a:rPr>
              <a:t>-But first things first—most of Spring’s persistence support options will depend on a data source. So, before we can get started with creating templates and DAOs, we need to configure Spring with a data source for the DAOs to access the database.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22</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-For production-ready applications, I recommend using a data source that draws its connections from a connection pool. When possible, I prefer to retrieve the pooled data source from an application server via JNDI.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23</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benefit of configuring data sources in this way is that they can be managed completely external to the application, allowing the application to ask for a data source when it’s ready to access the database. Moreover, data sources managed in an application server are often pooled for greater performance and can be hot-swapped by system administrators.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24</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Although </a:t>
            </a:r>
            <a:r>
              <a:rPr lang="en-PH" dirty="0" err="1" smtClean="0"/>
              <a:t>SingleConnectionDataSource</a:t>
            </a:r>
            <a:r>
              <a:rPr lang="en-PH" dirty="0" smtClean="0"/>
              <a:t> isn’t exactly a pooled data source, you can think of it as a data source with a pool of exactly one connection.</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29</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To round out our tour of conventional JDBC, let’s see how you might retrieve data out of the database. As you can see in the following, that’s not pretty, either.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38</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-Cleaning up resources and handling errors is what makes data access robust. Without it, errors would go </a:t>
            </a:r>
            <a:r>
              <a:rPr lang="en-PH" sz="1200" kern="1200" baseline="0" dirty="0" err="1" smtClean="0">
                <a:solidFill>
                  <a:schemeClr val="tx1"/>
                </a:solidFill>
                <a:latin typeface="+mn-lt"/>
                <a:ea typeface="+mn-ea"/>
                <a:cs typeface="+mn-cs"/>
              </a:rPr>
              <a:t>unde</a:t>
            </a:r>
            <a:r>
              <a:rPr lang="en-PH" sz="1200" kern="1200" baseline="0" dirty="0" smtClean="0">
                <a:solidFill>
                  <a:schemeClr val="tx1"/>
                </a:solidFill>
                <a:latin typeface="+mn-lt"/>
                <a:ea typeface="+mn-ea"/>
                <a:cs typeface="+mn-cs"/>
              </a:rPr>
              <a:t>- </a:t>
            </a:r>
            <a:r>
              <a:rPr lang="en-PH" sz="1200" kern="1200" baseline="0" dirty="0" err="1" smtClean="0">
                <a:solidFill>
                  <a:schemeClr val="tx1"/>
                </a:solidFill>
                <a:latin typeface="+mn-lt"/>
                <a:ea typeface="+mn-ea"/>
                <a:cs typeface="+mn-cs"/>
              </a:rPr>
              <a:t>tected</a:t>
            </a:r>
            <a:r>
              <a:rPr lang="en-PH" sz="1200" kern="1200" baseline="0" dirty="0" smtClean="0">
                <a:solidFill>
                  <a:schemeClr val="tx1"/>
                </a:solidFill>
                <a:latin typeface="+mn-lt"/>
                <a:ea typeface="+mn-ea"/>
                <a:cs typeface="+mn-cs"/>
              </a:rPr>
              <a:t> and resources would be left open, leading to unpredictable code and resource leaks. So not only do we need this code, we also need to make sure that it’s correct. This is all the more reason to let a framework deal with the boilerplate code so that we know that it’s written once and written right.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40</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 think you’ll agree that this version of </a:t>
            </a:r>
            <a:r>
              <a:rPr lang="en-PH" sz="1200" kern="1200" baseline="0" dirty="0" err="1" smtClean="0">
                <a:solidFill>
                  <a:schemeClr val="tx1"/>
                </a:solidFill>
                <a:latin typeface="+mn-lt"/>
                <a:ea typeface="+mn-ea"/>
                <a:cs typeface="+mn-cs"/>
              </a:rPr>
              <a:t>addSpitter</a:t>
            </a:r>
            <a:r>
              <a:rPr lang="en-PH" sz="1200" kern="1200" baseline="0" dirty="0" smtClean="0">
                <a:solidFill>
                  <a:schemeClr val="tx1"/>
                </a:solidFill>
                <a:latin typeface="+mn-lt"/>
                <a:ea typeface="+mn-ea"/>
                <a:cs typeface="+mn-cs"/>
              </a:rPr>
              <a:t>() is significantly simpler. There’s no more connection or statement creation code—and no more exception-handling code.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46</a:t>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a:t>
            </a:r>
            <a:r>
              <a:rPr lang="en-PH" sz="1200" kern="1200" baseline="0" dirty="0" err="1" smtClean="0">
                <a:solidFill>
                  <a:schemeClr val="tx1"/>
                </a:solidFill>
                <a:latin typeface="+mn-lt"/>
                <a:ea typeface="+mn-ea"/>
                <a:cs typeface="+mn-cs"/>
              </a:rPr>
              <a:t>mappingResources</a:t>
            </a:r>
            <a:r>
              <a:rPr lang="en-PH" sz="1200" kern="1200" baseline="0" dirty="0" smtClean="0">
                <a:solidFill>
                  <a:schemeClr val="tx1"/>
                </a:solidFill>
                <a:latin typeface="+mn-lt"/>
                <a:ea typeface="+mn-ea"/>
                <a:cs typeface="+mn-cs"/>
              </a:rPr>
              <a:t> property lists one or more Hibernate mapping files that define the persistence strategy for the application. </a:t>
            </a:r>
          </a:p>
          <a:p>
            <a:r>
              <a:rPr lang="en-PH" sz="1200" kern="1200" baseline="0" dirty="0" smtClean="0">
                <a:solidFill>
                  <a:schemeClr val="tx1"/>
                </a:solidFill>
                <a:latin typeface="+mn-lt"/>
                <a:ea typeface="+mn-ea"/>
                <a:cs typeface="+mn-cs"/>
              </a:rPr>
              <a:t>Finally, </a:t>
            </a:r>
            <a:r>
              <a:rPr lang="en-PH" sz="1200" kern="1200" baseline="0" dirty="0" err="1" smtClean="0">
                <a:solidFill>
                  <a:schemeClr val="tx1"/>
                </a:solidFill>
                <a:latin typeface="+mn-lt"/>
                <a:ea typeface="+mn-ea"/>
                <a:cs typeface="+mn-cs"/>
              </a:rPr>
              <a:t>hibernateProperties</a:t>
            </a:r>
            <a:r>
              <a:rPr lang="en-PH" sz="1200" kern="1200" baseline="0" dirty="0" smtClean="0">
                <a:solidFill>
                  <a:schemeClr val="tx1"/>
                </a:solidFill>
                <a:latin typeface="+mn-lt"/>
                <a:ea typeface="+mn-ea"/>
                <a:cs typeface="+mn-cs"/>
              </a:rPr>
              <a:t> is where we configure the minutia of how Hibernate should operate.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67</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we can use the </a:t>
            </a:r>
            <a:r>
              <a:rPr lang="en-PH" sz="1200" kern="1200" baseline="0" dirty="0" err="1" smtClean="0">
                <a:solidFill>
                  <a:schemeClr val="tx1"/>
                </a:solidFill>
                <a:latin typeface="+mn-lt"/>
                <a:ea typeface="+mn-ea"/>
                <a:cs typeface="+mn-cs"/>
              </a:rPr>
              <a:t>packagesToScan</a:t>
            </a:r>
            <a:r>
              <a:rPr lang="en-PH" sz="1200" kern="1200" baseline="0" dirty="0" smtClean="0">
                <a:solidFill>
                  <a:schemeClr val="tx1"/>
                </a:solidFill>
                <a:latin typeface="+mn-lt"/>
                <a:ea typeface="+mn-ea"/>
                <a:cs typeface="+mn-cs"/>
              </a:rPr>
              <a:t> property to tell Spring to scan one or more packages looking for domain classes that are annotated for persistence with Hibernate. This includes classes that are annotated with JPA’s @Entity or @</a:t>
            </a:r>
            <a:r>
              <a:rPr lang="en-PH" sz="1200" kern="1200" baseline="0" dirty="0" err="1" smtClean="0">
                <a:solidFill>
                  <a:schemeClr val="tx1"/>
                </a:solidFill>
                <a:latin typeface="+mn-lt"/>
                <a:ea typeface="+mn-ea"/>
                <a:cs typeface="+mn-cs"/>
              </a:rPr>
              <a:t>MappedSuperclass</a:t>
            </a:r>
            <a:r>
              <a:rPr lang="en-PH" sz="1200" kern="1200" baseline="0" dirty="0" smtClean="0">
                <a:solidFill>
                  <a:schemeClr val="tx1"/>
                </a:solidFill>
                <a:latin typeface="+mn-lt"/>
                <a:ea typeface="+mn-ea"/>
                <a:cs typeface="+mn-cs"/>
              </a:rPr>
              <a:t> and </a:t>
            </a:r>
            <a:r>
              <a:rPr lang="en-PH" sz="1200" kern="1200" baseline="0" dirty="0" err="1" smtClean="0">
                <a:solidFill>
                  <a:schemeClr val="tx1"/>
                </a:solidFill>
                <a:latin typeface="+mn-lt"/>
                <a:ea typeface="+mn-ea"/>
                <a:cs typeface="+mn-cs"/>
              </a:rPr>
              <a:t>Hibernate’s</a:t>
            </a:r>
            <a:r>
              <a:rPr lang="en-PH" sz="1200" kern="1200" baseline="0" dirty="0" smtClean="0">
                <a:solidFill>
                  <a:schemeClr val="tx1"/>
                </a:solidFill>
                <a:latin typeface="+mn-lt"/>
                <a:ea typeface="+mn-ea"/>
                <a:cs typeface="+mn-cs"/>
              </a:rPr>
              <a:t> own @Entity annotation.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68</a:t>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We could use JDBC, Hibernate, the Java Persistence API (JPA), or any of a number of persistence frameworks.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a:t>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-With application-managed entity managers, the application is responsible for opening or closing entity managers and involving the entity manager in transactions. This type of entity manager is most appropriate for use in standalone applications that don’t run within a Java EE container. </a:t>
            </a:r>
          </a:p>
          <a:p>
            <a:r>
              <a:rPr lang="en-PH" sz="1200" kern="1200" baseline="0" dirty="0" smtClean="0">
                <a:solidFill>
                  <a:schemeClr val="tx1"/>
                </a:solidFill>
                <a:latin typeface="+mn-lt"/>
                <a:ea typeface="+mn-ea"/>
                <a:cs typeface="+mn-cs"/>
              </a:rPr>
              <a:t>-</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75</a:t>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80</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They should expose this functionality through an interface by which the rest of the application will access them.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-If the implementation details of the data access tier were to leak into other parts of the application, the entire application would become coupled with the data access tier, leading to a rigid application design. </a:t>
            </a:r>
          </a:p>
          <a:p>
            <a:r>
              <a:rPr lang="en-PH" sz="1200" kern="1200" baseline="0" dirty="0" smtClean="0">
                <a:solidFill>
                  <a:schemeClr val="tx1"/>
                </a:solidFill>
                <a:latin typeface="+mn-lt"/>
                <a:ea typeface="+mn-ea"/>
                <a:cs typeface="+mn-cs"/>
              </a:rPr>
              <a:t>-I believe that interfaces are key to writing loosely coupled code and that they should be used at all layers of an application, not just at the data access layer.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err="1" smtClean="0">
                <a:solidFill>
                  <a:schemeClr val="tx1"/>
                </a:solidFill>
                <a:latin typeface="+mn-lt"/>
                <a:ea typeface="+mn-ea"/>
                <a:cs typeface="+mn-cs"/>
              </a:rPr>
              <a:t>SQLException</a:t>
            </a:r>
            <a:r>
              <a:rPr lang="en-PH" sz="1200" kern="1200" baseline="0" dirty="0" smtClean="0">
                <a:solidFill>
                  <a:schemeClr val="tx1"/>
                </a:solidFill>
                <a:latin typeface="+mn-lt"/>
                <a:ea typeface="+mn-ea"/>
                <a:cs typeface="+mn-cs"/>
              </a:rPr>
              <a:t> means that something went wrong while trying to access a database. But there’s little about that exception that tells you what went wrong or how to deal with it.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As it turns out, many of the problems that trigger an </a:t>
            </a:r>
            <a:r>
              <a:rPr lang="en-PH" sz="1200" kern="1200" baseline="0" dirty="0" err="1" smtClean="0">
                <a:solidFill>
                  <a:schemeClr val="tx1"/>
                </a:solidFill>
                <a:latin typeface="+mn-lt"/>
                <a:ea typeface="+mn-ea"/>
                <a:cs typeface="+mn-cs"/>
              </a:rPr>
              <a:t>SQLException</a:t>
            </a:r>
            <a:r>
              <a:rPr lang="en-PH" sz="1200" kern="1200" baseline="0" dirty="0" smtClean="0">
                <a:solidFill>
                  <a:schemeClr val="tx1"/>
                </a:solidFill>
                <a:latin typeface="+mn-lt"/>
                <a:ea typeface="+mn-ea"/>
                <a:cs typeface="+mn-cs"/>
              </a:rPr>
              <a:t> can’t be remedied within a catch block. Most </a:t>
            </a:r>
            <a:r>
              <a:rPr lang="en-PH" sz="1200" kern="1200" baseline="0" dirty="0" err="1" smtClean="0">
                <a:solidFill>
                  <a:schemeClr val="tx1"/>
                </a:solidFill>
                <a:latin typeface="+mn-lt"/>
                <a:ea typeface="+mn-ea"/>
                <a:cs typeface="+mn-cs"/>
              </a:rPr>
              <a:t>SQLExceptions</a:t>
            </a:r>
            <a:r>
              <a:rPr lang="en-PH" sz="1200" kern="1200" baseline="0" dirty="0" smtClean="0">
                <a:solidFill>
                  <a:schemeClr val="tx1"/>
                </a:solidFill>
                <a:latin typeface="+mn-lt"/>
                <a:ea typeface="+mn-ea"/>
                <a:cs typeface="+mn-cs"/>
              </a:rPr>
              <a:t> that are thrown indicate a fatal condition. If the application can’t connect to the database, that usually means that the application will be unable to continue. Likewise, if there are errors in the query, little can be done about it at runtime.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Hibernate, for example, offers almost two dozen different exceptions, each targeting a specific data access problem. This makes it possible to write catch blocks for the exceptions that you want to deal with.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8</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-Even though there are many steps to this process, you’re only actively involved in a couple of those steps. The carrier itself is responsible for driving the process. You’re only involved when you need to be; the rest is taken care of.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14</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FIXED-For example, we always need to obtain a connection to our data store and clean up resources when we’re done. </a:t>
            </a:r>
          </a:p>
          <a:p>
            <a:r>
              <a:rPr lang="en-PH" sz="1200" kern="1200" baseline="0" dirty="0" smtClean="0">
                <a:solidFill>
                  <a:schemeClr val="tx1"/>
                </a:solidFill>
                <a:latin typeface="+mn-lt"/>
                <a:ea typeface="+mn-ea"/>
                <a:cs typeface="+mn-cs"/>
              </a:rPr>
              <a:t>VARY-We query for different objects and update the data in different ways.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16</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6/18/2014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6/18/2014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6/18/2014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6/18/2014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6/18/2014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6/18/2014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6/18/2014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6/18/2014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6/18/2014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6/18/2014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6/18/2014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6/18/2014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lstStyle/>
          <a:p>
            <a:r>
              <a:rPr lang="en-PH" dirty="0" smtClean="0"/>
              <a:t>Part 2: </a:t>
            </a:r>
            <a:r>
              <a:rPr lang="en-PH" i="1" dirty="0" smtClean="0"/>
              <a:t>Spring application essentials </a:t>
            </a:r>
            <a:endParaRPr lang="en-PH" dirty="0"/>
          </a:p>
        </p:txBody>
      </p:sp>
      <p:sp>
        <p:nvSpPr>
          <p:cNvPr id="3" name="Content Placeholder 2"/>
          <p:cNvSpPr>
            <a:spLocks noGrp="1"/>
          </p:cNvSpPr>
          <p:nvPr>
            <p:ph idx="1"/>
          </p:nvPr>
        </p:nvSpPr>
        <p:spPr>
          <a:xfrm>
            <a:off x="0" y="1524000"/>
            <a:ext cx="9144000" cy="5334000"/>
          </a:xfrm>
        </p:spPr>
        <p:txBody>
          <a:bodyPr>
            <a:normAutofit fontScale="92500" lnSpcReduction="10000"/>
          </a:bodyPr>
          <a:lstStyle/>
          <a:p>
            <a:r>
              <a:rPr lang="en-PH" dirty="0" smtClean="0"/>
              <a:t>Framework features that Spring provides for building enterprise applications</a:t>
            </a:r>
          </a:p>
          <a:p>
            <a:r>
              <a:rPr lang="en-PH" dirty="0" smtClean="0"/>
              <a:t>Topics:</a:t>
            </a:r>
          </a:p>
          <a:p>
            <a:pPr lvl="1"/>
            <a:r>
              <a:rPr lang="en-PH" dirty="0" smtClean="0"/>
              <a:t>Hitting the database– guide you in using Spring’s support for data persistence </a:t>
            </a:r>
          </a:p>
          <a:p>
            <a:pPr lvl="1"/>
            <a:r>
              <a:rPr lang="en-PH" dirty="0" smtClean="0"/>
              <a:t>Managing transactions – learn how to declaratively apply transactional policies to your application objects using AOP </a:t>
            </a:r>
          </a:p>
          <a:p>
            <a:pPr lvl="1"/>
            <a:r>
              <a:rPr lang="en-PH" dirty="0" smtClean="0"/>
              <a:t>Building web applications with Spring MVC </a:t>
            </a:r>
          </a:p>
          <a:p>
            <a:pPr lvl="1"/>
            <a:r>
              <a:rPr lang="en-PH" dirty="0" smtClean="0"/>
              <a:t>Working with Spring Web Flow– conversational, flow-based web applications </a:t>
            </a:r>
          </a:p>
          <a:p>
            <a:pPr lvl="1"/>
            <a:r>
              <a:rPr lang="en-PH" dirty="0" smtClean="0"/>
              <a:t>Securing Spring - protect the information your application contains </a:t>
            </a:r>
            <a:endParaRPr lang="en-PH"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58200" cy="1104106"/>
          </a:xfrm>
        </p:spPr>
        <p:txBody>
          <a:bodyPr>
            <a:normAutofit/>
          </a:bodyPr>
          <a:lstStyle/>
          <a:p>
            <a:r>
              <a:rPr lang="en-PH" sz="2800" b="1" dirty="0" smtClean="0"/>
              <a:t>SPRING’S PERSISTENCE PLATFORM-AGNOSTIC EXCEPTIONS</a:t>
            </a:r>
            <a:endParaRPr lang="en-PH" sz="2800" dirty="0"/>
          </a:p>
        </p:txBody>
      </p:sp>
      <p:sp>
        <p:nvSpPr>
          <p:cNvPr id="3" name="Content Placeholder 2"/>
          <p:cNvSpPr>
            <a:spLocks noGrp="1"/>
          </p:cNvSpPr>
          <p:nvPr>
            <p:ph idx="1"/>
          </p:nvPr>
        </p:nvSpPr>
        <p:spPr>
          <a:xfrm>
            <a:off x="457200" y="1371600"/>
            <a:ext cx="8229600" cy="5486400"/>
          </a:xfrm>
        </p:spPr>
        <p:txBody>
          <a:bodyPr/>
          <a:lstStyle/>
          <a:p>
            <a:r>
              <a:rPr lang="en-PH" dirty="0" smtClean="0"/>
              <a:t>Spring JDBC provides a hierarchy of data access exceptions that solve both problems.</a:t>
            </a:r>
          </a:p>
          <a:p>
            <a:r>
              <a:rPr lang="en-PH" dirty="0" smtClean="0"/>
              <a:t>In contrast to JDBC, Spring provides several data access exceptions, each descriptive of the problem that they’re thrown for</a:t>
            </a:r>
            <a:endParaRPr lang="en-PH"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990600" y="381000"/>
            <a:ext cx="72390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2800" b="1" dirty="0" smtClean="0"/>
              <a:t>LOOK, MA! NO CATCH BLOCKS!</a:t>
            </a:r>
            <a:endParaRPr lang="en-PH" sz="2800" dirty="0"/>
          </a:p>
        </p:txBody>
      </p:sp>
      <p:sp>
        <p:nvSpPr>
          <p:cNvPr id="3" name="Content Placeholder 2"/>
          <p:cNvSpPr>
            <a:spLocks noGrp="1"/>
          </p:cNvSpPr>
          <p:nvPr>
            <p:ph idx="1"/>
          </p:nvPr>
        </p:nvSpPr>
        <p:spPr>
          <a:xfrm>
            <a:off x="457200" y="1219200"/>
            <a:ext cx="8229600" cy="5235608"/>
          </a:xfrm>
        </p:spPr>
        <p:txBody>
          <a:bodyPr/>
          <a:lstStyle/>
          <a:p>
            <a:r>
              <a:rPr lang="en-PH" dirty="0" smtClean="0"/>
              <a:t>What isn’t evident from table 5.1 is that all of those exceptions are rooted with </a:t>
            </a:r>
            <a:r>
              <a:rPr lang="en-PH" dirty="0" err="1" smtClean="0"/>
              <a:t>DataAccessException</a:t>
            </a:r>
            <a:r>
              <a:rPr lang="en-PH" dirty="0" smtClean="0"/>
              <a:t>.</a:t>
            </a:r>
          </a:p>
          <a:p>
            <a:r>
              <a:rPr lang="en-PH" dirty="0" smtClean="0"/>
              <a:t>What makes </a:t>
            </a:r>
            <a:r>
              <a:rPr lang="en-PH" dirty="0" err="1" smtClean="0"/>
              <a:t>DataAccessException</a:t>
            </a:r>
            <a:r>
              <a:rPr lang="en-PH" dirty="0" smtClean="0"/>
              <a:t> special is that it’s an unchecked exception.</a:t>
            </a:r>
          </a:p>
          <a:p>
            <a:r>
              <a:rPr lang="en-PH" dirty="0" err="1" smtClean="0"/>
              <a:t>DataAccessException</a:t>
            </a:r>
            <a:r>
              <a:rPr lang="en-PH" dirty="0" smtClean="0"/>
              <a:t> is just one example of Spring’s across-the-board philosophy of checked versus unchecked exceptions.</a:t>
            </a:r>
          </a:p>
          <a:p>
            <a:endParaRPr lang="en-PH"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Spring takes the stance that many exceptions are the result of problems that can’t be addressed in a catch block. Instead of forcing developers to write catch blocks (which are often left empty), Spring promotes the use of unchecked exceptions. This leaves the decision of whether to catch an exception in the developer’s hands.</a:t>
            </a:r>
          </a:p>
          <a:p>
            <a:r>
              <a:rPr lang="en-PH" dirty="0" smtClean="0"/>
              <a:t>To take advantage of Spring’s data access exceptions, you must use one of Spring’s supported data access templates.</a:t>
            </a:r>
            <a:endParaRPr lang="en-P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3600" b="1" i="1" dirty="0" smtClean="0"/>
              <a:t>5.1.2 </a:t>
            </a:r>
            <a:r>
              <a:rPr lang="en-PH" sz="3600" b="1" i="1" dirty="0" err="1" smtClean="0"/>
              <a:t>Templating</a:t>
            </a:r>
            <a:r>
              <a:rPr lang="en-PH" sz="3600" b="1" i="1" dirty="0" smtClean="0"/>
              <a:t> data access</a:t>
            </a:r>
            <a:endParaRPr lang="en-PH" sz="3600" dirty="0"/>
          </a:p>
        </p:txBody>
      </p:sp>
      <p:sp>
        <p:nvSpPr>
          <p:cNvPr id="3" name="Content Placeholder 2"/>
          <p:cNvSpPr>
            <a:spLocks noGrp="1"/>
          </p:cNvSpPr>
          <p:nvPr>
            <p:ph idx="1"/>
          </p:nvPr>
        </p:nvSpPr>
        <p:spPr>
          <a:xfrm>
            <a:off x="457200" y="1219200"/>
            <a:ext cx="8229600" cy="5235608"/>
          </a:xfrm>
        </p:spPr>
        <p:txBody>
          <a:bodyPr/>
          <a:lstStyle/>
          <a:p>
            <a:r>
              <a:rPr lang="en-PH" dirty="0" smtClean="0"/>
              <a:t>Travel Luggage analogy</a:t>
            </a:r>
          </a:p>
          <a:p>
            <a:pPr lvl="1"/>
            <a:r>
              <a:rPr lang="en-PH" dirty="0" smtClean="0"/>
              <a:t>Security scan</a:t>
            </a:r>
          </a:p>
          <a:p>
            <a:pPr lvl="1"/>
            <a:r>
              <a:rPr lang="en-PH" dirty="0" smtClean="0"/>
              <a:t>Check-in</a:t>
            </a:r>
          </a:p>
          <a:p>
            <a:pPr lvl="1"/>
            <a:r>
              <a:rPr lang="en-PH" dirty="0" smtClean="0"/>
              <a:t>Another security scan</a:t>
            </a:r>
          </a:p>
          <a:p>
            <a:pPr lvl="1"/>
            <a:r>
              <a:rPr lang="en-PH" dirty="0" smtClean="0"/>
              <a:t>Luggage train</a:t>
            </a:r>
          </a:p>
          <a:p>
            <a:pPr lvl="1"/>
            <a:r>
              <a:rPr lang="en-PH" dirty="0" smtClean="0"/>
              <a:t>For connecting flight: luggage needs to be moved as well</a:t>
            </a:r>
          </a:p>
          <a:p>
            <a:pPr lvl="1"/>
            <a:r>
              <a:rPr lang="en-PH" dirty="0" smtClean="0"/>
              <a:t>Arrival: remove from train and place in carousel</a:t>
            </a:r>
          </a:p>
          <a:p>
            <a:pPr lvl="1"/>
            <a:r>
              <a:rPr lang="en-PH" dirty="0" smtClean="0"/>
              <a:t>Baggage claim area</a:t>
            </a:r>
          </a:p>
          <a:p>
            <a:pPr lvl="1"/>
            <a:endParaRPr lang="en-PH"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553200"/>
          </a:xfrm>
        </p:spPr>
        <p:txBody>
          <a:bodyPr>
            <a:normAutofit fontScale="92500" lnSpcReduction="10000"/>
          </a:bodyPr>
          <a:lstStyle/>
          <a:p>
            <a:r>
              <a:rPr lang="en-PH" dirty="0" smtClean="0"/>
              <a:t>the Template Method pattern</a:t>
            </a:r>
          </a:p>
          <a:p>
            <a:pPr lvl="1"/>
            <a:r>
              <a:rPr lang="en-PH" dirty="0" smtClean="0"/>
              <a:t>defines the skeleton of a process</a:t>
            </a:r>
          </a:p>
          <a:p>
            <a:pPr lvl="1"/>
            <a:r>
              <a:rPr lang="en-PH" dirty="0" smtClean="0"/>
              <a:t>The overall sequence of events for handling luggage occurs the same way every time: luggage is checked in, luggage is loaded onto the plane, and so forth.</a:t>
            </a:r>
          </a:p>
          <a:p>
            <a:pPr lvl="1"/>
            <a:r>
              <a:rPr lang="en-PH" dirty="0" smtClean="0"/>
              <a:t>Some steps of the process are fixed as well</a:t>
            </a:r>
          </a:p>
          <a:p>
            <a:pPr lvl="1"/>
            <a:r>
              <a:rPr lang="en-PH" dirty="0" smtClean="0"/>
              <a:t>At certain points, the process delegates its work to a subclass to fill in some implementation-specific details.</a:t>
            </a:r>
          </a:p>
          <a:p>
            <a:r>
              <a:rPr lang="en-PH" dirty="0" smtClean="0"/>
              <a:t>In software terms, a template method delegates the implementation-specific portions of the process to an interface.</a:t>
            </a:r>
          </a:p>
          <a:p>
            <a:r>
              <a:rPr lang="en-PH" dirty="0" smtClean="0"/>
              <a:t>Different implementations of this interface define specific implementations of this portion of the process.</a:t>
            </a:r>
            <a:endParaRPr lang="en-PH"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This is the same pattern that Spring applies to data access.</a:t>
            </a:r>
          </a:p>
          <a:p>
            <a:r>
              <a:rPr lang="en-PH" dirty="0" smtClean="0"/>
              <a:t>No matter what technology we’re using, certain data access steps are required.</a:t>
            </a:r>
          </a:p>
          <a:p>
            <a:r>
              <a:rPr lang="en-PH" dirty="0" smtClean="0"/>
              <a:t>But each data access method we write is slightly different. These are the variable steps in the data access process. </a:t>
            </a:r>
          </a:p>
          <a:p>
            <a:r>
              <a:rPr lang="en-PH" dirty="0" smtClean="0"/>
              <a:t>Spring separates the fixed and variable parts of the data access process into two distinct classes: </a:t>
            </a:r>
            <a:r>
              <a:rPr lang="en-PH" i="1" dirty="0" smtClean="0"/>
              <a:t>templates </a:t>
            </a:r>
            <a:r>
              <a:rPr lang="en-PH" dirty="0" smtClean="0"/>
              <a:t>and </a:t>
            </a:r>
            <a:r>
              <a:rPr lang="en-PH" i="1" dirty="0" err="1" smtClean="0"/>
              <a:t>callbacks</a:t>
            </a:r>
            <a:r>
              <a:rPr lang="en-PH" i="1" dirty="0" smtClean="0"/>
              <a:t>.</a:t>
            </a:r>
            <a:endParaRPr lang="en-PH"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3400"/>
            <a:ext cx="8229600" cy="2111408"/>
          </a:xfrm>
        </p:spPr>
        <p:txBody>
          <a:bodyPr/>
          <a:lstStyle/>
          <a:p>
            <a:r>
              <a:rPr lang="en-PH" dirty="0" smtClean="0"/>
              <a:t>In practice, this makes for an elegant framework because all you have to worry about is your data access logic.</a:t>
            </a:r>
            <a:endParaRPr lang="en-PH" dirty="0"/>
          </a:p>
        </p:txBody>
      </p:sp>
      <p:pic>
        <p:nvPicPr>
          <p:cNvPr id="9218" name="Picture 2"/>
          <p:cNvPicPr>
            <a:picLocks noChangeAspect="1" noChangeArrowheads="1"/>
          </p:cNvPicPr>
          <p:nvPr/>
        </p:nvPicPr>
        <p:blipFill>
          <a:blip r:embed="rId2" cstate="print"/>
          <a:srcRect/>
          <a:stretch>
            <a:fillRect/>
          </a:stretch>
        </p:blipFill>
        <p:spPr bwMode="auto">
          <a:xfrm>
            <a:off x="457200" y="381000"/>
            <a:ext cx="83058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1752600"/>
          </a:xfrm>
        </p:spPr>
        <p:txBody>
          <a:bodyPr/>
          <a:lstStyle/>
          <a:p>
            <a:r>
              <a:rPr lang="en-PH" dirty="0" smtClean="0"/>
              <a:t>Spring comes with several templates to choose from, depending on your persistence platform choice.</a:t>
            </a:r>
            <a:endParaRPr lang="en-PH" dirty="0"/>
          </a:p>
        </p:txBody>
      </p:sp>
      <p:pic>
        <p:nvPicPr>
          <p:cNvPr id="10242" name="Picture 2"/>
          <p:cNvPicPr>
            <a:picLocks noChangeAspect="1" noChangeArrowheads="1"/>
          </p:cNvPicPr>
          <p:nvPr/>
        </p:nvPicPr>
        <p:blipFill>
          <a:blip r:embed="rId2" cstate="print"/>
          <a:srcRect/>
          <a:stretch>
            <a:fillRect/>
          </a:stretch>
        </p:blipFill>
        <p:spPr bwMode="auto">
          <a:xfrm>
            <a:off x="381000" y="1752600"/>
            <a:ext cx="8382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As you’ll see, using a data access template simply involves configuring it as a bean in the Spring context and then wiring it into your application DAO. Or you can take advantage of Spring’s DAO support classes to further simplify configuration of your application DAOs.</a:t>
            </a:r>
            <a:endParaRPr lang="en-P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dirty="0" smtClean="0"/>
              <a:t>Chapter 5: </a:t>
            </a:r>
            <a:r>
              <a:rPr lang="en-PH" i="1" dirty="0" smtClean="0"/>
              <a:t>Hitting the database </a:t>
            </a:r>
            <a:endParaRPr lang="en-PH" dirty="0"/>
          </a:p>
        </p:txBody>
      </p:sp>
      <p:sp>
        <p:nvSpPr>
          <p:cNvPr id="3" name="Content Placeholder 2"/>
          <p:cNvSpPr>
            <a:spLocks noGrp="1"/>
          </p:cNvSpPr>
          <p:nvPr>
            <p:ph idx="1"/>
          </p:nvPr>
        </p:nvSpPr>
        <p:spPr>
          <a:xfrm>
            <a:off x="457200" y="4572000"/>
            <a:ext cx="8229600" cy="1882808"/>
          </a:xfrm>
        </p:spPr>
        <p:txBody>
          <a:bodyPr>
            <a:normAutofit/>
          </a:bodyPr>
          <a:lstStyle/>
          <a:p>
            <a:r>
              <a:rPr lang="en-PH" dirty="0" smtClean="0"/>
              <a:t>Put it to work into real applications</a:t>
            </a:r>
          </a:p>
          <a:p>
            <a:r>
              <a:rPr lang="en-PH" dirty="0" smtClean="0"/>
              <a:t>Persisting data- a requirement of nearly any enterprise application</a:t>
            </a:r>
          </a:p>
        </p:txBody>
      </p:sp>
      <p:pic>
        <p:nvPicPr>
          <p:cNvPr id="5122" name="Picture 2"/>
          <p:cNvPicPr>
            <a:picLocks noChangeAspect="1" noChangeArrowheads="1"/>
          </p:cNvPicPr>
          <p:nvPr/>
        </p:nvPicPr>
        <p:blipFill>
          <a:blip r:embed="rId3" cstate="print"/>
          <a:srcRect/>
          <a:stretch>
            <a:fillRect/>
          </a:stretch>
        </p:blipFill>
        <p:spPr bwMode="auto">
          <a:xfrm>
            <a:off x="1143000" y="1447800"/>
            <a:ext cx="701040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normAutofit/>
          </a:bodyPr>
          <a:lstStyle/>
          <a:p>
            <a:r>
              <a:rPr lang="en-PH" sz="3600" b="1" i="1" dirty="0" smtClean="0"/>
              <a:t>5.1.3 Using DAO support classes</a:t>
            </a:r>
            <a:endParaRPr lang="en-PH" sz="3600" dirty="0"/>
          </a:p>
        </p:txBody>
      </p:sp>
      <p:sp>
        <p:nvSpPr>
          <p:cNvPr id="3" name="Content Placeholder 2"/>
          <p:cNvSpPr>
            <a:spLocks noGrp="1"/>
          </p:cNvSpPr>
          <p:nvPr>
            <p:ph idx="1"/>
          </p:nvPr>
        </p:nvSpPr>
        <p:spPr>
          <a:xfrm>
            <a:off x="457200" y="1371600"/>
            <a:ext cx="8229600" cy="5083208"/>
          </a:xfrm>
        </p:spPr>
        <p:txBody>
          <a:bodyPr/>
          <a:lstStyle/>
          <a:p>
            <a:r>
              <a:rPr lang="en-PH" dirty="0" smtClean="0"/>
              <a:t>Each template also provides convenience methods that simplify data access without the need to create an explicit </a:t>
            </a:r>
            <a:r>
              <a:rPr lang="en-PH" dirty="0" err="1" smtClean="0"/>
              <a:t>callback</a:t>
            </a:r>
            <a:r>
              <a:rPr lang="en-PH" dirty="0" smtClean="0"/>
              <a:t> implementation.</a:t>
            </a:r>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609600" y="3581400"/>
            <a:ext cx="80010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When writing your application DAO implementation, you can subclass a DAO support class and call a template retrieval method to have direct access to the underlying data access template.</a:t>
            </a:r>
          </a:p>
          <a:p>
            <a:r>
              <a:rPr lang="en-PH" dirty="0" smtClean="0"/>
              <a:t>For example, if your application DAO subclasses </a:t>
            </a:r>
            <a:r>
              <a:rPr lang="en-PH" dirty="0" err="1" smtClean="0"/>
              <a:t>JdbcDaoSupport</a:t>
            </a:r>
            <a:r>
              <a:rPr lang="en-PH" dirty="0" smtClean="0"/>
              <a:t>, then you only need to call </a:t>
            </a:r>
            <a:r>
              <a:rPr lang="en-PH" dirty="0" err="1" smtClean="0"/>
              <a:t>getJdbcTemplate</a:t>
            </a:r>
            <a:r>
              <a:rPr lang="en-PH" dirty="0" smtClean="0"/>
              <a:t>() to get a </a:t>
            </a:r>
            <a:r>
              <a:rPr lang="en-PH" dirty="0" err="1" smtClean="0"/>
              <a:t>JdbcTemplate</a:t>
            </a:r>
            <a:r>
              <a:rPr lang="en-PH" dirty="0" smtClean="0"/>
              <a:t> to work with.</a:t>
            </a:r>
            <a:endParaRPr lang="en-PH"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457200" y="381000"/>
            <a:ext cx="83058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32706"/>
          </a:xfrm>
        </p:spPr>
        <p:txBody>
          <a:bodyPr>
            <a:normAutofit/>
          </a:bodyPr>
          <a:lstStyle/>
          <a:p>
            <a:r>
              <a:rPr lang="en-PH" sz="4000" b="1" i="1" dirty="0" smtClean="0"/>
              <a:t>5.2 Configuring a data source</a:t>
            </a:r>
            <a:endParaRPr lang="en-PH" sz="4000" dirty="0"/>
          </a:p>
        </p:txBody>
      </p:sp>
      <p:sp>
        <p:nvSpPr>
          <p:cNvPr id="3" name="Content Placeholder 2"/>
          <p:cNvSpPr>
            <a:spLocks noGrp="1"/>
          </p:cNvSpPr>
          <p:nvPr>
            <p:ph idx="1"/>
          </p:nvPr>
        </p:nvSpPr>
        <p:spPr>
          <a:xfrm>
            <a:off x="457200" y="1219200"/>
            <a:ext cx="8229600" cy="5235608"/>
          </a:xfrm>
        </p:spPr>
        <p:txBody>
          <a:bodyPr/>
          <a:lstStyle/>
          <a:p>
            <a:r>
              <a:rPr lang="en-PH" dirty="0" smtClean="0"/>
              <a:t>Regardless of which form of Spring DAO support you use, you’ll likely need to configure a reference to a data source.</a:t>
            </a:r>
          </a:p>
          <a:p>
            <a:r>
              <a:rPr lang="en-PH" dirty="0" smtClean="0"/>
              <a:t>Spring offers several options for configuring data source beans in your Spring application</a:t>
            </a:r>
          </a:p>
          <a:p>
            <a:pPr lvl="1"/>
            <a:r>
              <a:rPr lang="en-PH" dirty="0" smtClean="0"/>
              <a:t> Data sources that are defined by a JDBC driver </a:t>
            </a:r>
          </a:p>
          <a:p>
            <a:pPr lvl="1"/>
            <a:r>
              <a:rPr lang="en-PH" dirty="0" smtClean="0"/>
              <a:t> Data sources that are looked up by JNDI </a:t>
            </a:r>
          </a:p>
          <a:p>
            <a:pPr lvl="1"/>
            <a:r>
              <a:rPr lang="en-PH" dirty="0" smtClean="0"/>
              <a:t> Data sources that pool connections</a:t>
            </a:r>
            <a:endParaRPr lang="en-PH"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80306"/>
          </a:xfrm>
        </p:spPr>
        <p:txBody>
          <a:bodyPr>
            <a:normAutofit/>
          </a:bodyPr>
          <a:lstStyle/>
          <a:p>
            <a:r>
              <a:rPr lang="en-PH" sz="3600" b="1" i="1" dirty="0" smtClean="0"/>
              <a:t>5.2.1 Using JNDI data sources</a:t>
            </a:r>
            <a:endParaRPr lang="en-PH" sz="3600" dirty="0"/>
          </a:p>
        </p:txBody>
      </p:sp>
      <p:sp>
        <p:nvSpPr>
          <p:cNvPr id="3" name="Content Placeholder 2"/>
          <p:cNvSpPr>
            <a:spLocks noGrp="1"/>
          </p:cNvSpPr>
          <p:nvPr>
            <p:ph idx="1"/>
          </p:nvPr>
        </p:nvSpPr>
        <p:spPr>
          <a:xfrm>
            <a:off x="457200" y="1295400"/>
            <a:ext cx="8229600" cy="5083208"/>
          </a:xfrm>
        </p:spPr>
        <p:txBody>
          <a:bodyPr>
            <a:normAutofit fontScale="92500"/>
          </a:bodyPr>
          <a:lstStyle/>
          <a:p>
            <a:r>
              <a:rPr lang="en-PH" dirty="0" smtClean="0"/>
              <a:t>Spring applications will often be deployed to run within a Java EE application server such as </a:t>
            </a:r>
            <a:r>
              <a:rPr lang="en-PH" dirty="0" err="1" smtClean="0"/>
              <a:t>WebSphere</a:t>
            </a:r>
            <a:r>
              <a:rPr lang="en-PH" dirty="0" smtClean="0"/>
              <a:t>, </a:t>
            </a:r>
            <a:r>
              <a:rPr lang="en-PH" dirty="0" err="1" smtClean="0"/>
              <a:t>JBoss</a:t>
            </a:r>
            <a:r>
              <a:rPr lang="en-PH" dirty="0" smtClean="0"/>
              <a:t>, or even a web container like Tomcat.</a:t>
            </a:r>
          </a:p>
          <a:p>
            <a:r>
              <a:rPr lang="en-PH" dirty="0" smtClean="0"/>
              <a:t>These servers allow you to configure data sources to be retrieved via JNDI.</a:t>
            </a:r>
          </a:p>
          <a:p>
            <a:r>
              <a:rPr lang="en-PH" dirty="0" smtClean="0"/>
              <a:t>With Spring, we can configure a reference to a data source that’s kept in JNDI and wire it into the classes that need it as if it were just another Spring bean.</a:t>
            </a:r>
            <a:endParaRPr lang="en-PH" dirty="0"/>
          </a:p>
        </p:txBody>
      </p:sp>
      <p:pic>
        <p:nvPicPr>
          <p:cNvPr id="13314" name="Picture 2"/>
          <p:cNvPicPr>
            <a:picLocks noChangeAspect="1" noChangeArrowheads="1"/>
          </p:cNvPicPr>
          <p:nvPr/>
        </p:nvPicPr>
        <p:blipFill>
          <a:blip r:embed="rId3" cstate="print"/>
          <a:srcRect/>
          <a:stretch>
            <a:fillRect/>
          </a:stretch>
        </p:blipFill>
        <p:spPr bwMode="auto">
          <a:xfrm>
            <a:off x="609600" y="5867400"/>
            <a:ext cx="79248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PH" dirty="0" smtClean="0"/>
              <a:t>The </a:t>
            </a:r>
            <a:r>
              <a:rPr lang="en-PH" dirty="0" err="1" smtClean="0"/>
              <a:t>jndi</a:t>
            </a:r>
            <a:r>
              <a:rPr lang="en-PH" dirty="0" smtClean="0"/>
              <a:t>-name attribute is used to specify the name of the resource in JNDI. If only the </a:t>
            </a:r>
            <a:r>
              <a:rPr lang="en-PH" dirty="0" err="1" smtClean="0"/>
              <a:t>jndi</a:t>
            </a:r>
            <a:r>
              <a:rPr lang="en-PH" dirty="0" smtClean="0"/>
              <a:t>-name property is set, then the data source will be looked up using the name given as is. But if the application is running within a Java application server, then you’ll want to set the resource-ref property to true so that the value given in </a:t>
            </a:r>
            <a:r>
              <a:rPr lang="en-PH" dirty="0" err="1" smtClean="0"/>
              <a:t>jndi</a:t>
            </a:r>
            <a:r>
              <a:rPr lang="en-PH" dirty="0" smtClean="0"/>
              <a:t>-name will be </a:t>
            </a:r>
            <a:r>
              <a:rPr lang="en-PH" dirty="0" err="1" smtClean="0"/>
              <a:t>prepended</a:t>
            </a:r>
            <a:r>
              <a:rPr lang="en-PH" dirty="0" smtClean="0"/>
              <a:t> with </a:t>
            </a:r>
            <a:r>
              <a:rPr lang="en-PH" dirty="0" err="1" smtClean="0"/>
              <a:t>java:comp</a:t>
            </a:r>
            <a:r>
              <a:rPr lang="en-PH" dirty="0" smtClean="0"/>
              <a:t>/</a:t>
            </a:r>
            <a:r>
              <a:rPr lang="en-PH" dirty="0" err="1" smtClean="0"/>
              <a:t>env</a:t>
            </a:r>
            <a:r>
              <a:rPr lang="en-PH" dirty="0" smtClean="0"/>
              <a:t>/.</a:t>
            </a:r>
            <a:endParaRPr lang="en-PH"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3600" b="1" i="1" dirty="0" smtClean="0"/>
              <a:t>5.2.2 Using a pooled data source</a:t>
            </a:r>
            <a:endParaRPr lang="en-PH" sz="3600" dirty="0"/>
          </a:p>
        </p:txBody>
      </p:sp>
      <p:sp>
        <p:nvSpPr>
          <p:cNvPr id="3" name="Content Placeholder 2"/>
          <p:cNvSpPr>
            <a:spLocks noGrp="1"/>
          </p:cNvSpPr>
          <p:nvPr>
            <p:ph idx="1"/>
          </p:nvPr>
        </p:nvSpPr>
        <p:spPr>
          <a:xfrm>
            <a:off x="381000" y="1371600"/>
            <a:ext cx="8458200" cy="5257800"/>
          </a:xfrm>
        </p:spPr>
        <p:txBody>
          <a:bodyPr/>
          <a:lstStyle/>
          <a:p>
            <a:r>
              <a:rPr lang="en-PH" dirty="0" smtClean="0"/>
              <a:t>If you're unable to retrieve a data source from JNDI, the next best thing is to configure a pooled data source directly in Spring.</a:t>
            </a:r>
          </a:p>
          <a:p>
            <a:r>
              <a:rPr lang="en-PH" dirty="0" smtClean="0"/>
              <a:t>Although Spring doesn’t provide a pooled data source, there’s a suitable one available in the Jakarta Commons Database Connection Pooling (DBCP) project (http://jakarta.apache.org/commons/dbcp).</a:t>
            </a:r>
            <a:endParaRPr lang="en-PH"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38600"/>
            <a:ext cx="8229600" cy="2416208"/>
          </a:xfrm>
        </p:spPr>
        <p:txBody>
          <a:bodyPr/>
          <a:lstStyle/>
          <a:p>
            <a:r>
              <a:rPr lang="en-PH" dirty="0" smtClean="0"/>
              <a:t>The first four properties are elemental to configuring a </a:t>
            </a:r>
            <a:r>
              <a:rPr lang="en-PH" dirty="0" err="1" smtClean="0"/>
              <a:t>BasicDataSource</a:t>
            </a:r>
            <a:r>
              <a:rPr lang="en-PH" dirty="0" smtClean="0"/>
              <a:t>.</a:t>
            </a:r>
            <a:endParaRPr lang="en-PH" dirty="0"/>
          </a:p>
        </p:txBody>
      </p:sp>
      <p:pic>
        <p:nvPicPr>
          <p:cNvPr id="14338" name="Picture 2"/>
          <p:cNvPicPr>
            <a:picLocks noChangeAspect="1" noChangeArrowheads="1"/>
          </p:cNvPicPr>
          <p:nvPr/>
        </p:nvPicPr>
        <p:blipFill>
          <a:blip r:embed="rId2" cstate="print"/>
          <a:srcRect/>
          <a:stretch>
            <a:fillRect/>
          </a:stretch>
        </p:blipFill>
        <p:spPr bwMode="auto">
          <a:xfrm>
            <a:off x="533400" y="304800"/>
            <a:ext cx="81534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533400" y="381000"/>
            <a:ext cx="8077200" cy="41910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57200" y="4572000"/>
            <a:ext cx="81534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5.2.3 JDBC driver-based data source</a:t>
            </a:r>
            <a:endParaRPr lang="en-PH" sz="3600" dirty="0"/>
          </a:p>
        </p:txBody>
      </p:sp>
      <p:sp>
        <p:nvSpPr>
          <p:cNvPr id="3" name="Content Placeholder 2"/>
          <p:cNvSpPr>
            <a:spLocks noGrp="1"/>
          </p:cNvSpPr>
          <p:nvPr>
            <p:ph idx="1"/>
          </p:nvPr>
        </p:nvSpPr>
        <p:spPr>
          <a:xfrm>
            <a:off x="457200" y="1882808"/>
            <a:ext cx="8229600" cy="4975192"/>
          </a:xfrm>
        </p:spPr>
        <p:txBody>
          <a:bodyPr>
            <a:normAutofit/>
          </a:bodyPr>
          <a:lstStyle/>
          <a:p>
            <a:r>
              <a:rPr lang="en-PH" dirty="0" smtClean="0"/>
              <a:t>The simplest data source you can configure in Spring is one that’s defined through a JDBC driver.</a:t>
            </a:r>
          </a:p>
          <a:p>
            <a:pPr lvl="1"/>
            <a:r>
              <a:rPr lang="en-PH" dirty="0" err="1" smtClean="0"/>
              <a:t>DriverManagerDataSource</a:t>
            </a:r>
            <a:r>
              <a:rPr lang="en-PH" dirty="0" smtClean="0"/>
              <a:t>—Returns a new connection every time that a connection is requested. </a:t>
            </a:r>
          </a:p>
          <a:p>
            <a:pPr lvl="1"/>
            <a:r>
              <a:rPr lang="en-PH" dirty="0" err="1" smtClean="0"/>
              <a:t>SingleConnectionDataSource</a:t>
            </a:r>
            <a:r>
              <a:rPr lang="en-PH" dirty="0" smtClean="0"/>
              <a:t>—Returns the same connection every time a connection is requested. </a:t>
            </a:r>
            <a:endParaRPr lang="en-PH"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lnSpcReduction="10000"/>
          </a:bodyPr>
          <a:lstStyle/>
          <a:p>
            <a:r>
              <a:rPr lang="en-PH" dirty="0" smtClean="0"/>
              <a:t>Spring comes with a family of data access frameworks that integrate with a variety of data access technologies.</a:t>
            </a:r>
          </a:p>
          <a:p>
            <a:r>
              <a:rPr lang="en-PH" dirty="0" smtClean="0"/>
              <a:t>Whether JDBC, </a:t>
            </a:r>
            <a:r>
              <a:rPr lang="en-PH" dirty="0" err="1" smtClean="0"/>
              <a:t>iBATIS</a:t>
            </a:r>
            <a:r>
              <a:rPr lang="en-PH" dirty="0" smtClean="0"/>
              <a:t>, or an object relational mapping (ORM) framework such as Hibernate, Spring removes the tedium of data access from your persistence code.</a:t>
            </a:r>
          </a:p>
          <a:p>
            <a:r>
              <a:rPr lang="en-PH" dirty="0" smtClean="0"/>
              <a:t>turn your attention to managing your application’s data</a:t>
            </a:r>
          </a:p>
          <a:p>
            <a:r>
              <a:rPr lang="en-PH" dirty="0" smtClean="0">
                <a:solidFill>
                  <a:schemeClr val="accent4"/>
                </a:solidFill>
              </a:rPr>
              <a:t>Starting in this chapter, we’ll build a Twitter-like application based on Spring called </a:t>
            </a:r>
            <a:r>
              <a:rPr lang="en-PH" dirty="0" err="1" smtClean="0">
                <a:solidFill>
                  <a:schemeClr val="accent4"/>
                </a:solidFill>
              </a:rPr>
              <a:t>Spitter</a:t>
            </a:r>
            <a:r>
              <a:rPr lang="en-PH" dirty="0" smtClean="0">
                <a:solidFill>
                  <a:schemeClr val="accent4"/>
                </a:solidFill>
              </a:rPr>
              <a:t>. The first order of business is to develop </a:t>
            </a:r>
            <a:r>
              <a:rPr lang="en-PH" dirty="0" err="1" smtClean="0">
                <a:solidFill>
                  <a:schemeClr val="accent4"/>
                </a:solidFill>
              </a:rPr>
              <a:t>Spitter’s</a:t>
            </a:r>
            <a:r>
              <a:rPr lang="en-PH" dirty="0" smtClean="0">
                <a:solidFill>
                  <a:schemeClr val="accent4"/>
                </a:solidFill>
              </a:rPr>
              <a:t> persistence layer.</a:t>
            </a:r>
            <a:r>
              <a:rPr lang="en-PH" dirty="0" smtClean="0"/>
              <a:t> </a:t>
            </a:r>
            <a:endParaRPr lang="en-PH" dirty="0">
              <a:solidFill>
                <a:schemeClr val="accent4"/>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38600"/>
            <a:ext cx="8229600" cy="2416208"/>
          </a:xfrm>
        </p:spPr>
        <p:txBody>
          <a:bodyPr/>
          <a:lstStyle/>
          <a:p>
            <a:r>
              <a:rPr lang="en-PH" dirty="0" smtClean="0"/>
              <a:t>there are no pool configuration properties to set</a:t>
            </a:r>
          </a:p>
          <a:p>
            <a:endParaRPr lang="en-PH" dirty="0"/>
          </a:p>
        </p:txBody>
      </p:sp>
      <p:pic>
        <p:nvPicPr>
          <p:cNvPr id="2050" name="Picture 2"/>
          <p:cNvPicPr>
            <a:picLocks noChangeAspect="1" noChangeArrowheads="1"/>
          </p:cNvPicPr>
          <p:nvPr/>
        </p:nvPicPr>
        <p:blipFill>
          <a:blip r:embed="rId2" cstate="print"/>
          <a:srcRect/>
          <a:stretch>
            <a:fillRect/>
          </a:stretch>
        </p:blipFill>
        <p:spPr bwMode="auto">
          <a:xfrm>
            <a:off x="685800" y="381000"/>
            <a:ext cx="78486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err="1" smtClean="0"/>
              <a:t>SingleConnectionDataSource</a:t>
            </a:r>
            <a:r>
              <a:rPr lang="en-PH" dirty="0" smtClean="0"/>
              <a:t> has one and only one database connection to work with - doesn’t work well in a multithreaded application </a:t>
            </a:r>
          </a:p>
          <a:p>
            <a:r>
              <a:rPr lang="en-PH" dirty="0" smtClean="0"/>
              <a:t>even though </a:t>
            </a:r>
            <a:r>
              <a:rPr lang="en-PH" dirty="0" err="1" smtClean="0"/>
              <a:t>DriverManagerDataSource</a:t>
            </a:r>
            <a:r>
              <a:rPr lang="en-PH" dirty="0" smtClean="0"/>
              <a:t> is capable of supporting multiple threads, it incurs a performance cost for creating a new connection each time a connection is requested.</a:t>
            </a:r>
          </a:p>
          <a:p>
            <a:r>
              <a:rPr lang="en-PH" dirty="0" smtClean="0"/>
              <a:t>Pooled </a:t>
            </a:r>
            <a:r>
              <a:rPr lang="en-PH" dirty="0" err="1" smtClean="0"/>
              <a:t>datasource</a:t>
            </a:r>
            <a:r>
              <a:rPr lang="en-PH" dirty="0" smtClean="0"/>
              <a:t> is the way to go</a:t>
            </a:r>
            <a:endParaRPr lang="en-PH"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normAutofit fontScale="92500"/>
          </a:bodyPr>
          <a:lstStyle/>
          <a:p>
            <a:r>
              <a:rPr lang="en-PH" dirty="0" smtClean="0">
                <a:solidFill>
                  <a:srgbClr val="FFFF00"/>
                </a:solidFill>
              </a:rPr>
              <a:t>Exercise 5-1</a:t>
            </a:r>
          </a:p>
          <a:p>
            <a:pPr lvl="1"/>
            <a:r>
              <a:rPr lang="en-PH" dirty="0" smtClean="0">
                <a:solidFill>
                  <a:srgbClr val="FFFF00"/>
                </a:solidFill>
              </a:rPr>
              <a:t>Open project ‘</a:t>
            </a:r>
            <a:r>
              <a:rPr lang="en-PH" dirty="0" err="1" smtClean="0">
                <a:solidFill>
                  <a:srgbClr val="FFFF00"/>
                </a:solidFill>
              </a:rPr>
              <a:t>spitter</a:t>
            </a:r>
            <a:r>
              <a:rPr lang="en-PH" dirty="0" smtClean="0">
                <a:solidFill>
                  <a:srgbClr val="FFFF00"/>
                </a:solidFill>
              </a:rPr>
              <a:t>-</a:t>
            </a:r>
            <a:r>
              <a:rPr lang="en-PH" dirty="0" err="1" smtClean="0">
                <a:solidFill>
                  <a:srgbClr val="FFFF00"/>
                </a:solidFill>
              </a:rPr>
              <a:t>jdbc</a:t>
            </a:r>
            <a:r>
              <a:rPr lang="en-PH" dirty="0" smtClean="0">
                <a:solidFill>
                  <a:srgbClr val="FFFF00"/>
                </a:solidFill>
              </a:rPr>
              <a:t>-</a:t>
            </a:r>
            <a:r>
              <a:rPr lang="en-PH" dirty="0" err="1" smtClean="0">
                <a:solidFill>
                  <a:srgbClr val="FFFF00"/>
                </a:solidFill>
              </a:rPr>
              <a:t>datasource</a:t>
            </a:r>
            <a:r>
              <a:rPr lang="en-PH" dirty="0" smtClean="0">
                <a:solidFill>
                  <a:srgbClr val="FFFF00"/>
                </a:solidFill>
              </a:rPr>
              <a:t>-exercise</a:t>
            </a:r>
          </a:p>
          <a:p>
            <a:pPr lvl="1"/>
            <a:r>
              <a:rPr lang="en-PH" dirty="0" smtClean="0">
                <a:solidFill>
                  <a:srgbClr val="FFFF00"/>
                </a:solidFill>
              </a:rPr>
              <a:t>Run SpitterDaoTest.java – </a:t>
            </a:r>
            <a:r>
              <a:rPr lang="en-PH" dirty="0" err="1" smtClean="0">
                <a:solidFill>
                  <a:srgbClr val="FFFF00"/>
                </a:solidFill>
              </a:rPr>
              <a:t>JUnit</a:t>
            </a:r>
            <a:r>
              <a:rPr lang="en-PH" dirty="0" smtClean="0">
                <a:solidFill>
                  <a:srgbClr val="FFFF00"/>
                </a:solidFill>
              </a:rPr>
              <a:t> initially passes</a:t>
            </a:r>
          </a:p>
          <a:p>
            <a:pPr lvl="1"/>
            <a:r>
              <a:rPr lang="en-PH" dirty="0" smtClean="0">
                <a:solidFill>
                  <a:srgbClr val="FFFF00"/>
                </a:solidFill>
              </a:rPr>
              <a:t>From </a:t>
            </a:r>
            <a:r>
              <a:rPr lang="en-PH" dirty="0" err="1" smtClean="0">
                <a:solidFill>
                  <a:srgbClr val="FFFF00"/>
                </a:solidFill>
              </a:rPr>
              <a:t>AbstractSpitterDaoTest</a:t>
            </a:r>
            <a:r>
              <a:rPr lang="en-PH" dirty="0" smtClean="0">
                <a:solidFill>
                  <a:srgbClr val="FFFF00"/>
                </a:solidFill>
              </a:rPr>
              <a:t>, change the </a:t>
            </a:r>
            <a:r>
              <a:rPr lang="en-PH" dirty="0" err="1" smtClean="0">
                <a:solidFill>
                  <a:srgbClr val="FFFF00"/>
                </a:solidFill>
              </a:rPr>
              <a:t>config</a:t>
            </a:r>
            <a:r>
              <a:rPr lang="en-PH" dirty="0" smtClean="0">
                <a:solidFill>
                  <a:srgbClr val="FFFF00"/>
                </a:solidFill>
              </a:rPr>
              <a:t> file from ‘test-datasource-context.xml’ to ‘datasource-testcontext.xml’</a:t>
            </a:r>
          </a:p>
          <a:p>
            <a:pPr lvl="1"/>
            <a:r>
              <a:rPr lang="en-PH" dirty="0" smtClean="0">
                <a:solidFill>
                  <a:srgbClr val="FFFF00"/>
                </a:solidFill>
              </a:rPr>
              <a:t>Verify datasource-testcontext.xml and add needed declarations to configure a pooled </a:t>
            </a:r>
            <a:r>
              <a:rPr lang="en-PH" dirty="0" err="1" smtClean="0">
                <a:solidFill>
                  <a:srgbClr val="FFFF00"/>
                </a:solidFill>
              </a:rPr>
              <a:t>datasource</a:t>
            </a:r>
            <a:r>
              <a:rPr lang="en-PH" dirty="0" smtClean="0">
                <a:solidFill>
                  <a:srgbClr val="FFFF00"/>
                </a:solidFill>
              </a:rPr>
              <a:t> using </a:t>
            </a:r>
            <a:r>
              <a:rPr lang="en-PH" dirty="0" err="1" smtClean="0">
                <a:solidFill>
                  <a:srgbClr val="FFFF00"/>
                </a:solidFill>
              </a:rPr>
              <a:t>MySQL</a:t>
            </a:r>
            <a:r>
              <a:rPr lang="en-PH" dirty="0" smtClean="0">
                <a:solidFill>
                  <a:srgbClr val="FFFF00"/>
                </a:solidFill>
              </a:rPr>
              <a:t>.</a:t>
            </a:r>
          </a:p>
          <a:p>
            <a:pPr lvl="2"/>
            <a:r>
              <a:rPr lang="en-PH" dirty="0" err="1" smtClean="0">
                <a:solidFill>
                  <a:srgbClr val="FFFF00"/>
                </a:solidFill>
              </a:rPr>
              <a:t>driverClassName</a:t>
            </a:r>
            <a:r>
              <a:rPr lang="en-PH" dirty="0" smtClean="0">
                <a:solidFill>
                  <a:srgbClr val="FFFF00"/>
                </a:solidFill>
              </a:rPr>
              <a:t> = </a:t>
            </a:r>
            <a:r>
              <a:rPr lang="en-PH" dirty="0" err="1" smtClean="0"/>
              <a:t>com.mysql.jdbc.Driver</a:t>
            </a:r>
            <a:endParaRPr lang="en-PH" dirty="0" smtClean="0"/>
          </a:p>
          <a:p>
            <a:pPr lvl="2"/>
            <a:r>
              <a:rPr lang="en-PH" dirty="0" err="1" smtClean="0">
                <a:solidFill>
                  <a:srgbClr val="FFFF00"/>
                </a:solidFill>
              </a:rPr>
              <a:t>url</a:t>
            </a:r>
            <a:r>
              <a:rPr lang="en-PH" dirty="0" smtClean="0">
                <a:solidFill>
                  <a:srgbClr val="FFFF00"/>
                </a:solidFill>
              </a:rPr>
              <a:t>: </a:t>
            </a:r>
            <a:r>
              <a:rPr lang="en-PH" dirty="0" err="1" smtClean="0"/>
              <a:t>jdbc:mysql</a:t>
            </a:r>
            <a:r>
              <a:rPr lang="en-PH" dirty="0" smtClean="0"/>
              <a:t>://localhost:3306/</a:t>
            </a:r>
            <a:r>
              <a:rPr lang="en-PH" dirty="0" err="1" smtClean="0"/>
              <a:t>spitter</a:t>
            </a:r>
            <a:endParaRPr lang="en-PH" dirty="0" smtClean="0"/>
          </a:p>
          <a:p>
            <a:pPr lvl="2"/>
            <a:r>
              <a:rPr lang="en-PH" dirty="0" smtClean="0">
                <a:solidFill>
                  <a:srgbClr val="FFFF00"/>
                </a:solidFill>
              </a:rPr>
              <a:t>username:</a:t>
            </a:r>
            <a:r>
              <a:rPr lang="en-PH" dirty="0" smtClean="0"/>
              <a:t> root</a:t>
            </a:r>
          </a:p>
          <a:p>
            <a:pPr lvl="2"/>
            <a:r>
              <a:rPr lang="en-PH" dirty="0" smtClean="0">
                <a:solidFill>
                  <a:srgbClr val="FFFF00"/>
                </a:solidFill>
              </a:rPr>
              <a:t>password:</a:t>
            </a:r>
            <a:r>
              <a:rPr lang="en-PH" dirty="0" smtClean="0"/>
              <a:t> pa$$w0rd</a:t>
            </a:r>
          </a:p>
          <a:p>
            <a:pPr lvl="1"/>
            <a:r>
              <a:rPr lang="en-PH" dirty="0" smtClean="0">
                <a:solidFill>
                  <a:srgbClr val="FFFF00"/>
                </a:solidFill>
              </a:rPr>
              <a:t>SpitterDaoTest.java should pass</a:t>
            </a:r>
          </a:p>
          <a:p>
            <a:pPr lvl="1"/>
            <a:endParaRPr lang="en-PH" dirty="0" smtClean="0">
              <a:solidFill>
                <a:srgbClr val="FFFF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4000" b="1" i="1" dirty="0" smtClean="0"/>
              <a:t>5.3 Using JDBC with Spring</a:t>
            </a:r>
            <a:endParaRPr lang="en-PH" sz="4000" dirty="0"/>
          </a:p>
        </p:txBody>
      </p:sp>
      <p:sp>
        <p:nvSpPr>
          <p:cNvPr id="3" name="Content Placeholder 2"/>
          <p:cNvSpPr>
            <a:spLocks noGrp="1"/>
          </p:cNvSpPr>
          <p:nvPr>
            <p:ph idx="1"/>
          </p:nvPr>
        </p:nvSpPr>
        <p:spPr>
          <a:xfrm>
            <a:off x="457200" y="1371600"/>
            <a:ext cx="8229600" cy="5083208"/>
          </a:xfrm>
        </p:spPr>
        <p:txBody>
          <a:bodyPr>
            <a:normAutofit fontScale="92500" lnSpcReduction="10000"/>
          </a:bodyPr>
          <a:lstStyle/>
          <a:p>
            <a:r>
              <a:rPr lang="en-PH" dirty="0" smtClean="0"/>
              <a:t>The tried-and-true method for persisting data is with good old JDBC.</a:t>
            </a:r>
          </a:p>
          <a:p>
            <a:r>
              <a:rPr lang="en-PH" dirty="0" smtClean="0"/>
              <a:t>JDBC doesn’t require mastering another framework’s query language.</a:t>
            </a:r>
          </a:p>
          <a:p>
            <a:r>
              <a:rPr lang="en-PH" dirty="0" smtClean="0"/>
              <a:t>It’s built on top of SQL, which is the data access language.</a:t>
            </a:r>
          </a:p>
          <a:p>
            <a:r>
              <a:rPr lang="en-PH" dirty="0" smtClean="0"/>
              <a:t>finely tune the performance of your data access when you use JDBC than with practically any other technology</a:t>
            </a:r>
          </a:p>
          <a:p>
            <a:r>
              <a:rPr lang="en-PH" dirty="0" smtClean="0"/>
              <a:t>But all is not sunny in the world of JDBC. With its power, flexibility, and other niceties also come some not-so-niceties.</a:t>
            </a:r>
          </a:p>
          <a:p>
            <a:endParaRPr lang="en-PH"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5.3.1 Tackling runaway JDBC code</a:t>
            </a:r>
            <a:endParaRPr lang="en-PH" sz="3600" dirty="0"/>
          </a:p>
        </p:txBody>
      </p:sp>
      <p:sp>
        <p:nvSpPr>
          <p:cNvPr id="3" name="Content Placeholder 2"/>
          <p:cNvSpPr>
            <a:spLocks noGrp="1"/>
          </p:cNvSpPr>
          <p:nvPr>
            <p:ph idx="1"/>
          </p:nvPr>
        </p:nvSpPr>
        <p:spPr>
          <a:xfrm>
            <a:off x="457200" y="1524000"/>
            <a:ext cx="8229600" cy="1295400"/>
          </a:xfrm>
        </p:spPr>
        <p:txBody>
          <a:bodyPr>
            <a:normAutofit fontScale="92500"/>
          </a:bodyPr>
          <a:lstStyle/>
          <a:p>
            <a:r>
              <a:rPr lang="en-PH" dirty="0" smtClean="0"/>
              <a:t>You’re responsible for handling everything related to accessing the database. </a:t>
            </a:r>
            <a:endParaRPr lang="en-PH"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533400" y="0"/>
            <a:ext cx="8229600" cy="19050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609600" y="1828801"/>
            <a:ext cx="81534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lnSpcReduction="10000"/>
          </a:bodyPr>
          <a:lstStyle/>
          <a:p>
            <a:r>
              <a:rPr lang="en-PH" dirty="0" smtClean="0"/>
              <a:t>That’s more than 20 lines of code to insert a simple object into a database!</a:t>
            </a:r>
          </a:p>
          <a:p>
            <a:r>
              <a:rPr lang="en-PH" dirty="0" smtClean="0"/>
              <a:t>JDBC requires that you properly manage connections and statements and somehow handle the </a:t>
            </a:r>
            <a:r>
              <a:rPr lang="en-PH" dirty="0" err="1" smtClean="0"/>
              <a:t>SQLException</a:t>
            </a:r>
            <a:r>
              <a:rPr lang="en-PH" dirty="0" smtClean="0"/>
              <a:t> that may be thrown.</a:t>
            </a:r>
          </a:p>
          <a:p>
            <a:r>
              <a:rPr lang="en-PH" dirty="0" smtClean="0"/>
              <a:t>Speaking of that </a:t>
            </a:r>
            <a:r>
              <a:rPr lang="en-PH" dirty="0" err="1" smtClean="0"/>
              <a:t>SQLException</a:t>
            </a:r>
            <a:r>
              <a:rPr lang="en-PH" dirty="0" smtClean="0"/>
              <a:t>: not only is it not clear how you should handle it (because it’s not clear what went wrong), but you’re forced to catch it twice! </a:t>
            </a:r>
          </a:p>
          <a:p>
            <a:r>
              <a:rPr lang="en-PH" dirty="0" smtClean="0"/>
              <a:t>Seems like a lot of work to handle something that usually can’t be handled programmatically.</a:t>
            </a:r>
            <a:endParaRPr lang="en-PH"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76200"/>
            <a:ext cx="8458200" cy="23622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81000" y="2209800"/>
            <a:ext cx="84582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Again, that’s a lot of code to do something as simple as update a single row in a database.</a:t>
            </a:r>
          </a:p>
          <a:p>
            <a:r>
              <a:rPr lang="en-PH" dirty="0" smtClean="0"/>
              <a:t>that’s a lot of repeated code. Ideally, we’d only have to write the lines that are specific to the task at hand.</a:t>
            </a:r>
          </a:p>
          <a:p>
            <a:endParaRPr lang="en-PH"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04800" y="0"/>
            <a:ext cx="8839200" cy="32004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76200" y="3200400"/>
            <a:ext cx="89154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normAutofit/>
          </a:bodyPr>
          <a:lstStyle/>
          <a:p>
            <a:r>
              <a:rPr lang="en-PH" sz="4000" b="1" i="1" dirty="0" smtClean="0"/>
              <a:t>5.1 Learning Spring’s data access philosophy</a:t>
            </a:r>
            <a:endParaRPr lang="en-PH" sz="4000" dirty="0"/>
          </a:p>
        </p:txBody>
      </p:sp>
      <p:sp>
        <p:nvSpPr>
          <p:cNvPr id="3" name="Content Placeholder 2"/>
          <p:cNvSpPr>
            <a:spLocks noGrp="1"/>
          </p:cNvSpPr>
          <p:nvPr>
            <p:ph idx="1"/>
          </p:nvPr>
        </p:nvSpPr>
        <p:spPr>
          <a:xfrm>
            <a:off x="457200" y="1524000"/>
            <a:ext cx="8229600" cy="5105400"/>
          </a:xfrm>
        </p:spPr>
        <p:txBody>
          <a:bodyPr/>
          <a:lstStyle/>
          <a:p>
            <a:r>
              <a:rPr lang="en-PH" dirty="0" smtClean="0"/>
              <a:t>From the previous chapters, you know that one of Spring’s goals is to allow you to develop applications following the sound object-oriented (OO) principle of coding to interfaces.</a:t>
            </a:r>
          </a:p>
          <a:p>
            <a:r>
              <a:rPr lang="en-PH" dirty="0" smtClean="0"/>
              <a:t>Spring’s data access support is no exception.</a:t>
            </a:r>
          </a:p>
          <a:p>
            <a:r>
              <a:rPr lang="en-PH" dirty="0" smtClean="0"/>
              <a:t>DAO - exist to provide a means to read and write data to the database </a:t>
            </a:r>
            <a:endParaRPr lang="en-PH"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69008"/>
          </a:xfrm>
        </p:spPr>
        <p:txBody>
          <a:bodyPr/>
          <a:lstStyle/>
          <a:p>
            <a:r>
              <a:rPr lang="en-PH" dirty="0" smtClean="0"/>
              <a:t>20 percent of the code is needed to actually query a row whereas 80 percent is boilerplate code.</a:t>
            </a:r>
          </a:p>
          <a:p>
            <a:r>
              <a:rPr lang="en-PH" dirty="0" smtClean="0"/>
              <a:t>By now you should see that much of JDBC code is boilerplate code for creating connections and statements and exception handling.</a:t>
            </a:r>
          </a:p>
          <a:p>
            <a:r>
              <a:rPr lang="en-PH" dirty="0" smtClean="0"/>
              <a:t>But the fact is that this boilerplate code is important.</a:t>
            </a:r>
            <a:endParaRPr lang="en-PH"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7494"/>
            <a:ext cx="8458200" cy="1256506"/>
          </a:xfrm>
        </p:spPr>
        <p:txBody>
          <a:bodyPr>
            <a:normAutofit/>
          </a:bodyPr>
          <a:lstStyle/>
          <a:p>
            <a:r>
              <a:rPr lang="en-PH" sz="3600" b="1" i="1" dirty="0" smtClean="0"/>
              <a:t>5.3.2 Working with JDBC templates</a:t>
            </a:r>
            <a:endParaRPr lang="en-PH" sz="3600" dirty="0"/>
          </a:p>
        </p:txBody>
      </p:sp>
      <p:sp>
        <p:nvSpPr>
          <p:cNvPr id="3" name="Content Placeholder 2"/>
          <p:cNvSpPr>
            <a:spLocks noGrp="1"/>
          </p:cNvSpPr>
          <p:nvPr>
            <p:ph idx="1"/>
          </p:nvPr>
        </p:nvSpPr>
        <p:spPr>
          <a:xfrm>
            <a:off x="457200" y="1371600"/>
            <a:ext cx="8229600" cy="5083208"/>
          </a:xfrm>
        </p:spPr>
        <p:txBody>
          <a:bodyPr/>
          <a:lstStyle/>
          <a:p>
            <a:r>
              <a:rPr lang="en-PH" dirty="0" smtClean="0"/>
              <a:t>Spring’s JDBC framework will clean up your JDBC code by shouldering the burden of resource management and exception handling.</a:t>
            </a:r>
          </a:p>
          <a:p>
            <a:r>
              <a:rPr lang="en-PH" dirty="0" smtClean="0"/>
              <a:t>This leaves you free to write only the code necessary to move data to and from the database.</a:t>
            </a:r>
            <a:endParaRPr lang="en-PH"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lnSpcReduction="10000"/>
          </a:bodyPr>
          <a:lstStyle/>
          <a:p>
            <a:r>
              <a:rPr lang="en-PH" dirty="0" smtClean="0"/>
              <a:t>For JDBC, Spring comes with three template classes to choose from: </a:t>
            </a:r>
          </a:p>
          <a:p>
            <a:pPr lvl="1"/>
            <a:r>
              <a:rPr lang="en-PH" dirty="0" err="1" smtClean="0"/>
              <a:t>JdbcTemplate</a:t>
            </a:r>
            <a:r>
              <a:rPr lang="en-PH" dirty="0" smtClean="0"/>
              <a:t>—The most basic of Spring’s JDBC templates, this class provides simple access to a database through JDBC and simple indexed-parameter queries. </a:t>
            </a:r>
          </a:p>
          <a:p>
            <a:pPr lvl="1"/>
            <a:r>
              <a:rPr lang="en-PH" dirty="0" smtClean="0"/>
              <a:t> </a:t>
            </a:r>
            <a:r>
              <a:rPr lang="en-PH" dirty="0" err="1" smtClean="0"/>
              <a:t>NamedParameterJdbcTemplate</a:t>
            </a:r>
            <a:r>
              <a:rPr lang="en-PH" dirty="0" smtClean="0"/>
              <a:t>—This JDBC template class enables you to perform queries where values are bound to named parameters in SQL, rather than indexed parameters. </a:t>
            </a:r>
          </a:p>
          <a:p>
            <a:pPr lvl="1"/>
            <a:r>
              <a:rPr lang="en-PH" dirty="0" err="1" smtClean="0"/>
              <a:t>SimpleJdbcTemplate</a:t>
            </a:r>
            <a:r>
              <a:rPr lang="en-PH" dirty="0" smtClean="0"/>
              <a:t>—This version of the JDBC template takes advantage of Java 5 features such as </a:t>
            </a:r>
            <a:r>
              <a:rPr lang="en-PH" dirty="0" err="1" smtClean="0"/>
              <a:t>autoboxing</a:t>
            </a:r>
            <a:r>
              <a:rPr lang="en-PH" dirty="0" smtClean="0"/>
              <a:t>, generics, and variable parameter lists to simplify how a JDBC template is used.</a:t>
            </a:r>
            <a:endParaRPr lang="en-PH"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In Spring 2.5, the named parameter features of </a:t>
            </a:r>
            <a:r>
              <a:rPr lang="en-PH" dirty="0" err="1" smtClean="0"/>
              <a:t>NamedParameterJdbcTemplate</a:t>
            </a:r>
            <a:r>
              <a:rPr lang="en-PH" dirty="0" smtClean="0"/>
              <a:t> were merged into </a:t>
            </a:r>
            <a:r>
              <a:rPr lang="en-PH" dirty="0" err="1" smtClean="0"/>
              <a:t>SimpleJdbcTemplate</a:t>
            </a:r>
            <a:r>
              <a:rPr lang="en-PH" dirty="0" smtClean="0"/>
              <a:t>. And as of Spring 3.0, support for older versions of Java (prior to Java 5) has been dropped—so there’s almost no reason to choose the plain </a:t>
            </a:r>
            <a:r>
              <a:rPr lang="en-PH" dirty="0" err="1" smtClean="0"/>
              <a:t>JdbcTemplate</a:t>
            </a:r>
            <a:r>
              <a:rPr lang="en-PH" dirty="0" smtClean="0"/>
              <a:t> over </a:t>
            </a:r>
            <a:r>
              <a:rPr lang="en-PH" dirty="0" err="1" smtClean="0"/>
              <a:t>SimpleJdbcTemplate</a:t>
            </a:r>
            <a:r>
              <a:rPr lang="en-PH" dirty="0" smtClean="0"/>
              <a:t>. </a:t>
            </a:r>
            <a:endParaRPr lang="en-PH"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7494"/>
            <a:ext cx="8610600" cy="1399032"/>
          </a:xfrm>
        </p:spPr>
        <p:txBody>
          <a:bodyPr>
            <a:normAutofit/>
          </a:bodyPr>
          <a:lstStyle/>
          <a:p>
            <a:r>
              <a:rPr lang="en-PH" sz="3200" b="1" dirty="0" smtClean="0"/>
              <a:t>ACCESSING DATA USING SIMPLEJDBCTEMPLATE</a:t>
            </a:r>
            <a:endParaRPr lang="en-PH" sz="3200" dirty="0"/>
          </a:p>
        </p:txBody>
      </p:sp>
      <p:sp>
        <p:nvSpPr>
          <p:cNvPr id="3" name="Content Placeholder 2"/>
          <p:cNvSpPr>
            <a:spLocks noGrp="1"/>
          </p:cNvSpPr>
          <p:nvPr>
            <p:ph idx="1"/>
          </p:nvPr>
        </p:nvSpPr>
        <p:spPr>
          <a:xfrm>
            <a:off x="457200" y="1676400"/>
            <a:ext cx="8229600" cy="5181600"/>
          </a:xfrm>
        </p:spPr>
        <p:txBody>
          <a:bodyPr/>
          <a:lstStyle/>
          <a:p>
            <a:r>
              <a:rPr lang="en-PH" dirty="0" smtClean="0"/>
              <a:t>All that a </a:t>
            </a:r>
            <a:r>
              <a:rPr lang="en-PH" dirty="0" err="1" smtClean="0"/>
              <a:t>SimpleJdbcTemplate</a:t>
            </a:r>
            <a:r>
              <a:rPr lang="en-PH" dirty="0" smtClean="0"/>
              <a:t> needs to do its work is a </a:t>
            </a:r>
            <a:r>
              <a:rPr lang="en-PH" dirty="0" err="1" smtClean="0"/>
              <a:t>DataSource</a:t>
            </a:r>
            <a:r>
              <a:rPr lang="en-PH" dirty="0" smtClean="0"/>
              <a:t>.</a:t>
            </a:r>
          </a:p>
          <a:p>
            <a:endParaRPr lang="en-PH" dirty="0" smtClean="0"/>
          </a:p>
          <a:p>
            <a:endParaRPr lang="en-PH" dirty="0" smtClean="0"/>
          </a:p>
          <a:p>
            <a:pPr>
              <a:buNone/>
            </a:pPr>
            <a:endParaRPr lang="en-PH" dirty="0" smtClean="0"/>
          </a:p>
          <a:p>
            <a:r>
              <a:rPr lang="en-PH" dirty="0" smtClean="0"/>
              <a:t>Now we can wire the </a:t>
            </a:r>
            <a:r>
              <a:rPr lang="en-PH" dirty="0" err="1" smtClean="0"/>
              <a:t>jdbcTemplate</a:t>
            </a:r>
            <a:r>
              <a:rPr lang="en-PH" dirty="0" smtClean="0"/>
              <a:t> bean into our DAO and use it to access the data- base.</a:t>
            </a:r>
          </a:p>
          <a:p>
            <a:pPr>
              <a:buNone/>
            </a:pPr>
            <a:endParaRPr lang="en-PH" dirty="0"/>
          </a:p>
        </p:txBody>
      </p:sp>
      <p:pic>
        <p:nvPicPr>
          <p:cNvPr id="7170" name="Picture 2"/>
          <p:cNvPicPr>
            <a:picLocks noChangeAspect="1" noChangeArrowheads="1"/>
          </p:cNvPicPr>
          <p:nvPr/>
        </p:nvPicPr>
        <p:blipFill>
          <a:blip r:embed="rId2" cstate="print"/>
          <a:srcRect/>
          <a:stretch>
            <a:fillRect/>
          </a:stretch>
        </p:blipFill>
        <p:spPr bwMode="auto">
          <a:xfrm>
            <a:off x="609600" y="2819400"/>
            <a:ext cx="76962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0"/>
            <a:ext cx="8229600" cy="968408"/>
          </a:xfrm>
        </p:spPr>
        <p:txBody>
          <a:bodyPr/>
          <a:lstStyle/>
          <a:p>
            <a:endParaRPr lang="en-PH" dirty="0"/>
          </a:p>
        </p:txBody>
      </p:sp>
      <p:pic>
        <p:nvPicPr>
          <p:cNvPr id="1026" name="Picture 2"/>
          <p:cNvPicPr>
            <a:picLocks noChangeAspect="1" noChangeArrowheads="1"/>
          </p:cNvPicPr>
          <p:nvPr/>
        </p:nvPicPr>
        <p:blipFill>
          <a:blip r:embed="rId2" cstate="print"/>
          <a:srcRect/>
          <a:stretch>
            <a:fillRect/>
          </a:stretch>
        </p:blipFill>
        <p:spPr bwMode="auto">
          <a:xfrm>
            <a:off x="533400" y="533400"/>
            <a:ext cx="8382000" cy="2133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9600" y="3124200"/>
            <a:ext cx="83058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PH" dirty="0" smtClean="0"/>
              <a:t>The new </a:t>
            </a:r>
            <a:r>
              <a:rPr lang="en-PH" dirty="0" err="1" smtClean="0"/>
              <a:t>SimpleJdbcTemplate</a:t>
            </a:r>
            <a:r>
              <a:rPr lang="en-PH" dirty="0" smtClean="0"/>
              <a:t>-based </a:t>
            </a:r>
            <a:r>
              <a:rPr lang="en-PH" dirty="0" err="1" smtClean="0"/>
              <a:t>addSpitter</a:t>
            </a:r>
            <a:r>
              <a:rPr lang="en-PH" dirty="0" smtClean="0"/>
              <a:t>():</a:t>
            </a:r>
          </a:p>
          <a:p>
            <a:endParaRPr lang="en-PH" dirty="0" smtClean="0"/>
          </a:p>
          <a:p>
            <a:endParaRPr lang="en-PH" dirty="0" smtClean="0"/>
          </a:p>
          <a:p>
            <a:endParaRPr lang="en-PH" dirty="0" smtClean="0"/>
          </a:p>
          <a:p>
            <a:endParaRPr lang="en-PH" dirty="0" smtClean="0"/>
          </a:p>
          <a:p>
            <a:endParaRPr lang="en-PH" dirty="0" smtClean="0"/>
          </a:p>
          <a:p>
            <a:pPr>
              <a:buNone/>
            </a:pPr>
            <a:endParaRPr lang="en-PH" dirty="0" smtClean="0"/>
          </a:p>
          <a:p>
            <a:r>
              <a:rPr lang="en-PH" dirty="0" smtClean="0"/>
              <a:t>There’s nothing but pure data insertion code.</a:t>
            </a:r>
          </a:p>
          <a:p>
            <a:endParaRPr lang="en-PH" dirty="0"/>
          </a:p>
        </p:txBody>
      </p:sp>
      <p:pic>
        <p:nvPicPr>
          <p:cNvPr id="2050" name="Picture 2"/>
          <p:cNvPicPr>
            <a:picLocks noChangeAspect="1" noChangeArrowheads="1"/>
          </p:cNvPicPr>
          <p:nvPr/>
        </p:nvPicPr>
        <p:blipFill>
          <a:blip r:embed="rId3" cstate="print"/>
          <a:srcRect/>
          <a:stretch>
            <a:fillRect/>
          </a:stretch>
        </p:blipFill>
        <p:spPr bwMode="auto">
          <a:xfrm>
            <a:off x="685800" y="1524000"/>
            <a:ext cx="80010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t>Just because you don’t see a lot of boilerplate code, that doesn’t mean it’s not there.</a:t>
            </a:r>
          </a:p>
          <a:p>
            <a:r>
              <a:rPr lang="en-PH" dirty="0" smtClean="0"/>
              <a:t>When the update() method is called, </a:t>
            </a:r>
            <a:r>
              <a:rPr lang="en-PH" dirty="0" err="1" smtClean="0"/>
              <a:t>SimpleJdbcTemplate</a:t>
            </a:r>
            <a:r>
              <a:rPr lang="en-PH" dirty="0" smtClean="0"/>
              <a:t> will get a connection, create a statement, and execute the insert SQL.</a:t>
            </a:r>
          </a:p>
          <a:p>
            <a:r>
              <a:rPr lang="en-PH" dirty="0" smtClean="0"/>
              <a:t>Internally, </a:t>
            </a:r>
            <a:r>
              <a:rPr lang="en-PH" dirty="0" err="1" smtClean="0"/>
              <a:t>SimpleJdbcTemplate</a:t>
            </a:r>
            <a:r>
              <a:rPr lang="en-PH" dirty="0" smtClean="0"/>
              <a:t> will catch any </a:t>
            </a:r>
            <a:r>
              <a:rPr lang="en-PH" dirty="0" err="1" smtClean="0"/>
              <a:t>SQLExceptions</a:t>
            </a:r>
            <a:r>
              <a:rPr lang="en-PH" dirty="0" smtClean="0"/>
              <a:t> that are thrown. It’ll then translate the generic </a:t>
            </a:r>
            <a:r>
              <a:rPr lang="en-PH" dirty="0" err="1" smtClean="0"/>
              <a:t>SQLException</a:t>
            </a:r>
            <a:r>
              <a:rPr lang="en-PH" dirty="0" smtClean="0"/>
              <a:t> into one of the more specific data access exceptions from table 5.1 and </a:t>
            </a:r>
            <a:r>
              <a:rPr lang="en-PH" dirty="0" err="1" smtClean="0"/>
              <a:t>rethrow</a:t>
            </a:r>
            <a:r>
              <a:rPr lang="en-PH" dirty="0" smtClean="0"/>
              <a:t> it.</a:t>
            </a:r>
          </a:p>
          <a:p>
            <a:r>
              <a:rPr lang="en-PH" dirty="0" smtClean="0"/>
              <a:t>Spring’s data access exceptions are all runtime exceptions.</a:t>
            </a:r>
            <a:endParaRPr lang="en-PH"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Reading data is also simplified with </a:t>
            </a:r>
            <a:r>
              <a:rPr lang="en-PH" dirty="0" err="1" smtClean="0"/>
              <a:t>JdbcTemplate</a:t>
            </a:r>
            <a:r>
              <a:rPr lang="en-PH" dirty="0" smtClean="0"/>
              <a:t>.</a:t>
            </a: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457200" y="1524000"/>
            <a:ext cx="824865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lnSpcReduction="10000"/>
          </a:bodyPr>
          <a:lstStyle/>
          <a:p>
            <a:r>
              <a:rPr lang="en-PH" dirty="0" smtClean="0"/>
              <a:t>This </a:t>
            </a:r>
            <a:r>
              <a:rPr lang="en-PH" dirty="0" err="1" smtClean="0"/>
              <a:t>getSpitterById</a:t>
            </a:r>
            <a:r>
              <a:rPr lang="en-PH" dirty="0" smtClean="0"/>
              <a:t>() method uses </a:t>
            </a:r>
            <a:r>
              <a:rPr lang="en-PH" dirty="0" err="1" smtClean="0"/>
              <a:t>SimpleJdbcTemplate’s</a:t>
            </a:r>
            <a:r>
              <a:rPr lang="en-PH" dirty="0" smtClean="0"/>
              <a:t> </a:t>
            </a:r>
            <a:r>
              <a:rPr lang="en-PH" dirty="0" err="1" smtClean="0"/>
              <a:t>queryForObject</a:t>
            </a:r>
            <a:r>
              <a:rPr lang="en-PH" dirty="0" smtClean="0"/>
              <a:t>() method to query for a </a:t>
            </a:r>
            <a:r>
              <a:rPr lang="en-PH" dirty="0" err="1" smtClean="0"/>
              <a:t>Spitter</a:t>
            </a:r>
            <a:r>
              <a:rPr lang="en-PH" dirty="0" smtClean="0"/>
              <a:t> from the database.</a:t>
            </a:r>
          </a:p>
          <a:p>
            <a:r>
              <a:rPr lang="en-PH" dirty="0" smtClean="0"/>
              <a:t>The </a:t>
            </a:r>
            <a:r>
              <a:rPr lang="en-PH" dirty="0" err="1" smtClean="0"/>
              <a:t>queryForObject</a:t>
            </a:r>
            <a:r>
              <a:rPr lang="en-PH" dirty="0" smtClean="0"/>
              <a:t>() method takes three parameters: </a:t>
            </a:r>
          </a:p>
          <a:p>
            <a:pPr lvl="1"/>
            <a:r>
              <a:rPr lang="en-PH" dirty="0" smtClean="0"/>
              <a:t> A String containing the SQL to be used to select the data from the database </a:t>
            </a:r>
          </a:p>
          <a:p>
            <a:pPr lvl="1"/>
            <a:r>
              <a:rPr lang="en-PH" dirty="0" smtClean="0"/>
              <a:t>A </a:t>
            </a:r>
            <a:r>
              <a:rPr lang="en-PH" dirty="0" err="1" smtClean="0"/>
              <a:t>ParameterizedRowMapper</a:t>
            </a:r>
            <a:r>
              <a:rPr lang="en-PH" dirty="0" smtClean="0"/>
              <a:t> object that extracts values from a </a:t>
            </a:r>
            <a:r>
              <a:rPr lang="en-PH" dirty="0" err="1" smtClean="0"/>
              <a:t>ResultSet</a:t>
            </a:r>
            <a:r>
              <a:rPr lang="en-PH" dirty="0" smtClean="0"/>
              <a:t> and constructs a domain object (in this case a </a:t>
            </a:r>
            <a:r>
              <a:rPr lang="en-PH" dirty="0" err="1" smtClean="0"/>
              <a:t>Spitter</a:t>
            </a:r>
            <a:r>
              <a:rPr lang="en-PH" dirty="0" smtClean="0"/>
              <a:t>) </a:t>
            </a:r>
          </a:p>
          <a:p>
            <a:pPr lvl="1"/>
            <a:r>
              <a:rPr lang="en-PH" dirty="0" smtClean="0"/>
              <a:t>A variable argument list of values to be bound to indexed parameters of the query</a:t>
            </a:r>
            <a:endParaRPr lang="en-P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2035208"/>
          </a:xfrm>
        </p:spPr>
        <p:txBody>
          <a:bodyPr/>
          <a:lstStyle/>
          <a:p>
            <a:r>
              <a:rPr lang="en-PH" dirty="0" smtClean="0"/>
              <a:t>As you can see, the service objects are accessing the DAOs through interfaces.</a:t>
            </a:r>
          </a:p>
          <a:p>
            <a:pPr lvl="1"/>
            <a:r>
              <a:rPr lang="en-PH" dirty="0" smtClean="0"/>
              <a:t>Easily testable</a:t>
            </a:r>
          </a:p>
          <a:p>
            <a:pPr lvl="1"/>
            <a:r>
              <a:rPr lang="en-PH" dirty="0" smtClean="0"/>
              <a:t>persistence technology-agnostic manner</a:t>
            </a:r>
            <a:endParaRPr lang="en-PH" dirty="0"/>
          </a:p>
        </p:txBody>
      </p:sp>
      <p:pic>
        <p:nvPicPr>
          <p:cNvPr id="6146" name="Picture 2"/>
          <p:cNvPicPr>
            <a:picLocks noChangeAspect="1" noChangeArrowheads="1"/>
          </p:cNvPicPr>
          <p:nvPr/>
        </p:nvPicPr>
        <p:blipFill>
          <a:blip r:embed="rId3" cstate="print"/>
          <a:srcRect/>
          <a:stretch>
            <a:fillRect/>
          </a:stretch>
        </p:blipFill>
        <p:spPr bwMode="auto">
          <a:xfrm>
            <a:off x="685800" y="685800"/>
            <a:ext cx="78486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For every row that results from the query, </a:t>
            </a:r>
            <a:r>
              <a:rPr lang="en-PH" dirty="0" err="1" smtClean="0"/>
              <a:t>JdbcTemplate</a:t>
            </a:r>
            <a:r>
              <a:rPr lang="en-PH" dirty="0" smtClean="0"/>
              <a:t> will call the </a:t>
            </a:r>
            <a:r>
              <a:rPr lang="en-PH" dirty="0" err="1" smtClean="0"/>
              <a:t>mapRow</a:t>
            </a:r>
            <a:r>
              <a:rPr lang="en-PH" dirty="0" smtClean="0"/>
              <a:t>() method of the </a:t>
            </a:r>
            <a:r>
              <a:rPr lang="en-PH" dirty="0" err="1" smtClean="0"/>
              <a:t>RowMapper</a:t>
            </a:r>
            <a:r>
              <a:rPr lang="en-PH" dirty="0" smtClean="0"/>
              <a:t>.</a:t>
            </a:r>
          </a:p>
          <a:p>
            <a:r>
              <a:rPr lang="en-PH" dirty="0" smtClean="0"/>
              <a:t>Just like </a:t>
            </a:r>
            <a:r>
              <a:rPr lang="en-PH" dirty="0" err="1" smtClean="0"/>
              <a:t>addSpitter</a:t>
            </a:r>
            <a:r>
              <a:rPr lang="en-PH" dirty="0" smtClean="0"/>
              <a:t>(), the </a:t>
            </a:r>
            <a:r>
              <a:rPr lang="en-PH" dirty="0" err="1" smtClean="0"/>
              <a:t>getSpitterById</a:t>
            </a:r>
            <a:r>
              <a:rPr lang="en-PH" dirty="0" smtClean="0"/>
              <a:t>() method is free from JDBC boilerplate code.</a:t>
            </a:r>
            <a:endParaRPr lang="en-PH"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2800" b="1" dirty="0" smtClean="0"/>
              <a:t>USING NAMED PARAMETERS</a:t>
            </a:r>
            <a:endParaRPr lang="en-PH" sz="2800" dirty="0"/>
          </a:p>
        </p:txBody>
      </p:sp>
      <p:sp>
        <p:nvSpPr>
          <p:cNvPr id="3" name="Content Placeholder 2"/>
          <p:cNvSpPr>
            <a:spLocks noGrp="1"/>
          </p:cNvSpPr>
          <p:nvPr>
            <p:ph idx="1"/>
          </p:nvPr>
        </p:nvSpPr>
        <p:spPr>
          <a:xfrm>
            <a:off x="457200" y="1219200"/>
            <a:ext cx="8229600" cy="5235608"/>
          </a:xfrm>
        </p:spPr>
        <p:txBody>
          <a:bodyPr/>
          <a:lstStyle/>
          <a:p>
            <a:r>
              <a:rPr lang="en-PH" dirty="0" smtClean="0"/>
              <a:t>The </a:t>
            </a:r>
            <a:r>
              <a:rPr lang="en-PH" dirty="0" err="1" smtClean="0"/>
              <a:t>addSpitter</a:t>
            </a:r>
            <a:r>
              <a:rPr lang="en-PH" dirty="0" smtClean="0"/>
              <a:t>() method in listing 5.4 used indexed parameters. If we were to ever change the SQL in such a way that the order of the parameters would change, we’d also need to change the order of the values. </a:t>
            </a:r>
          </a:p>
          <a:p>
            <a:r>
              <a:rPr lang="en-PH" dirty="0" smtClean="0"/>
              <a:t>Named parameters let us give each parameter in the SQL an explicit name and to refer to the parameter by that name when binding values to the statement.</a:t>
            </a:r>
            <a:endParaRPr lang="en-PH"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425608"/>
          </a:xfrm>
        </p:spPr>
        <p:txBody>
          <a:bodyPr/>
          <a:lstStyle/>
          <a:p>
            <a:r>
              <a:rPr lang="en-PH" dirty="0" smtClean="0"/>
              <a:t>named parameters are bound through a </a:t>
            </a:r>
            <a:r>
              <a:rPr lang="en-PH" dirty="0" err="1" smtClean="0"/>
              <a:t>java.util.Map</a:t>
            </a:r>
            <a:r>
              <a:rPr lang="en-PH" dirty="0" smtClean="0"/>
              <a:t>.</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609600" y="304800"/>
            <a:ext cx="8001000" cy="12192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33400" y="1752600"/>
            <a:ext cx="8077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normAutofit fontScale="85000" lnSpcReduction="10000"/>
          </a:bodyPr>
          <a:lstStyle/>
          <a:p>
            <a:r>
              <a:rPr lang="en-PH" dirty="0" smtClean="0">
                <a:solidFill>
                  <a:srgbClr val="FFFF00"/>
                </a:solidFill>
              </a:rPr>
              <a:t>Exercise 5-2</a:t>
            </a:r>
          </a:p>
          <a:p>
            <a:pPr lvl="1"/>
            <a:r>
              <a:rPr lang="en-PH" dirty="0" smtClean="0">
                <a:solidFill>
                  <a:srgbClr val="FFFF00"/>
                </a:solidFill>
              </a:rPr>
              <a:t>Open project ‘</a:t>
            </a:r>
            <a:r>
              <a:rPr lang="en-PH" dirty="0" err="1" smtClean="0">
                <a:solidFill>
                  <a:srgbClr val="FFFF00"/>
                </a:solidFill>
              </a:rPr>
              <a:t>spitter</a:t>
            </a:r>
            <a:r>
              <a:rPr lang="en-PH" dirty="0" smtClean="0">
                <a:solidFill>
                  <a:srgbClr val="FFFF00"/>
                </a:solidFill>
              </a:rPr>
              <a:t>-</a:t>
            </a:r>
            <a:r>
              <a:rPr lang="en-PH" dirty="0" err="1" smtClean="0">
                <a:solidFill>
                  <a:srgbClr val="FFFF00"/>
                </a:solidFill>
              </a:rPr>
              <a:t>jdbc</a:t>
            </a:r>
            <a:r>
              <a:rPr lang="en-PH" dirty="0" smtClean="0">
                <a:solidFill>
                  <a:srgbClr val="FFFF00"/>
                </a:solidFill>
              </a:rPr>
              <a:t>-template-exercise</a:t>
            </a:r>
          </a:p>
          <a:p>
            <a:pPr lvl="1"/>
            <a:r>
              <a:rPr lang="en-PH" dirty="0" smtClean="0">
                <a:solidFill>
                  <a:srgbClr val="FFFF00"/>
                </a:solidFill>
              </a:rPr>
              <a:t>Run SpitterDaoTestSimple.java – </a:t>
            </a:r>
            <a:r>
              <a:rPr lang="en-PH" dirty="0" err="1" smtClean="0">
                <a:solidFill>
                  <a:srgbClr val="FFFF00"/>
                </a:solidFill>
              </a:rPr>
              <a:t>JUnit</a:t>
            </a:r>
            <a:r>
              <a:rPr lang="en-PH" dirty="0" smtClean="0">
                <a:solidFill>
                  <a:srgbClr val="FFFF00"/>
                </a:solidFill>
              </a:rPr>
              <a:t> initially passes</a:t>
            </a:r>
          </a:p>
          <a:p>
            <a:pPr lvl="1"/>
            <a:r>
              <a:rPr lang="en-PH" dirty="0" smtClean="0">
                <a:solidFill>
                  <a:srgbClr val="FFFF00"/>
                </a:solidFill>
              </a:rPr>
              <a:t>Wire </a:t>
            </a:r>
            <a:r>
              <a:rPr lang="en-PH" dirty="0" err="1" smtClean="0">
                <a:solidFill>
                  <a:srgbClr val="FFFF00"/>
                </a:solidFill>
              </a:rPr>
              <a:t>jdbcTemplate</a:t>
            </a:r>
            <a:r>
              <a:rPr lang="en-PH" dirty="0" smtClean="0">
                <a:solidFill>
                  <a:srgbClr val="FFFF00"/>
                </a:solidFill>
              </a:rPr>
              <a:t> bean into JdbcSpitterDao.java</a:t>
            </a:r>
          </a:p>
          <a:p>
            <a:pPr lvl="1"/>
            <a:r>
              <a:rPr lang="en-PH" dirty="0" smtClean="0">
                <a:solidFill>
                  <a:srgbClr val="FFFF00"/>
                </a:solidFill>
              </a:rPr>
              <a:t>From persistence-context.xml, change the </a:t>
            </a:r>
            <a:r>
              <a:rPr lang="en-PH" dirty="0" err="1" smtClean="0">
                <a:solidFill>
                  <a:srgbClr val="FFFF00"/>
                </a:solidFill>
              </a:rPr>
              <a:t>spitterDao</a:t>
            </a:r>
            <a:r>
              <a:rPr lang="en-PH" dirty="0" smtClean="0">
                <a:solidFill>
                  <a:srgbClr val="FFFF00"/>
                </a:solidFill>
              </a:rPr>
              <a:t>  bean declaration, instead of injecting for the property </a:t>
            </a:r>
            <a:r>
              <a:rPr lang="en-PH" dirty="0" err="1" smtClean="0">
                <a:solidFill>
                  <a:srgbClr val="FFFF00"/>
                </a:solidFill>
              </a:rPr>
              <a:t>datasource</a:t>
            </a:r>
            <a:r>
              <a:rPr lang="en-PH" dirty="0" smtClean="0">
                <a:solidFill>
                  <a:srgbClr val="FFFF00"/>
                </a:solidFill>
              </a:rPr>
              <a:t> of </a:t>
            </a:r>
            <a:r>
              <a:rPr lang="en-PH" dirty="0" err="1" smtClean="0">
                <a:solidFill>
                  <a:srgbClr val="FFFF00"/>
                </a:solidFill>
              </a:rPr>
              <a:t>JdbcSpitterDao</a:t>
            </a:r>
            <a:r>
              <a:rPr lang="en-PH" dirty="0" smtClean="0">
                <a:solidFill>
                  <a:srgbClr val="FFFF00"/>
                </a:solidFill>
              </a:rPr>
              <a:t> inject the </a:t>
            </a:r>
            <a:r>
              <a:rPr lang="en-PH" dirty="0" err="1" smtClean="0">
                <a:solidFill>
                  <a:srgbClr val="FFFF00"/>
                </a:solidFill>
              </a:rPr>
              <a:t>jdbcTemplate</a:t>
            </a:r>
            <a:r>
              <a:rPr lang="en-PH" dirty="0" smtClean="0">
                <a:solidFill>
                  <a:srgbClr val="FFFF00"/>
                </a:solidFill>
              </a:rPr>
              <a:t> as property</a:t>
            </a:r>
          </a:p>
          <a:p>
            <a:pPr lvl="1"/>
            <a:r>
              <a:rPr lang="en-PH" dirty="0" smtClean="0">
                <a:solidFill>
                  <a:srgbClr val="FFFF00"/>
                </a:solidFill>
              </a:rPr>
              <a:t>Modify </a:t>
            </a:r>
            <a:r>
              <a:rPr lang="en-PH" dirty="0" err="1" smtClean="0">
                <a:solidFill>
                  <a:srgbClr val="FFFF00"/>
                </a:solidFill>
              </a:rPr>
              <a:t>JdbcSpitterDao.addSpitter</a:t>
            </a:r>
            <a:r>
              <a:rPr lang="en-PH" dirty="0" smtClean="0">
                <a:solidFill>
                  <a:srgbClr val="FFFF00"/>
                </a:solidFill>
              </a:rPr>
              <a:t> using the </a:t>
            </a:r>
            <a:r>
              <a:rPr lang="en-PH" dirty="0" err="1" smtClean="0">
                <a:solidFill>
                  <a:srgbClr val="FFFF00"/>
                </a:solidFill>
              </a:rPr>
              <a:t>jdbcTemplate</a:t>
            </a:r>
            <a:endParaRPr lang="en-PH" dirty="0" smtClean="0">
              <a:solidFill>
                <a:srgbClr val="FFFF00"/>
              </a:solidFill>
            </a:endParaRPr>
          </a:p>
          <a:p>
            <a:pPr lvl="1"/>
            <a:r>
              <a:rPr lang="en-PH" dirty="0" smtClean="0">
                <a:solidFill>
                  <a:srgbClr val="FFFF00"/>
                </a:solidFill>
              </a:rPr>
              <a:t>Modify </a:t>
            </a:r>
            <a:r>
              <a:rPr lang="en-PH" dirty="0" err="1" smtClean="0">
                <a:solidFill>
                  <a:srgbClr val="FFFF00"/>
                </a:solidFill>
              </a:rPr>
              <a:t>JdbcSpitterDao.getSpitterById</a:t>
            </a:r>
            <a:r>
              <a:rPr lang="en-PH" dirty="0" smtClean="0">
                <a:solidFill>
                  <a:srgbClr val="FFFF00"/>
                </a:solidFill>
              </a:rPr>
              <a:t> using the </a:t>
            </a:r>
            <a:r>
              <a:rPr lang="en-PH" dirty="0" err="1" smtClean="0">
                <a:solidFill>
                  <a:srgbClr val="FFFF00"/>
                </a:solidFill>
              </a:rPr>
              <a:t>jdbcTemplate</a:t>
            </a:r>
            <a:endParaRPr lang="en-PH" dirty="0" smtClean="0">
              <a:solidFill>
                <a:srgbClr val="FFFF00"/>
              </a:solidFill>
            </a:endParaRPr>
          </a:p>
          <a:p>
            <a:pPr lvl="1"/>
            <a:endParaRPr lang="en-PH" dirty="0" smtClean="0">
              <a:solidFill>
                <a:srgbClr val="FFFF00"/>
              </a:solidFill>
            </a:endParaRPr>
          </a:p>
          <a:p>
            <a:pPr lvl="1"/>
            <a:r>
              <a:rPr lang="en-PH" dirty="0" smtClean="0">
                <a:solidFill>
                  <a:srgbClr val="FFFF00"/>
                </a:solidFill>
              </a:rPr>
              <a:t>SpitterDaoTestSimple.java  and SpitterDaoTest.java should pass</a:t>
            </a:r>
          </a:p>
          <a:p>
            <a:pPr lvl="1"/>
            <a:endParaRPr lang="en-PH" dirty="0" smtClean="0">
              <a:solidFill>
                <a:srgbClr val="FFFF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
            <a:ext cx="8229600" cy="1399032"/>
          </a:xfrm>
        </p:spPr>
        <p:txBody>
          <a:bodyPr>
            <a:normAutofit/>
          </a:bodyPr>
          <a:lstStyle/>
          <a:p>
            <a:r>
              <a:rPr lang="en-PH" sz="2800" b="1" dirty="0" smtClean="0"/>
              <a:t>USING SPRING’S DAO SUPPORT CLASSES FOR JDBC</a:t>
            </a:r>
            <a:endParaRPr lang="en-PH" sz="2800" dirty="0"/>
          </a:p>
        </p:txBody>
      </p:sp>
      <p:sp>
        <p:nvSpPr>
          <p:cNvPr id="3" name="Content Placeholder 2"/>
          <p:cNvSpPr>
            <a:spLocks noGrp="1"/>
          </p:cNvSpPr>
          <p:nvPr>
            <p:ph idx="1"/>
          </p:nvPr>
        </p:nvSpPr>
        <p:spPr>
          <a:xfrm>
            <a:off x="457200" y="1600200"/>
            <a:ext cx="8229600" cy="4854608"/>
          </a:xfrm>
        </p:spPr>
        <p:txBody>
          <a:bodyPr/>
          <a:lstStyle/>
          <a:p>
            <a:r>
              <a:rPr lang="en-PH" dirty="0" smtClean="0"/>
              <a:t>For each of our application’s JDBC-backed DAO classes, we’ll need to be sure to add a </a:t>
            </a:r>
            <a:r>
              <a:rPr lang="en-PH" dirty="0" err="1" smtClean="0"/>
              <a:t>SimpleJdbcTemplate</a:t>
            </a:r>
            <a:r>
              <a:rPr lang="en-PH" dirty="0" smtClean="0"/>
              <a:t> property and setter method. And we’ll need to be sure to wire the </a:t>
            </a:r>
            <a:r>
              <a:rPr lang="en-PH" dirty="0" err="1" smtClean="0"/>
              <a:t>SimpleJdbcTemplate</a:t>
            </a:r>
            <a:r>
              <a:rPr lang="en-PH" dirty="0" smtClean="0"/>
              <a:t> bean into the </a:t>
            </a:r>
            <a:r>
              <a:rPr lang="en-PH" dirty="0" err="1" smtClean="0"/>
              <a:t>SimpleJdbcTemplate</a:t>
            </a:r>
            <a:r>
              <a:rPr lang="en-PH" dirty="0" smtClean="0"/>
              <a:t> property of each DAO. </a:t>
            </a:r>
            <a:endParaRPr lang="en-PH"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One solution would be for you to create a common parent class for all your DAO objects where the </a:t>
            </a:r>
            <a:r>
              <a:rPr lang="en-PH" dirty="0" err="1" smtClean="0"/>
              <a:t>SimpleJdbcTemplate</a:t>
            </a:r>
            <a:r>
              <a:rPr lang="en-PH" dirty="0" smtClean="0"/>
              <a:t> property resides.</a:t>
            </a:r>
            <a:endParaRPr lang="en-PH" dirty="0"/>
          </a:p>
        </p:txBody>
      </p:sp>
      <p:pic>
        <p:nvPicPr>
          <p:cNvPr id="5122" name="Picture 2"/>
          <p:cNvPicPr>
            <a:picLocks noChangeAspect="1" noChangeArrowheads="1"/>
          </p:cNvPicPr>
          <p:nvPr/>
        </p:nvPicPr>
        <p:blipFill>
          <a:blip r:embed="rId2" cstate="print"/>
          <a:srcRect/>
          <a:stretch>
            <a:fillRect/>
          </a:stretch>
        </p:blipFill>
        <p:spPr bwMode="auto">
          <a:xfrm>
            <a:off x="2057400" y="2667000"/>
            <a:ext cx="4343400" cy="34290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PH" dirty="0" smtClean="0"/>
              <a:t>The idea of creating a base DAO class that holds the JDBC template is such a good idea that Spring comes with just such a base class out of the box.</a:t>
            </a:r>
          </a:p>
          <a:p>
            <a:pPr lvl="1"/>
            <a:r>
              <a:rPr lang="en-PH" dirty="0" err="1" smtClean="0"/>
              <a:t>JdbcDaoSupport</a:t>
            </a:r>
            <a:endParaRPr lang="en-PH" dirty="0" smtClean="0"/>
          </a:p>
          <a:p>
            <a:pPr lvl="1"/>
            <a:r>
              <a:rPr lang="en-PH" dirty="0" err="1" smtClean="0"/>
              <a:t>SimpleJdbcDaoSupport</a:t>
            </a:r>
            <a:endParaRPr lang="en-PH" dirty="0" smtClean="0"/>
          </a:p>
          <a:p>
            <a:pPr lvl="1"/>
            <a:r>
              <a:rPr lang="en-PH" dirty="0" err="1" smtClean="0"/>
              <a:t>NamedParameterJdbcDaoSupport</a:t>
            </a:r>
            <a:endParaRPr lang="en-PH" dirty="0"/>
          </a:p>
        </p:txBody>
      </p:sp>
      <p:pic>
        <p:nvPicPr>
          <p:cNvPr id="6146" name="Picture 2"/>
          <p:cNvPicPr>
            <a:picLocks noChangeAspect="1" noChangeArrowheads="1"/>
          </p:cNvPicPr>
          <p:nvPr/>
        </p:nvPicPr>
        <p:blipFill>
          <a:blip r:embed="rId2" cstate="print"/>
          <a:srcRect/>
          <a:stretch>
            <a:fillRect/>
          </a:stretch>
        </p:blipFill>
        <p:spPr bwMode="auto">
          <a:xfrm>
            <a:off x="762000" y="4114800"/>
            <a:ext cx="8001000" cy="14192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a:t>
            </a:r>
            <a:r>
              <a:rPr lang="en-PH" dirty="0" err="1" smtClean="0"/>
              <a:t>SimpleJdbcDaoSupport</a:t>
            </a:r>
            <a:r>
              <a:rPr lang="en-PH" dirty="0" smtClean="0"/>
              <a:t> provides convenient access to the </a:t>
            </a:r>
            <a:r>
              <a:rPr lang="en-PH" dirty="0" err="1" smtClean="0"/>
              <a:t>SimpleJdbcTemplate</a:t>
            </a:r>
            <a:r>
              <a:rPr lang="en-PH" dirty="0" smtClean="0"/>
              <a:t> through the </a:t>
            </a:r>
            <a:r>
              <a:rPr lang="en-PH" dirty="0" err="1" smtClean="0"/>
              <a:t>getSimpleJdbcTemplate</a:t>
            </a:r>
            <a:r>
              <a:rPr lang="en-PH" dirty="0" smtClean="0"/>
              <a:t>() method. </a:t>
            </a:r>
            <a:endParaRPr lang="en-PH" dirty="0"/>
          </a:p>
        </p:txBody>
      </p:sp>
      <p:pic>
        <p:nvPicPr>
          <p:cNvPr id="1026" name="Picture 2"/>
          <p:cNvPicPr>
            <a:picLocks noChangeAspect="1" noChangeArrowheads="1"/>
          </p:cNvPicPr>
          <p:nvPr/>
        </p:nvPicPr>
        <p:blipFill>
          <a:blip r:embed="rId2" cstate="print"/>
          <a:srcRect/>
          <a:stretch>
            <a:fillRect/>
          </a:stretch>
        </p:blipFill>
        <p:spPr bwMode="auto">
          <a:xfrm>
            <a:off x="533400" y="2481263"/>
            <a:ext cx="8305800" cy="3081337"/>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5800" y="457200"/>
            <a:ext cx="7924800" cy="1676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762000" y="2514600"/>
            <a:ext cx="7924800" cy="1752600"/>
          </a:xfrm>
          <a:prstGeom prst="rect">
            <a:avLst/>
          </a:prstGeom>
          <a:noFill/>
          <a:ln w="9525">
            <a:noFill/>
            <a:miter lim="800000"/>
            <a:headEnd/>
            <a:tailEnd/>
          </a:ln>
        </p:spPr>
      </p:pic>
      <p:sp>
        <p:nvSpPr>
          <p:cNvPr id="6" name="Rectangle 5"/>
          <p:cNvSpPr/>
          <p:nvPr/>
        </p:nvSpPr>
        <p:spPr>
          <a:xfrm>
            <a:off x="533400" y="4572000"/>
            <a:ext cx="8229600" cy="1384995"/>
          </a:xfrm>
          <a:prstGeom prst="rect">
            <a:avLst/>
          </a:prstGeom>
        </p:spPr>
        <p:txBody>
          <a:bodyPr wrap="square">
            <a:spAutoFit/>
          </a:bodyPr>
          <a:lstStyle/>
          <a:p>
            <a:r>
              <a:rPr lang="en-PH" sz="2800" dirty="0" smtClean="0"/>
              <a:t>When </a:t>
            </a:r>
            <a:r>
              <a:rPr lang="en-PH" sz="2800" dirty="0" err="1" smtClean="0"/>
              <a:t>JdbcSpitterDao</a:t>
            </a:r>
            <a:r>
              <a:rPr lang="en-PH" sz="2800" dirty="0" smtClean="0"/>
              <a:t> has its </a:t>
            </a:r>
            <a:r>
              <a:rPr lang="en-PH" sz="2800" dirty="0" err="1" smtClean="0"/>
              <a:t>dataSource</a:t>
            </a:r>
            <a:r>
              <a:rPr lang="en-PH" sz="2800" dirty="0" smtClean="0"/>
              <a:t> property configured, it’ll internally create a </a:t>
            </a:r>
            <a:r>
              <a:rPr lang="en-PH" sz="2800" dirty="0" err="1" smtClean="0"/>
              <a:t>SimpleJdbcTemplate</a:t>
            </a:r>
            <a:r>
              <a:rPr lang="en-PH" sz="2800" dirty="0" smtClean="0"/>
              <a:t> instance for you. </a:t>
            </a:r>
            <a:endParaRPr lang="en-PH"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normAutofit/>
          </a:bodyPr>
          <a:lstStyle/>
          <a:p>
            <a:r>
              <a:rPr lang="en-PH" dirty="0" smtClean="0">
                <a:solidFill>
                  <a:srgbClr val="FFFF00"/>
                </a:solidFill>
              </a:rPr>
              <a:t>Exercise 5-3</a:t>
            </a:r>
          </a:p>
          <a:p>
            <a:pPr lvl="1"/>
            <a:r>
              <a:rPr lang="en-PH" dirty="0" smtClean="0">
                <a:solidFill>
                  <a:srgbClr val="FFFF00"/>
                </a:solidFill>
              </a:rPr>
              <a:t>Convert current project to using </a:t>
            </a:r>
            <a:r>
              <a:rPr lang="en-PH" dirty="0" err="1" smtClean="0"/>
              <a:t>SimpleJdbcDaoSupport</a:t>
            </a:r>
            <a:endParaRPr lang="en-PH" dirty="0" smtClean="0"/>
          </a:p>
          <a:p>
            <a:pPr lvl="1"/>
            <a:r>
              <a:rPr lang="en-PH" dirty="0" err="1" smtClean="0">
                <a:solidFill>
                  <a:srgbClr val="FFFF00"/>
                </a:solidFill>
              </a:rPr>
              <a:t>JdbcSpitterDao</a:t>
            </a:r>
            <a:r>
              <a:rPr lang="en-PH" dirty="0" smtClean="0">
                <a:solidFill>
                  <a:srgbClr val="FFFF00"/>
                </a:solidFill>
              </a:rPr>
              <a:t> should extends </a:t>
            </a:r>
            <a:r>
              <a:rPr lang="en-PH" dirty="0" err="1" smtClean="0">
                <a:solidFill>
                  <a:srgbClr val="FFFF00"/>
                </a:solidFill>
              </a:rPr>
              <a:t>SimpleJdbcDaoSupport</a:t>
            </a:r>
            <a:endParaRPr lang="en-PH" dirty="0" smtClean="0">
              <a:solidFill>
                <a:srgbClr val="FFFF00"/>
              </a:solidFill>
            </a:endParaRPr>
          </a:p>
          <a:p>
            <a:pPr lvl="1"/>
            <a:r>
              <a:rPr lang="en-PH" dirty="0" smtClean="0">
                <a:solidFill>
                  <a:srgbClr val="FFFF00"/>
                </a:solidFill>
              </a:rPr>
              <a:t>Delete the properties </a:t>
            </a:r>
            <a:r>
              <a:rPr lang="en-PH" dirty="0" err="1" smtClean="0">
                <a:solidFill>
                  <a:srgbClr val="FFFF00"/>
                </a:solidFill>
              </a:rPr>
              <a:t>datasource</a:t>
            </a:r>
            <a:r>
              <a:rPr lang="en-PH" dirty="0" smtClean="0">
                <a:solidFill>
                  <a:srgbClr val="FFFF00"/>
                </a:solidFill>
              </a:rPr>
              <a:t> and </a:t>
            </a:r>
            <a:r>
              <a:rPr lang="en-PH" dirty="0" err="1" smtClean="0">
                <a:solidFill>
                  <a:srgbClr val="FFFF00"/>
                </a:solidFill>
              </a:rPr>
              <a:t>jdbcTemplate</a:t>
            </a:r>
            <a:r>
              <a:rPr lang="en-PH" dirty="0" smtClean="0">
                <a:solidFill>
                  <a:srgbClr val="FFFF00"/>
                </a:solidFill>
              </a:rPr>
              <a:t> from </a:t>
            </a:r>
            <a:r>
              <a:rPr lang="en-PH" dirty="0" err="1" smtClean="0">
                <a:solidFill>
                  <a:srgbClr val="FFFF00"/>
                </a:solidFill>
              </a:rPr>
              <a:t>JdbcSpitterDao</a:t>
            </a:r>
            <a:r>
              <a:rPr lang="en-PH" dirty="0" smtClean="0">
                <a:solidFill>
                  <a:srgbClr val="FFFF00"/>
                </a:solidFill>
              </a:rPr>
              <a:t> including all setters</a:t>
            </a:r>
          </a:p>
          <a:p>
            <a:pPr lvl="1"/>
            <a:endParaRPr lang="en-PH" dirty="0" smtClean="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b="1" i="1" dirty="0" smtClean="0"/>
              <a:t>5.1.1 Getting to know Spring’s data access exception hierarchy</a:t>
            </a:r>
            <a:endParaRPr lang="en-PH" sz="3200" dirty="0"/>
          </a:p>
        </p:txBody>
      </p:sp>
      <p:sp>
        <p:nvSpPr>
          <p:cNvPr id="3" name="Content Placeholder 2"/>
          <p:cNvSpPr>
            <a:spLocks noGrp="1"/>
          </p:cNvSpPr>
          <p:nvPr>
            <p:ph idx="1"/>
          </p:nvPr>
        </p:nvSpPr>
        <p:spPr>
          <a:xfrm>
            <a:off x="457200" y="1600200"/>
            <a:ext cx="8458200" cy="5029200"/>
          </a:xfrm>
        </p:spPr>
        <p:txBody>
          <a:bodyPr>
            <a:normAutofit fontScale="92500"/>
          </a:bodyPr>
          <a:lstStyle/>
          <a:p>
            <a:r>
              <a:rPr lang="en-PH" dirty="0" smtClean="0"/>
              <a:t>Old joke about a skydiver:</a:t>
            </a:r>
          </a:p>
          <a:p>
            <a:endParaRPr lang="en-PH" dirty="0" smtClean="0"/>
          </a:p>
          <a:p>
            <a:endParaRPr lang="en-PH" dirty="0" smtClean="0"/>
          </a:p>
          <a:p>
            <a:endParaRPr lang="en-PH" dirty="0" smtClean="0"/>
          </a:p>
          <a:p>
            <a:pPr>
              <a:buNone/>
            </a:pPr>
            <a:endParaRPr lang="en-PH" dirty="0" smtClean="0"/>
          </a:p>
          <a:p>
            <a:pPr>
              <a:buNone/>
            </a:pPr>
            <a:endParaRPr lang="en-PH" dirty="0" smtClean="0"/>
          </a:p>
          <a:p>
            <a:r>
              <a:rPr lang="en-PH" dirty="0" smtClean="0"/>
              <a:t>If you’ve ever written JDBC code (without Spring), you’re probably keenly aware that you can’t do anything with JDBC without being forced to catch </a:t>
            </a:r>
            <a:r>
              <a:rPr lang="en-PH" dirty="0" err="1" smtClean="0"/>
              <a:t>SQLException</a:t>
            </a:r>
            <a:r>
              <a:rPr lang="en-PH" dirty="0" smtClean="0"/>
              <a:t>.</a:t>
            </a:r>
          </a:p>
          <a:p>
            <a:endParaRPr lang="en-PH" dirty="0" smtClean="0"/>
          </a:p>
          <a:p>
            <a:pPr>
              <a:buNone/>
            </a:pPr>
            <a:endParaRPr lang="en-PH" dirty="0"/>
          </a:p>
        </p:txBody>
      </p:sp>
      <p:pic>
        <p:nvPicPr>
          <p:cNvPr id="7170" name="Picture 2"/>
          <p:cNvPicPr>
            <a:picLocks noChangeAspect="1" noChangeArrowheads="1"/>
          </p:cNvPicPr>
          <p:nvPr/>
        </p:nvPicPr>
        <p:blipFill>
          <a:blip r:embed="rId3" cstate="print"/>
          <a:srcRect/>
          <a:stretch>
            <a:fillRect/>
          </a:stretch>
        </p:blipFill>
        <p:spPr bwMode="auto">
          <a:xfrm>
            <a:off x="685800" y="2362200"/>
            <a:ext cx="78486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smtClean="0"/>
              <a:t>5.4 Integrating Hibernate with Spring</a:t>
            </a:r>
            <a:endParaRPr lang="en-PH" sz="4000" dirty="0"/>
          </a:p>
        </p:txBody>
      </p:sp>
      <p:sp>
        <p:nvSpPr>
          <p:cNvPr id="3" name="Content Placeholder 2"/>
          <p:cNvSpPr>
            <a:spLocks noGrp="1"/>
          </p:cNvSpPr>
          <p:nvPr>
            <p:ph idx="1"/>
          </p:nvPr>
        </p:nvSpPr>
        <p:spPr>
          <a:xfrm>
            <a:off x="457200" y="1752600"/>
            <a:ext cx="8229600" cy="4702208"/>
          </a:xfrm>
        </p:spPr>
        <p:txBody>
          <a:bodyPr/>
          <a:lstStyle/>
          <a:p>
            <a:r>
              <a:rPr lang="en-PH" dirty="0" smtClean="0"/>
              <a:t>JDBC is great for what it does, and for some jobs it works fine. But as our applications become more complex, so do our persistence requirements.</a:t>
            </a:r>
          </a:p>
          <a:p>
            <a:r>
              <a:rPr lang="en-PH" dirty="0" smtClean="0"/>
              <a:t>We need to be able to map object properties to database columns and have our statements and queries created for us, freeing us from typing an endless string of question marks.</a:t>
            </a:r>
            <a:endParaRPr lang="en-PH"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t>We also need features that are more sophisticated:</a:t>
            </a:r>
          </a:p>
          <a:p>
            <a:pPr lvl="1"/>
            <a:r>
              <a:rPr lang="en-PH" i="1" dirty="0" smtClean="0"/>
              <a:t>Lazy loading—As our object graphs become more complex, we sometimes don’t want to fetch entire relationships immediately </a:t>
            </a:r>
          </a:p>
          <a:p>
            <a:pPr lvl="1"/>
            <a:r>
              <a:rPr lang="en-PH" i="1" dirty="0" smtClean="0"/>
              <a:t>Eager fetching—</a:t>
            </a:r>
            <a:r>
              <a:rPr lang="en-PH" dirty="0" smtClean="0"/>
              <a:t>allows you to grab an entire object graph in one query. </a:t>
            </a:r>
          </a:p>
          <a:p>
            <a:pPr lvl="1"/>
            <a:r>
              <a:rPr lang="en-PH" i="1" dirty="0" smtClean="0"/>
              <a:t>Cascading—Sometimes changes to a database table should result in changes to other tables as well. </a:t>
            </a:r>
          </a:p>
          <a:p>
            <a:r>
              <a:rPr lang="en-PH" dirty="0" smtClean="0"/>
              <a:t>The general name for these services is </a:t>
            </a:r>
            <a:r>
              <a:rPr lang="en-PH" i="1" dirty="0" smtClean="0"/>
              <a:t>object-relational mapping (ORM).</a:t>
            </a:r>
          </a:p>
          <a:p>
            <a:pPr lvl="1"/>
            <a:r>
              <a:rPr lang="en-PH" dirty="0" smtClean="0"/>
              <a:t>Using an ORM tool for your persistence layer can save you literally thousands of lines of code and hours of development time.</a:t>
            </a:r>
            <a:endParaRPr lang="en-PH" i="1" dirty="0" smtClean="0"/>
          </a:p>
          <a:p>
            <a:pPr lvl="1"/>
            <a:endParaRPr lang="en-PH"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50008"/>
          </a:xfrm>
        </p:spPr>
        <p:txBody>
          <a:bodyPr>
            <a:normAutofit lnSpcReduction="10000"/>
          </a:bodyPr>
          <a:lstStyle/>
          <a:p>
            <a:r>
              <a:rPr lang="en-PH" dirty="0" smtClean="0"/>
              <a:t>Spring provides support for several persistence frameworks, including Hibernate, </a:t>
            </a:r>
            <a:r>
              <a:rPr lang="en-PH" dirty="0" err="1" smtClean="0"/>
              <a:t>iBATIS</a:t>
            </a:r>
            <a:r>
              <a:rPr lang="en-PH" dirty="0" smtClean="0"/>
              <a:t>, Java Data Objects (JDO), and the Java Persistence API (JPA).</a:t>
            </a:r>
          </a:p>
          <a:p>
            <a:r>
              <a:rPr lang="en-PH" dirty="0" smtClean="0"/>
              <a:t>Spring's support for ORM frameworks provides integration points to the frameworks as well as some additional services:</a:t>
            </a:r>
          </a:p>
          <a:p>
            <a:pPr lvl="1"/>
            <a:r>
              <a:rPr lang="en-PH" dirty="0" smtClean="0"/>
              <a:t>Integrated support for Spring declarative transactions </a:t>
            </a:r>
          </a:p>
          <a:p>
            <a:pPr lvl="1"/>
            <a:r>
              <a:rPr lang="en-PH" dirty="0" smtClean="0"/>
              <a:t>Transparent exception handling</a:t>
            </a:r>
          </a:p>
          <a:p>
            <a:pPr lvl="1"/>
            <a:r>
              <a:rPr lang="en-PH" dirty="0" smtClean="0"/>
              <a:t>Thread-safe, lightweight template classes </a:t>
            </a:r>
          </a:p>
          <a:p>
            <a:pPr lvl="1"/>
            <a:r>
              <a:rPr lang="en-PH" dirty="0" smtClean="0"/>
              <a:t>DAO support classes </a:t>
            </a:r>
          </a:p>
          <a:p>
            <a:pPr lvl="1"/>
            <a:r>
              <a:rPr lang="en-PH" dirty="0" smtClean="0"/>
              <a:t>Resource management</a:t>
            </a:r>
            <a:endParaRPr lang="en-PH"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lnSpcReduction="10000"/>
          </a:bodyPr>
          <a:lstStyle/>
          <a:p>
            <a:r>
              <a:rPr lang="en-PH" dirty="0" smtClean="0"/>
              <a:t>Let’s get started by looking at how Spring integrates with what’s perhaps the most popular ORM framework in use—Hibernate.</a:t>
            </a:r>
          </a:p>
          <a:p>
            <a:r>
              <a:rPr lang="en-PH" dirty="0" smtClean="0"/>
              <a:t>Hibernate is an open source persistence framework that has gained significant popularity in the developer community.</a:t>
            </a:r>
          </a:p>
          <a:p>
            <a:r>
              <a:rPr lang="en-PH" dirty="0" smtClean="0"/>
              <a:t>It provides not only basic object-relational mapping but also all the other sophisticated features you’d expect from a full-featured ORM tool, such as caching, lazy loading, eager fetching, and distributed caching.</a:t>
            </a:r>
            <a:endParaRPr lang="en-PH"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5.4.1 A Hibernate overview</a:t>
            </a:r>
            <a:endParaRPr lang="en-PH" sz="3600" dirty="0"/>
          </a:p>
        </p:txBody>
      </p:sp>
      <p:sp>
        <p:nvSpPr>
          <p:cNvPr id="3" name="Content Placeholder 2"/>
          <p:cNvSpPr>
            <a:spLocks noGrp="1"/>
          </p:cNvSpPr>
          <p:nvPr>
            <p:ph idx="1"/>
          </p:nvPr>
        </p:nvSpPr>
        <p:spPr>
          <a:xfrm>
            <a:off x="457200" y="1371600"/>
            <a:ext cx="8382000" cy="5083208"/>
          </a:xfrm>
        </p:spPr>
        <p:txBody>
          <a:bodyPr>
            <a:normAutofit fontScale="92500" lnSpcReduction="10000"/>
          </a:bodyPr>
          <a:lstStyle/>
          <a:p>
            <a:r>
              <a:rPr lang="en-PH" dirty="0" smtClean="0"/>
              <a:t>As it turns out, Spring’s support for Hibernate offers a similar template class to abstract Hibernate persistence.</a:t>
            </a:r>
          </a:p>
          <a:p>
            <a:r>
              <a:rPr lang="en-PH" dirty="0" smtClean="0"/>
              <a:t>Historically, </a:t>
            </a:r>
            <a:r>
              <a:rPr lang="en-PH" dirty="0" err="1" smtClean="0"/>
              <a:t>HibernateTemplate</a:t>
            </a:r>
            <a:r>
              <a:rPr lang="en-PH" dirty="0" smtClean="0"/>
              <a:t> was the way to work with Hibernate in a Spring application.</a:t>
            </a:r>
          </a:p>
          <a:p>
            <a:r>
              <a:rPr lang="en-PH" dirty="0" smtClean="0"/>
              <a:t>Like its JDBC counterpart, </a:t>
            </a:r>
            <a:r>
              <a:rPr lang="en-PH" dirty="0" err="1" smtClean="0"/>
              <a:t>HibernateTemplate</a:t>
            </a:r>
            <a:r>
              <a:rPr lang="en-PH" dirty="0" smtClean="0"/>
              <a:t> took care of the intricacies of working with Hibernate by catching Hibernate-specific exceptions and </a:t>
            </a:r>
            <a:r>
              <a:rPr lang="en-PH" dirty="0" err="1" smtClean="0"/>
              <a:t>rethrowing</a:t>
            </a:r>
            <a:r>
              <a:rPr lang="en-PH" dirty="0" smtClean="0"/>
              <a:t> them as one of Spring’s unchecked data access exceptions.</a:t>
            </a:r>
            <a:endParaRPr lang="en-PH"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fontScale="92500" lnSpcReduction="10000"/>
          </a:bodyPr>
          <a:lstStyle/>
          <a:p>
            <a:r>
              <a:rPr lang="en-PH" dirty="0" smtClean="0"/>
              <a:t>One of the responsibilities of </a:t>
            </a:r>
            <a:r>
              <a:rPr lang="en-PH" dirty="0" err="1" smtClean="0"/>
              <a:t>HibernateTemplate</a:t>
            </a:r>
            <a:r>
              <a:rPr lang="en-PH" dirty="0" smtClean="0"/>
              <a:t> is to manage Hibernate Sessions.</a:t>
            </a:r>
          </a:p>
          <a:p>
            <a:r>
              <a:rPr lang="en-PH" dirty="0" smtClean="0"/>
              <a:t>The downside of </a:t>
            </a:r>
            <a:r>
              <a:rPr lang="en-PH" dirty="0" err="1" smtClean="0"/>
              <a:t>HibernateTemplate</a:t>
            </a:r>
            <a:r>
              <a:rPr lang="en-PH" dirty="0" smtClean="0"/>
              <a:t> is that it’s somewhat intrusive. When we use Spring’s </a:t>
            </a:r>
            <a:r>
              <a:rPr lang="en-PH" dirty="0" err="1" smtClean="0"/>
              <a:t>HibernateTemplate</a:t>
            </a:r>
            <a:r>
              <a:rPr lang="en-PH" dirty="0" smtClean="0"/>
              <a:t> in a DAO (whether directly or through </a:t>
            </a:r>
            <a:r>
              <a:rPr lang="en-PH" dirty="0" err="1" smtClean="0"/>
              <a:t>HibernateDaoSupport</a:t>
            </a:r>
            <a:r>
              <a:rPr lang="en-PH" dirty="0" smtClean="0"/>
              <a:t>), the DAO class is coupled to the Spring API.</a:t>
            </a:r>
          </a:p>
          <a:p>
            <a:r>
              <a:rPr lang="en-PH" dirty="0" smtClean="0"/>
              <a:t>Even though </a:t>
            </a:r>
            <a:r>
              <a:rPr lang="en-PH" dirty="0" err="1" smtClean="0"/>
              <a:t>HibernateTemplate</a:t>
            </a:r>
            <a:r>
              <a:rPr lang="en-PH" dirty="0" smtClean="0"/>
              <a:t> is still around, it’s no longer considered the best way of working with Hibernate.</a:t>
            </a:r>
          </a:p>
          <a:p>
            <a:r>
              <a:rPr lang="en-PH" i="1" dirty="0" smtClean="0"/>
              <a:t>Contextual sessions, </a:t>
            </a:r>
            <a:r>
              <a:rPr lang="en-PH" dirty="0" smtClean="0"/>
              <a:t>introduced in Hibernate 3, are a way in which Hibernate itself manages one Session per transaction.</a:t>
            </a:r>
          </a:p>
          <a:p>
            <a:endParaRPr lang="en-PH"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5.4.2 Declaring a Hibernate session factory</a:t>
            </a:r>
            <a:endParaRPr lang="en-PH" sz="3600" dirty="0"/>
          </a:p>
        </p:txBody>
      </p:sp>
      <p:sp>
        <p:nvSpPr>
          <p:cNvPr id="3" name="Content Placeholder 2"/>
          <p:cNvSpPr>
            <a:spLocks noGrp="1"/>
          </p:cNvSpPr>
          <p:nvPr>
            <p:ph idx="1"/>
          </p:nvPr>
        </p:nvSpPr>
        <p:spPr>
          <a:xfrm>
            <a:off x="457200" y="1524000"/>
            <a:ext cx="8305800" cy="5105400"/>
          </a:xfrm>
        </p:spPr>
        <p:txBody>
          <a:bodyPr>
            <a:normAutofit fontScale="92500" lnSpcReduction="20000"/>
          </a:bodyPr>
          <a:lstStyle/>
          <a:p>
            <a:r>
              <a:rPr lang="en-PH" dirty="0" smtClean="0"/>
              <a:t>Natively, the main interface for working with Hibernate is </a:t>
            </a:r>
            <a:r>
              <a:rPr lang="en-PH" dirty="0" err="1" smtClean="0"/>
              <a:t>org.hibernate.Session</a:t>
            </a:r>
            <a:r>
              <a:rPr lang="en-PH" dirty="0" smtClean="0"/>
              <a:t>.</a:t>
            </a:r>
          </a:p>
          <a:p>
            <a:r>
              <a:rPr lang="en-PH" dirty="0" smtClean="0"/>
              <a:t>The Session interface provides basic data access functionality such as the ability to save, update, delete, and load objects from the database. </a:t>
            </a:r>
          </a:p>
          <a:p>
            <a:r>
              <a:rPr lang="en-PH" dirty="0" smtClean="0"/>
              <a:t>The standard way to get a reference to a Hibernate Session object is through an implementation of </a:t>
            </a:r>
            <a:r>
              <a:rPr lang="en-PH" dirty="0" err="1" smtClean="0"/>
              <a:t>Hibernate’s</a:t>
            </a:r>
            <a:r>
              <a:rPr lang="en-PH" dirty="0" smtClean="0"/>
              <a:t> </a:t>
            </a:r>
            <a:r>
              <a:rPr lang="en-PH" dirty="0" err="1" smtClean="0"/>
              <a:t>SessionFactory</a:t>
            </a:r>
            <a:r>
              <a:rPr lang="en-PH" dirty="0" smtClean="0"/>
              <a:t> interface. Among other things, </a:t>
            </a:r>
            <a:r>
              <a:rPr lang="en-PH" dirty="0" err="1" smtClean="0"/>
              <a:t>SessionFactory</a:t>
            </a:r>
            <a:r>
              <a:rPr lang="en-PH" dirty="0" smtClean="0"/>
              <a:t> is responsible for opening, closing, and managing Hibernate Sessions.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3124200"/>
          </a:xfrm>
        </p:spPr>
        <p:txBody>
          <a:bodyPr>
            <a:normAutofit fontScale="92500" lnSpcReduction="20000"/>
          </a:bodyPr>
          <a:lstStyle/>
          <a:p>
            <a:r>
              <a:rPr lang="en-PH" dirty="0" smtClean="0"/>
              <a:t>In Spring, the way to get a Hibernate </a:t>
            </a:r>
            <a:r>
              <a:rPr lang="en-PH" dirty="0" err="1" smtClean="0"/>
              <a:t>SessionFactory</a:t>
            </a:r>
            <a:r>
              <a:rPr lang="en-PH" dirty="0" smtClean="0"/>
              <a:t> is through one of Spring’s Hibernate session factory beans.</a:t>
            </a:r>
          </a:p>
          <a:p>
            <a:r>
              <a:rPr lang="en-PH" dirty="0" smtClean="0"/>
              <a:t>These session factory beans are implementations of Spring’s </a:t>
            </a:r>
            <a:r>
              <a:rPr lang="en-PH" dirty="0" err="1" smtClean="0"/>
              <a:t>FactoryBean</a:t>
            </a:r>
            <a:r>
              <a:rPr lang="en-PH" dirty="0" smtClean="0"/>
              <a:t> interface that produce a Hibernate </a:t>
            </a:r>
            <a:r>
              <a:rPr lang="en-PH" dirty="0" err="1" smtClean="0"/>
              <a:t>SessionFactory</a:t>
            </a:r>
            <a:r>
              <a:rPr lang="en-PH" dirty="0" smtClean="0"/>
              <a:t> when wired into any property of type </a:t>
            </a:r>
            <a:r>
              <a:rPr lang="en-PH" dirty="0" err="1" smtClean="0"/>
              <a:t>SessionFactory</a:t>
            </a:r>
            <a:r>
              <a:rPr lang="en-PH" dirty="0" smtClean="0"/>
              <a:t>.</a:t>
            </a:r>
            <a:endParaRPr lang="en-PH" dirty="0"/>
          </a:p>
        </p:txBody>
      </p:sp>
      <p:pic>
        <p:nvPicPr>
          <p:cNvPr id="7170" name="Picture 2"/>
          <p:cNvPicPr>
            <a:picLocks noChangeAspect="1" noChangeArrowheads="1"/>
          </p:cNvPicPr>
          <p:nvPr/>
        </p:nvPicPr>
        <p:blipFill>
          <a:blip r:embed="rId3" cstate="print"/>
          <a:srcRect/>
          <a:stretch>
            <a:fillRect/>
          </a:stretch>
        </p:blipFill>
        <p:spPr bwMode="auto">
          <a:xfrm>
            <a:off x="685800" y="3352800"/>
            <a:ext cx="8077200" cy="35052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762000" y="381000"/>
            <a:ext cx="7924800" cy="15240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38200" y="1905000"/>
            <a:ext cx="7924800" cy="1905000"/>
          </a:xfrm>
          <a:prstGeom prst="rect">
            <a:avLst/>
          </a:prstGeom>
          <a:noFill/>
          <a:ln w="9525">
            <a:noFill/>
            <a:miter lim="800000"/>
            <a:headEnd/>
            <a:tailEnd/>
          </a:ln>
        </p:spPr>
      </p:pic>
      <p:pic>
        <p:nvPicPr>
          <p:cNvPr id="8196" name="Picture 4"/>
          <p:cNvPicPr>
            <a:picLocks noChangeAspect="1" noChangeArrowheads="1"/>
          </p:cNvPicPr>
          <p:nvPr/>
        </p:nvPicPr>
        <p:blipFill>
          <a:blip r:embed="rId5" cstate="print"/>
          <a:srcRect/>
          <a:stretch>
            <a:fillRect/>
          </a:stretch>
        </p:blipFill>
        <p:spPr bwMode="auto">
          <a:xfrm>
            <a:off x="609600" y="4572000"/>
            <a:ext cx="81534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3600" b="1" i="1" dirty="0" smtClean="0"/>
              <a:t>5.4.3 Building Spring-free Hibernate</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smtClean="0"/>
              <a:t>As mentioned before, without contextual sessions, Spring’s Hibernate templates would handle the task of ensuring one session per transaction. But now that Hibernate manages this, there’s no need for a template class. That means that you can wire a Hibernate session directly into your DAO classes.</a:t>
            </a:r>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lnSpcReduction="10000"/>
          </a:bodyPr>
          <a:lstStyle/>
          <a:p>
            <a:r>
              <a:rPr lang="en-PH" dirty="0" smtClean="0"/>
              <a:t>Some common problems that might cause an </a:t>
            </a:r>
            <a:r>
              <a:rPr lang="en-PH" dirty="0" err="1" smtClean="0"/>
              <a:t>SQLException</a:t>
            </a:r>
            <a:r>
              <a:rPr lang="en-PH" dirty="0" smtClean="0"/>
              <a:t> to be thrown include:</a:t>
            </a:r>
          </a:p>
          <a:p>
            <a:pPr lvl="1"/>
            <a:r>
              <a:rPr lang="en-PH" dirty="0" smtClean="0"/>
              <a:t> The application is unable to connect to the database. </a:t>
            </a:r>
          </a:p>
          <a:p>
            <a:pPr lvl="1"/>
            <a:r>
              <a:rPr lang="en-PH" dirty="0" smtClean="0"/>
              <a:t>The query being performed has errors in its syntax.</a:t>
            </a:r>
          </a:p>
          <a:p>
            <a:pPr lvl="1"/>
            <a:r>
              <a:rPr lang="en-PH" dirty="0" smtClean="0"/>
              <a:t> The tables and/or columns referred to in the query don’t exist. </a:t>
            </a:r>
          </a:p>
          <a:p>
            <a:pPr lvl="1"/>
            <a:r>
              <a:rPr lang="en-PH" dirty="0" smtClean="0"/>
              <a:t>An attempt was made to insert or update values that violate a database constraint.</a:t>
            </a:r>
          </a:p>
          <a:p>
            <a:r>
              <a:rPr lang="en-PH" dirty="0" smtClean="0"/>
              <a:t>The big question surrounding </a:t>
            </a:r>
            <a:r>
              <a:rPr lang="en-PH" dirty="0" err="1" smtClean="0"/>
              <a:t>SQLException</a:t>
            </a:r>
            <a:r>
              <a:rPr lang="en-PH" dirty="0" smtClean="0"/>
              <a:t> is how it should be handled when it’s caught.</a:t>
            </a:r>
            <a:endParaRPr lang="en-PH"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838200" y="304800"/>
            <a:ext cx="7543800" cy="63246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note that we’re using Spring’s @</a:t>
            </a:r>
            <a:r>
              <a:rPr lang="en-PH" dirty="0" err="1" smtClean="0"/>
              <a:t>Autowired</a:t>
            </a:r>
            <a:r>
              <a:rPr lang="en-PH" dirty="0" smtClean="0"/>
              <a:t> annotation to have Spring automatically inject a </a:t>
            </a:r>
            <a:r>
              <a:rPr lang="en-PH" dirty="0" err="1" smtClean="0"/>
              <a:t>SessionFactory</a:t>
            </a:r>
            <a:r>
              <a:rPr lang="en-PH" dirty="0" smtClean="0"/>
              <a:t> into </a:t>
            </a:r>
            <a:r>
              <a:rPr lang="en-PH" dirty="0" err="1" smtClean="0"/>
              <a:t>HibernateSpitterDao's</a:t>
            </a:r>
            <a:r>
              <a:rPr lang="en-PH" dirty="0" smtClean="0"/>
              <a:t> </a:t>
            </a:r>
            <a:r>
              <a:rPr lang="en-PH" dirty="0" err="1" smtClean="0"/>
              <a:t>sessionFactory</a:t>
            </a:r>
            <a:r>
              <a:rPr lang="en-PH" dirty="0" smtClean="0"/>
              <a:t> property.</a:t>
            </a:r>
          </a:p>
          <a:p>
            <a:r>
              <a:rPr lang="en-PH" dirty="0" smtClean="0"/>
              <a:t>Then, in the </a:t>
            </a:r>
            <a:r>
              <a:rPr lang="en-PH" dirty="0" err="1" smtClean="0"/>
              <a:t>currentSession</a:t>
            </a:r>
            <a:r>
              <a:rPr lang="en-PH" dirty="0" smtClean="0"/>
              <a:t>() method, we use that </a:t>
            </a:r>
            <a:r>
              <a:rPr lang="en-PH" dirty="0" err="1" smtClean="0"/>
              <a:t>SessionFactory</a:t>
            </a:r>
            <a:r>
              <a:rPr lang="en-PH" dirty="0" smtClean="0"/>
              <a:t> to get the current transaction’s session.</a:t>
            </a:r>
          </a:p>
          <a:p>
            <a:r>
              <a:rPr lang="en-PH" dirty="0" smtClean="0"/>
              <a:t>Also note that we’ve annotated the class with @Repository. This means that we won’t have to explicitly declare a </a:t>
            </a:r>
            <a:r>
              <a:rPr lang="en-PH" dirty="0" err="1" smtClean="0"/>
              <a:t>HibernateSpitterDao</a:t>
            </a:r>
            <a:r>
              <a:rPr lang="en-PH" dirty="0" smtClean="0"/>
              <a:t> bean, as long as we configure &lt;</a:t>
            </a:r>
            <a:r>
              <a:rPr lang="en-PH" dirty="0" err="1" smtClean="0"/>
              <a:t>context:component</a:t>
            </a:r>
            <a:r>
              <a:rPr lang="en-PH" dirty="0" smtClean="0"/>
              <a:t>-scan&gt; </a:t>
            </a:r>
            <a:endParaRPr lang="en-PH"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fontScale="92500"/>
          </a:bodyPr>
          <a:lstStyle/>
          <a:p>
            <a:r>
              <a:rPr lang="en-PH" dirty="0" smtClean="0"/>
              <a:t>To add exception translation to a template-less Hibernate DAO, we just need to add a </a:t>
            </a:r>
            <a:r>
              <a:rPr lang="en-PH" dirty="0" err="1" smtClean="0"/>
              <a:t>PersistenceExceptionTranslationPostProcessor</a:t>
            </a:r>
            <a:r>
              <a:rPr lang="en-PH" dirty="0" smtClean="0"/>
              <a:t> bean to the Spring application context:</a:t>
            </a:r>
          </a:p>
          <a:p>
            <a:endParaRPr lang="en-PH" dirty="0" smtClean="0"/>
          </a:p>
          <a:p>
            <a:endParaRPr lang="en-PH" dirty="0" smtClean="0"/>
          </a:p>
          <a:p>
            <a:r>
              <a:rPr lang="en-PH" dirty="0" err="1" smtClean="0"/>
              <a:t>PersistenceExceptionTranslationPostProcessor</a:t>
            </a:r>
            <a:r>
              <a:rPr lang="en-PH" dirty="0" smtClean="0"/>
              <a:t> is a bean post processor which adds an advisor to any bean that’s annotated with @Repository so that any platform- specific exceptions are caught and then </a:t>
            </a:r>
            <a:r>
              <a:rPr lang="en-PH" dirty="0" err="1" smtClean="0"/>
              <a:t>rethrown</a:t>
            </a:r>
            <a:r>
              <a:rPr lang="en-PH" dirty="0" smtClean="0"/>
              <a:t> as one of Spring’s unchecked data access exceptions.</a:t>
            </a:r>
          </a:p>
          <a:p>
            <a:endParaRPr lang="en-PH" dirty="0"/>
          </a:p>
        </p:txBody>
      </p:sp>
      <p:pic>
        <p:nvPicPr>
          <p:cNvPr id="10242" name="Picture 2"/>
          <p:cNvPicPr>
            <a:picLocks noChangeAspect="1" noChangeArrowheads="1"/>
          </p:cNvPicPr>
          <p:nvPr/>
        </p:nvPicPr>
        <p:blipFill>
          <a:blip r:embed="rId3" cstate="print"/>
          <a:srcRect/>
          <a:stretch>
            <a:fillRect/>
          </a:stretch>
        </p:blipFill>
        <p:spPr bwMode="auto">
          <a:xfrm>
            <a:off x="609600" y="2209800"/>
            <a:ext cx="8077199" cy="94773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sz="4000" b="1" i="1" dirty="0" smtClean="0"/>
              <a:t>5.5 Spring and the Java Persistence API</a:t>
            </a:r>
            <a:endParaRPr lang="en-PH" sz="4000" dirty="0"/>
          </a:p>
        </p:txBody>
      </p:sp>
      <p:sp>
        <p:nvSpPr>
          <p:cNvPr id="3" name="Content Placeholder 2"/>
          <p:cNvSpPr>
            <a:spLocks noGrp="1"/>
          </p:cNvSpPr>
          <p:nvPr>
            <p:ph idx="1"/>
          </p:nvPr>
        </p:nvSpPr>
        <p:spPr>
          <a:xfrm>
            <a:off x="457200" y="1447800"/>
            <a:ext cx="8229600" cy="5007008"/>
          </a:xfrm>
        </p:spPr>
        <p:txBody>
          <a:bodyPr>
            <a:normAutofit fontScale="92500"/>
          </a:bodyPr>
          <a:lstStyle/>
          <a:p>
            <a:r>
              <a:rPr lang="en-PH" dirty="0" smtClean="0"/>
              <a:t>From its beginning, the EJB specification has included the concept of entity beans.</a:t>
            </a:r>
          </a:p>
          <a:p>
            <a:r>
              <a:rPr lang="en-PH" dirty="0" smtClean="0"/>
              <a:t>Entity beans both enjoyed the rise and suffered the fall of EJB’s popularity.</a:t>
            </a:r>
          </a:p>
          <a:p>
            <a:r>
              <a:rPr lang="en-PH" dirty="0" smtClean="0"/>
              <a:t>In recent years, developers have traded in their heavyweight EJBs for simpler POJO-based development. This presented a challenge to the Java Community Process to shape the new EJB specification around POJOs. The result is JSR-220—also known as </a:t>
            </a:r>
            <a:r>
              <a:rPr lang="en-PH" i="1" dirty="0" smtClean="0"/>
              <a:t>EJB 3.</a:t>
            </a:r>
            <a:endParaRPr lang="en-PH"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lnSpcReduction="20000"/>
          </a:bodyPr>
          <a:lstStyle/>
          <a:p>
            <a:r>
              <a:rPr lang="en-PH" dirty="0" smtClean="0"/>
              <a:t>The Java Persistence API (JPA) emerged out of the rubble of EJB 2’s entity beans as the next-generation Java persistence standard.</a:t>
            </a:r>
          </a:p>
          <a:p>
            <a:r>
              <a:rPr lang="en-PH" dirty="0" smtClean="0"/>
              <a:t>JPA is a POJO-based persistence </a:t>
            </a:r>
            <a:r>
              <a:rPr lang="en-PH" dirty="0" err="1" smtClean="0"/>
              <a:t>mecha-nism</a:t>
            </a:r>
            <a:r>
              <a:rPr lang="en-PH" dirty="0" smtClean="0"/>
              <a:t> that draws ideas from both Hibernate and </a:t>
            </a:r>
            <a:r>
              <a:rPr lang="en-PH" i="1" dirty="0" smtClean="0"/>
              <a:t>Java Data Objects (JDO), and mixes Java 5 annotations in for good measure.</a:t>
            </a:r>
          </a:p>
          <a:p>
            <a:r>
              <a:rPr lang="en-PH" dirty="0" smtClean="0"/>
              <a:t>With the Spring 2.0 release came the premiere of Spring integration with JPA. The irony is that many blame (or credit) Spring with the demise of EJB. But now that Spring provides support for JPA, many developers are recommending JPA for persistence in Spring-based applications. In fact, some say that Spring-JPA is the dream team for POJO development.</a:t>
            </a:r>
            <a:endParaRPr lang="en-PH"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sz="3600" b="1" i="1" dirty="0" smtClean="0"/>
              <a:t>5.5.1 Configuring an entity manager factory</a:t>
            </a:r>
            <a:endParaRPr lang="en-PH" sz="3600" dirty="0"/>
          </a:p>
        </p:txBody>
      </p:sp>
      <p:sp>
        <p:nvSpPr>
          <p:cNvPr id="3" name="Content Placeholder 2"/>
          <p:cNvSpPr>
            <a:spLocks noGrp="1"/>
          </p:cNvSpPr>
          <p:nvPr>
            <p:ph idx="1"/>
          </p:nvPr>
        </p:nvSpPr>
        <p:spPr>
          <a:xfrm>
            <a:off x="457200" y="1447800"/>
            <a:ext cx="8229600" cy="5007008"/>
          </a:xfrm>
        </p:spPr>
        <p:txBody>
          <a:bodyPr>
            <a:normAutofit fontScale="92500"/>
          </a:bodyPr>
          <a:lstStyle/>
          <a:p>
            <a:r>
              <a:rPr lang="en-PH" dirty="0" smtClean="0"/>
              <a:t>In a nutshell, JPA-based applications use an implementation of </a:t>
            </a:r>
            <a:r>
              <a:rPr lang="en-PH" dirty="0" err="1" smtClean="0"/>
              <a:t>EntityManager</a:t>
            </a:r>
            <a:r>
              <a:rPr lang="en-PH" dirty="0" smtClean="0"/>
              <a:t>- Factory to get an instance of an </a:t>
            </a:r>
            <a:r>
              <a:rPr lang="en-PH" dirty="0" err="1" smtClean="0"/>
              <a:t>EntityManager</a:t>
            </a:r>
            <a:r>
              <a:rPr lang="en-PH" dirty="0" smtClean="0"/>
              <a:t>.</a:t>
            </a:r>
          </a:p>
          <a:p>
            <a:pPr lvl="1"/>
            <a:r>
              <a:rPr lang="en-PH" i="1" dirty="0" smtClean="0"/>
              <a:t>Application-managed—Entity managers are created when an application directly requests one from an entity manager factory. </a:t>
            </a:r>
          </a:p>
          <a:p>
            <a:pPr lvl="1"/>
            <a:r>
              <a:rPr lang="en-PH" i="1" dirty="0" smtClean="0"/>
              <a:t>Container-managed—Entity managers are created and managed by a Java EE container. The application doesn’t interact with the entity manager factory at all. Instead, entity managers are obtained directly through injection or from JNDI. </a:t>
            </a:r>
            <a:endParaRPr lang="en-PH"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t>So what does this all mean for Spring developers wanting to use JPA?</a:t>
            </a:r>
          </a:p>
          <a:p>
            <a:r>
              <a:rPr lang="en-PH" dirty="0" smtClean="0"/>
              <a:t>Not much. Regardless of which variety of </a:t>
            </a:r>
            <a:r>
              <a:rPr lang="en-PH" dirty="0" err="1" smtClean="0"/>
              <a:t>EntityManagerFactory</a:t>
            </a:r>
            <a:r>
              <a:rPr lang="en-PH" dirty="0" smtClean="0"/>
              <a:t> you want to use, Spring will take responsibility for managing </a:t>
            </a:r>
            <a:r>
              <a:rPr lang="en-PH" dirty="0" err="1" smtClean="0"/>
              <a:t>EntityManagers</a:t>
            </a:r>
            <a:r>
              <a:rPr lang="en-PH" dirty="0" smtClean="0"/>
              <a:t> for you.</a:t>
            </a:r>
          </a:p>
          <a:p>
            <a:r>
              <a:rPr lang="en-PH" dirty="0" smtClean="0"/>
              <a:t>Each </a:t>
            </a:r>
            <a:r>
              <a:rPr lang="en-PH" dirty="0" err="1" smtClean="0"/>
              <a:t>flavor</a:t>
            </a:r>
            <a:r>
              <a:rPr lang="en-PH" dirty="0" smtClean="0"/>
              <a:t> of entity manager factory is produced by a corresponding Spring </a:t>
            </a:r>
            <a:r>
              <a:rPr lang="en-PH" dirty="0" err="1" smtClean="0"/>
              <a:t>fac</a:t>
            </a:r>
            <a:r>
              <a:rPr lang="en-PH" dirty="0" smtClean="0"/>
              <a:t>- </a:t>
            </a:r>
            <a:r>
              <a:rPr lang="en-PH" dirty="0" err="1" smtClean="0"/>
              <a:t>tory</a:t>
            </a:r>
            <a:r>
              <a:rPr lang="en-PH" dirty="0" smtClean="0"/>
              <a:t> bean: </a:t>
            </a:r>
          </a:p>
          <a:p>
            <a:pPr lvl="1"/>
            <a:r>
              <a:rPr lang="en-PH" dirty="0" err="1" smtClean="0"/>
              <a:t>LocalEntityManagerFactoryBean</a:t>
            </a:r>
            <a:r>
              <a:rPr lang="en-PH" dirty="0" smtClean="0"/>
              <a:t> produces an application-managed </a:t>
            </a:r>
            <a:r>
              <a:rPr lang="en-PH" dirty="0" err="1" smtClean="0"/>
              <a:t>EntityManagerFactory</a:t>
            </a:r>
            <a:r>
              <a:rPr lang="en-PH" dirty="0" smtClean="0"/>
              <a:t>. </a:t>
            </a:r>
          </a:p>
          <a:p>
            <a:pPr lvl="1"/>
            <a:r>
              <a:rPr lang="en-PH" dirty="0" err="1" smtClean="0"/>
              <a:t>LocalContainerEntityManagerFactoryBean</a:t>
            </a:r>
            <a:r>
              <a:rPr lang="en-PH" dirty="0" smtClean="0"/>
              <a:t> produces a container-managed </a:t>
            </a:r>
            <a:r>
              <a:rPr lang="en-PH" dirty="0" err="1" smtClean="0"/>
              <a:t>EntityManagerFactory</a:t>
            </a:r>
            <a:r>
              <a:rPr lang="en-PH" dirty="0" smtClean="0"/>
              <a:t>.</a:t>
            </a:r>
            <a:endParaRPr lang="en-PH"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Spring’s </a:t>
            </a:r>
            <a:r>
              <a:rPr lang="en-PH" dirty="0" err="1" smtClean="0"/>
              <a:t>JpaTemplate</a:t>
            </a:r>
            <a:r>
              <a:rPr lang="en-PH" dirty="0" smtClean="0"/>
              <a:t> hides the intricate details of dealing with either form of </a:t>
            </a:r>
            <a:r>
              <a:rPr lang="en-PH" dirty="0" err="1" smtClean="0"/>
              <a:t>EntityManagerFactory</a:t>
            </a:r>
            <a:r>
              <a:rPr lang="en-PH" dirty="0" smtClean="0"/>
              <a:t>, leaving your data access code to focus on its true purpose: data access.</a:t>
            </a:r>
            <a:endParaRPr lang="en-PH"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b="1" dirty="0" smtClean="0"/>
              <a:t>CONFIGURING APPLICATION-MANAGED JPA</a:t>
            </a:r>
            <a:endParaRPr lang="en-PH" sz="2800" dirty="0"/>
          </a:p>
        </p:txBody>
      </p:sp>
      <p:sp>
        <p:nvSpPr>
          <p:cNvPr id="3" name="Content Placeholder 2"/>
          <p:cNvSpPr>
            <a:spLocks noGrp="1"/>
          </p:cNvSpPr>
          <p:nvPr>
            <p:ph idx="1"/>
          </p:nvPr>
        </p:nvSpPr>
        <p:spPr>
          <a:xfrm>
            <a:off x="457200" y="1447800"/>
            <a:ext cx="8229600" cy="5007008"/>
          </a:xfrm>
        </p:spPr>
        <p:txBody>
          <a:bodyPr/>
          <a:lstStyle/>
          <a:p>
            <a:r>
              <a:rPr lang="en-PH" dirty="0" smtClean="0"/>
              <a:t>Application-managed entity manager factories derive most of their configuration information from a configuration file called persistence.xml. This file must appear in the META-INF directory within the </a:t>
            </a:r>
            <a:r>
              <a:rPr lang="en-PH" dirty="0" err="1" smtClean="0"/>
              <a:t>classpath</a:t>
            </a:r>
            <a:r>
              <a:rPr lang="en-PH" dirty="0" smtClean="0"/>
              <a:t>.</a:t>
            </a:r>
            <a:endParaRPr lang="en-PH"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533400" y="304800"/>
            <a:ext cx="8382000" cy="41910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609600" y="4953000"/>
            <a:ext cx="8153400" cy="1447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lnSpcReduction="10000"/>
          </a:bodyPr>
          <a:lstStyle/>
          <a:p>
            <a:r>
              <a:rPr lang="en-PH" dirty="0" smtClean="0"/>
              <a:t>If there’s nothing that can be done to recover from an </a:t>
            </a:r>
            <a:r>
              <a:rPr lang="en-PH" dirty="0" err="1" smtClean="0"/>
              <a:t>SQLException</a:t>
            </a:r>
            <a:r>
              <a:rPr lang="en-PH" dirty="0" smtClean="0"/>
              <a:t>, why are we forced to catch it?</a:t>
            </a:r>
          </a:p>
          <a:p>
            <a:r>
              <a:rPr lang="en-PH" dirty="0" err="1" smtClean="0"/>
              <a:t>SQLException</a:t>
            </a:r>
            <a:r>
              <a:rPr lang="en-PH" dirty="0" smtClean="0"/>
              <a:t> is treated as a one-size-fits-all exception for problems related to data access. Rather than have a different exception type for each possible problem, </a:t>
            </a:r>
            <a:r>
              <a:rPr lang="en-PH" dirty="0" err="1" smtClean="0"/>
              <a:t>SQLException</a:t>
            </a:r>
            <a:r>
              <a:rPr lang="en-PH" dirty="0" smtClean="0"/>
              <a:t> is the exception that’s thrown for all data access problems.</a:t>
            </a:r>
          </a:p>
          <a:p>
            <a:r>
              <a:rPr lang="en-PH" dirty="0" smtClean="0"/>
              <a:t>Some persistence frameworks offer a richer hierarchy of exceptions.</a:t>
            </a:r>
          </a:p>
          <a:p>
            <a:pPr lvl="1"/>
            <a:r>
              <a:rPr lang="en-PH" dirty="0" smtClean="0"/>
              <a:t>Hibernate</a:t>
            </a:r>
            <a:endParaRPr lang="en-PH"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b="1" dirty="0" smtClean="0"/>
              <a:t>CONFIGURING CONTAINER-MANAGED JPA</a:t>
            </a:r>
            <a:endParaRPr lang="en-PH" sz="2800" dirty="0"/>
          </a:p>
        </p:txBody>
      </p:sp>
      <p:sp>
        <p:nvSpPr>
          <p:cNvPr id="3" name="Content Placeholder 2"/>
          <p:cNvSpPr>
            <a:spLocks noGrp="1"/>
          </p:cNvSpPr>
          <p:nvPr>
            <p:ph idx="1"/>
          </p:nvPr>
        </p:nvSpPr>
        <p:spPr>
          <a:xfrm>
            <a:off x="457200" y="1600200"/>
            <a:ext cx="8229600" cy="4854608"/>
          </a:xfrm>
        </p:spPr>
        <p:txBody>
          <a:bodyPr/>
          <a:lstStyle/>
          <a:p>
            <a:r>
              <a:rPr lang="en-PH" dirty="0" smtClean="0"/>
              <a:t>Container-managed JPA takes a different approach. When running within a container, an </a:t>
            </a:r>
            <a:r>
              <a:rPr lang="en-PH" dirty="0" err="1" smtClean="0"/>
              <a:t>EntityManagerFactory</a:t>
            </a:r>
            <a:r>
              <a:rPr lang="en-PH" dirty="0" smtClean="0"/>
              <a:t> can be produced using information provided by the container—Spring, in our case.</a:t>
            </a:r>
          </a:p>
          <a:p>
            <a:r>
              <a:rPr lang="en-PH" dirty="0" smtClean="0"/>
              <a:t>Instead of configuring data source details in persistence.xml, you can configure this information in the Spring application context.</a:t>
            </a:r>
            <a:endParaRPr lang="en-PH"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473608"/>
          </a:xfrm>
        </p:spPr>
        <p:txBody>
          <a:bodyPr/>
          <a:lstStyle/>
          <a:p>
            <a:r>
              <a:rPr lang="en-PH" dirty="0" smtClean="0"/>
              <a:t>The </a:t>
            </a:r>
            <a:r>
              <a:rPr lang="en-PH" dirty="0" err="1" smtClean="0"/>
              <a:t>jpaVendorAdapter</a:t>
            </a:r>
            <a:r>
              <a:rPr lang="en-PH" dirty="0" smtClean="0"/>
              <a:t> property can be used to provide specifics about the </a:t>
            </a:r>
            <a:r>
              <a:rPr lang="en-PH" dirty="0" err="1" smtClean="0"/>
              <a:t>partic</a:t>
            </a:r>
            <a:r>
              <a:rPr lang="en-PH" dirty="0" smtClean="0"/>
              <a:t>- </a:t>
            </a:r>
            <a:r>
              <a:rPr lang="en-PH" dirty="0" err="1" smtClean="0"/>
              <a:t>ular</a:t>
            </a:r>
            <a:r>
              <a:rPr lang="en-PH" dirty="0" smtClean="0"/>
              <a:t> JPA implementation to use.</a:t>
            </a:r>
          </a:p>
          <a:p>
            <a:pPr lvl="1"/>
            <a:r>
              <a:rPr lang="en-PH" dirty="0" err="1" smtClean="0"/>
              <a:t>EclipseLinkJpaVendorAdapter</a:t>
            </a:r>
            <a:r>
              <a:rPr lang="en-PH" dirty="0" smtClean="0"/>
              <a:t> </a:t>
            </a:r>
          </a:p>
          <a:p>
            <a:pPr lvl="1"/>
            <a:r>
              <a:rPr lang="en-PH" dirty="0" err="1" smtClean="0"/>
              <a:t>HibernateJpaVendorAdapter</a:t>
            </a:r>
            <a:r>
              <a:rPr lang="en-PH" dirty="0" smtClean="0"/>
              <a:t> </a:t>
            </a:r>
          </a:p>
          <a:p>
            <a:pPr lvl="1"/>
            <a:r>
              <a:rPr lang="en-PH" dirty="0" err="1" smtClean="0"/>
              <a:t>OpenJpaVendorAdapter</a:t>
            </a:r>
            <a:r>
              <a:rPr lang="en-PH" dirty="0" smtClean="0"/>
              <a:t> </a:t>
            </a:r>
          </a:p>
          <a:p>
            <a:pPr lvl="1"/>
            <a:r>
              <a:rPr lang="en-PH" dirty="0" err="1" smtClean="0"/>
              <a:t>TopLinkJpaVendorAdapter</a:t>
            </a:r>
            <a:endParaRPr lang="en-PH" dirty="0" smtClean="0"/>
          </a:p>
        </p:txBody>
      </p:sp>
      <p:pic>
        <p:nvPicPr>
          <p:cNvPr id="12290" name="Picture 2"/>
          <p:cNvPicPr>
            <a:picLocks noChangeAspect="1" noChangeArrowheads="1"/>
          </p:cNvPicPr>
          <p:nvPr/>
        </p:nvPicPr>
        <p:blipFill>
          <a:blip r:embed="rId2" cstate="print"/>
          <a:srcRect/>
          <a:stretch>
            <a:fillRect/>
          </a:stretch>
        </p:blipFill>
        <p:spPr bwMode="auto">
          <a:xfrm>
            <a:off x="685800" y="304800"/>
            <a:ext cx="8001000" cy="1600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609600" y="304800"/>
            <a:ext cx="7924800" cy="24384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609600" y="2867025"/>
            <a:ext cx="7924800" cy="399097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PH" sz="2400" b="1" dirty="0" smtClean="0"/>
              <a:t>PULLING AN ENTITYMANAGERFACTORY FROM JNDI</a:t>
            </a:r>
            <a:endParaRPr lang="en-PH" sz="2400" dirty="0"/>
          </a:p>
        </p:txBody>
      </p:sp>
      <p:sp>
        <p:nvSpPr>
          <p:cNvPr id="3" name="Content Placeholder 2"/>
          <p:cNvSpPr>
            <a:spLocks noGrp="1"/>
          </p:cNvSpPr>
          <p:nvPr>
            <p:ph idx="1"/>
          </p:nvPr>
        </p:nvSpPr>
        <p:spPr>
          <a:xfrm>
            <a:off x="457200" y="3429000"/>
            <a:ext cx="8229600" cy="3025808"/>
          </a:xfrm>
        </p:spPr>
        <p:txBody>
          <a:bodyPr>
            <a:normAutofit/>
          </a:bodyPr>
          <a:lstStyle/>
          <a:p>
            <a:r>
              <a:rPr lang="en-PH" dirty="0" smtClean="0"/>
              <a:t>It’s also worth noting that if you’re deploying your Spring application in some </a:t>
            </a:r>
            <a:r>
              <a:rPr lang="en-PH" dirty="0" err="1" smtClean="0"/>
              <a:t>applica</a:t>
            </a:r>
            <a:r>
              <a:rPr lang="en-PH" dirty="0" smtClean="0"/>
              <a:t>- </a:t>
            </a:r>
            <a:r>
              <a:rPr lang="en-PH" dirty="0" err="1" smtClean="0"/>
              <a:t>tion</a:t>
            </a:r>
            <a:r>
              <a:rPr lang="en-PH" dirty="0" smtClean="0"/>
              <a:t> servers, an </a:t>
            </a:r>
            <a:r>
              <a:rPr lang="en-PH" dirty="0" err="1" smtClean="0"/>
              <a:t>EntityManagerFactory</a:t>
            </a:r>
            <a:r>
              <a:rPr lang="en-PH" dirty="0" smtClean="0"/>
              <a:t> may have already been created for you and may be waiting in JNDI to be retrieved.</a:t>
            </a:r>
            <a:endParaRPr lang="en-PH" dirty="0"/>
          </a:p>
        </p:txBody>
      </p:sp>
      <p:pic>
        <p:nvPicPr>
          <p:cNvPr id="14338" name="Picture 2"/>
          <p:cNvPicPr>
            <a:picLocks noChangeAspect="1" noChangeArrowheads="1"/>
          </p:cNvPicPr>
          <p:nvPr/>
        </p:nvPicPr>
        <p:blipFill>
          <a:blip r:embed="rId2" cstate="print"/>
          <a:srcRect/>
          <a:stretch>
            <a:fillRect/>
          </a:stretch>
        </p:blipFill>
        <p:spPr bwMode="auto">
          <a:xfrm>
            <a:off x="609600" y="1676400"/>
            <a:ext cx="79248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5.5.2 Writing a JPA-based DAO</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smtClean="0"/>
              <a:t>Since pure JPA is </a:t>
            </a:r>
            <a:r>
              <a:rPr lang="en-PH" dirty="0" err="1" smtClean="0"/>
              <a:t>favored</a:t>
            </a:r>
            <a:r>
              <a:rPr lang="en-PH" dirty="0" smtClean="0"/>
              <a:t> over template-based JPA, we’ll focus on building Spring-free JPA DAOs in this section.</a:t>
            </a:r>
            <a:endParaRPr lang="en-PH"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762000" y="762000"/>
            <a:ext cx="79248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lnSpcReduction="10000"/>
          </a:bodyPr>
          <a:lstStyle/>
          <a:p>
            <a:r>
              <a:rPr lang="en-PH" dirty="0" err="1" smtClean="0"/>
              <a:t>JpaSpitterDao</a:t>
            </a:r>
            <a:r>
              <a:rPr lang="en-PH" dirty="0" smtClean="0"/>
              <a:t> uses a </a:t>
            </a:r>
            <a:r>
              <a:rPr lang="en-PH" dirty="0" err="1" smtClean="0"/>
              <a:t>EntityManager</a:t>
            </a:r>
            <a:r>
              <a:rPr lang="en-PH" dirty="0" smtClean="0"/>
              <a:t> to handle persistence. By working with a </a:t>
            </a:r>
            <a:r>
              <a:rPr lang="en-PH" dirty="0" err="1" smtClean="0"/>
              <a:t>EntityManager</a:t>
            </a:r>
            <a:r>
              <a:rPr lang="en-PH" dirty="0" smtClean="0"/>
              <a:t>, the DAO remains pure and resembles how a similar DAO may appear in a non-Spring application.</a:t>
            </a:r>
          </a:p>
          <a:p>
            <a:endParaRPr lang="en-PH" dirty="0" smtClean="0"/>
          </a:p>
          <a:p>
            <a:pPr>
              <a:buNone/>
            </a:pPr>
            <a:endParaRPr lang="en-PH" dirty="0" smtClean="0"/>
          </a:p>
          <a:p>
            <a:r>
              <a:rPr lang="en-PH" dirty="0" smtClean="0"/>
              <a:t>@Transactional indicates that the persistence methods in this DAO will be involved in a transactional context.</a:t>
            </a:r>
          </a:p>
          <a:p>
            <a:r>
              <a:rPr lang="en-PH" dirty="0" smtClean="0"/>
              <a:t>As for @Repository, it serves the same purpose here as it did when we developed the Hibernate contextual session version of the DAO.</a:t>
            </a:r>
          </a:p>
          <a:p>
            <a:endParaRPr lang="en-PH" dirty="0"/>
          </a:p>
        </p:txBody>
      </p:sp>
      <p:pic>
        <p:nvPicPr>
          <p:cNvPr id="17410" name="Picture 2"/>
          <p:cNvPicPr>
            <a:picLocks noChangeAspect="1" noChangeArrowheads="1"/>
          </p:cNvPicPr>
          <p:nvPr/>
        </p:nvPicPr>
        <p:blipFill>
          <a:blip r:embed="rId2" cstate="print"/>
          <a:srcRect/>
          <a:stretch>
            <a:fillRect/>
          </a:stretch>
        </p:blipFill>
        <p:spPr bwMode="auto">
          <a:xfrm>
            <a:off x="914400" y="2438400"/>
            <a:ext cx="7467600" cy="9144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lnSpcReduction="10000"/>
          </a:bodyPr>
          <a:lstStyle/>
          <a:p>
            <a:r>
              <a:rPr lang="en-PH" dirty="0" smtClean="0"/>
              <a:t>Speaking of </a:t>
            </a:r>
            <a:r>
              <a:rPr lang="en-PH" dirty="0" err="1" smtClean="0"/>
              <a:t>PersistenceExceptionTranslationPostProcessor</a:t>
            </a:r>
            <a:r>
              <a:rPr lang="en-PH" dirty="0" smtClean="0"/>
              <a:t>, we’ll need to remember to wire it up as a bean in Spring just as we did for the Hibernate example:</a:t>
            </a:r>
          </a:p>
          <a:p>
            <a:endParaRPr lang="en-PH" dirty="0" smtClean="0"/>
          </a:p>
          <a:p>
            <a:pPr>
              <a:buNone/>
            </a:pPr>
            <a:endParaRPr lang="en-PH" dirty="0" smtClean="0"/>
          </a:p>
          <a:p>
            <a:r>
              <a:rPr lang="en-PH" dirty="0" smtClean="0"/>
              <a:t>Note that exception translation, whether it be with JPA or Hibernate, isn’t mandatory.</a:t>
            </a:r>
          </a:p>
          <a:p>
            <a:r>
              <a:rPr lang="en-PH" dirty="0" smtClean="0"/>
              <a:t>But if you do use Spring’s exception </a:t>
            </a:r>
            <a:r>
              <a:rPr lang="en-PH" dirty="0" err="1" smtClean="0"/>
              <a:t>transla</a:t>
            </a:r>
            <a:r>
              <a:rPr lang="en-PH" dirty="0" smtClean="0"/>
              <a:t>- </a:t>
            </a:r>
            <a:r>
              <a:rPr lang="en-PH" dirty="0" err="1" smtClean="0"/>
              <a:t>tion</a:t>
            </a:r>
            <a:r>
              <a:rPr lang="en-PH" dirty="0" smtClean="0"/>
              <a:t>, you’ll be unifying all of your data access exceptions under Spring’s exception hierarchy, which will make it easier to swap out persistence mechanisms later.</a:t>
            </a:r>
            <a:endParaRPr lang="en-PH" dirty="0"/>
          </a:p>
        </p:txBody>
      </p:sp>
      <p:pic>
        <p:nvPicPr>
          <p:cNvPr id="18434" name="Picture 2"/>
          <p:cNvPicPr>
            <a:picLocks noChangeAspect="1" noChangeArrowheads="1"/>
          </p:cNvPicPr>
          <p:nvPr/>
        </p:nvPicPr>
        <p:blipFill>
          <a:blip r:embed="rId2" cstate="print"/>
          <a:srcRect/>
          <a:stretch>
            <a:fillRect/>
          </a:stretch>
        </p:blipFill>
        <p:spPr bwMode="auto">
          <a:xfrm>
            <a:off x="1066800" y="2514600"/>
            <a:ext cx="7339012" cy="785813"/>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5-</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On one hand, JDBC’s exception hierarchy is too generic—it’s not really much of a hierarchy at all. On the other hand, </a:t>
            </a:r>
            <a:r>
              <a:rPr lang="en-PH" dirty="0" err="1" smtClean="0"/>
              <a:t>Hibernate’s</a:t>
            </a:r>
            <a:r>
              <a:rPr lang="en-PH" dirty="0" smtClean="0"/>
              <a:t> exception hierarchy is proprietary to Hibernate.</a:t>
            </a:r>
          </a:p>
          <a:p>
            <a:r>
              <a:rPr lang="en-PH" dirty="0" smtClean="0"/>
              <a:t>What we need is a hierarchy of data access exceptions that are descriptive but not directly associated with a specific persistence framework.</a:t>
            </a:r>
            <a:endParaRPr lang="en-PH"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4301</TotalTime>
  <Words>4892</Words>
  <Application>Microsoft Office PowerPoint</Application>
  <PresentationFormat>On-screen Show (4:3)</PresentationFormat>
  <Paragraphs>317</Paragraphs>
  <Slides>88</Slides>
  <Notes>21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Verve</vt:lpstr>
      <vt:lpstr>Part 2: Spring application essentials </vt:lpstr>
      <vt:lpstr>Chapter 5: Hitting the database </vt:lpstr>
      <vt:lpstr>Slide 3</vt:lpstr>
      <vt:lpstr>5.1 Learning Spring’s data access philosophy</vt:lpstr>
      <vt:lpstr>Slide 5</vt:lpstr>
      <vt:lpstr>5.1.1 Getting to know Spring’s data access exception hierarchy</vt:lpstr>
      <vt:lpstr>Slide 7</vt:lpstr>
      <vt:lpstr>Slide 8</vt:lpstr>
      <vt:lpstr>Slide 9</vt:lpstr>
      <vt:lpstr>SPRING’S PERSISTENCE PLATFORM-AGNOSTIC EXCEPTIONS</vt:lpstr>
      <vt:lpstr>Slide 11</vt:lpstr>
      <vt:lpstr>LOOK, MA! NO CATCH BLOCKS!</vt:lpstr>
      <vt:lpstr>Slide 13</vt:lpstr>
      <vt:lpstr>5.1.2 Templating data access</vt:lpstr>
      <vt:lpstr>Slide 15</vt:lpstr>
      <vt:lpstr>Slide 16</vt:lpstr>
      <vt:lpstr>Slide 17</vt:lpstr>
      <vt:lpstr>Slide 18</vt:lpstr>
      <vt:lpstr>Slide 19</vt:lpstr>
      <vt:lpstr>5.1.3 Using DAO support classes</vt:lpstr>
      <vt:lpstr>Slide 21</vt:lpstr>
      <vt:lpstr>Slide 22</vt:lpstr>
      <vt:lpstr>5.2 Configuring a data source</vt:lpstr>
      <vt:lpstr>5.2.1 Using JNDI data sources</vt:lpstr>
      <vt:lpstr>Slide 25</vt:lpstr>
      <vt:lpstr>5.2.2 Using a pooled data source</vt:lpstr>
      <vt:lpstr>Slide 27</vt:lpstr>
      <vt:lpstr>Slide 28</vt:lpstr>
      <vt:lpstr>5.2.3 JDBC driver-based data source</vt:lpstr>
      <vt:lpstr>Slide 30</vt:lpstr>
      <vt:lpstr>Slide 31</vt:lpstr>
      <vt:lpstr>Slide 32</vt:lpstr>
      <vt:lpstr>5.3 Using JDBC with Spring</vt:lpstr>
      <vt:lpstr>5.3.1 Tackling runaway JDBC code</vt:lpstr>
      <vt:lpstr>Slide 35</vt:lpstr>
      <vt:lpstr>Slide 36</vt:lpstr>
      <vt:lpstr>Slide 37</vt:lpstr>
      <vt:lpstr>Slide 38</vt:lpstr>
      <vt:lpstr>Slide 39</vt:lpstr>
      <vt:lpstr>Slide 40</vt:lpstr>
      <vt:lpstr>5.3.2 Working with JDBC templates</vt:lpstr>
      <vt:lpstr>Slide 42</vt:lpstr>
      <vt:lpstr>Slide 43</vt:lpstr>
      <vt:lpstr>ACCESSING DATA USING SIMPLEJDBCTEMPLATE</vt:lpstr>
      <vt:lpstr>Slide 45</vt:lpstr>
      <vt:lpstr>Slide 46</vt:lpstr>
      <vt:lpstr>Slide 47</vt:lpstr>
      <vt:lpstr>Slide 48</vt:lpstr>
      <vt:lpstr>Slide 49</vt:lpstr>
      <vt:lpstr>Slide 50</vt:lpstr>
      <vt:lpstr>USING NAMED PARAMETERS</vt:lpstr>
      <vt:lpstr>Slide 52</vt:lpstr>
      <vt:lpstr>Slide 53</vt:lpstr>
      <vt:lpstr>USING SPRING’S DAO SUPPORT CLASSES FOR JDBC</vt:lpstr>
      <vt:lpstr>Slide 55</vt:lpstr>
      <vt:lpstr>Slide 56</vt:lpstr>
      <vt:lpstr>Slide 57</vt:lpstr>
      <vt:lpstr>Slide 58</vt:lpstr>
      <vt:lpstr>Slide 59</vt:lpstr>
      <vt:lpstr>5.4 Integrating Hibernate with Spring</vt:lpstr>
      <vt:lpstr>Slide 61</vt:lpstr>
      <vt:lpstr>Slide 62</vt:lpstr>
      <vt:lpstr>Slide 63</vt:lpstr>
      <vt:lpstr>5.4.1 A Hibernate overview</vt:lpstr>
      <vt:lpstr>Slide 65</vt:lpstr>
      <vt:lpstr>5.4.2 Declaring a Hibernate session factory</vt:lpstr>
      <vt:lpstr>Slide 67</vt:lpstr>
      <vt:lpstr>Slide 68</vt:lpstr>
      <vt:lpstr>5.4.3 Building Spring-free Hibernate</vt:lpstr>
      <vt:lpstr>Slide 70</vt:lpstr>
      <vt:lpstr>Slide 71</vt:lpstr>
      <vt:lpstr>Slide 72</vt:lpstr>
      <vt:lpstr>5.5 Spring and the Java Persistence API</vt:lpstr>
      <vt:lpstr>Slide 74</vt:lpstr>
      <vt:lpstr>5.5.1 Configuring an entity manager factory</vt:lpstr>
      <vt:lpstr>Slide 76</vt:lpstr>
      <vt:lpstr>Slide 77</vt:lpstr>
      <vt:lpstr>CONFIGURING APPLICATION-MANAGED JPA</vt:lpstr>
      <vt:lpstr>Slide 79</vt:lpstr>
      <vt:lpstr>CONFIGURING CONTAINER-MANAGED JPA</vt:lpstr>
      <vt:lpstr>Slide 81</vt:lpstr>
      <vt:lpstr>Slide 82</vt:lpstr>
      <vt:lpstr>PULLING AN ENTITYMANAGERFACTORY FROM JNDI</vt:lpstr>
      <vt:lpstr>5.5.2 Writing a JPA-based DAO</vt:lpstr>
      <vt:lpstr>Slide 85</vt:lpstr>
      <vt:lpstr>Slide 86</vt:lpstr>
      <vt:lpstr>Slide 87</vt:lpstr>
      <vt:lpstr>-End of Chapter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KDMANDAWE</cp:lastModifiedBy>
  <cp:revision>1140</cp:revision>
  <dcterms:created xsi:type="dcterms:W3CDTF">2014-05-18T07:01:25Z</dcterms:created>
  <dcterms:modified xsi:type="dcterms:W3CDTF">2014-06-18T01:30:37Z</dcterms:modified>
</cp:coreProperties>
</file>