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5"/>
  </p:notesMasterIdLst>
  <p:sldIdLst>
    <p:sldId id="259" r:id="rId2"/>
    <p:sldId id="347" r:id="rId3"/>
    <p:sldId id="348" r:id="rId4"/>
    <p:sldId id="350" r:id="rId5"/>
    <p:sldId id="349"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72" r:id="rId28"/>
    <p:sldId id="373" r:id="rId29"/>
    <p:sldId id="374" r:id="rId30"/>
    <p:sldId id="375" r:id="rId31"/>
    <p:sldId id="376" r:id="rId32"/>
    <p:sldId id="377" r:id="rId33"/>
    <p:sldId id="378" r:id="rId34"/>
    <p:sldId id="379" r:id="rId35"/>
    <p:sldId id="380" r:id="rId36"/>
    <p:sldId id="381" r:id="rId37"/>
    <p:sldId id="382" r:id="rId38"/>
    <p:sldId id="383" r:id="rId39"/>
    <p:sldId id="384" r:id="rId40"/>
    <p:sldId id="385" r:id="rId41"/>
    <p:sldId id="386" r:id="rId42"/>
    <p:sldId id="387" r:id="rId43"/>
    <p:sldId id="388" r:id="rId44"/>
    <p:sldId id="389" r:id="rId45"/>
    <p:sldId id="390" r:id="rId46"/>
    <p:sldId id="391" r:id="rId47"/>
    <p:sldId id="392" r:id="rId48"/>
    <p:sldId id="395" r:id="rId49"/>
    <p:sldId id="393" r:id="rId50"/>
    <p:sldId id="396" r:id="rId51"/>
    <p:sldId id="397" r:id="rId52"/>
    <p:sldId id="398" r:id="rId53"/>
    <p:sldId id="346"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74101" autoAdjust="0"/>
  </p:normalViewPr>
  <p:slideViewPr>
    <p:cSldViewPr>
      <p:cViewPr>
        <p:scale>
          <a:sx n="70" d="100"/>
          <a:sy n="70" d="100"/>
        </p:scale>
        <p:origin x="-1974" y="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A93E3-3A95-4C26-A36C-A5A273B1124E}" type="datetimeFigureOut">
              <a:rPr lang="en-PH" smtClean="0"/>
              <a:pPr/>
              <a:t>6/23/2014</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35A4BC-A88C-40C3-B7D0-5A7D71D9C3EC}" type="slidenum">
              <a:rPr lang="en-PH" smtClean="0"/>
              <a:pPr/>
              <a:t>‹#›</a:t>
            </a:fld>
            <a:endParaRPr lang="en-PH"/>
          </a:p>
        </p:txBody>
      </p:sp>
    </p:spTree>
    <p:extLst>
      <p:ext uri="{BB962C8B-B14F-4D97-AF65-F5344CB8AC3E}">
        <p14:creationId xmlns:p14="http://schemas.microsoft.com/office/powerpoint/2010/main" val="2126284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-In practice, we know that data access has many pitfalls. We have to initialize our data access framework, open connections, handle various exceptions, and close connections. If we get any of this wrong, we could potentially corrupt or delete valuable company data.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a:t>
            </a:fld>
            <a:endParaRPr lang="en-P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-The propagation </a:t>
            </a:r>
            <a:r>
              <a:rPr lang="en-PH" sz="1200" kern="1200" baseline="0" dirty="0" err="1" smtClean="0">
                <a:solidFill>
                  <a:schemeClr val="tx1"/>
                </a:solidFill>
                <a:latin typeface="+mn-lt"/>
                <a:ea typeface="+mn-ea"/>
                <a:cs typeface="+mn-cs"/>
              </a:rPr>
              <a:t>behaviors</a:t>
            </a:r>
            <a:r>
              <a:rPr lang="en-PH" sz="1200" kern="1200" baseline="0" dirty="0" smtClean="0">
                <a:solidFill>
                  <a:schemeClr val="tx1"/>
                </a:solidFill>
                <a:latin typeface="+mn-lt"/>
                <a:ea typeface="+mn-ea"/>
                <a:cs typeface="+mn-cs"/>
              </a:rPr>
              <a:t> described in table6.2 are defined as constants in the </a:t>
            </a:r>
            <a:r>
              <a:rPr lang="en-PH" sz="1200" kern="1200" baseline="0" dirty="0" err="1" smtClean="0">
                <a:solidFill>
                  <a:schemeClr val="tx1"/>
                </a:solidFill>
                <a:latin typeface="+mn-lt"/>
                <a:ea typeface="+mn-ea"/>
                <a:cs typeface="+mn-cs"/>
              </a:rPr>
              <a:t>org.springframework.transaction</a:t>
            </a:r>
            <a:r>
              <a:rPr lang="en-PH" sz="1200" kern="1200" baseline="0" dirty="0" smtClean="0">
                <a:solidFill>
                  <a:schemeClr val="tx1"/>
                </a:solidFill>
                <a:latin typeface="+mn-lt"/>
                <a:ea typeface="+mn-ea"/>
                <a:cs typeface="+mn-cs"/>
              </a:rPr>
              <a:t> .</a:t>
            </a:r>
            <a:r>
              <a:rPr lang="en-PH" sz="1200" kern="1200" baseline="0" dirty="0" err="1" smtClean="0">
                <a:solidFill>
                  <a:schemeClr val="tx1"/>
                </a:solidFill>
                <a:latin typeface="+mn-lt"/>
                <a:ea typeface="+mn-ea"/>
                <a:cs typeface="+mn-cs"/>
              </a:rPr>
              <a:t>TransactionDefinition</a:t>
            </a:r>
            <a:r>
              <a:rPr lang="en-PH" sz="1200" kern="1200" baseline="0" dirty="0" smtClean="0">
                <a:solidFill>
                  <a:schemeClr val="tx1"/>
                </a:solidFill>
                <a:latin typeface="+mn-lt"/>
                <a:ea typeface="+mn-ea"/>
                <a:cs typeface="+mn-cs"/>
              </a:rPr>
              <a:t> interface.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32</a:t>
            </a:fld>
            <a:endParaRPr lang="en-P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34</a:t>
            </a:fld>
            <a:endParaRPr lang="en-P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36</a:t>
            </a:fld>
            <a:endParaRPr lang="en-P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-Be aware that not all data sources support all the isolation levels listed in table 6.3. Consult the documentation for your resource manager to determine what isolation levels are available.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37</a:t>
            </a:fld>
            <a:endParaRPr lang="en-P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a:t>
            </a:r>
            <a:r>
              <a:rPr lang="en-PH" sz="1200" kern="1200" baseline="0" dirty="0" smtClean="0">
                <a:solidFill>
                  <a:schemeClr val="tx1"/>
                </a:solidFill>
                <a:latin typeface="+mn-lt"/>
                <a:ea typeface="+mn-ea"/>
                <a:cs typeface="+mn-cs"/>
              </a:rPr>
              <a:t>Furthermore, if you’re using Hibernate as your persistence mechanism, declaring a transaction as read-only will result in </a:t>
            </a:r>
            <a:r>
              <a:rPr lang="en-PH" sz="1200" kern="1200" baseline="0" dirty="0" err="1" smtClean="0">
                <a:solidFill>
                  <a:schemeClr val="tx1"/>
                </a:solidFill>
                <a:latin typeface="+mn-lt"/>
                <a:ea typeface="+mn-ea"/>
                <a:cs typeface="+mn-cs"/>
              </a:rPr>
              <a:t>Hibernate’s</a:t>
            </a:r>
            <a:r>
              <a:rPr lang="en-PH" sz="1200" kern="1200" baseline="0" dirty="0" smtClean="0">
                <a:solidFill>
                  <a:schemeClr val="tx1"/>
                </a:solidFill>
                <a:latin typeface="+mn-lt"/>
                <a:ea typeface="+mn-ea"/>
                <a:cs typeface="+mn-cs"/>
              </a:rPr>
              <a:t> flush mode being set to FLUSH_NEVER. This tells Hibernate to avoid unnecessary synchronization of objects with the database, thus delaying all updates until the end of the transaction.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38</a:t>
            </a:fld>
            <a:endParaRPr lang="en-P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a:t>
            </a:r>
            <a:r>
              <a:rPr lang="en-PH" sz="1200" kern="1200" baseline="0" dirty="0" smtClean="0">
                <a:solidFill>
                  <a:schemeClr val="tx1"/>
                </a:solidFill>
                <a:latin typeface="+mn-lt"/>
                <a:ea typeface="+mn-ea"/>
                <a:cs typeface="+mn-cs"/>
              </a:rPr>
              <a:t>Suppose that your transaction becomes unexpectedly long-running. </a:t>
            </a:r>
            <a:r>
              <a:rPr lang="en-PH" sz="1200" kern="1200" baseline="0" smtClean="0">
                <a:solidFill>
                  <a:schemeClr val="tx1"/>
                </a:solidFill>
                <a:latin typeface="+mn-lt"/>
                <a:ea typeface="+mn-ea"/>
                <a:cs typeface="+mn-cs"/>
              </a:rPr>
              <a:t>Because </a:t>
            </a:r>
            <a:r>
              <a:rPr lang="en-PH" sz="1200" kern="1200" baseline="0" smtClean="0">
                <a:solidFill>
                  <a:schemeClr val="tx1"/>
                </a:solidFill>
                <a:latin typeface="+mn-lt"/>
                <a:ea typeface="+mn-ea"/>
                <a:cs typeface="+mn-cs"/>
              </a:rPr>
              <a:t>transactions </a:t>
            </a:r>
            <a:r>
              <a:rPr lang="en-PH" sz="1200" kern="1200" baseline="0" dirty="0" smtClean="0">
                <a:solidFill>
                  <a:schemeClr val="tx1"/>
                </a:solidFill>
                <a:latin typeface="+mn-lt"/>
                <a:ea typeface="+mn-ea"/>
                <a:cs typeface="+mn-cs"/>
              </a:rPr>
              <a:t>may involve locks on the underlying data store, long-running transactions can tie up database resources unnecessarily. Instead of waiting it out, you can declare a transaction to automatically roll back after a certain number of seconds.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39</a:t>
            </a:fld>
            <a:endParaRPr lang="en-P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smtClean="0">
                <a:solidFill>
                  <a:schemeClr val="tx1"/>
                </a:solidFill>
                <a:latin typeface="+mn-lt"/>
                <a:ea typeface="+mn-ea"/>
                <a:cs typeface="+mn-cs"/>
              </a:rPr>
              <a:t>At the class level, </a:t>
            </a:r>
            <a:r>
              <a:rPr lang="en-PH" sz="1200" b="0" i="0" u="none" strike="noStrike" kern="1200" baseline="0" dirty="0" err="1" smtClean="0">
                <a:solidFill>
                  <a:schemeClr val="tx1"/>
                </a:solidFill>
                <a:latin typeface="+mn-lt"/>
                <a:ea typeface="+mn-ea"/>
                <a:cs typeface="+mn-cs"/>
              </a:rPr>
              <a:t>SpitterServiceImpl</a:t>
            </a:r>
            <a:r>
              <a:rPr lang="en-PH" sz="1200" b="0" i="0" u="none" strike="noStrike" kern="1200" baseline="0" dirty="0" smtClean="0">
                <a:solidFill>
                  <a:schemeClr val="tx1"/>
                </a:solidFill>
                <a:latin typeface="+mn-lt"/>
                <a:ea typeface="+mn-ea"/>
                <a:cs typeface="+mn-cs"/>
              </a:rPr>
              <a:t> has been annotated with an @Transactional annotation that says that all methods will support transaction and be read-only. At the method level, the </a:t>
            </a:r>
            <a:r>
              <a:rPr lang="en-PH" sz="1200" b="0" i="0" u="none" strike="noStrike" kern="1200" baseline="0" dirty="0" err="1" smtClean="0">
                <a:solidFill>
                  <a:schemeClr val="tx1"/>
                </a:solidFill>
                <a:latin typeface="+mn-lt"/>
                <a:ea typeface="+mn-ea"/>
                <a:cs typeface="+mn-cs"/>
              </a:rPr>
              <a:t>saveSpittle</a:t>
            </a:r>
            <a:r>
              <a:rPr lang="en-PH" sz="1200" b="0" i="0" u="none" strike="noStrike" kern="1200" baseline="0" dirty="0" smtClean="0">
                <a:solidFill>
                  <a:schemeClr val="tx1"/>
                </a:solidFill>
                <a:latin typeface="+mn-lt"/>
                <a:ea typeface="+mn-ea"/>
                <a:cs typeface="+mn-cs"/>
              </a:rPr>
              <a:t>() method has been annotated to indicate that this method requires a transactional context. </a:t>
            </a:r>
            <a:endParaRPr lang="en-PH" sz="1200"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51</a:t>
            </a:fld>
            <a:endParaRPr lang="en-PH"/>
          </a:p>
        </p:txBody>
      </p:sp>
    </p:spTree>
    <p:extLst>
      <p:ext uri="{BB962C8B-B14F-4D97-AF65-F5344CB8AC3E}">
        <p14:creationId xmlns:p14="http://schemas.microsoft.com/office/powerpoint/2010/main" val="1510215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Imagine that you were to transfer Php10,000 from your savings account to your checking account. The transfer involves two operations: Php10,000 is deducted from the savings account and Php10,000 is added to the checking account.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2</a:t>
            </a:fld>
            <a:endParaRPr lang="en-P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-For instance, what if you paid with a credit card that had reached its limit? Certainly, you wouldn’t receive a ticket and the </a:t>
            </a:r>
            <a:r>
              <a:rPr lang="en-PH" sz="1200" kern="1200" baseline="0" dirty="0" err="1" smtClean="0">
                <a:solidFill>
                  <a:schemeClr val="tx1"/>
                </a:solidFill>
                <a:latin typeface="+mn-lt"/>
                <a:ea typeface="+mn-ea"/>
                <a:cs typeface="+mn-cs"/>
              </a:rPr>
              <a:t>theater</a:t>
            </a:r>
            <a:r>
              <a:rPr lang="en-PH" sz="1200" kern="1200" baseline="0" dirty="0" smtClean="0">
                <a:solidFill>
                  <a:schemeClr val="tx1"/>
                </a:solidFill>
                <a:latin typeface="+mn-lt"/>
                <a:ea typeface="+mn-ea"/>
                <a:cs typeface="+mn-cs"/>
              </a:rPr>
              <a:t> wouldn’t receive payment. If the number of seats isn’t reset to its value before the purchase, the movie may artificially run out of seats (and thus lose sales). </a:t>
            </a:r>
          </a:p>
          <a:p>
            <a:r>
              <a:rPr lang="en-PH" sz="1200" kern="1200" baseline="0" dirty="0" smtClean="0">
                <a:solidFill>
                  <a:schemeClr val="tx1"/>
                </a:solidFill>
                <a:latin typeface="+mn-lt"/>
                <a:ea typeface="+mn-ea"/>
                <a:cs typeface="+mn-cs"/>
              </a:rPr>
              <a:t>-To ensure that neither you nor the </a:t>
            </a:r>
            <a:r>
              <a:rPr lang="en-PH" sz="1200" kern="1200" baseline="0" dirty="0" err="1" smtClean="0">
                <a:solidFill>
                  <a:schemeClr val="tx1"/>
                </a:solidFill>
                <a:latin typeface="+mn-lt"/>
                <a:ea typeface="+mn-ea"/>
                <a:cs typeface="+mn-cs"/>
              </a:rPr>
              <a:t>theater</a:t>
            </a:r>
            <a:r>
              <a:rPr lang="en-PH" sz="1200" kern="1200" baseline="0" dirty="0" smtClean="0">
                <a:solidFill>
                  <a:schemeClr val="tx1"/>
                </a:solidFill>
                <a:latin typeface="+mn-lt"/>
                <a:ea typeface="+mn-ea"/>
                <a:cs typeface="+mn-cs"/>
              </a:rPr>
              <a:t> loses out, these actions should be wrapped in a transaction.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a:t>
            </a:fld>
            <a:endParaRPr lang="en-P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-Now that you know the makings of a transaction, let’s see the transaction </a:t>
            </a:r>
            <a:r>
              <a:rPr lang="en-PH" sz="1200" kern="1200" baseline="0" dirty="0" err="1" smtClean="0">
                <a:solidFill>
                  <a:schemeClr val="tx1"/>
                </a:solidFill>
                <a:latin typeface="+mn-lt"/>
                <a:ea typeface="+mn-ea"/>
                <a:cs typeface="+mn-cs"/>
              </a:rPr>
              <a:t>capabili</a:t>
            </a:r>
            <a:r>
              <a:rPr lang="en-PH" sz="1200" kern="1200" baseline="0" dirty="0" smtClean="0">
                <a:solidFill>
                  <a:schemeClr val="tx1"/>
                </a:solidFill>
                <a:latin typeface="+mn-lt"/>
                <a:ea typeface="+mn-ea"/>
                <a:cs typeface="+mn-cs"/>
              </a:rPr>
              <a:t>- ties available to a Spring application.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8</a:t>
            </a:fld>
            <a:endParaRPr lang="en-P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-To use a transaction manager, you’ll need to declare it in your application context. In this section, you’ll learn how to configure a few of Spring’s most commonly used transaction managers, starting with </a:t>
            </a:r>
            <a:r>
              <a:rPr lang="en-PH" sz="1200" kern="1200" baseline="0" dirty="0" err="1" smtClean="0">
                <a:solidFill>
                  <a:schemeClr val="tx1"/>
                </a:solidFill>
                <a:latin typeface="+mn-lt"/>
                <a:ea typeface="+mn-ea"/>
                <a:cs typeface="+mn-cs"/>
              </a:rPr>
              <a:t>DataSourceTransactionManager</a:t>
            </a:r>
            <a:r>
              <a:rPr lang="en-PH" sz="1200" kern="1200" baseline="0" dirty="0" smtClean="0">
                <a:solidFill>
                  <a:schemeClr val="tx1"/>
                </a:solidFill>
                <a:latin typeface="+mn-lt"/>
                <a:ea typeface="+mn-ea"/>
                <a:cs typeface="+mn-cs"/>
              </a:rPr>
              <a:t>, which provides transaction support for plain JDBC and </a:t>
            </a:r>
            <a:r>
              <a:rPr lang="en-PH" sz="1200" kern="1200" baseline="0" dirty="0" err="1" smtClean="0">
                <a:solidFill>
                  <a:schemeClr val="tx1"/>
                </a:solidFill>
                <a:latin typeface="+mn-lt"/>
                <a:ea typeface="+mn-ea"/>
                <a:cs typeface="+mn-cs"/>
              </a:rPr>
              <a:t>iBATIS</a:t>
            </a:r>
            <a:r>
              <a:rPr lang="en-PH" sz="1200" kern="1200" baseline="0" dirty="0" smtClean="0">
                <a:solidFill>
                  <a:schemeClr val="tx1"/>
                </a:solidFill>
                <a:latin typeface="+mn-lt"/>
                <a:ea typeface="+mn-ea"/>
                <a:cs typeface="+mn-cs"/>
              </a:rPr>
              <a:t>.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14</a:t>
            </a:fld>
            <a:endParaRPr lang="en-P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22</a:t>
            </a:fld>
            <a:endParaRPr lang="en-P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a:t>
            </a:r>
            <a:r>
              <a:rPr lang="en-PH" sz="1200" kern="1200" baseline="0" dirty="0" smtClean="0">
                <a:solidFill>
                  <a:schemeClr val="tx1"/>
                </a:solidFill>
                <a:latin typeface="+mn-lt"/>
                <a:ea typeface="+mn-ea"/>
                <a:cs typeface="+mn-cs"/>
              </a:rPr>
              <a:t>By now, it should be clear which of Spring’s transaction managers is a best fit for the </a:t>
            </a:r>
            <a:r>
              <a:rPr lang="en-PH" sz="1200" kern="1200" baseline="0" dirty="0" err="1" smtClean="0">
                <a:solidFill>
                  <a:schemeClr val="tx1"/>
                </a:solidFill>
                <a:latin typeface="+mn-lt"/>
                <a:ea typeface="+mn-ea"/>
                <a:cs typeface="+mn-cs"/>
              </a:rPr>
              <a:t>Spitter</a:t>
            </a:r>
            <a:r>
              <a:rPr lang="en-PH" sz="1200" kern="1200" baseline="0" dirty="0" smtClean="0">
                <a:solidFill>
                  <a:schemeClr val="tx1"/>
                </a:solidFill>
                <a:latin typeface="+mn-lt"/>
                <a:ea typeface="+mn-ea"/>
                <a:cs typeface="+mn-cs"/>
              </a:rPr>
              <a:t> application—insomuch as we’ve chosen a persistence mechanism. Now it’s time to put that transaction manager to work. We’ll start by using it to program trans- actions manually.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23</a:t>
            </a:fld>
            <a:endParaRPr lang="en-P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Control freaks like complete control over everything that happens and don’t take anything for granted.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24</a:t>
            </a:fld>
            <a:endParaRPr lang="en-P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-You can think of a Spring transaction as an aspect that “wraps” a method with transactional boundaries. </a:t>
            </a:r>
          </a:p>
          <a:p>
            <a:endParaRPr lang="en-PH" sz="1200" kern="1200" baseline="0" dirty="0" smtClean="0">
              <a:solidFill>
                <a:schemeClr val="tx1"/>
              </a:solidFill>
              <a:latin typeface="+mn-lt"/>
              <a:ea typeface="+mn-ea"/>
              <a:cs typeface="+mn-cs"/>
            </a:endParaRPr>
          </a:p>
          <a:p>
            <a:r>
              <a:rPr lang="en-PH" sz="1200" kern="1200" baseline="0" dirty="0" smtClean="0">
                <a:solidFill>
                  <a:schemeClr val="tx1"/>
                </a:solidFill>
                <a:latin typeface="+mn-lt"/>
                <a:ea typeface="+mn-ea"/>
                <a:cs typeface="+mn-cs"/>
              </a:rPr>
              <a:t>-Spring provides three ways to declare transactional boundaries. Historically, Spring has always supported declarative transactions by </a:t>
            </a:r>
            <a:r>
              <a:rPr lang="en-PH" sz="1200" kern="1200" baseline="0" dirty="0" err="1" smtClean="0">
                <a:solidFill>
                  <a:schemeClr val="tx1"/>
                </a:solidFill>
                <a:latin typeface="+mn-lt"/>
                <a:ea typeface="+mn-ea"/>
                <a:cs typeface="+mn-cs"/>
              </a:rPr>
              <a:t>proxying</a:t>
            </a:r>
            <a:r>
              <a:rPr lang="en-PH" sz="1200" kern="1200" baseline="0" dirty="0" smtClean="0">
                <a:solidFill>
                  <a:schemeClr val="tx1"/>
                </a:solidFill>
                <a:latin typeface="+mn-lt"/>
                <a:ea typeface="+mn-ea"/>
                <a:cs typeface="+mn-cs"/>
              </a:rPr>
              <a:t> beans using Spring AOP and </a:t>
            </a:r>
            <a:r>
              <a:rPr lang="en-PH" sz="1200" kern="1200" baseline="0" dirty="0" err="1" smtClean="0">
                <a:solidFill>
                  <a:schemeClr val="tx1"/>
                </a:solidFill>
                <a:latin typeface="+mn-lt"/>
                <a:ea typeface="+mn-ea"/>
                <a:cs typeface="+mn-cs"/>
              </a:rPr>
              <a:t>TransactionProxyFactoryBean</a:t>
            </a:r>
            <a:r>
              <a:rPr lang="en-PH" sz="1200" kern="1200" baseline="0" dirty="0" smtClean="0">
                <a:solidFill>
                  <a:schemeClr val="tx1"/>
                </a:solidFill>
                <a:latin typeface="+mn-lt"/>
                <a:ea typeface="+mn-ea"/>
                <a:cs typeface="+mn-cs"/>
              </a:rPr>
              <a:t>. But since Spring 2.0, the preferred ways to declare transactions are to use Spring’s </a:t>
            </a:r>
            <a:r>
              <a:rPr lang="en-PH" sz="1200" kern="1200" baseline="0" dirty="0" err="1" smtClean="0">
                <a:solidFill>
                  <a:schemeClr val="tx1"/>
                </a:solidFill>
                <a:latin typeface="+mn-lt"/>
                <a:ea typeface="+mn-ea"/>
                <a:cs typeface="+mn-cs"/>
              </a:rPr>
              <a:t>tx</a:t>
            </a:r>
            <a:r>
              <a:rPr lang="en-PH" sz="1200" kern="1200" baseline="0" dirty="0" smtClean="0">
                <a:solidFill>
                  <a:schemeClr val="tx1"/>
                </a:solidFill>
                <a:latin typeface="+mn-lt"/>
                <a:ea typeface="+mn-ea"/>
                <a:cs typeface="+mn-cs"/>
              </a:rPr>
              <a:t> configuration namespace and to use the @Transactional annotation.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30</a:t>
            </a:fld>
            <a:endParaRPr lang="en-P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E499A1F-4D05-42F1-B7FB-9BE527682E19}" type="datetimeFigureOut">
              <a:rPr lang="en-PH" smtClean="0"/>
              <a:pPr/>
              <a:t>6/23/2014</a:t>
            </a:fld>
            <a:endParaRPr lang="en-PH"/>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PH"/>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76585CD5-4768-4CCD-AE8D-983ADF0D163B}" type="slidenum">
              <a:rPr lang="en-PH" smtClean="0"/>
              <a:pPr/>
              <a:t>‹#›</a:t>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499A1F-4D05-42F1-B7FB-9BE527682E19}" type="datetimeFigureOut">
              <a:rPr lang="en-PH" smtClean="0"/>
              <a:pPr/>
              <a:t>6/23/2014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499A1F-4D05-42F1-B7FB-9BE527682E19}" type="datetimeFigureOut">
              <a:rPr lang="en-PH" smtClean="0"/>
              <a:pPr/>
              <a:t>6/23/2014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E499A1F-4D05-42F1-B7FB-9BE527682E19}" type="datetimeFigureOut">
              <a:rPr lang="en-PH" smtClean="0"/>
              <a:pPr/>
              <a:t>6/23/2014</a:t>
            </a:fld>
            <a:endParaRPr lang="en-PH"/>
          </a:p>
        </p:txBody>
      </p:sp>
      <p:sp>
        <p:nvSpPr>
          <p:cNvPr id="5" name="Footer Placeholder 4"/>
          <p:cNvSpPr>
            <a:spLocks noGrp="1"/>
          </p:cNvSpPr>
          <p:nvPr>
            <p:ph type="ftr" sz="quarter" idx="11"/>
          </p:nvPr>
        </p:nvSpPr>
        <p:spPr>
          <a:xfrm>
            <a:off x="457200" y="6480969"/>
            <a:ext cx="4260056" cy="300831"/>
          </a:xfrm>
        </p:spPr>
        <p:txBody>
          <a:bodyPr/>
          <a:lstStyle/>
          <a:p>
            <a:endParaRPr lang="en-PH"/>
          </a:p>
        </p:txBody>
      </p:sp>
      <p:sp>
        <p:nvSpPr>
          <p:cNvPr id="6" name="Slide Number Placeholder 5"/>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E499A1F-4D05-42F1-B7FB-9BE527682E19}" type="datetimeFigureOut">
              <a:rPr lang="en-PH" smtClean="0"/>
              <a:pPr/>
              <a:t>6/23/2014</a:t>
            </a:fld>
            <a:endParaRPr lang="en-PH"/>
          </a:p>
        </p:txBody>
      </p:sp>
      <p:sp>
        <p:nvSpPr>
          <p:cNvPr id="5" name="Footer Placeholder 4"/>
          <p:cNvSpPr>
            <a:spLocks noGrp="1"/>
          </p:cNvSpPr>
          <p:nvPr>
            <p:ph type="ftr" sz="quarter" idx="11"/>
          </p:nvPr>
        </p:nvSpPr>
        <p:spPr>
          <a:xfrm>
            <a:off x="2619376" y="6480969"/>
            <a:ext cx="4260056" cy="300831"/>
          </a:xfrm>
        </p:spPr>
        <p:txBody>
          <a:bodyPr/>
          <a:lstStyle/>
          <a:p>
            <a:endParaRPr lang="en-PH"/>
          </a:p>
        </p:txBody>
      </p:sp>
      <p:sp>
        <p:nvSpPr>
          <p:cNvPr id="6" name="Slide Number Placeholder 5"/>
          <p:cNvSpPr>
            <a:spLocks noGrp="1"/>
          </p:cNvSpPr>
          <p:nvPr>
            <p:ph type="sldNum" sz="quarter" idx="12"/>
          </p:nvPr>
        </p:nvSpPr>
        <p:spPr>
          <a:xfrm>
            <a:off x="8451056" y="809624"/>
            <a:ext cx="502920" cy="300831"/>
          </a:xfrm>
        </p:spPr>
        <p:txBody>
          <a:bodyPr/>
          <a:lstStyle/>
          <a:p>
            <a:fld id="{76585CD5-4768-4CCD-AE8D-983ADF0D163B}" type="slidenum">
              <a:rPr lang="en-PH" smtClean="0"/>
              <a:pPr/>
              <a:t>‹#›</a:t>
            </a:fld>
            <a:endParaRPr lang="en-PH"/>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E499A1F-4D05-42F1-B7FB-9BE527682E19}" type="datetimeFigureOut">
              <a:rPr lang="en-PH" smtClean="0"/>
              <a:pPr/>
              <a:t>6/23/2014</a:t>
            </a:fld>
            <a:endParaRPr lang="en-PH"/>
          </a:p>
        </p:txBody>
      </p:sp>
      <p:sp>
        <p:nvSpPr>
          <p:cNvPr id="6" name="Footer Placeholder 5"/>
          <p:cNvSpPr>
            <a:spLocks noGrp="1"/>
          </p:cNvSpPr>
          <p:nvPr>
            <p:ph type="ftr" sz="quarter" idx="11"/>
          </p:nvPr>
        </p:nvSpPr>
        <p:spPr>
          <a:xfrm>
            <a:off x="457200" y="6480969"/>
            <a:ext cx="4260056" cy="301752"/>
          </a:xfrm>
        </p:spPr>
        <p:txBody>
          <a:bodyPr/>
          <a:lstStyle/>
          <a:p>
            <a:endParaRPr lang="en-PH"/>
          </a:p>
        </p:txBody>
      </p:sp>
      <p:sp>
        <p:nvSpPr>
          <p:cNvPr id="7" name="Slide Number Placeholder 6"/>
          <p:cNvSpPr>
            <a:spLocks noGrp="1"/>
          </p:cNvSpPr>
          <p:nvPr>
            <p:ph type="sldNum" sz="quarter" idx="12"/>
          </p:nvPr>
        </p:nvSpPr>
        <p:spPr>
          <a:xfrm>
            <a:off x="7589520" y="6480969"/>
            <a:ext cx="502920" cy="301752"/>
          </a:xfrm>
        </p:spPr>
        <p:txBody>
          <a:bodyPr/>
          <a:lstStyle/>
          <a:p>
            <a:fld id="{76585CD5-4768-4CCD-AE8D-983ADF0D163B}" type="slidenum">
              <a:rPr lang="en-PH" smtClean="0"/>
              <a:pPr/>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E499A1F-4D05-42F1-B7FB-9BE527682E19}" type="datetimeFigureOut">
              <a:rPr lang="en-PH" smtClean="0"/>
              <a:pPr/>
              <a:t>6/23/2014</a:t>
            </a:fld>
            <a:endParaRPr lang="en-PH"/>
          </a:p>
        </p:txBody>
      </p:sp>
      <p:sp>
        <p:nvSpPr>
          <p:cNvPr id="8" name="Footer Placeholder 7"/>
          <p:cNvSpPr>
            <a:spLocks noGrp="1"/>
          </p:cNvSpPr>
          <p:nvPr>
            <p:ph type="ftr" sz="quarter" idx="11"/>
          </p:nvPr>
        </p:nvSpPr>
        <p:spPr>
          <a:xfrm>
            <a:off x="457200" y="6480969"/>
            <a:ext cx="4261104" cy="301752"/>
          </a:xfrm>
        </p:spPr>
        <p:txBody>
          <a:bodyPr/>
          <a:lstStyle/>
          <a:p>
            <a:endParaRPr lang="en-PH"/>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76585CD5-4768-4CCD-AE8D-983ADF0D163B}"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E499A1F-4D05-42F1-B7FB-9BE527682E19}" type="datetimeFigureOut">
              <a:rPr lang="en-PH" smtClean="0"/>
              <a:pPr/>
              <a:t>6/23/2014</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E499A1F-4D05-42F1-B7FB-9BE527682E19}" type="datetimeFigureOut">
              <a:rPr lang="en-PH" smtClean="0"/>
              <a:pPr/>
              <a:t>6/23/2014</a:t>
            </a:fld>
            <a:endParaRPr lang="en-PH"/>
          </a:p>
        </p:txBody>
      </p:sp>
      <p:sp>
        <p:nvSpPr>
          <p:cNvPr id="3" name="Footer Placeholder 2"/>
          <p:cNvSpPr>
            <a:spLocks noGrp="1"/>
          </p:cNvSpPr>
          <p:nvPr>
            <p:ph type="ftr" sz="quarter" idx="11"/>
          </p:nvPr>
        </p:nvSpPr>
        <p:spPr>
          <a:xfrm>
            <a:off x="457200" y="6481890"/>
            <a:ext cx="4260056" cy="300831"/>
          </a:xfrm>
        </p:spPr>
        <p:txBody>
          <a:bodyPr/>
          <a:lstStyle/>
          <a:p>
            <a:endParaRPr lang="en-PH"/>
          </a:p>
        </p:txBody>
      </p:sp>
      <p:sp>
        <p:nvSpPr>
          <p:cNvPr id="4" name="Slide Number Placeholder 3"/>
          <p:cNvSpPr>
            <a:spLocks noGrp="1"/>
          </p:cNvSpPr>
          <p:nvPr>
            <p:ph type="sldNum" sz="quarter" idx="12"/>
          </p:nvPr>
        </p:nvSpPr>
        <p:spPr>
          <a:xfrm>
            <a:off x="7589520" y="6480969"/>
            <a:ext cx="502920" cy="301752"/>
          </a:xfrm>
        </p:spPr>
        <p:txBody>
          <a:bodyPr/>
          <a:lstStyle/>
          <a:p>
            <a:fld id="{76585CD5-4768-4CCD-AE8D-983ADF0D163B}" type="slidenum">
              <a:rPr lang="en-PH" smtClean="0"/>
              <a:pPr/>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E499A1F-4D05-42F1-B7FB-9BE527682E19}" type="datetimeFigureOut">
              <a:rPr lang="en-PH" smtClean="0"/>
              <a:pPr/>
              <a:t>6/23/2014</a:t>
            </a:fld>
            <a:endParaRPr lang="en-PH"/>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PH"/>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76585CD5-4768-4CCD-AE8D-983ADF0D163B}"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E499A1F-4D05-42F1-B7FB-9BE527682E19}" type="datetimeFigureOut">
              <a:rPr lang="en-PH" smtClean="0"/>
              <a:pPr/>
              <a:t>6/23/2014</a:t>
            </a:fld>
            <a:endParaRPr lang="en-PH"/>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PH"/>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76585CD5-4768-4CCD-AE8D-983ADF0D163B}"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E499A1F-4D05-42F1-B7FB-9BE527682E19}" type="datetimeFigureOut">
              <a:rPr lang="en-PH" smtClean="0"/>
              <a:pPr/>
              <a:t>6/23/2014</a:t>
            </a:fld>
            <a:endParaRPr lang="en-PH"/>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PH"/>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76585CD5-4768-4CCD-AE8D-983ADF0D163B}" type="slidenum">
              <a:rPr lang="en-PH" smtClean="0"/>
              <a:pPr/>
              <a:t>‹#›</a:t>
            </a:fld>
            <a:endParaRPr lang="en-PH"/>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normAutofit fontScale="90000"/>
          </a:bodyPr>
          <a:lstStyle/>
          <a:p>
            <a:r>
              <a:rPr lang="en-PH" dirty="0" smtClean="0"/>
              <a:t>Chapter 6: </a:t>
            </a:r>
            <a:r>
              <a:rPr lang="en-PH" i="1" dirty="0" smtClean="0"/>
              <a:t>Managing transactions </a:t>
            </a:r>
            <a:endParaRPr lang="en-PH" dirty="0"/>
          </a:p>
        </p:txBody>
      </p:sp>
      <p:sp>
        <p:nvSpPr>
          <p:cNvPr id="3" name="Content Placeholder 2"/>
          <p:cNvSpPr>
            <a:spLocks noGrp="1"/>
          </p:cNvSpPr>
          <p:nvPr>
            <p:ph idx="1"/>
          </p:nvPr>
        </p:nvSpPr>
        <p:spPr>
          <a:xfrm>
            <a:off x="457200" y="4572000"/>
            <a:ext cx="8229600" cy="1882808"/>
          </a:xfrm>
        </p:spPr>
        <p:txBody>
          <a:bodyPr>
            <a:normAutofit/>
          </a:bodyPr>
          <a:lstStyle/>
          <a:p>
            <a:r>
              <a:rPr lang="en-PH" dirty="0" smtClean="0"/>
              <a:t>Analogy: playing see-saw</a:t>
            </a:r>
          </a:p>
          <a:p>
            <a:r>
              <a:rPr lang="en-PH" dirty="0" smtClean="0"/>
              <a:t>In software, all-or-nothing operations are called </a:t>
            </a:r>
            <a:r>
              <a:rPr lang="en-PH" i="1" dirty="0" smtClean="0"/>
              <a:t>transactions. </a:t>
            </a:r>
            <a:endParaRPr lang="en-PH" dirty="0" smtClean="0"/>
          </a:p>
        </p:txBody>
      </p:sp>
      <p:pic>
        <p:nvPicPr>
          <p:cNvPr id="1026" name="Picture 2"/>
          <p:cNvPicPr>
            <a:picLocks noChangeAspect="1" noChangeArrowheads="1"/>
          </p:cNvPicPr>
          <p:nvPr/>
        </p:nvPicPr>
        <p:blipFill>
          <a:blip r:embed="rId3" cstate="print"/>
          <a:srcRect/>
          <a:stretch>
            <a:fillRect/>
          </a:stretch>
        </p:blipFill>
        <p:spPr bwMode="auto">
          <a:xfrm>
            <a:off x="1066800" y="1600200"/>
            <a:ext cx="67818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normAutofit fontScale="92500" lnSpcReduction="20000"/>
          </a:bodyPr>
          <a:lstStyle/>
          <a:p>
            <a:r>
              <a:rPr lang="en-PH" dirty="0" smtClean="0"/>
              <a:t>If your application uses only a single persistent resource, Spring can use the transactional support offered by the persistence mechanism. This includes JDBC, Hibernate, and the Java Persistence API (JPA). But if your application has transaction requirements that span multiple resources, Spring can support distributed (XA) transactions using a third- party JTA implementation. </a:t>
            </a:r>
          </a:p>
          <a:p>
            <a:r>
              <a:rPr lang="en-PH" dirty="0" smtClean="0"/>
              <a:t>Where programmatic transaction management affords you flexibility in precisely defining transaction boundaries in your code, declarative transactions (which are based on Spring AOP) help you decouple an operation from its transaction rules. </a:t>
            </a:r>
            <a:endParaRPr lang="en-PH"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normAutofit fontScale="92500" lnSpcReduction="10000"/>
          </a:bodyPr>
          <a:lstStyle/>
          <a:p>
            <a:r>
              <a:rPr lang="en-PH" dirty="0" smtClean="0"/>
              <a:t>Spring’s declarative transactions go beyond Container-managed Transactions(CMTs)-EJBs by allowing you to declare additional attributes such as isolation level and timeouts. </a:t>
            </a:r>
          </a:p>
          <a:p>
            <a:r>
              <a:rPr lang="en-PH" dirty="0" smtClean="0"/>
              <a:t>Choosing between programmatic and declarative transaction management is largely a decision of fine-grained control versus convenience. </a:t>
            </a:r>
          </a:p>
          <a:p>
            <a:r>
              <a:rPr lang="en-PH" dirty="0" smtClean="0"/>
              <a:t>Typically, you won’t require the fine-grained control offered by programmatic transactions and will choose to declare your transactions in the context definition file. </a:t>
            </a:r>
            <a:endParaRPr lang="en-PH"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7494"/>
            <a:ext cx="8534400" cy="1399032"/>
          </a:xfrm>
        </p:spPr>
        <p:txBody>
          <a:bodyPr>
            <a:normAutofit/>
          </a:bodyPr>
          <a:lstStyle/>
          <a:p>
            <a:r>
              <a:rPr lang="en-PH" sz="4000" b="1" i="1" dirty="0" smtClean="0"/>
              <a:t>6.2 Choosing a transaction manager </a:t>
            </a:r>
            <a:endParaRPr lang="en-PH" sz="4000" dirty="0"/>
          </a:p>
        </p:txBody>
      </p:sp>
      <p:sp>
        <p:nvSpPr>
          <p:cNvPr id="3" name="Content Placeholder 2"/>
          <p:cNvSpPr>
            <a:spLocks noGrp="1"/>
          </p:cNvSpPr>
          <p:nvPr>
            <p:ph idx="1"/>
          </p:nvPr>
        </p:nvSpPr>
        <p:spPr>
          <a:xfrm>
            <a:off x="228600" y="1600200"/>
            <a:ext cx="8839200" cy="5181600"/>
          </a:xfrm>
        </p:spPr>
        <p:txBody>
          <a:bodyPr/>
          <a:lstStyle/>
          <a:p>
            <a:r>
              <a:rPr lang="en-PH" dirty="0" smtClean="0"/>
              <a:t>Spring doesn’t directly manage transactions. </a:t>
            </a:r>
          </a:p>
          <a:p>
            <a:r>
              <a:rPr lang="en-PH" dirty="0" smtClean="0"/>
              <a:t>Instead, it comes with a selection of transaction managers that delegate responsibility for transaction management to a platform-specific transaction implementation provided by either JTA or the persistence mechanism. </a:t>
            </a:r>
            <a:endParaRPr lang="en-PH"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914400" y="304800"/>
            <a:ext cx="7391400" cy="647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Each of these transaction managers acts as a facade to a platform-specific transaction implementation. </a:t>
            </a:r>
            <a:endParaRPr lang="en-PH" dirty="0"/>
          </a:p>
        </p:txBody>
      </p:sp>
      <p:pic>
        <p:nvPicPr>
          <p:cNvPr id="4098" name="Picture 2"/>
          <p:cNvPicPr>
            <a:picLocks noChangeAspect="1" noChangeArrowheads="1"/>
          </p:cNvPicPr>
          <p:nvPr/>
        </p:nvPicPr>
        <p:blipFill>
          <a:blip r:embed="rId3" cstate="print"/>
          <a:srcRect/>
          <a:stretch>
            <a:fillRect/>
          </a:stretch>
        </p:blipFill>
        <p:spPr bwMode="auto">
          <a:xfrm>
            <a:off x="762000" y="1828800"/>
            <a:ext cx="81534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normAutofit/>
          </a:bodyPr>
          <a:lstStyle/>
          <a:p>
            <a:r>
              <a:rPr lang="en-PH" sz="3600" b="1" i="1" dirty="0" smtClean="0"/>
              <a:t>6.2.1 JDBC transactions </a:t>
            </a:r>
            <a:endParaRPr lang="en-PH" sz="3600" dirty="0"/>
          </a:p>
        </p:txBody>
      </p:sp>
      <p:sp>
        <p:nvSpPr>
          <p:cNvPr id="3" name="Content Placeholder 2"/>
          <p:cNvSpPr>
            <a:spLocks noGrp="1"/>
          </p:cNvSpPr>
          <p:nvPr>
            <p:ph idx="1"/>
          </p:nvPr>
        </p:nvSpPr>
        <p:spPr>
          <a:xfrm>
            <a:off x="457200" y="1219200"/>
            <a:ext cx="8229600" cy="5410200"/>
          </a:xfrm>
        </p:spPr>
        <p:txBody>
          <a:bodyPr>
            <a:normAutofit fontScale="92500" lnSpcReduction="10000"/>
          </a:bodyPr>
          <a:lstStyle/>
          <a:p>
            <a:r>
              <a:rPr lang="en-PH" dirty="0" smtClean="0"/>
              <a:t>If you’re using straight JDBC for your application’s persistence, </a:t>
            </a:r>
            <a:r>
              <a:rPr lang="en-PH" dirty="0" err="1" smtClean="0">
                <a:solidFill>
                  <a:srgbClr val="92D050"/>
                </a:solidFill>
              </a:rPr>
              <a:t>DataSourceTransactionManager</a:t>
            </a:r>
            <a:r>
              <a:rPr lang="en-PH" dirty="0" smtClean="0"/>
              <a:t> will handle transactional boundaries for you.</a:t>
            </a:r>
          </a:p>
          <a:p>
            <a:endParaRPr lang="en-PH" dirty="0" smtClean="0"/>
          </a:p>
          <a:p>
            <a:endParaRPr lang="en-PH" dirty="0" smtClean="0"/>
          </a:p>
          <a:p>
            <a:endParaRPr lang="en-PH" dirty="0" smtClean="0"/>
          </a:p>
          <a:p>
            <a:r>
              <a:rPr lang="en-PH" dirty="0" smtClean="0"/>
              <a:t>Behind the scenes, </a:t>
            </a:r>
            <a:r>
              <a:rPr lang="en-PH" dirty="0" err="1" smtClean="0">
                <a:solidFill>
                  <a:srgbClr val="92D050"/>
                </a:solidFill>
              </a:rPr>
              <a:t>DataSourceTransactionManager</a:t>
            </a:r>
            <a:r>
              <a:rPr lang="en-PH" dirty="0" smtClean="0"/>
              <a:t> manages transactions by making calls on the </a:t>
            </a:r>
            <a:r>
              <a:rPr lang="en-PH" dirty="0" err="1" smtClean="0"/>
              <a:t>java.sql.Connection</a:t>
            </a:r>
            <a:r>
              <a:rPr lang="en-PH" dirty="0" smtClean="0"/>
              <a:t> object retrieved from the </a:t>
            </a:r>
            <a:r>
              <a:rPr lang="en-PH" dirty="0" err="1" smtClean="0"/>
              <a:t>DataSource</a:t>
            </a:r>
            <a:r>
              <a:rPr lang="en-PH" dirty="0" smtClean="0"/>
              <a:t>.  </a:t>
            </a:r>
          </a:p>
          <a:p>
            <a:endParaRPr lang="en-PH" dirty="0"/>
          </a:p>
        </p:txBody>
      </p:sp>
      <p:pic>
        <p:nvPicPr>
          <p:cNvPr id="5122" name="Picture 2"/>
          <p:cNvPicPr>
            <a:picLocks noChangeAspect="1" noChangeArrowheads="1"/>
          </p:cNvPicPr>
          <p:nvPr/>
        </p:nvPicPr>
        <p:blipFill>
          <a:blip r:embed="rId2" cstate="print"/>
          <a:srcRect/>
          <a:stretch>
            <a:fillRect/>
          </a:stretch>
        </p:blipFill>
        <p:spPr bwMode="auto">
          <a:xfrm>
            <a:off x="685800" y="2743200"/>
            <a:ext cx="7924800" cy="1524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256506"/>
          </a:xfrm>
        </p:spPr>
        <p:txBody>
          <a:bodyPr>
            <a:normAutofit/>
          </a:bodyPr>
          <a:lstStyle/>
          <a:p>
            <a:r>
              <a:rPr lang="en-PH" sz="3600" b="1" i="1" dirty="0" smtClean="0"/>
              <a:t>6.2.2 Hibernate transactions </a:t>
            </a:r>
            <a:endParaRPr lang="en-PH" sz="3600" dirty="0"/>
          </a:p>
        </p:txBody>
      </p:sp>
      <p:sp>
        <p:nvSpPr>
          <p:cNvPr id="3" name="Content Placeholder 2"/>
          <p:cNvSpPr>
            <a:spLocks noGrp="1"/>
          </p:cNvSpPr>
          <p:nvPr>
            <p:ph idx="1"/>
          </p:nvPr>
        </p:nvSpPr>
        <p:spPr>
          <a:xfrm>
            <a:off x="457200" y="1371600"/>
            <a:ext cx="8229600" cy="5083208"/>
          </a:xfrm>
        </p:spPr>
        <p:txBody>
          <a:bodyPr>
            <a:normAutofit lnSpcReduction="10000"/>
          </a:bodyPr>
          <a:lstStyle/>
          <a:p>
            <a:r>
              <a:rPr lang="en-PH" dirty="0" smtClean="0"/>
              <a:t>If your application’s persistence is handled by Hibernate then you’ll want to use </a:t>
            </a:r>
            <a:r>
              <a:rPr lang="en-PH" dirty="0" err="1" smtClean="0">
                <a:solidFill>
                  <a:srgbClr val="92D050"/>
                </a:solidFill>
              </a:rPr>
              <a:t>HibernateTransactionManager</a:t>
            </a:r>
            <a:endParaRPr lang="en-PH" dirty="0" smtClean="0">
              <a:solidFill>
                <a:srgbClr val="92D050"/>
              </a:solidFill>
            </a:endParaRPr>
          </a:p>
          <a:p>
            <a:endParaRPr lang="en-PH" dirty="0" smtClean="0">
              <a:solidFill>
                <a:srgbClr val="92D050"/>
              </a:solidFill>
            </a:endParaRPr>
          </a:p>
          <a:p>
            <a:endParaRPr lang="en-PH" dirty="0" smtClean="0">
              <a:solidFill>
                <a:srgbClr val="92D050"/>
              </a:solidFill>
            </a:endParaRPr>
          </a:p>
          <a:p>
            <a:endParaRPr lang="en-PH" dirty="0" smtClean="0">
              <a:solidFill>
                <a:srgbClr val="92D050"/>
              </a:solidFill>
            </a:endParaRPr>
          </a:p>
          <a:p>
            <a:endParaRPr lang="en-PH" dirty="0" smtClean="0">
              <a:solidFill>
                <a:srgbClr val="92D050"/>
              </a:solidFill>
            </a:endParaRPr>
          </a:p>
          <a:p>
            <a:r>
              <a:rPr lang="en-PH" dirty="0" smtClean="0"/>
              <a:t>The </a:t>
            </a:r>
            <a:r>
              <a:rPr lang="en-PH" dirty="0" err="1" smtClean="0"/>
              <a:t>sessionFactory</a:t>
            </a:r>
            <a:r>
              <a:rPr lang="en-PH" dirty="0" smtClean="0"/>
              <a:t> property should be wired with a Hibernate </a:t>
            </a:r>
            <a:r>
              <a:rPr lang="en-PH" dirty="0" err="1" smtClean="0"/>
              <a:t>SessionFactory</a:t>
            </a:r>
            <a:r>
              <a:rPr lang="en-PH" dirty="0" smtClean="0"/>
              <a:t>, here cleverly named </a:t>
            </a:r>
            <a:r>
              <a:rPr lang="en-PH" dirty="0" err="1" smtClean="0"/>
              <a:t>sessionFactory</a:t>
            </a:r>
            <a:r>
              <a:rPr lang="en-PH" dirty="0" smtClean="0"/>
              <a:t>.  </a:t>
            </a:r>
            <a:endParaRPr lang="en-PH" dirty="0"/>
          </a:p>
        </p:txBody>
      </p:sp>
      <p:pic>
        <p:nvPicPr>
          <p:cNvPr id="6146" name="Picture 2"/>
          <p:cNvPicPr>
            <a:picLocks noChangeAspect="1" noChangeArrowheads="1"/>
          </p:cNvPicPr>
          <p:nvPr/>
        </p:nvPicPr>
        <p:blipFill>
          <a:blip r:embed="rId2" cstate="print"/>
          <a:srcRect/>
          <a:stretch>
            <a:fillRect/>
          </a:stretch>
        </p:blipFill>
        <p:spPr bwMode="auto">
          <a:xfrm>
            <a:off x="838200" y="2971800"/>
            <a:ext cx="7620000" cy="14478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err="1" smtClean="0">
                <a:solidFill>
                  <a:srgbClr val="92D050"/>
                </a:solidFill>
              </a:rPr>
              <a:t>HibernateTransactionManager</a:t>
            </a:r>
            <a:r>
              <a:rPr lang="en-PH" dirty="0" smtClean="0"/>
              <a:t> delegates responsibility for transaction management to an </a:t>
            </a:r>
            <a:r>
              <a:rPr lang="en-PH" dirty="0" err="1" smtClean="0">
                <a:solidFill>
                  <a:srgbClr val="92D050"/>
                </a:solidFill>
              </a:rPr>
              <a:t>org.hibernate.Transaction</a:t>
            </a:r>
            <a:r>
              <a:rPr lang="en-PH" dirty="0" smtClean="0"/>
              <a:t> object that it retrieves from the Hibernate session. </a:t>
            </a:r>
          </a:p>
          <a:p>
            <a:r>
              <a:rPr lang="en-PH" dirty="0" smtClean="0"/>
              <a:t>When a transaction successfully completes, </a:t>
            </a:r>
            <a:r>
              <a:rPr lang="en-PH" dirty="0" err="1" smtClean="0">
                <a:solidFill>
                  <a:srgbClr val="92D050"/>
                </a:solidFill>
              </a:rPr>
              <a:t>HibernateTransactionManager</a:t>
            </a:r>
            <a:r>
              <a:rPr lang="en-PH" dirty="0" smtClean="0"/>
              <a:t> will call the </a:t>
            </a:r>
            <a:r>
              <a:rPr lang="en-PH" dirty="0" smtClean="0">
                <a:solidFill>
                  <a:srgbClr val="92D050"/>
                </a:solidFill>
              </a:rPr>
              <a:t>commit()</a:t>
            </a:r>
            <a:r>
              <a:rPr lang="en-PH" dirty="0" smtClean="0"/>
              <a:t> method on the Transaction object. Similarly, when a transaction fails, the </a:t>
            </a:r>
            <a:r>
              <a:rPr lang="en-PH" dirty="0" smtClean="0">
                <a:solidFill>
                  <a:srgbClr val="92D050"/>
                </a:solidFill>
              </a:rPr>
              <a:t>rollback()</a:t>
            </a:r>
            <a:r>
              <a:rPr lang="en-PH" dirty="0" smtClean="0"/>
              <a:t> method will be called on the Transaction object. </a:t>
            </a:r>
            <a:endParaRPr lang="en-PH"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b="1" i="1" dirty="0" smtClean="0"/>
              <a:t>6.2.3 Java </a:t>
            </a:r>
            <a:r>
              <a:rPr lang="fr-FR" sz="3600" b="1" i="1" dirty="0" err="1" smtClean="0"/>
              <a:t>Persistence</a:t>
            </a:r>
            <a:r>
              <a:rPr lang="fr-FR" sz="3600" b="1" i="1" dirty="0" smtClean="0"/>
              <a:t> API transactions </a:t>
            </a:r>
            <a:endParaRPr lang="en-PH" sz="3600" dirty="0"/>
          </a:p>
        </p:txBody>
      </p:sp>
      <p:sp>
        <p:nvSpPr>
          <p:cNvPr id="3" name="Content Placeholder 2"/>
          <p:cNvSpPr>
            <a:spLocks noGrp="1"/>
          </p:cNvSpPr>
          <p:nvPr>
            <p:ph idx="1"/>
          </p:nvPr>
        </p:nvSpPr>
        <p:spPr>
          <a:xfrm>
            <a:off x="457200" y="1524000"/>
            <a:ext cx="8229600" cy="4930808"/>
          </a:xfrm>
        </p:spPr>
        <p:txBody>
          <a:bodyPr/>
          <a:lstStyle/>
          <a:p>
            <a:r>
              <a:rPr lang="en-PH" dirty="0" smtClean="0"/>
              <a:t>Hibernate has been Java’s de facto persistence standard for a few years, but now the Java Persistence API (JPA) has entered the scene as the true standard for Java persistence. </a:t>
            </a:r>
            <a:endParaRPr lang="en-PH" dirty="0"/>
          </a:p>
        </p:txBody>
      </p:sp>
      <p:pic>
        <p:nvPicPr>
          <p:cNvPr id="7170" name="Picture 2"/>
          <p:cNvPicPr>
            <a:picLocks noChangeAspect="1" noChangeArrowheads="1"/>
          </p:cNvPicPr>
          <p:nvPr/>
        </p:nvPicPr>
        <p:blipFill>
          <a:blip r:embed="rId2" cstate="print"/>
          <a:srcRect/>
          <a:stretch>
            <a:fillRect/>
          </a:stretch>
        </p:blipFill>
        <p:spPr bwMode="auto">
          <a:xfrm>
            <a:off x="609600" y="4114800"/>
            <a:ext cx="8229600" cy="15240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lstStyle/>
          <a:p>
            <a:r>
              <a:rPr lang="en-PH" smtClean="0">
                <a:solidFill>
                  <a:srgbClr val="92D050"/>
                </a:solidFill>
              </a:rPr>
              <a:t>JpaTransactionManager</a:t>
            </a:r>
            <a:r>
              <a:rPr lang="en-PH" smtClean="0"/>
              <a:t> only needs to be wired with a JPA entity manager factory (any implementation of </a:t>
            </a:r>
            <a:r>
              <a:rPr lang="en-PH" smtClean="0">
                <a:solidFill>
                  <a:srgbClr val="92D050"/>
                </a:solidFill>
              </a:rPr>
              <a:t>javax.persistence.EntityManagerFactory</a:t>
            </a:r>
            <a:r>
              <a:rPr lang="en-PH" smtClean="0"/>
              <a:t>). </a:t>
            </a:r>
          </a:p>
          <a:p>
            <a:r>
              <a:rPr lang="en-PH" smtClean="0">
                <a:solidFill>
                  <a:srgbClr val="92D050"/>
                </a:solidFill>
              </a:rPr>
              <a:t>JpaTransactionManager</a:t>
            </a:r>
            <a:r>
              <a:rPr lang="en-PH" smtClean="0"/>
              <a:t> will collaborate with the JPA EntityManager produced by the factory to conduct transactions. </a:t>
            </a:r>
          </a:p>
          <a:p>
            <a:endParaRPr lang="en-PH"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Transactions allow you to group several operations into a single unit of work that either fully happens or fully doesn’t happen. </a:t>
            </a:r>
          </a:p>
          <a:p>
            <a:r>
              <a:rPr lang="en-PH" dirty="0" smtClean="0"/>
              <a:t> Money transfer example</a:t>
            </a:r>
          </a:p>
          <a:p>
            <a:r>
              <a:rPr lang="en-PH" dirty="0" smtClean="0"/>
              <a:t>When writing to a database, we must ensure that the integrity of the data is maintained by performing the updates within a transaction. </a:t>
            </a:r>
          </a:p>
          <a:p>
            <a:r>
              <a:rPr lang="en-PH" dirty="0" smtClean="0"/>
              <a:t>Spring has rich support for transaction management, both programmatic and declarative. </a:t>
            </a:r>
            <a:endParaRPr lang="en-PH"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lstStyle/>
          <a:p>
            <a:r>
              <a:rPr lang="en-PH" dirty="0" smtClean="0"/>
              <a:t>In addition to applying transactions to JPA operations, </a:t>
            </a:r>
            <a:r>
              <a:rPr lang="en-PH" dirty="0" err="1" smtClean="0"/>
              <a:t>JpaTransactionManager</a:t>
            </a:r>
            <a:r>
              <a:rPr lang="en-PH" dirty="0" smtClean="0"/>
              <a:t> also supports transactions on simple JDBC operations on the same </a:t>
            </a:r>
            <a:r>
              <a:rPr lang="en-PH" dirty="0" err="1" smtClean="0"/>
              <a:t>DataSource</a:t>
            </a:r>
            <a:r>
              <a:rPr lang="en-PH" dirty="0" smtClean="0"/>
              <a:t> used by </a:t>
            </a:r>
            <a:r>
              <a:rPr lang="en-PH" dirty="0" err="1" smtClean="0"/>
              <a:t>EntityManagerFactory</a:t>
            </a:r>
            <a:r>
              <a:rPr lang="en-PH" dirty="0" smtClean="0"/>
              <a:t>. </a:t>
            </a:r>
            <a:endParaRPr lang="en-PH" dirty="0"/>
          </a:p>
        </p:txBody>
      </p:sp>
      <p:pic>
        <p:nvPicPr>
          <p:cNvPr id="1026" name="Picture 2"/>
          <p:cNvPicPr>
            <a:picLocks noChangeAspect="1" noChangeArrowheads="1"/>
          </p:cNvPicPr>
          <p:nvPr/>
        </p:nvPicPr>
        <p:blipFill>
          <a:blip r:embed="rId2" cstate="print"/>
          <a:srcRect/>
          <a:stretch>
            <a:fillRect/>
          </a:stretch>
        </p:blipFill>
        <p:spPr bwMode="auto">
          <a:xfrm>
            <a:off x="838200" y="3657600"/>
            <a:ext cx="7696200" cy="10668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838200" y="5029200"/>
            <a:ext cx="7696200"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It’s important to note that the </a:t>
            </a:r>
            <a:r>
              <a:rPr lang="en-PH" dirty="0" err="1" smtClean="0"/>
              <a:t>JpaDialect</a:t>
            </a:r>
            <a:r>
              <a:rPr lang="en-PH" dirty="0" smtClean="0"/>
              <a:t> implementation must support mixed JPA/ JDBC access for this to work. </a:t>
            </a:r>
          </a:p>
          <a:p>
            <a:r>
              <a:rPr lang="en-PH" dirty="0" smtClean="0"/>
              <a:t>All of Spring’s vendor-specific implementations of </a:t>
            </a:r>
            <a:r>
              <a:rPr lang="en-PH" dirty="0" err="1" smtClean="0"/>
              <a:t>JpaDialect</a:t>
            </a:r>
            <a:r>
              <a:rPr lang="en-PH" dirty="0" smtClean="0"/>
              <a:t> (</a:t>
            </a:r>
            <a:r>
              <a:rPr lang="en-PH" dirty="0" err="1" smtClean="0">
                <a:solidFill>
                  <a:srgbClr val="92D050"/>
                </a:solidFill>
              </a:rPr>
              <a:t>EclipseLinkJpaDialect</a:t>
            </a:r>
            <a:r>
              <a:rPr lang="en-PH" dirty="0" smtClean="0"/>
              <a:t>, </a:t>
            </a:r>
            <a:r>
              <a:rPr lang="en-PH" dirty="0" err="1" smtClean="0">
                <a:solidFill>
                  <a:srgbClr val="92D050"/>
                </a:solidFill>
              </a:rPr>
              <a:t>HibernateJpaDialect</a:t>
            </a:r>
            <a:r>
              <a:rPr lang="en-PH" dirty="0" smtClean="0"/>
              <a:t>, </a:t>
            </a:r>
            <a:r>
              <a:rPr lang="en-PH" dirty="0" err="1" smtClean="0">
                <a:solidFill>
                  <a:srgbClr val="92D050"/>
                </a:solidFill>
              </a:rPr>
              <a:t>OpenJpaDialect</a:t>
            </a:r>
            <a:r>
              <a:rPr lang="en-PH" dirty="0" smtClean="0">
                <a:solidFill>
                  <a:srgbClr val="92D050"/>
                </a:solidFill>
              </a:rPr>
              <a:t>, and Top- </a:t>
            </a:r>
            <a:r>
              <a:rPr lang="en-PH" dirty="0" err="1" smtClean="0">
                <a:solidFill>
                  <a:srgbClr val="92D050"/>
                </a:solidFill>
              </a:rPr>
              <a:t>LinkJpaDialect</a:t>
            </a:r>
            <a:r>
              <a:rPr lang="en-PH" dirty="0" smtClean="0">
                <a:solidFill>
                  <a:srgbClr val="92D050"/>
                </a:solidFill>
              </a:rPr>
              <a:t>) </a:t>
            </a:r>
            <a:r>
              <a:rPr lang="en-PH" dirty="0" smtClean="0"/>
              <a:t>provide support for mixing JPA with JDBC. </a:t>
            </a:r>
            <a:endParaRPr lang="en-PH"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b="1" i="1" dirty="0" smtClean="0"/>
              <a:t>6.2.4 Java transaction API transactions </a:t>
            </a:r>
            <a:endParaRPr lang="en-PH" sz="3600" dirty="0"/>
          </a:p>
        </p:txBody>
      </p:sp>
      <p:sp>
        <p:nvSpPr>
          <p:cNvPr id="3" name="Content Placeholder 2"/>
          <p:cNvSpPr>
            <a:spLocks noGrp="1"/>
          </p:cNvSpPr>
          <p:nvPr>
            <p:ph idx="1"/>
          </p:nvPr>
        </p:nvSpPr>
        <p:spPr>
          <a:xfrm>
            <a:off x="457200" y="1524000"/>
            <a:ext cx="8229600" cy="4930808"/>
          </a:xfrm>
        </p:spPr>
        <p:txBody>
          <a:bodyPr/>
          <a:lstStyle/>
          <a:p>
            <a:r>
              <a:rPr lang="en-PH" dirty="0" smtClean="0"/>
              <a:t>If none of the aforementioned transaction managers meet your needs or if your trans- actions span multiple transaction sources (for example, two or more different data- bases), you’ll need to use </a:t>
            </a:r>
            <a:r>
              <a:rPr lang="en-PH" dirty="0" err="1" smtClean="0">
                <a:solidFill>
                  <a:schemeClr val="accent1"/>
                </a:solidFill>
              </a:rPr>
              <a:t>JtaTransactionManager</a:t>
            </a:r>
            <a:r>
              <a:rPr lang="en-PH" dirty="0" smtClean="0"/>
              <a:t>: </a:t>
            </a:r>
            <a:endParaRPr lang="en-PH" dirty="0"/>
          </a:p>
        </p:txBody>
      </p:sp>
      <p:pic>
        <p:nvPicPr>
          <p:cNvPr id="1026" name="Picture 2"/>
          <p:cNvPicPr>
            <a:picLocks noChangeAspect="1" noChangeArrowheads="1"/>
          </p:cNvPicPr>
          <p:nvPr/>
        </p:nvPicPr>
        <p:blipFill>
          <a:blip r:embed="rId3" cstate="print"/>
          <a:srcRect/>
          <a:stretch>
            <a:fillRect/>
          </a:stretch>
        </p:blipFill>
        <p:spPr bwMode="auto">
          <a:xfrm>
            <a:off x="533400" y="4495800"/>
            <a:ext cx="8153400" cy="16764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normAutofit fontScale="92500"/>
          </a:bodyPr>
          <a:lstStyle/>
          <a:p>
            <a:r>
              <a:rPr lang="en-PH" dirty="0" err="1" smtClean="0">
                <a:solidFill>
                  <a:schemeClr val="accent1"/>
                </a:solidFill>
              </a:rPr>
              <a:t>JtaTransactionManager</a:t>
            </a:r>
            <a:r>
              <a:rPr lang="en-PH" dirty="0" smtClean="0"/>
              <a:t> delegates transaction management responsibility to a JTA implementation. </a:t>
            </a:r>
          </a:p>
          <a:p>
            <a:r>
              <a:rPr lang="en-PH" dirty="0" err="1" smtClean="0">
                <a:solidFill>
                  <a:schemeClr val="accent1"/>
                </a:solidFill>
              </a:rPr>
              <a:t>JtaTransactionManager</a:t>
            </a:r>
            <a:r>
              <a:rPr lang="en-PH" dirty="0" smtClean="0"/>
              <a:t> works with </a:t>
            </a:r>
            <a:r>
              <a:rPr lang="en-PH" dirty="0" err="1" smtClean="0">
                <a:solidFill>
                  <a:schemeClr val="accent1"/>
                </a:solidFill>
              </a:rPr>
              <a:t>javax.transaction.UserTransaction</a:t>
            </a:r>
            <a:r>
              <a:rPr lang="en-PH" dirty="0" smtClean="0"/>
              <a:t> and </a:t>
            </a:r>
            <a:r>
              <a:rPr lang="en-PH" dirty="0" err="1" smtClean="0">
                <a:solidFill>
                  <a:schemeClr val="accent1"/>
                </a:solidFill>
              </a:rPr>
              <a:t>javax.transaction.TransactionManager</a:t>
            </a:r>
            <a:r>
              <a:rPr lang="en-PH" dirty="0" smtClean="0"/>
              <a:t> objects, delegating responsibility for trans-action management to those objects. </a:t>
            </a:r>
          </a:p>
          <a:p>
            <a:r>
              <a:rPr lang="en-PH" dirty="0" smtClean="0"/>
              <a:t>A successful transaction will be committed with a call to the </a:t>
            </a:r>
            <a:r>
              <a:rPr lang="en-PH" dirty="0" err="1" smtClean="0">
                <a:solidFill>
                  <a:schemeClr val="accent1"/>
                </a:solidFill>
              </a:rPr>
              <a:t>UserTransaction.commit</a:t>
            </a:r>
            <a:r>
              <a:rPr lang="en-PH" dirty="0" smtClean="0">
                <a:solidFill>
                  <a:schemeClr val="accent1"/>
                </a:solidFill>
              </a:rPr>
              <a:t>() </a:t>
            </a:r>
            <a:r>
              <a:rPr lang="en-PH" dirty="0" smtClean="0"/>
              <a:t>method. Likewise, if the transaction fails, the </a:t>
            </a:r>
            <a:r>
              <a:rPr lang="en-PH" dirty="0" err="1" smtClean="0"/>
              <a:t>UserTransaction’s</a:t>
            </a:r>
            <a:r>
              <a:rPr lang="en-PH" dirty="0" smtClean="0"/>
              <a:t> </a:t>
            </a:r>
            <a:r>
              <a:rPr lang="en-PH" dirty="0" smtClean="0">
                <a:solidFill>
                  <a:schemeClr val="accent1"/>
                </a:solidFill>
              </a:rPr>
              <a:t>rollback()</a:t>
            </a:r>
            <a:r>
              <a:rPr lang="en-PH" dirty="0" smtClean="0"/>
              <a:t> method will be called. </a:t>
            </a:r>
            <a:endParaRPr lang="en-PH"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99032"/>
          </a:xfrm>
        </p:spPr>
        <p:txBody>
          <a:bodyPr>
            <a:normAutofit/>
          </a:bodyPr>
          <a:lstStyle/>
          <a:p>
            <a:r>
              <a:rPr lang="en-PH" sz="4000" b="1" i="1" dirty="0" smtClean="0"/>
              <a:t>6.3 Programming transactions in Spring </a:t>
            </a:r>
            <a:endParaRPr lang="en-PH" sz="4000" dirty="0"/>
          </a:p>
        </p:txBody>
      </p:sp>
      <p:sp>
        <p:nvSpPr>
          <p:cNvPr id="3" name="Content Placeholder 2"/>
          <p:cNvSpPr>
            <a:spLocks noGrp="1"/>
          </p:cNvSpPr>
          <p:nvPr>
            <p:ph idx="1"/>
          </p:nvPr>
        </p:nvSpPr>
        <p:spPr>
          <a:xfrm>
            <a:off x="457200" y="1371600"/>
            <a:ext cx="8229600" cy="5083208"/>
          </a:xfrm>
        </p:spPr>
        <p:txBody>
          <a:bodyPr>
            <a:normAutofit fontScale="92500" lnSpcReduction="20000"/>
          </a:bodyPr>
          <a:lstStyle/>
          <a:p>
            <a:r>
              <a:rPr lang="en-PH" dirty="0" smtClean="0"/>
              <a:t>There are two kinds of people: those who are control freaks and those who aren’t.</a:t>
            </a:r>
          </a:p>
          <a:p>
            <a:r>
              <a:rPr lang="en-PH" dirty="0" smtClean="0"/>
              <a:t>If you’re a developer and a control freak, you’re probably the kind of person who prefers the command line and would rather write your own getter and setter methods than to delegate that work to an IDE. </a:t>
            </a:r>
          </a:p>
          <a:p>
            <a:r>
              <a:rPr lang="en-PH" dirty="0" smtClean="0"/>
              <a:t>Control freaks also like to know exactly what’s going on in their code. They want full control over where a transaction starts, where it commits, and where it ends. Declarative transactions aren’t precise enough for them.  </a:t>
            </a:r>
            <a:endParaRPr lang="en-PH"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As you’ll see later in this chapter, you’re limited to declaring transaction boundaries at the method level. If you need more fine-grained control over transactional boundaries, programmatic transactions are the only way to go. </a:t>
            </a:r>
            <a:endParaRPr lang="en-PH" dirty="0"/>
          </a:p>
        </p:txBody>
      </p:sp>
      <p:pic>
        <p:nvPicPr>
          <p:cNvPr id="2050" name="Picture 2"/>
          <p:cNvPicPr>
            <a:picLocks noChangeAspect="1" noChangeArrowheads="1"/>
          </p:cNvPicPr>
          <p:nvPr/>
        </p:nvPicPr>
        <p:blipFill>
          <a:blip r:embed="rId2" cstate="print"/>
          <a:srcRect/>
          <a:stretch>
            <a:fillRect/>
          </a:stretch>
        </p:blipFill>
        <p:spPr bwMode="auto">
          <a:xfrm>
            <a:off x="609600" y="3429000"/>
            <a:ext cx="8153400" cy="19050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0"/>
            <a:ext cx="8229600" cy="1219200"/>
          </a:xfrm>
        </p:spPr>
        <p:txBody>
          <a:bodyPr>
            <a:normAutofit fontScale="92500" lnSpcReduction="20000"/>
          </a:bodyPr>
          <a:lstStyle/>
          <a:p>
            <a:r>
              <a:rPr lang="en-PH" dirty="0" smtClean="0"/>
              <a:t>To use the </a:t>
            </a:r>
            <a:r>
              <a:rPr lang="en-PH" dirty="0" err="1" smtClean="0"/>
              <a:t>TransactionTemplate</a:t>
            </a:r>
            <a:r>
              <a:rPr lang="en-PH" dirty="0" smtClean="0"/>
              <a:t>, you start by implementing the </a:t>
            </a:r>
            <a:r>
              <a:rPr lang="en-PH" dirty="0" err="1" smtClean="0"/>
              <a:t>TransactionCallback</a:t>
            </a:r>
            <a:r>
              <a:rPr lang="en-PH" dirty="0" smtClean="0"/>
              <a:t> interface. </a:t>
            </a:r>
            <a:endParaRPr lang="en-PH" dirty="0"/>
          </a:p>
        </p:txBody>
      </p:sp>
      <p:pic>
        <p:nvPicPr>
          <p:cNvPr id="3074" name="Picture 2"/>
          <p:cNvPicPr>
            <a:picLocks noChangeAspect="1" noChangeArrowheads="1"/>
          </p:cNvPicPr>
          <p:nvPr/>
        </p:nvPicPr>
        <p:blipFill>
          <a:blip r:embed="rId2" cstate="print"/>
          <a:srcRect/>
          <a:stretch>
            <a:fillRect/>
          </a:stretch>
        </p:blipFill>
        <p:spPr bwMode="auto">
          <a:xfrm>
            <a:off x="533400" y="533400"/>
            <a:ext cx="8229600" cy="44958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Calling the execute() method on the </a:t>
            </a:r>
            <a:r>
              <a:rPr lang="en-PH" dirty="0" err="1" smtClean="0"/>
              <a:t>TransactionTemplate</a:t>
            </a:r>
            <a:r>
              <a:rPr lang="en-PH" dirty="0" smtClean="0"/>
              <a:t> instance will execute the code contained within the </a:t>
            </a:r>
            <a:r>
              <a:rPr lang="en-PH" dirty="0" err="1" smtClean="0"/>
              <a:t>TransactionCallback</a:t>
            </a:r>
            <a:r>
              <a:rPr lang="en-PH" dirty="0" smtClean="0"/>
              <a:t> instance. </a:t>
            </a:r>
          </a:p>
          <a:p>
            <a:r>
              <a:rPr lang="en-PH" dirty="0" smtClean="0"/>
              <a:t>If your code encounters a problem, calling </a:t>
            </a:r>
            <a:r>
              <a:rPr lang="en-PH" dirty="0" err="1" smtClean="0"/>
              <a:t>setRollbackOnly</a:t>
            </a:r>
            <a:r>
              <a:rPr lang="en-PH" dirty="0" smtClean="0"/>
              <a:t>() on the </a:t>
            </a:r>
            <a:r>
              <a:rPr lang="en-PH" dirty="0" err="1" smtClean="0"/>
              <a:t>TransactionStatus</a:t>
            </a:r>
            <a:r>
              <a:rPr lang="en-PH" dirty="0" smtClean="0"/>
              <a:t> object will roll back the transaction. Otherwise, if the </a:t>
            </a:r>
            <a:r>
              <a:rPr lang="en-PH" dirty="0" err="1" smtClean="0"/>
              <a:t>doInTransaction</a:t>
            </a:r>
            <a:r>
              <a:rPr lang="en-PH" dirty="0" smtClean="0"/>
              <a:t>() method returns successfully, the transaction will be committed. </a:t>
            </a:r>
            <a:endParaRPr lang="en-PH"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24200"/>
            <a:ext cx="8229600" cy="3330608"/>
          </a:xfrm>
        </p:spPr>
        <p:txBody>
          <a:bodyPr>
            <a:normAutofit lnSpcReduction="10000"/>
          </a:bodyPr>
          <a:lstStyle/>
          <a:p>
            <a:r>
              <a:rPr lang="en-PH" dirty="0" smtClean="0"/>
              <a:t>Note that the </a:t>
            </a:r>
            <a:r>
              <a:rPr lang="en-PH" dirty="0" err="1" smtClean="0">
                <a:solidFill>
                  <a:schemeClr val="accent1"/>
                </a:solidFill>
              </a:rPr>
              <a:t>TransactionTemplate</a:t>
            </a:r>
            <a:r>
              <a:rPr lang="en-PH" dirty="0" smtClean="0"/>
              <a:t> is injected with a </a:t>
            </a:r>
            <a:r>
              <a:rPr lang="en-PH" dirty="0" err="1" smtClean="0"/>
              <a:t>transactionManager</a:t>
            </a:r>
            <a:r>
              <a:rPr lang="en-PH" dirty="0" smtClean="0"/>
              <a:t>. </a:t>
            </a:r>
          </a:p>
          <a:p>
            <a:r>
              <a:rPr lang="en-PH" dirty="0" smtClean="0"/>
              <a:t>Under the hood, </a:t>
            </a:r>
            <a:r>
              <a:rPr lang="en-PH" dirty="0" err="1" smtClean="0">
                <a:solidFill>
                  <a:schemeClr val="accent1"/>
                </a:solidFill>
              </a:rPr>
              <a:t>TransactionTemplate</a:t>
            </a:r>
            <a:r>
              <a:rPr lang="en-PH" dirty="0" smtClean="0"/>
              <a:t> uses an implementation of </a:t>
            </a:r>
            <a:r>
              <a:rPr lang="en-PH" dirty="0" err="1" smtClean="0">
                <a:solidFill>
                  <a:schemeClr val="accent1"/>
                </a:solidFill>
              </a:rPr>
              <a:t>PlatformTransactionManager</a:t>
            </a:r>
            <a:r>
              <a:rPr lang="en-PH" dirty="0" smtClean="0"/>
              <a:t> to handle the platform-specific details of transaction management. </a:t>
            </a:r>
            <a:endParaRPr lang="en-PH" dirty="0"/>
          </a:p>
        </p:txBody>
      </p:sp>
      <p:pic>
        <p:nvPicPr>
          <p:cNvPr id="4098" name="Picture 2"/>
          <p:cNvPicPr>
            <a:picLocks noChangeAspect="1" noChangeArrowheads="1"/>
          </p:cNvPicPr>
          <p:nvPr/>
        </p:nvPicPr>
        <p:blipFill>
          <a:blip r:embed="rId2" cstate="print"/>
          <a:srcRect/>
          <a:stretch>
            <a:fillRect/>
          </a:stretch>
        </p:blipFill>
        <p:spPr bwMode="auto">
          <a:xfrm>
            <a:off x="533400" y="304800"/>
            <a:ext cx="8153400" cy="27432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lstStyle/>
          <a:p>
            <a:r>
              <a:rPr lang="en-PH" dirty="0" smtClean="0"/>
              <a:t>Exercise 6-1</a:t>
            </a:r>
          </a:p>
          <a:p>
            <a:pPr lvl="1"/>
            <a:r>
              <a:rPr lang="en-PH" dirty="0" smtClean="0">
                <a:solidFill>
                  <a:srgbClr val="FFFF00"/>
                </a:solidFill>
              </a:rPr>
              <a:t>Open </a:t>
            </a:r>
            <a:r>
              <a:rPr lang="en-PH" dirty="0" err="1" smtClean="0">
                <a:solidFill>
                  <a:srgbClr val="FFFF00"/>
                </a:solidFill>
              </a:rPr>
              <a:t>spitter</a:t>
            </a:r>
            <a:r>
              <a:rPr lang="en-PH" dirty="0" smtClean="0">
                <a:solidFill>
                  <a:srgbClr val="FFFF00"/>
                </a:solidFill>
              </a:rPr>
              <a:t>-service-programmatic-</a:t>
            </a:r>
            <a:r>
              <a:rPr lang="en-PH" dirty="0" err="1" smtClean="0">
                <a:solidFill>
                  <a:srgbClr val="FFFF00"/>
                </a:solidFill>
              </a:rPr>
              <a:t>tx</a:t>
            </a:r>
            <a:r>
              <a:rPr lang="en-PH" dirty="0" smtClean="0">
                <a:solidFill>
                  <a:srgbClr val="FFFF00"/>
                </a:solidFill>
              </a:rPr>
              <a:t>-exercise</a:t>
            </a:r>
          </a:p>
          <a:p>
            <a:pPr lvl="1"/>
            <a:r>
              <a:rPr lang="en-PH" dirty="0" smtClean="0">
                <a:solidFill>
                  <a:srgbClr val="FFFF00"/>
                </a:solidFill>
              </a:rPr>
              <a:t>Open </a:t>
            </a:r>
            <a:r>
              <a:rPr lang="en-PH" dirty="0" err="1" smtClean="0">
                <a:solidFill>
                  <a:srgbClr val="92D050"/>
                </a:solidFill>
              </a:rPr>
              <a:t>SpitterServiceImpl</a:t>
            </a:r>
            <a:r>
              <a:rPr lang="en-PH" dirty="0" smtClean="0">
                <a:solidFill>
                  <a:srgbClr val="FFFF00"/>
                </a:solidFill>
              </a:rPr>
              <a:t> and do the necessary wirings for it to have a </a:t>
            </a:r>
            <a:r>
              <a:rPr lang="en-PH" dirty="0" err="1" smtClean="0">
                <a:solidFill>
                  <a:schemeClr val="accent1"/>
                </a:solidFill>
              </a:rPr>
              <a:t>txTemplate</a:t>
            </a:r>
            <a:r>
              <a:rPr lang="en-PH" dirty="0" smtClean="0">
                <a:solidFill>
                  <a:srgbClr val="FFFF00"/>
                </a:solidFill>
              </a:rPr>
              <a:t> and </a:t>
            </a:r>
            <a:r>
              <a:rPr lang="en-PH" dirty="0" err="1" smtClean="0">
                <a:solidFill>
                  <a:schemeClr val="accent1"/>
                </a:solidFill>
              </a:rPr>
              <a:t>spitterDao</a:t>
            </a:r>
            <a:endParaRPr lang="en-PH" dirty="0" smtClean="0">
              <a:solidFill>
                <a:schemeClr val="accent1"/>
              </a:solidFill>
            </a:endParaRPr>
          </a:p>
          <a:p>
            <a:pPr lvl="1"/>
            <a:r>
              <a:rPr lang="en-PH" dirty="0" smtClean="0">
                <a:solidFill>
                  <a:srgbClr val="FFFF00"/>
                </a:solidFill>
              </a:rPr>
              <a:t>After properly configuring run </a:t>
            </a:r>
            <a:r>
              <a:rPr lang="en-PH" dirty="0" err="1" smtClean="0">
                <a:solidFill>
                  <a:schemeClr val="accent1"/>
                </a:solidFill>
              </a:rPr>
              <a:t>SpitterServiceImplTest</a:t>
            </a:r>
            <a:r>
              <a:rPr lang="en-PH" dirty="0" smtClean="0">
                <a:solidFill>
                  <a:schemeClr val="accent1"/>
                </a:solidFill>
              </a:rPr>
              <a:t>- </a:t>
            </a:r>
            <a:r>
              <a:rPr lang="en-PH" dirty="0" smtClean="0">
                <a:solidFill>
                  <a:srgbClr val="FFFF00"/>
                </a:solidFill>
              </a:rPr>
              <a:t>should initially pass, take note that </a:t>
            </a:r>
            <a:r>
              <a:rPr lang="en-PH" dirty="0" err="1" smtClean="0">
                <a:solidFill>
                  <a:srgbClr val="FFFF00"/>
                </a:solidFill>
              </a:rPr>
              <a:t>saveSpittle</a:t>
            </a:r>
            <a:r>
              <a:rPr lang="en-PH" dirty="0" smtClean="0">
                <a:solidFill>
                  <a:srgbClr val="FFFF00"/>
                </a:solidFill>
              </a:rPr>
              <a:t> is not yet transactional</a:t>
            </a:r>
          </a:p>
          <a:p>
            <a:pPr lvl="1"/>
            <a:r>
              <a:rPr lang="en-PH" dirty="0" smtClean="0">
                <a:solidFill>
                  <a:srgbClr val="FFFF00"/>
                </a:solidFill>
              </a:rPr>
              <a:t>Make </a:t>
            </a:r>
            <a:r>
              <a:rPr lang="en-PH" dirty="0" err="1" smtClean="0">
                <a:solidFill>
                  <a:srgbClr val="FFFF00"/>
                </a:solidFill>
              </a:rPr>
              <a:t>saveSpittle</a:t>
            </a:r>
            <a:r>
              <a:rPr lang="en-PH" dirty="0" smtClean="0">
                <a:solidFill>
                  <a:srgbClr val="FFFF00"/>
                </a:solidFill>
              </a:rPr>
              <a:t> transactional</a:t>
            </a:r>
          </a:p>
          <a:p>
            <a:pPr lvl="1"/>
            <a:r>
              <a:rPr lang="en-PH" dirty="0" smtClean="0">
                <a:solidFill>
                  <a:srgbClr val="FFFF00"/>
                </a:solidFill>
              </a:rPr>
              <a:t>Perform tests</a:t>
            </a:r>
          </a:p>
          <a:p>
            <a:pPr lvl="1"/>
            <a:endParaRPr lang="en-PH" dirty="0">
              <a:solidFill>
                <a:srgbClr val="FF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99032"/>
          </a:xfrm>
        </p:spPr>
        <p:txBody>
          <a:bodyPr>
            <a:normAutofit/>
          </a:bodyPr>
          <a:lstStyle/>
          <a:p>
            <a:r>
              <a:rPr lang="en-PH" sz="4000" b="1" i="1" dirty="0" smtClean="0"/>
              <a:t>6.1 Understanding transactions </a:t>
            </a:r>
            <a:endParaRPr lang="en-PH" sz="4000" dirty="0"/>
          </a:p>
        </p:txBody>
      </p:sp>
      <p:sp>
        <p:nvSpPr>
          <p:cNvPr id="3" name="Content Placeholder 2"/>
          <p:cNvSpPr>
            <a:spLocks noGrp="1"/>
          </p:cNvSpPr>
          <p:nvPr>
            <p:ph idx="1"/>
          </p:nvPr>
        </p:nvSpPr>
        <p:spPr>
          <a:xfrm>
            <a:off x="457200" y="1447800"/>
            <a:ext cx="8229600" cy="5007008"/>
          </a:xfrm>
        </p:spPr>
        <p:txBody>
          <a:bodyPr/>
          <a:lstStyle/>
          <a:p>
            <a:r>
              <a:rPr lang="en-PH" dirty="0" smtClean="0"/>
              <a:t>To illustrate transactions, consider the purchase of a movie ticket. </a:t>
            </a:r>
          </a:p>
          <a:p>
            <a:pPr lvl="1"/>
            <a:r>
              <a:rPr lang="en-PH" dirty="0" smtClean="0"/>
              <a:t>The number of available seats will be examined to verify that enough seats are available for your purchase. </a:t>
            </a:r>
          </a:p>
          <a:p>
            <a:pPr lvl="1"/>
            <a:r>
              <a:rPr lang="en-PH" dirty="0" smtClean="0"/>
              <a:t>The number of available seats is decremented by one for each ticket purchased. </a:t>
            </a:r>
          </a:p>
          <a:p>
            <a:pPr lvl="1"/>
            <a:r>
              <a:rPr lang="en-PH" dirty="0" smtClean="0"/>
              <a:t>You provide payment for the ticket. </a:t>
            </a:r>
          </a:p>
          <a:p>
            <a:pPr lvl="1"/>
            <a:r>
              <a:rPr lang="en-PH" dirty="0" smtClean="0"/>
              <a:t>The ticket is issued to you. </a:t>
            </a:r>
            <a:endParaRPr lang="en-PH"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399032"/>
          </a:xfrm>
        </p:spPr>
        <p:txBody>
          <a:bodyPr>
            <a:normAutofit/>
          </a:bodyPr>
          <a:lstStyle/>
          <a:p>
            <a:r>
              <a:rPr lang="en-PH" sz="4000" b="1" i="1" dirty="0" smtClean="0"/>
              <a:t>6.4 Declaring transactions </a:t>
            </a:r>
            <a:endParaRPr lang="en-PH" sz="4000" dirty="0"/>
          </a:p>
        </p:txBody>
      </p:sp>
      <p:sp>
        <p:nvSpPr>
          <p:cNvPr id="3" name="Content Placeholder 2"/>
          <p:cNvSpPr>
            <a:spLocks noGrp="1"/>
          </p:cNvSpPr>
          <p:nvPr>
            <p:ph idx="1"/>
          </p:nvPr>
        </p:nvSpPr>
        <p:spPr>
          <a:xfrm>
            <a:off x="457200" y="1219200"/>
            <a:ext cx="8229600" cy="5235608"/>
          </a:xfrm>
        </p:spPr>
        <p:txBody>
          <a:bodyPr>
            <a:normAutofit lnSpcReduction="10000"/>
          </a:bodyPr>
          <a:lstStyle/>
          <a:p>
            <a:r>
              <a:rPr lang="en-PH" dirty="0" smtClean="0"/>
              <a:t>Not long ago, declarative transaction management was only available in EJB containers. But now Spring offers support for declarative transactions to POJOs. </a:t>
            </a:r>
          </a:p>
          <a:p>
            <a:r>
              <a:rPr lang="en-PH" dirty="0" smtClean="0"/>
              <a:t>Spring’s support for declarative transaction management is implemented through Spring’s AOP framework. </a:t>
            </a:r>
          </a:p>
          <a:p>
            <a:r>
              <a:rPr lang="en-PH" dirty="0" smtClean="0"/>
              <a:t>This is a natural fit because transactions are a system-level service above an application’s primary functionality.  </a:t>
            </a:r>
            <a:endParaRPr lang="en-PH"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99032"/>
          </a:xfrm>
        </p:spPr>
        <p:txBody>
          <a:bodyPr>
            <a:normAutofit/>
          </a:bodyPr>
          <a:lstStyle/>
          <a:p>
            <a:r>
              <a:rPr lang="en-PH" sz="3600" b="1" i="1" dirty="0" smtClean="0"/>
              <a:t>6.4.1 Defining transaction attributes </a:t>
            </a:r>
            <a:endParaRPr lang="en-PH" sz="3600" dirty="0"/>
          </a:p>
        </p:txBody>
      </p:sp>
      <p:sp>
        <p:nvSpPr>
          <p:cNvPr id="3" name="Content Placeholder 2"/>
          <p:cNvSpPr>
            <a:spLocks noGrp="1"/>
          </p:cNvSpPr>
          <p:nvPr>
            <p:ph idx="1"/>
          </p:nvPr>
        </p:nvSpPr>
        <p:spPr>
          <a:xfrm>
            <a:off x="457200" y="1219200"/>
            <a:ext cx="8229600" cy="4572000"/>
          </a:xfrm>
        </p:spPr>
        <p:txBody>
          <a:bodyPr/>
          <a:lstStyle/>
          <a:p>
            <a:r>
              <a:rPr lang="en-PH" dirty="0" smtClean="0"/>
              <a:t>In Spring, declarative transactions are defined with </a:t>
            </a:r>
            <a:r>
              <a:rPr lang="en-PH" i="1" dirty="0" smtClean="0"/>
              <a:t>transaction attributes.</a:t>
            </a:r>
          </a:p>
          <a:p>
            <a:r>
              <a:rPr lang="en-PH" dirty="0" smtClean="0"/>
              <a:t>A transaction attribute is a description of how transaction policies should be applied to a method. </a:t>
            </a:r>
            <a:r>
              <a:rPr lang="en-PH" i="1" dirty="0" smtClean="0"/>
              <a:t> </a:t>
            </a:r>
            <a:endParaRPr lang="en-PH" dirty="0"/>
          </a:p>
        </p:txBody>
      </p:sp>
      <p:pic>
        <p:nvPicPr>
          <p:cNvPr id="5122" name="Picture 2"/>
          <p:cNvPicPr>
            <a:picLocks noChangeAspect="1" noChangeArrowheads="1"/>
          </p:cNvPicPr>
          <p:nvPr/>
        </p:nvPicPr>
        <p:blipFill>
          <a:blip r:embed="rId2" cstate="print"/>
          <a:srcRect/>
          <a:stretch>
            <a:fillRect/>
          </a:stretch>
        </p:blipFill>
        <p:spPr bwMode="auto">
          <a:xfrm>
            <a:off x="1752600" y="3838575"/>
            <a:ext cx="4648200" cy="3019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04106"/>
          </a:xfrm>
        </p:spPr>
        <p:txBody>
          <a:bodyPr>
            <a:normAutofit/>
          </a:bodyPr>
          <a:lstStyle/>
          <a:p>
            <a:r>
              <a:rPr lang="en-PH" sz="2800" b="1" dirty="0" smtClean="0"/>
              <a:t>PROPAGATION BEHAVIOR </a:t>
            </a:r>
            <a:endParaRPr lang="en-PH" sz="2800" dirty="0"/>
          </a:p>
        </p:txBody>
      </p:sp>
      <p:sp>
        <p:nvSpPr>
          <p:cNvPr id="3" name="Content Placeholder 2"/>
          <p:cNvSpPr>
            <a:spLocks noGrp="1"/>
          </p:cNvSpPr>
          <p:nvPr>
            <p:ph idx="1"/>
          </p:nvPr>
        </p:nvSpPr>
        <p:spPr>
          <a:xfrm>
            <a:off x="381000" y="838200"/>
            <a:ext cx="8229600" cy="5388008"/>
          </a:xfrm>
        </p:spPr>
        <p:txBody>
          <a:bodyPr>
            <a:normAutofit/>
          </a:bodyPr>
          <a:lstStyle/>
          <a:p>
            <a:r>
              <a:rPr lang="en-PH" sz="2400" dirty="0" smtClean="0"/>
              <a:t>Propagation </a:t>
            </a:r>
            <a:r>
              <a:rPr lang="en-PH" sz="2400" dirty="0" err="1" smtClean="0"/>
              <a:t>behavior</a:t>
            </a:r>
            <a:r>
              <a:rPr lang="en-PH" sz="2400" dirty="0" smtClean="0"/>
              <a:t> defines the boundaries of the transaction with respect to the client and to the method being called. </a:t>
            </a:r>
            <a:endParaRPr lang="en-PH" sz="2400" dirty="0"/>
          </a:p>
        </p:txBody>
      </p:sp>
      <p:pic>
        <p:nvPicPr>
          <p:cNvPr id="6146" name="Picture 2"/>
          <p:cNvPicPr>
            <a:picLocks noChangeAspect="1" noChangeArrowheads="1"/>
          </p:cNvPicPr>
          <p:nvPr/>
        </p:nvPicPr>
        <p:blipFill>
          <a:blip r:embed="rId3" cstate="print"/>
          <a:srcRect/>
          <a:stretch>
            <a:fillRect/>
          </a:stretch>
        </p:blipFill>
        <p:spPr bwMode="auto">
          <a:xfrm>
            <a:off x="381000" y="1981200"/>
            <a:ext cx="84582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04800" y="838200"/>
            <a:ext cx="8534400" cy="43434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99032"/>
          </a:xfrm>
        </p:spPr>
        <p:txBody>
          <a:bodyPr>
            <a:normAutofit/>
          </a:bodyPr>
          <a:lstStyle/>
          <a:p>
            <a:r>
              <a:rPr lang="en-PH" sz="2800" b="1" dirty="0" smtClean="0"/>
              <a:t>ISOLATION LEVELS </a:t>
            </a:r>
            <a:endParaRPr lang="en-PH" sz="2800" dirty="0"/>
          </a:p>
        </p:txBody>
      </p:sp>
      <p:sp>
        <p:nvSpPr>
          <p:cNvPr id="3" name="Content Placeholder 2"/>
          <p:cNvSpPr>
            <a:spLocks noGrp="1"/>
          </p:cNvSpPr>
          <p:nvPr>
            <p:ph idx="1"/>
          </p:nvPr>
        </p:nvSpPr>
        <p:spPr>
          <a:xfrm>
            <a:off x="228600" y="1219200"/>
            <a:ext cx="8915400" cy="5638800"/>
          </a:xfrm>
        </p:spPr>
        <p:txBody>
          <a:bodyPr>
            <a:normAutofit fontScale="92500" lnSpcReduction="20000"/>
          </a:bodyPr>
          <a:lstStyle/>
          <a:p>
            <a:r>
              <a:rPr lang="en-PH" dirty="0" smtClean="0"/>
              <a:t>An isolation level defines how much a transaction may be impacted by the activities of other concurrent transactions. </a:t>
            </a:r>
          </a:p>
          <a:p>
            <a:r>
              <a:rPr lang="en-PH" dirty="0" smtClean="0"/>
              <a:t>Concurrency, while necessary, can lead to the following problems: </a:t>
            </a:r>
          </a:p>
          <a:p>
            <a:pPr lvl="1"/>
            <a:r>
              <a:rPr lang="en-PH" i="1" dirty="0" smtClean="0"/>
              <a:t>Dirty reads </a:t>
            </a:r>
            <a:r>
              <a:rPr lang="en-PH" dirty="0" smtClean="0"/>
              <a:t>occur when one transaction reads data that has been written but not yet committed by another transaction. </a:t>
            </a:r>
          </a:p>
          <a:p>
            <a:pPr lvl="1"/>
            <a:r>
              <a:rPr lang="en-PH" i="1" dirty="0" err="1" smtClean="0"/>
              <a:t>Nonrepeatable</a:t>
            </a:r>
            <a:r>
              <a:rPr lang="en-PH" i="1" dirty="0" smtClean="0"/>
              <a:t> reads </a:t>
            </a:r>
            <a:r>
              <a:rPr lang="en-PH" dirty="0" smtClean="0"/>
              <a:t>happen when a transaction performs the same query two or more times and each time the data is different. </a:t>
            </a:r>
          </a:p>
          <a:p>
            <a:pPr lvl="1"/>
            <a:r>
              <a:rPr lang="en-PH" i="1" dirty="0" smtClean="0"/>
              <a:t>Phantom reads are similar to </a:t>
            </a:r>
            <a:r>
              <a:rPr lang="en-PH" i="1" dirty="0" err="1" smtClean="0"/>
              <a:t>nonrepeatable</a:t>
            </a:r>
            <a:r>
              <a:rPr lang="en-PH" i="1" dirty="0" smtClean="0"/>
              <a:t> reads. These occur when a transaction (T1) reads several rows, and then a concurrent transaction (T2) inserts rows. Upon subsequent queries, the first transaction (T1) finds additional rows that weren’t there before. </a:t>
            </a:r>
            <a:endParaRPr lang="en-PH"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Perfect isolation can affect performance because it often involves locking rows (and sometimes complete tables) in the data store. </a:t>
            </a:r>
          </a:p>
          <a:p>
            <a:r>
              <a:rPr lang="en-PH" dirty="0" smtClean="0"/>
              <a:t>Realizing that perfect isolation can impact performance and because not all applications will require perfect isolation, sometimes it’s desirable to be flexible with regard to transaction isolation. </a:t>
            </a:r>
            <a:endParaRPr lang="en-PH"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381000" y="381000"/>
            <a:ext cx="8382000"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ISOLATION LEVEL CONSTANTS- </a:t>
            </a:r>
            <a:r>
              <a:rPr lang="en-PH" dirty="0" err="1" smtClean="0">
                <a:solidFill>
                  <a:schemeClr val="accent1"/>
                </a:solidFill>
              </a:rPr>
              <a:t>org.springframework.transaction.TransactionDefinition</a:t>
            </a:r>
            <a:r>
              <a:rPr lang="en-PH" dirty="0" smtClean="0"/>
              <a:t> interface</a:t>
            </a:r>
            <a:r>
              <a:rPr lang="en-PH" b="1" dirty="0" smtClean="0"/>
              <a:t>. </a:t>
            </a:r>
          </a:p>
          <a:p>
            <a:r>
              <a:rPr lang="en-PH" dirty="0" smtClean="0"/>
              <a:t>ISOLATION_READ_UNCOMMITTED is the most efficient isolation level, but isolates the transaction the least, leaving the transaction open to dirty, </a:t>
            </a:r>
            <a:r>
              <a:rPr lang="en-PH" dirty="0" err="1" smtClean="0"/>
              <a:t>nonrepeatable</a:t>
            </a:r>
            <a:r>
              <a:rPr lang="en-PH" dirty="0" smtClean="0"/>
              <a:t>, and </a:t>
            </a:r>
            <a:r>
              <a:rPr lang="en-PH" dirty="0" smtClean="0"/>
              <a:t>phantom </a:t>
            </a:r>
            <a:r>
              <a:rPr lang="en-PH" dirty="0" smtClean="0"/>
              <a:t>reads. At the other extreme, ISOLATION_SERIALIZABLE prevents all forms of isolation problems but is the least efficient. </a:t>
            </a:r>
            <a:endParaRPr lang="en-PH"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894"/>
            <a:ext cx="8229600" cy="1256506"/>
          </a:xfrm>
        </p:spPr>
        <p:txBody>
          <a:bodyPr/>
          <a:lstStyle/>
          <a:p>
            <a:r>
              <a:rPr lang="en-PH" sz="2800" b="1" dirty="0" smtClean="0"/>
              <a:t>READ-ONLY </a:t>
            </a:r>
            <a:endParaRPr lang="en-PH" dirty="0"/>
          </a:p>
        </p:txBody>
      </p:sp>
      <p:sp>
        <p:nvSpPr>
          <p:cNvPr id="3" name="Content Placeholder 2"/>
          <p:cNvSpPr>
            <a:spLocks noGrp="1"/>
          </p:cNvSpPr>
          <p:nvPr>
            <p:ph idx="1"/>
          </p:nvPr>
        </p:nvSpPr>
        <p:spPr>
          <a:xfrm>
            <a:off x="457200" y="990600"/>
            <a:ext cx="8229600" cy="5867400"/>
          </a:xfrm>
        </p:spPr>
        <p:txBody>
          <a:bodyPr>
            <a:normAutofit fontScale="85000" lnSpcReduction="20000"/>
          </a:bodyPr>
          <a:lstStyle/>
          <a:p>
            <a:r>
              <a:rPr lang="en-PH" dirty="0" smtClean="0"/>
              <a:t>If a transaction performs only read operations against the underlying data store, the data store may be able to apply certain optimizations that take advantage of the read-only nature of the transaction. </a:t>
            </a:r>
          </a:p>
          <a:p>
            <a:r>
              <a:rPr lang="en-PH" dirty="0" smtClean="0"/>
              <a:t>By declaring a transaction as read-only, you give the underlying data store the opportunity to apply those optimizations as it sees fit. </a:t>
            </a:r>
          </a:p>
          <a:p>
            <a:r>
              <a:rPr lang="en-PH" dirty="0" smtClean="0"/>
              <a:t>Because read-only optimizations are applied by the underlying data store when a transaction begins, it only makes sense to declare a transaction as read-only on methods with propagation </a:t>
            </a:r>
            <a:r>
              <a:rPr lang="en-PH" dirty="0" err="1" smtClean="0"/>
              <a:t>behaviors</a:t>
            </a:r>
            <a:r>
              <a:rPr lang="en-PH" dirty="0" smtClean="0"/>
              <a:t> that may start a new transaction (PROPAGATION_ REQUIRED, PROPAGATION_REQUIRES_NEW, and PROPAGATION_NESTED). </a:t>
            </a:r>
            <a:endParaRPr lang="en-PH"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normAutofit/>
          </a:bodyPr>
          <a:lstStyle/>
          <a:p>
            <a:r>
              <a:rPr lang="en-PH" sz="2800" b="1" dirty="0" smtClean="0"/>
              <a:t>TRANSACTION TIMEOUT </a:t>
            </a:r>
            <a:endParaRPr lang="en-PH" sz="2800" dirty="0"/>
          </a:p>
        </p:txBody>
      </p:sp>
      <p:sp>
        <p:nvSpPr>
          <p:cNvPr id="3" name="Content Placeholder 2"/>
          <p:cNvSpPr>
            <a:spLocks noGrp="1"/>
          </p:cNvSpPr>
          <p:nvPr>
            <p:ph idx="1"/>
          </p:nvPr>
        </p:nvSpPr>
        <p:spPr>
          <a:xfrm>
            <a:off x="457200" y="1371600"/>
            <a:ext cx="8229600" cy="5083208"/>
          </a:xfrm>
        </p:spPr>
        <p:txBody>
          <a:bodyPr>
            <a:normAutofit fontScale="92500" lnSpcReduction="10000"/>
          </a:bodyPr>
          <a:lstStyle/>
          <a:p>
            <a:r>
              <a:rPr lang="en-PH" dirty="0" smtClean="0"/>
              <a:t>For an application to perform well, its transactions can’t carry on for a long time. Therefore, the next trait of a declared transaction is its </a:t>
            </a:r>
            <a:r>
              <a:rPr lang="en-PH" i="1" dirty="0" smtClean="0"/>
              <a:t>timeout. </a:t>
            </a:r>
          </a:p>
          <a:p>
            <a:r>
              <a:rPr lang="en-PH" dirty="0" smtClean="0"/>
              <a:t>Because the timeout clock begins ticking when a transaction starts, it only makes sense to declare a transaction timeout on methods with propagation </a:t>
            </a:r>
            <a:r>
              <a:rPr lang="en-PH" dirty="0" err="1" smtClean="0"/>
              <a:t>behaviors</a:t>
            </a:r>
            <a:r>
              <a:rPr lang="en-PH" dirty="0" smtClean="0"/>
              <a:t> that may start a new transaction (PROPAGATION_REQUIRED, PROPAGATION_REQUIRES_NEW, and PROPAGATION_NESTED). </a:t>
            </a:r>
            <a:endParaRPr lang="en-PH"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lstStyle/>
          <a:p>
            <a:r>
              <a:rPr lang="en-PH" dirty="0" smtClean="0"/>
              <a:t>As a transaction, they’re all treated as a single action, guar- </a:t>
            </a:r>
            <a:r>
              <a:rPr lang="en-PH" dirty="0" err="1" smtClean="0"/>
              <a:t>anteeing</a:t>
            </a:r>
            <a:r>
              <a:rPr lang="en-PH" dirty="0" smtClean="0"/>
              <a:t> that either they’ll all fully succeed or all be rolled back as if these steps never happened. </a:t>
            </a:r>
            <a:endParaRPr lang="en-PH" dirty="0"/>
          </a:p>
        </p:txBody>
      </p:sp>
      <p:pic>
        <p:nvPicPr>
          <p:cNvPr id="2050" name="Picture 2"/>
          <p:cNvPicPr>
            <a:picLocks noChangeAspect="1" noChangeArrowheads="1"/>
          </p:cNvPicPr>
          <p:nvPr/>
        </p:nvPicPr>
        <p:blipFill>
          <a:blip r:embed="rId2" cstate="print"/>
          <a:srcRect/>
          <a:stretch>
            <a:fillRect/>
          </a:stretch>
        </p:blipFill>
        <p:spPr bwMode="auto">
          <a:xfrm>
            <a:off x="609600" y="2362200"/>
            <a:ext cx="8153400" cy="43434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23106"/>
          </a:xfrm>
        </p:spPr>
        <p:txBody>
          <a:bodyPr>
            <a:normAutofit/>
          </a:bodyPr>
          <a:lstStyle/>
          <a:p>
            <a:r>
              <a:rPr lang="en-PH" sz="2800" b="1" dirty="0" smtClean="0"/>
              <a:t>ROLLBACK RULES </a:t>
            </a:r>
            <a:endParaRPr lang="en-PH" sz="2800" dirty="0"/>
          </a:p>
        </p:txBody>
      </p:sp>
      <p:sp>
        <p:nvSpPr>
          <p:cNvPr id="3" name="Content Placeholder 2"/>
          <p:cNvSpPr>
            <a:spLocks noGrp="1"/>
          </p:cNvSpPr>
          <p:nvPr>
            <p:ph idx="1"/>
          </p:nvPr>
        </p:nvSpPr>
        <p:spPr>
          <a:xfrm>
            <a:off x="457200" y="914400"/>
            <a:ext cx="8229600" cy="5791200"/>
          </a:xfrm>
        </p:spPr>
        <p:txBody>
          <a:bodyPr>
            <a:normAutofit fontScale="92500" lnSpcReduction="10000"/>
          </a:bodyPr>
          <a:lstStyle/>
          <a:p>
            <a:r>
              <a:rPr lang="en-PH" dirty="0" smtClean="0"/>
              <a:t>The final facet of the transaction pentagon is a set of rules that define which exceptions prompt a rollback and which ones don’t. </a:t>
            </a:r>
          </a:p>
          <a:p>
            <a:r>
              <a:rPr lang="en-PH" dirty="0" smtClean="0"/>
              <a:t>By default, transactions are rolled back only on runtime exceptions and not on checked exceptions. (This </a:t>
            </a:r>
            <a:r>
              <a:rPr lang="en-PH" dirty="0" err="1" smtClean="0"/>
              <a:t>behavior</a:t>
            </a:r>
            <a:r>
              <a:rPr lang="en-PH" dirty="0" smtClean="0"/>
              <a:t> is consistent with rollback </a:t>
            </a:r>
            <a:r>
              <a:rPr lang="en-PH" dirty="0" err="1" smtClean="0"/>
              <a:t>behavior</a:t>
            </a:r>
            <a:r>
              <a:rPr lang="en-PH" dirty="0" smtClean="0"/>
              <a:t> in EJBs.) </a:t>
            </a:r>
          </a:p>
          <a:p>
            <a:r>
              <a:rPr lang="en-PH" dirty="0" smtClean="0"/>
              <a:t>But you can declare that a transaction be rolled back on specific checked exceptions as well as runtime exceptions.</a:t>
            </a:r>
          </a:p>
          <a:p>
            <a:r>
              <a:rPr lang="en-PH" dirty="0" smtClean="0"/>
              <a:t>Likewise, you can declare that a transaction not roll back on specified exceptions, even if those exceptions are runtime exceptions.  </a:t>
            </a:r>
          </a:p>
          <a:p>
            <a:endParaRPr lang="en-PH"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256506"/>
          </a:xfrm>
        </p:spPr>
        <p:txBody>
          <a:bodyPr>
            <a:normAutofit/>
          </a:bodyPr>
          <a:lstStyle/>
          <a:p>
            <a:r>
              <a:rPr lang="en-PH" sz="3600" b="1" i="1" dirty="0" smtClean="0"/>
              <a:t>6.4.2 Declaring transactions in XML </a:t>
            </a:r>
            <a:endParaRPr lang="en-PH" sz="3600" dirty="0"/>
          </a:p>
        </p:txBody>
      </p:sp>
      <p:sp>
        <p:nvSpPr>
          <p:cNvPr id="3" name="Content Placeholder 2"/>
          <p:cNvSpPr>
            <a:spLocks noGrp="1"/>
          </p:cNvSpPr>
          <p:nvPr>
            <p:ph idx="1"/>
          </p:nvPr>
        </p:nvSpPr>
        <p:spPr>
          <a:xfrm>
            <a:off x="457200" y="1600200"/>
            <a:ext cx="8229600" cy="5029200"/>
          </a:xfrm>
        </p:spPr>
        <p:txBody>
          <a:bodyPr/>
          <a:lstStyle/>
          <a:p>
            <a:r>
              <a:rPr lang="en-PH" dirty="0" smtClean="0"/>
              <a:t>In early version of Spring, declaring transactions involved wiring a special bean called </a:t>
            </a:r>
            <a:r>
              <a:rPr lang="en-PH" dirty="0" err="1" smtClean="0"/>
              <a:t>TransactionProxyFactoryBean</a:t>
            </a:r>
            <a:r>
              <a:rPr lang="en-PH" dirty="0" smtClean="0"/>
              <a:t>. </a:t>
            </a:r>
          </a:p>
          <a:p>
            <a:r>
              <a:rPr lang="en-PH" dirty="0" smtClean="0"/>
              <a:t>Spring now offers a </a:t>
            </a:r>
            <a:r>
              <a:rPr lang="en-PH" dirty="0" err="1" smtClean="0"/>
              <a:t>tx</a:t>
            </a:r>
            <a:r>
              <a:rPr lang="en-PH" dirty="0" smtClean="0"/>
              <a:t> configuration namespace that greatly simplifies declarative transactions in Spring. </a:t>
            </a:r>
            <a:endParaRPr lang="en-PH"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733800"/>
            <a:ext cx="8229600" cy="2721008"/>
          </a:xfrm>
        </p:spPr>
        <p:txBody>
          <a:bodyPr>
            <a:normAutofit lnSpcReduction="10000"/>
          </a:bodyPr>
          <a:lstStyle/>
          <a:p>
            <a:r>
              <a:rPr lang="en-PH" dirty="0" smtClean="0"/>
              <a:t>Note that the </a:t>
            </a:r>
            <a:r>
              <a:rPr lang="en-PH" dirty="0" err="1" smtClean="0"/>
              <a:t>aop</a:t>
            </a:r>
            <a:r>
              <a:rPr lang="en-PH" dirty="0" smtClean="0"/>
              <a:t> namespace should also be included. This is important, because some of the declarative transaction configuration elements rely on a few of Spring’s AOP configuration elements </a:t>
            </a:r>
            <a:endParaRPr lang="en-PH" dirty="0"/>
          </a:p>
        </p:txBody>
      </p:sp>
      <p:pic>
        <p:nvPicPr>
          <p:cNvPr id="9218" name="Picture 2"/>
          <p:cNvPicPr>
            <a:picLocks noChangeAspect="1" noChangeArrowheads="1"/>
          </p:cNvPicPr>
          <p:nvPr/>
        </p:nvPicPr>
        <p:blipFill>
          <a:blip r:embed="rId2" cstate="print"/>
          <a:srcRect/>
          <a:stretch>
            <a:fillRect/>
          </a:stretch>
        </p:blipFill>
        <p:spPr bwMode="auto">
          <a:xfrm>
            <a:off x="609600" y="304800"/>
            <a:ext cx="8153400" cy="28956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fontScale="92500" lnSpcReduction="20000"/>
          </a:bodyPr>
          <a:lstStyle/>
          <a:p>
            <a:r>
              <a:rPr lang="en-PH" dirty="0" smtClean="0"/>
              <a:t>The </a:t>
            </a:r>
            <a:r>
              <a:rPr lang="en-PH" dirty="0" err="1" smtClean="0"/>
              <a:t>tx</a:t>
            </a:r>
            <a:r>
              <a:rPr lang="en-PH" dirty="0" smtClean="0"/>
              <a:t> namespace provides a handful of new XML configuration elements, most notably the &lt;</a:t>
            </a:r>
            <a:r>
              <a:rPr lang="en-PH" dirty="0" err="1" smtClean="0"/>
              <a:t>tx:advice</a:t>
            </a:r>
            <a:r>
              <a:rPr lang="en-PH" dirty="0" smtClean="0"/>
              <a:t>&gt; element. </a:t>
            </a:r>
          </a:p>
          <a:p>
            <a:endParaRPr lang="en-PH" dirty="0" smtClean="0"/>
          </a:p>
          <a:p>
            <a:endParaRPr lang="en-PH" dirty="0" smtClean="0"/>
          </a:p>
          <a:p>
            <a:endParaRPr lang="en-PH" dirty="0" smtClean="0"/>
          </a:p>
          <a:p>
            <a:endParaRPr lang="en-PH" dirty="0" smtClean="0"/>
          </a:p>
          <a:p>
            <a:endParaRPr lang="en-PH" dirty="0" smtClean="0"/>
          </a:p>
          <a:p>
            <a:endParaRPr lang="en-PH" dirty="0" smtClean="0"/>
          </a:p>
          <a:p>
            <a:r>
              <a:rPr lang="en-PH" dirty="0" smtClean="0"/>
              <a:t>With &lt;</a:t>
            </a:r>
            <a:r>
              <a:rPr lang="en-PH" dirty="0" err="1" smtClean="0"/>
              <a:t>tx:advice</a:t>
            </a:r>
            <a:r>
              <a:rPr lang="en-PH" dirty="0" smtClean="0"/>
              <a:t>&gt;, the transaction attributes are defined in a &lt;</a:t>
            </a:r>
            <a:r>
              <a:rPr lang="en-PH" dirty="0" err="1" smtClean="0"/>
              <a:t>tx:attributes</a:t>
            </a:r>
            <a:r>
              <a:rPr lang="en-PH" dirty="0" smtClean="0"/>
              <a:t>&gt; element, which contains one or more &lt;</a:t>
            </a:r>
            <a:r>
              <a:rPr lang="en-PH" dirty="0" err="1" smtClean="0"/>
              <a:t>tx:method</a:t>
            </a:r>
            <a:r>
              <a:rPr lang="en-PH" dirty="0" smtClean="0"/>
              <a:t>&gt; elements. The &lt;</a:t>
            </a:r>
            <a:r>
              <a:rPr lang="en-PH" dirty="0" err="1" smtClean="0"/>
              <a:t>tx:method</a:t>
            </a:r>
            <a:r>
              <a:rPr lang="en-PH" dirty="0" smtClean="0"/>
              <a:t>&gt; element defines the transaction attributes for a given method (or methods) as defined by the name attribute (using wildcards). </a:t>
            </a:r>
          </a:p>
          <a:p>
            <a:endParaRPr lang="en-PH" dirty="0"/>
          </a:p>
        </p:txBody>
      </p:sp>
      <p:pic>
        <p:nvPicPr>
          <p:cNvPr id="10242" name="Picture 2"/>
          <p:cNvPicPr>
            <a:picLocks noChangeAspect="1" noChangeArrowheads="1"/>
          </p:cNvPicPr>
          <p:nvPr/>
        </p:nvPicPr>
        <p:blipFill>
          <a:blip r:embed="rId2" cstate="print"/>
          <a:srcRect/>
          <a:stretch>
            <a:fillRect/>
          </a:stretch>
        </p:blipFill>
        <p:spPr bwMode="auto">
          <a:xfrm>
            <a:off x="762000" y="1371600"/>
            <a:ext cx="7772400" cy="24384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648200"/>
            <a:ext cx="8229600" cy="1806608"/>
          </a:xfrm>
        </p:spPr>
        <p:txBody>
          <a:bodyPr>
            <a:normAutofit fontScale="92500" lnSpcReduction="20000"/>
          </a:bodyPr>
          <a:lstStyle/>
          <a:p>
            <a:r>
              <a:rPr lang="en-PH" dirty="0" smtClean="0"/>
              <a:t>As defined in the </a:t>
            </a:r>
            <a:r>
              <a:rPr lang="en-PH" dirty="0" err="1" smtClean="0"/>
              <a:t>txAdvice</a:t>
            </a:r>
            <a:r>
              <a:rPr lang="en-PH" dirty="0" smtClean="0"/>
              <a:t> transaction advice, the transactional methods configured are divided into two categories: those whose names begin with add and everything else. </a:t>
            </a:r>
            <a:endParaRPr lang="en-PH" dirty="0"/>
          </a:p>
        </p:txBody>
      </p:sp>
      <p:pic>
        <p:nvPicPr>
          <p:cNvPr id="11266" name="Picture 2"/>
          <p:cNvPicPr>
            <a:picLocks noChangeAspect="1" noChangeArrowheads="1"/>
          </p:cNvPicPr>
          <p:nvPr/>
        </p:nvPicPr>
        <p:blipFill>
          <a:blip r:embed="rId2" cstate="print"/>
          <a:srcRect/>
          <a:stretch>
            <a:fillRect/>
          </a:stretch>
        </p:blipFill>
        <p:spPr bwMode="auto">
          <a:xfrm>
            <a:off x="533400" y="304800"/>
            <a:ext cx="8305800" cy="41148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normAutofit/>
          </a:bodyPr>
          <a:lstStyle/>
          <a:p>
            <a:r>
              <a:rPr lang="en-PH" sz="2800" dirty="0" smtClean="0"/>
              <a:t>When declaring a transaction using &lt;</a:t>
            </a:r>
            <a:r>
              <a:rPr lang="en-PH" sz="2800" dirty="0" err="1" smtClean="0"/>
              <a:t>tx:advice</a:t>
            </a:r>
            <a:r>
              <a:rPr lang="en-PH" sz="2800" dirty="0" smtClean="0"/>
              <a:t>&gt;, you’ll still need a transaction manager just like you did when using </a:t>
            </a:r>
            <a:r>
              <a:rPr lang="en-PH" sz="2800" dirty="0" err="1" smtClean="0"/>
              <a:t>TransactionProxyFactoryBean</a:t>
            </a:r>
            <a:r>
              <a:rPr lang="en-PH" sz="2800" dirty="0" smtClean="0"/>
              <a:t>. </a:t>
            </a:r>
          </a:p>
          <a:p>
            <a:r>
              <a:rPr lang="en-PH" sz="2800" dirty="0" smtClean="0"/>
              <a:t>Choosing convention over configuration, &lt;</a:t>
            </a:r>
            <a:r>
              <a:rPr lang="en-PH" sz="2800" dirty="0" err="1" smtClean="0"/>
              <a:t>tx:advice</a:t>
            </a:r>
            <a:r>
              <a:rPr lang="en-PH" sz="2800" dirty="0" smtClean="0"/>
              <a:t>&gt; assumes that the transaction manager will be declared as a bean whose id is </a:t>
            </a:r>
            <a:r>
              <a:rPr lang="en-PH" sz="2800" dirty="0" err="1" smtClean="0"/>
              <a:t>transactionManager</a:t>
            </a:r>
            <a:r>
              <a:rPr lang="en-PH" sz="2800" dirty="0" smtClean="0"/>
              <a:t>. If you happen to give your transaction manager a different id (</a:t>
            </a:r>
            <a:r>
              <a:rPr lang="en-PH" sz="2800" dirty="0" err="1" smtClean="0"/>
              <a:t>txManager</a:t>
            </a:r>
            <a:r>
              <a:rPr lang="en-PH" sz="2800" dirty="0" smtClean="0"/>
              <a:t>, for instance), you’ll need to specify the id of the transaction manager in the </a:t>
            </a:r>
            <a:r>
              <a:rPr lang="en-PH" sz="2800" dirty="0" err="1" smtClean="0"/>
              <a:t>transactionmanager</a:t>
            </a:r>
            <a:r>
              <a:rPr lang="en-PH" sz="2800" dirty="0" smtClean="0"/>
              <a:t> attribute: </a:t>
            </a:r>
            <a:endParaRPr lang="en-PH" sz="2800" dirty="0"/>
          </a:p>
        </p:txBody>
      </p:sp>
      <p:pic>
        <p:nvPicPr>
          <p:cNvPr id="12290" name="Picture 2"/>
          <p:cNvPicPr>
            <a:picLocks noChangeAspect="1" noChangeArrowheads="1"/>
          </p:cNvPicPr>
          <p:nvPr/>
        </p:nvPicPr>
        <p:blipFill>
          <a:blip r:embed="rId2" cstate="print"/>
          <a:srcRect/>
          <a:stretch>
            <a:fillRect/>
          </a:stretch>
        </p:blipFill>
        <p:spPr bwMode="auto">
          <a:xfrm>
            <a:off x="685800" y="5562600"/>
            <a:ext cx="7924800" cy="12573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On its own, &lt;</a:t>
            </a:r>
            <a:r>
              <a:rPr lang="en-PH" dirty="0" err="1" smtClean="0"/>
              <a:t>tx:advice</a:t>
            </a:r>
            <a:r>
              <a:rPr lang="en-PH" dirty="0" smtClean="0"/>
              <a:t>&gt; only defines an AOP advice for advising methods with transaction boundaries. But this is only transaction advice, not a complete transactional aspect. </a:t>
            </a:r>
          </a:p>
          <a:p>
            <a:r>
              <a:rPr lang="en-PH" dirty="0" smtClean="0"/>
              <a:t>To completely define the transaction aspect, we must define an advisor. This is where the </a:t>
            </a:r>
            <a:r>
              <a:rPr lang="en-PH" dirty="0" err="1" smtClean="0"/>
              <a:t>aop</a:t>
            </a:r>
            <a:r>
              <a:rPr lang="en-PH" dirty="0" smtClean="0"/>
              <a:t> namespace gets involved. </a:t>
            </a:r>
            <a:endParaRPr lang="en-PH" dirty="0"/>
          </a:p>
        </p:txBody>
      </p:sp>
      <p:pic>
        <p:nvPicPr>
          <p:cNvPr id="13314" name="Picture 2"/>
          <p:cNvPicPr>
            <a:picLocks noChangeAspect="1" noChangeArrowheads="1"/>
          </p:cNvPicPr>
          <p:nvPr/>
        </p:nvPicPr>
        <p:blipFill>
          <a:blip r:embed="rId2" cstate="print"/>
          <a:srcRect/>
          <a:stretch>
            <a:fillRect/>
          </a:stretch>
        </p:blipFill>
        <p:spPr bwMode="auto">
          <a:xfrm>
            <a:off x="685800" y="4724400"/>
            <a:ext cx="7924800" cy="185737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lstStyle/>
          <a:p>
            <a:r>
              <a:rPr lang="en-PH" dirty="0" smtClean="0"/>
              <a:t>The transaction advice, which is referenced with the advice-ref attribute to be the advice named </a:t>
            </a:r>
            <a:r>
              <a:rPr lang="en-PH" dirty="0" err="1" smtClean="0"/>
              <a:t>txAdvice</a:t>
            </a:r>
            <a:r>
              <a:rPr lang="en-PH" dirty="0" smtClean="0"/>
              <a:t>, defines which methods are actually run within a transaction as well as the transactional attributes for those methods. </a:t>
            </a:r>
            <a:endParaRPr lang="en-PH"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lstStyle/>
          <a:p>
            <a:r>
              <a:rPr lang="en-PH" dirty="0" smtClean="0">
                <a:solidFill>
                  <a:srgbClr val="FFFF00"/>
                </a:solidFill>
              </a:rPr>
              <a:t>Exercise 6-2</a:t>
            </a:r>
          </a:p>
          <a:p>
            <a:pPr lvl="1"/>
            <a:r>
              <a:rPr lang="en-PH" dirty="0" smtClean="0">
                <a:solidFill>
                  <a:srgbClr val="FFFF00"/>
                </a:solidFill>
              </a:rPr>
              <a:t>Open </a:t>
            </a:r>
            <a:r>
              <a:rPr lang="en-PH" dirty="0" err="1" smtClean="0">
                <a:solidFill>
                  <a:srgbClr val="FFFF00"/>
                </a:solidFill>
              </a:rPr>
              <a:t>spitter</a:t>
            </a:r>
            <a:r>
              <a:rPr lang="en-PH" dirty="0" smtClean="0">
                <a:solidFill>
                  <a:srgbClr val="FFFF00"/>
                </a:solidFill>
              </a:rPr>
              <a:t>-service-declarative-</a:t>
            </a:r>
            <a:r>
              <a:rPr lang="en-PH" dirty="0" err="1" smtClean="0">
                <a:solidFill>
                  <a:srgbClr val="FFFF00"/>
                </a:solidFill>
              </a:rPr>
              <a:t>tx</a:t>
            </a:r>
            <a:r>
              <a:rPr lang="en-PH" dirty="0" smtClean="0">
                <a:solidFill>
                  <a:srgbClr val="FFFF00"/>
                </a:solidFill>
              </a:rPr>
              <a:t>-exercise</a:t>
            </a:r>
          </a:p>
          <a:p>
            <a:pPr lvl="1"/>
            <a:r>
              <a:rPr lang="en-PH" dirty="0" smtClean="0">
                <a:solidFill>
                  <a:srgbClr val="FFFF00"/>
                </a:solidFill>
              </a:rPr>
              <a:t>Run </a:t>
            </a:r>
            <a:r>
              <a:rPr lang="en-PH" dirty="0" smtClean="0">
                <a:solidFill>
                  <a:schemeClr val="accent1"/>
                </a:solidFill>
              </a:rPr>
              <a:t>SpitterServiceImplTest.java</a:t>
            </a:r>
            <a:r>
              <a:rPr lang="en-PH" dirty="0" smtClean="0">
                <a:solidFill>
                  <a:srgbClr val="FFFF00"/>
                </a:solidFill>
              </a:rPr>
              <a:t> – should add an entry to </a:t>
            </a:r>
            <a:r>
              <a:rPr lang="en-PH" dirty="0" err="1" smtClean="0">
                <a:solidFill>
                  <a:srgbClr val="FFFF00"/>
                </a:solidFill>
              </a:rPr>
              <a:t>spitter.spittle</a:t>
            </a:r>
            <a:r>
              <a:rPr lang="en-PH" dirty="0" smtClean="0">
                <a:solidFill>
                  <a:srgbClr val="FFFF00"/>
                </a:solidFill>
              </a:rPr>
              <a:t> table in the database</a:t>
            </a:r>
          </a:p>
          <a:p>
            <a:pPr lvl="1"/>
            <a:r>
              <a:rPr lang="en-PH" dirty="0" smtClean="0">
                <a:solidFill>
                  <a:srgbClr val="FFFF00"/>
                </a:solidFill>
              </a:rPr>
              <a:t>Do declarative transaction so that </a:t>
            </a:r>
            <a:r>
              <a:rPr lang="en-PH" dirty="0" err="1">
                <a:solidFill>
                  <a:schemeClr val="accent1"/>
                </a:solidFill>
              </a:rPr>
              <a:t>spitterService.saveSpittle</a:t>
            </a:r>
            <a:r>
              <a:rPr lang="en-PH" dirty="0">
                <a:solidFill>
                  <a:schemeClr val="accent1"/>
                </a:solidFill>
              </a:rPr>
              <a:t>(spittle</a:t>
            </a:r>
            <a:r>
              <a:rPr lang="en-PH" dirty="0" smtClean="0">
                <a:solidFill>
                  <a:schemeClr val="accent1"/>
                </a:solidFill>
              </a:rPr>
              <a:t>)</a:t>
            </a:r>
            <a:r>
              <a:rPr lang="en-PH" dirty="0" smtClean="0"/>
              <a:t> </a:t>
            </a:r>
            <a:r>
              <a:rPr lang="en-PH" dirty="0" smtClean="0">
                <a:solidFill>
                  <a:srgbClr val="FFFF00"/>
                </a:solidFill>
              </a:rPr>
              <a:t>will not be writing to the database after the </a:t>
            </a:r>
            <a:r>
              <a:rPr lang="en-PH" dirty="0" err="1" smtClean="0">
                <a:solidFill>
                  <a:schemeClr val="accent1"/>
                </a:solidFill>
              </a:rPr>
              <a:t>ArithmeticException</a:t>
            </a:r>
            <a:r>
              <a:rPr lang="en-PH" dirty="0" smtClean="0">
                <a:solidFill>
                  <a:srgbClr val="FFFF00"/>
                </a:solidFill>
              </a:rPr>
              <a:t> is thrown</a:t>
            </a:r>
          </a:p>
          <a:p>
            <a:pPr lvl="2"/>
            <a:r>
              <a:rPr lang="en-PH" dirty="0" smtClean="0">
                <a:solidFill>
                  <a:srgbClr val="FFFF00"/>
                </a:solidFill>
              </a:rPr>
              <a:t>Add </a:t>
            </a:r>
            <a:r>
              <a:rPr lang="en-PH" dirty="0" smtClean="0">
                <a:solidFill>
                  <a:schemeClr val="accent1"/>
                </a:solidFill>
              </a:rPr>
              <a:t>service-context.xml</a:t>
            </a:r>
            <a:r>
              <a:rPr lang="en-PH" dirty="0" smtClean="0">
                <a:solidFill>
                  <a:srgbClr val="FFFF00"/>
                </a:solidFill>
              </a:rPr>
              <a:t> as </a:t>
            </a:r>
            <a:r>
              <a:rPr lang="en-PH" dirty="0" err="1" smtClean="0">
                <a:solidFill>
                  <a:srgbClr val="FFFF00"/>
                </a:solidFill>
              </a:rPr>
              <a:t>ContextConfiguration</a:t>
            </a:r>
            <a:endParaRPr lang="en-PH" dirty="0" smtClean="0">
              <a:solidFill>
                <a:srgbClr val="FFFF00"/>
              </a:solidFill>
            </a:endParaRPr>
          </a:p>
          <a:p>
            <a:pPr lvl="2"/>
            <a:r>
              <a:rPr lang="en-PH" dirty="0" smtClean="0">
                <a:solidFill>
                  <a:srgbClr val="FFFF00"/>
                </a:solidFill>
              </a:rPr>
              <a:t>Add &lt;</a:t>
            </a:r>
            <a:r>
              <a:rPr lang="en-PH" dirty="0" err="1" smtClean="0">
                <a:solidFill>
                  <a:srgbClr val="FFFF00"/>
                </a:solidFill>
              </a:rPr>
              <a:t>tx:advice</a:t>
            </a:r>
            <a:r>
              <a:rPr lang="en-PH" dirty="0" smtClean="0">
                <a:solidFill>
                  <a:srgbClr val="FFFF00"/>
                </a:solidFill>
              </a:rPr>
              <a:t>&gt; and &lt;</a:t>
            </a:r>
            <a:r>
              <a:rPr lang="en-PH" dirty="0" err="1" smtClean="0">
                <a:solidFill>
                  <a:srgbClr val="FFFF00"/>
                </a:solidFill>
              </a:rPr>
              <a:t>aop:advisor</a:t>
            </a:r>
            <a:r>
              <a:rPr lang="en-PH" dirty="0" smtClean="0">
                <a:solidFill>
                  <a:srgbClr val="FFFF00"/>
                </a:solidFill>
              </a:rPr>
              <a:t>&gt;</a:t>
            </a:r>
          </a:p>
        </p:txBody>
      </p:sp>
    </p:spTree>
    <p:extLst>
      <p:ext uri="{BB962C8B-B14F-4D97-AF65-F5344CB8AC3E}">
        <p14:creationId xmlns:p14="http://schemas.microsoft.com/office/powerpoint/2010/main" val="27050597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smtClean="0"/>
              <a:t>6.4.3 Defining annotation-driven transactions </a:t>
            </a:r>
            <a:endParaRPr lang="en-PH" sz="3600" dirty="0"/>
          </a:p>
        </p:txBody>
      </p:sp>
      <p:sp>
        <p:nvSpPr>
          <p:cNvPr id="3" name="Content Placeholder 2"/>
          <p:cNvSpPr>
            <a:spLocks noGrp="1"/>
          </p:cNvSpPr>
          <p:nvPr>
            <p:ph idx="1"/>
          </p:nvPr>
        </p:nvSpPr>
        <p:spPr>
          <a:xfrm>
            <a:off x="457200" y="1676400"/>
            <a:ext cx="8229600" cy="4778408"/>
          </a:xfrm>
        </p:spPr>
        <p:txBody>
          <a:bodyPr>
            <a:normAutofit fontScale="92500" lnSpcReduction="10000"/>
          </a:bodyPr>
          <a:lstStyle/>
          <a:p>
            <a:r>
              <a:rPr lang="en-PH" dirty="0"/>
              <a:t>In addition to the &lt;</a:t>
            </a:r>
            <a:r>
              <a:rPr lang="en-PH" dirty="0" err="1"/>
              <a:t>tx:advice</a:t>
            </a:r>
            <a:r>
              <a:rPr lang="en-PH" dirty="0"/>
              <a:t>&gt; element, the </a:t>
            </a:r>
            <a:r>
              <a:rPr lang="en-PH" dirty="0" err="1"/>
              <a:t>tx</a:t>
            </a:r>
            <a:r>
              <a:rPr lang="en-PH" dirty="0"/>
              <a:t> namespace provides the &lt;</a:t>
            </a:r>
            <a:r>
              <a:rPr lang="en-PH" dirty="0" err="1"/>
              <a:t>tx:annotation-driven</a:t>
            </a:r>
            <a:r>
              <a:rPr lang="en-PH" dirty="0"/>
              <a:t>&gt; element. </a:t>
            </a:r>
            <a:endParaRPr lang="en-PH" dirty="0" smtClean="0"/>
          </a:p>
          <a:p>
            <a:endParaRPr lang="en-PH" dirty="0"/>
          </a:p>
          <a:p>
            <a:endParaRPr lang="en-PH" dirty="0" smtClean="0"/>
          </a:p>
          <a:p>
            <a:endParaRPr lang="en-PH" dirty="0"/>
          </a:p>
          <a:p>
            <a:endParaRPr lang="en-PH" dirty="0" smtClean="0"/>
          </a:p>
          <a:p>
            <a:r>
              <a:rPr lang="en-PH" dirty="0"/>
              <a:t>That single line of XML packs a powerful punch that lets you define transaction rules where they make the most sense: on the methods that are to be transactional.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971800"/>
            <a:ext cx="7620000" cy="66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610" y="4038600"/>
            <a:ext cx="7599389"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Transactions play an important role in software, ensuring that data and resources are never left in an inconsistent state. </a:t>
            </a:r>
          </a:p>
          <a:p>
            <a:r>
              <a:rPr lang="en-PH" dirty="0" smtClean="0"/>
              <a:t>Without them, there’s potential for data to be corrupted or inconsistent with the business rules of the application. </a:t>
            </a:r>
            <a:endParaRPr lang="en-PH"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a:t>The &lt;</a:t>
            </a:r>
            <a:r>
              <a:rPr lang="en-PH" dirty="0" err="1"/>
              <a:t>tx:annotation-driven</a:t>
            </a:r>
            <a:r>
              <a:rPr lang="en-PH" dirty="0"/>
              <a:t>&gt; configuration element tells Spring to examine all beans in the application context and to look for beans that are annotated with @Transactional, either at the class level or at the method level. </a:t>
            </a:r>
            <a:endParaRPr lang="en-PH" dirty="0" smtClean="0"/>
          </a:p>
          <a:p>
            <a:r>
              <a:rPr lang="en-PH" dirty="0"/>
              <a:t>For every bean that is @Transactional, &lt;</a:t>
            </a:r>
            <a:r>
              <a:rPr lang="en-PH" dirty="0" err="1"/>
              <a:t>tx:annotation-driven</a:t>
            </a:r>
            <a:r>
              <a:rPr lang="en-PH" dirty="0"/>
              <a:t>&gt; will automatically advise it with </a:t>
            </a:r>
            <a:r>
              <a:rPr lang="en-PH" dirty="0" smtClean="0"/>
              <a:t>transaction </a:t>
            </a:r>
            <a:r>
              <a:rPr lang="en-PH" dirty="0"/>
              <a:t>advice. </a:t>
            </a:r>
            <a:endParaRPr lang="en-PH" dirty="0" smtClean="0"/>
          </a:p>
          <a:p>
            <a:r>
              <a:rPr lang="en-PH" dirty="0"/>
              <a:t>The transaction attributes of the advice will be defined by parameters of the @Transactional annotation. </a:t>
            </a:r>
          </a:p>
        </p:txBody>
      </p:sp>
    </p:spTree>
    <p:extLst>
      <p:ext uri="{BB962C8B-B14F-4D97-AF65-F5344CB8AC3E}">
        <p14:creationId xmlns:p14="http://schemas.microsoft.com/office/powerpoint/2010/main" val="36065915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38200"/>
            <a:ext cx="8305799"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47575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a:solidFill>
                  <a:srgbClr val="FFFF00"/>
                </a:solidFill>
              </a:rPr>
              <a:t>Exercise </a:t>
            </a:r>
            <a:r>
              <a:rPr lang="en-PH" dirty="0" smtClean="0">
                <a:solidFill>
                  <a:srgbClr val="FFFF00"/>
                </a:solidFill>
              </a:rPr>
              <a:t>6-3</a:t>
            </a:r>
            <a:endParaRPr lang="en-PH" dirty="0">
              <a:solidFill>
                <a:srgbClr val="FFFF00"/>
              </a:solidFill>
            </a:endParaRPr>
          </a:p>
          <a:p>
            <a:pPr lvl="1"/>
            <a:r>
              <a:rPr lang="en-PH" dirty="0" smtClean="0">
                <a:solidFill>
                  <a:srgbClr val="FFFF00"/>
                </a:solidFill>
              </a:rPr>
              <a:t>Convert </a:t>
            </a:r>
            <a:r>
              <a:rPr lang="en-PH" dirty="0" err="1" smtClean="0">
                <a:solidFill>
                  <a:srgbClr val="FFFF00"/>
                </a:solidFill>
              </a:rPr>
              <a:t>spitter</a:t>
            </a:r>
            <a:r>
              <a:rPr lang="en-PH" dirty="0" smtClean="0">
                <a:solidFill>
                  <a:srgbClr val="FFFF00"/>
                </a:solidFill>
              </a:rPr>
              <a:t>-service-declarative-</a:t>
            </a:r>
            <a:r>
              <a:rPr lang="en-PH" dirty="0" err="1" smtClean="0">
                <a:solidFill>
                  <a:srgbClr val="FFFF00"/>
                </a:solidFill>
              </a:rPr>
              <a:t>tx</a:t>
            </a:r>
            <a:r>
              <a:rPr lang="en-PH" dirty="0" smtClean="0">
                <a:solidFill>
                  <a:srgbClr val="FFFF00"/>
                </a:solidFill>
              </a:rPr>
              <a:t>-exercise to annotation-based</a:t>
            </a:r>
            <a:endParaRPr lang="en-PH" dirty="0">
              <a:solidFill>
                <a:srgbClr val="FFFF00"/>
              </a:solidFill>
            </a:endParaRPr>
          </a:p>
          <a:p>
            <a:endParaRPr lang="en-PH" dirty="0"/>
          </a:p>
        </p:txBody>
      </p:sp>
    </p:spTree>
    <p:extLst>
      <p:ext uri="{BB962C8B-B14F-4D97-AF65-F5344CB8AC3E}">
        <p14:creationId xmlns:p14="http://schemas.microsoft.com/office/powerpoint/2010/main" val="15596841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PH" dirty="0" smtClean="0"/>
              <a:t>-End of Chapter 6-</a:t>
            </a:r>
            <a:endParaRPr lang="en-PH" dirty="0"/>
          </a:p>
        </p:txBody>
      </p:sp>
      <p:sp>
        <p:nvSpPr>
          <p:cNvPr id="5" name="Subtitle 4"/>
          <p:cNvSpPr>
            <a:spLocks noGrp="1"/>
          </p:cNvSpPr>
          <p:nvPr>
            <p:ph type="subTitle" idx="1"/>
          </p:nvPr>
        </p:nvSpPr>
        <p:spPr/>
        <p:txBody>
          <a:bodyPr/>
          <a:lstStyle/>
          <a:p>
            <a:endParaRPr lang="en-PH"/>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smtClean="0"/>
              <a:t>6.1.1 Explaining transactions in only four words </a:t>
            </a:r>
            <a:endParaRPr lang="en-PH" sz="3600" dirty="0"/>
          </a:p>
        </p:txBody>
      </p:sp>
      <p:sp>
        <p:nvSpPr>
          <p:cNvPr id="3" name="Content Placeholder 2"/>
          <p:cNvSpPr>
            <a:spLocks noGrp="1"/>
          </p:cNvSpPr>
          <p:nvPr>
            <p:ph idx="1"/>
          </p:nvPr>
        </p:nvSpPr>
        <p:spPr>
          <a:xfrm>
            <a:off x="457200" y="1524000"/>
            <a:ext cx="8229600" cy="4930808"/>
          </a:xfrm>
        </p:spPr>
        <p:txBody>
          <a:bodyPr/>
          <a:lstStyle/>
          <a:p>
            <a:r>
              <a:rPr lang="en-PH" dirty="0" smtClean="0"/>
              <a:t>In the grand tradition of software development, an acronym has been created to describe transactions: </a:t>
            </a:r>
            <a:r>
              <a:rPr lang="en-PH" i="1" dirty="0" smtClean="0"/>
              <a:t>ACID. </a:t>
            </a:r>
          </a:p>
          <a:p>
            <a:pPr lvl="1"/>
            <a:r>
              <a:rPr lang="en-PH" i="1" dirty="0" smtClean="0"/>
              <a:t>Atomic—</a:t>
            </a:r>
            <a:r>
              <a:rPr lang="en-PH" dirty="0" smtClean="0"/>
              <a:t>Transactions are made up of one or more activities bundled together as a single unit of work</a:t>
            </a:r>
            <a:r>
              <a:rPr lang="en-PH" i="1" dirty="0" smtClean="0"/>
              <a:t>. </a:t>
            </a:r>
          </a:p>
          <a:p>
            <a:pPr lvl="1"/>
            <a:r>
              <a:rPr lang="en-PH" i="1" dirty="0" smtClean="0"/>
              <a:t>Consistent—</a:t>
            </a:r>
            <a:r>
              <a:rPr lang="en-PH" dirty="0" smtClean="0"/>
              <a:t>Once a transaction ends (whether successful or not), the system is left in a state consistent with the business that it models. </a:t>
            </a:r>
            <a:endParaRPr lang="en-PH"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normAutofit fontScale="92500"/>
          </a:bodyPr>
          <a:lstStyle/>
          <a:p>
            <a:pPr lvl="1"/>
            <a:r>
              <a:rPr lang="en-PH" i="1" dirty="0" smtClean="0"/>
              <a:t>Isolated—</a:t>
            </a:r>
            <a:r>
              <a:rPr lang="en-PH" dirty="0" smtClean="0"/>
              <a:t>Transactions should allow multiple users to work with the same data, without each user’s work getting tangled up with the others. </a:t>
            </a:r>
          </a:p>
          <a:p>
            <a:pPr lvl="1"/>
            <a:r>
              <a:rPr lang="en-PH" i="1" dirty="0" smtClean="0"/>
              <a:t>Durable—</a:t>
            </a:r>
            <a:r>
              <a:rPr lang="en-PH" dirty="0" smtClean="0"/>
              <a:t>Once the transaction has completed, the results of the transaction should be made permanent so that they’ll survive any sort of system crash.</a:t>
            </a:r>
          </a:p>
          <a:p>
            <a:r>
              <a:rPr lang="en-PH" dirty="0" smtClean="0"/>
              <a:t>In the movie ticket example, a transaction could ensure atomicity by undoing the result of all the steps if any step fails. </a:t>
            </a:r>
          </a:p>
          <a:p>
            <a:r>
              <a:rPr lang="en-PH" dirty="0" smtClean="0"/>
              <a:t>Atomicity supports consistency by ensuring that the system’s data is never left in an inconsistent, partially done state. </a:t>
            </a:r>
            <a:endParaRPr lang="en-PH"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Isolation also supports consistency by preventing another concurrent transaction from stealing seats out from under you while you’re still in the process of purchasing them. </a:t>
            </a:r>
          </a:p>
          <a:p>
            <a:r>
              <a:rPr lang="en-PH" dirty="0" smtClean="0"/>
              <a:t>Finally, the effects are durable because they’ll have been committed to some persistent storage </a:t>
            </a:r>
            <a:endParaRPr lang="en-PH"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382000" cy="1399032"/>
          </a:xfrm>
        </p:spPr>
        <p:txBody>
          <a:bodyPr>
            <a:normAutofit/>
          </a:bodyPr>
          <a:lstStyle/>
          <a:p>
            <a:r>
              <a:rPr lang="en-PH" sz="3200" b="1" i="1" dirty="0" smtClean="0"/>
              <a:t>6.1.2 Understanding Spring’s transaction management support </a:t>
            </a:r>
            <a:endParaRPr lang="en-PH" sz="3200" dirty="0"/>
          </a:p>
        </p:txBody>
      </p:sp>
      <p:sp>
        <p:nvSpPr>
          <p:cNvPr id="3" name="Content Placeholder 2"/>
          <p:cNvSpPr>
            <a:spLocks noGrp="1"/>
          </p:cNvSpPr>
          <p:nvPr>
            <p:ph idx="1"/>
          </p:nvPr>
        </p:nvSpPr>
        <p:spPr>
          <a:xfrm>
            <a:off x="457200" y="1600200"/>
            <a:ext cx="8229600" cy="4854608"/>
          </a:xfrm>
        </p:spPr>
        <p:txBody>
          <a:bodyPr>
            <a:normAutofit fontScale="92500" lnSpcReduction="20000"/>
          </a:bodyPr>
          <a:lstStyle/>
          <a:p>
            <a:r>
              <a:rPr lang="en-PH" dirty="0" smtClean="0"/>
              <a:t>Spring, like EJB, provides support for both programmatic and declarative transaction management. </a:t>
            </a:r>
          </a:p>
          <a:p>
            <a:r>
              <a:rPr lang="en-PH" dirty="0" smtClean="0"/>
              <a:t>Spring’s support for programmatic transaction management differs greatly from that of EJB. </a:t>
            </a:r>
          </a:p>
          <a:p>
            <a:r>
              <a:rPr lang="en-PH" dirty="0" smtClean="0"/>
              <a:t>Unlike EJB, which is coupled with a Java Transaction API (JTA) implementation, Spring employs a </a:t>
            </a:r>
            <a:r>
              <a:rPr lang="en-PH" dirty="0" err="1" smtClean="0"/>
              <a:t>callback</a:t>
            </a:r>
            <a:r>
              <a:rPr lang="en-PH" dirty="0" smtClean="0"/>
              <a:t> mechanism that abstracts away the actual transaction implementation from the transactional code- doesn’t even require a JTA implementation</a:t>
            </a:r>
            <a:endParaRPr lang="en-PH"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5283</TotalTime>
  <Words>3097</Words>
  <Application>Microsoft Office PowerPoint</Application>
  <PresentationFormat>On-screen Show (4:3)</PresentationFormat>
  <Paragraphs>182</Paragraphs>
  <Slides>53</Slides>
  <Notes>16</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Verve</vt:lpstr>
      <vt:lpstr>Chapter 6: Managing transactions </vt:lpstr>
      <vt:lpstr>PowerPoint Presentation</vt:lpstr>
      <vt:lpstr>6.1 Understanding transactions </vt:lpstr>
      <vt:lpstr>PowerPoint Presentation</vt:lpstr>
      <vt:lpstr>PowerPoint Presentation</vt:lpstr>
      <vt:lpstr>6.1.1 Explaining transactions in only four words </vt:lpstr>
      <vt:lpstr>PowerPoint Presentation</vt:lpstr>
      <vt:lpstr>PowerPoint Presentation</vt:lpstr>
      <vt:lpstr>6.1.2 Understanding Spring’s transaction management support </vt:lpstr>
      <vt:lpstr>PowerPoint Presentation</vt:lpstr>
      <vt:lpstr>PowerPoint Presentation</vt:lpstr>
      <vt:lpstr>6.2 Choosing a transaction manager </vt:lpstr>
      <vt:lpstr>PowerPoint Presentation</vt:lpstr>
      <vt:lpstr>PowerPoint Presentation</vt:lpstr>
      <vt:lpstr>6.2.1 JDBC transactions </vt:lpstr>
      <vt:lpstr>6.2.2 Hibernate transactions </vt:lpstr>
      <vt:lpstr>PowerPoint Presentation</vt:lpstr>
      <vt:lpstr>6.2.3 Java Persistence API transactions </vt:lpstr>
      <vt:lpstr>PowerPoint Presentation</vt:lpstr>
      <vt:lpstr>PowerPoint Presentation</vt:lpstr>
      <vt:lpstr>PowerPoint Presentation</vt:lpstr>
      <vt:lpstr>6.2.4 Java transaction API transactions </vt:lpstr>
      <vt:lpstr>PowerPoint Presentation</vt:lpstr>
      <vt:lpstr>6.3 Programming transactions in Spring </vt:lpstr>
      <vt:lpstr>PowerPoint Presentation</vt:lpstr>
      <vt:lpstr>PowerPoint Presentation</vt:lpstr>
      <vt:lpstr>PowerPoint Presentation</vt:lpstr>
      <vt:lpstr>PowerPoint Presentation</vt:lpstr>
      <vt:lpstr>PowerPoint Presentation</vt:lpstr>
      <vt:lpstr>6.4 Declaring transactions </vt:lpstr>
      <vt:lpstr>6.4.1 Defining transaction attributes </vt:lpstr>
      <vt:lpstr>PROPAGATION BEHAVIOR </vt:lpstr>
      <vt:lpstr>PowerPoint Presentation</vt:lpstr>
      <vt:lpstr>ISOLATION LEVELS </vt:lpstr>
      <vt:lpstr>PowerPoint Presentation</vt:lpstr>
      <vt:lpstr>PowerPoint Presentation</vt:lpstr>
      <vt:lpstr>PowerPoint Presentation</vt:lpstr>
      <vt:lpstr>READ-ONLY </vt:lpstr>
      <vt:lpstr>TRANSACTION TIMEOUT </vt:lpstr>
      <vt:lpstr>ROLLBACK RULES </vt:lpstr>
      <vt:lpstr>6.4.2 Declaring transactions in XML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6.4.3 Defining annotation-driven transactions </vt:lpstr>
      <vt:lpstr>PowerPoint Presentation</vt:lpstr>
      <vt:lpstr>PowerPoint Presentation</vt:lpstr>
      <vt:lpstr>PowerPoint Presentation</vt:lpstr>
      <vt:lpstr>-End of Chapter 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3</dc:title>
  <dc:creator>KDMANDAWE</dc:creator>
  <cp:lastModifiedBy>Kenneth D. Mandawe</cp:lastModifiedBy>
  <cp:revision>1337</cp:revision>
  <dcterms:created xsi:type="dcterms:W3CDTF">2014-05-18T07:01:25Z</dcterms:created>
  <dcterms:modified xsi:type="dcterms:W3CDTF">2014-06-23T01:55:48Z</dcterms:modified>
</cp:coreProperties>
</file>