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9"/>
  </p:notesMasterIdLst>
  <p:sldIdLst>
    <p:sldId id="259" r:id="rId2"/>
    <p:sldId id="399" r:id="rId3"/>
    <p:sldId id="400" r:id="rId4"/>
    <p:sldId id="401" r:id="rId5"/>
    <p:sldId id="402" r:id="rId6"/>
    <p:sldId id="403" r:id="rId7"/>
    <p:sldId id="404" r:id="rId8"/>
    <p:sldId id="405" r:id="rId9"/>
    <p:sldId id="406" r:id="rId10"/>
    <p:sldId id="407" r:id="rId11"/>
    <p:sldId id="398" r:id="rId12"/>
    <p:sldId id="408" r:id="rId13"/>
    <p:sldId id="409" r:id="rId14"/>
    <p:sldId id="410" r:id="rId15"/>
    <p:sldId id="411" r:id="rId16"/>
    <p:sldId id="412" r:id="rId17"/>
    <p:sldId id="413" r:id="rId18"/>
    <p:sldId id="415" r:id="rId19"/>
    <p:sldId id="416" r:id="rId20"/>
    <p:sldId id="419" r:id="rId21"/>
    <p:sldId id="414" r:id="rId22"/>
    <p:sldId id="417" r:id="rId23"/>
    <p:sldId id="420" r:id="rId24"/>
    <p:sldId id="421" r:id="rId25"/>
    <p:sldId id="422" r:id="rId26"/>
    <p:sldId id="423" r:id="rId27"/>
    <p:sldId id="424" r:id="rId28"/>
    <p:sldId id="425" r:id="rId29"/>
    <p:sldId id="426" r:id="rId30"/>
    <p:sldId id="427" r:id="rId31"/>
    <p:sldId id="428" r:id="rId32"/>
    <p:sldId id="429" r:id="rId33"/>
    <p:sldId id="436" r:id="rId34"/>
    <p:sldId id="430" r:id="rId35"/>
    <p:sldId id="431" r:id="rId36"/>
    <p:sldId id="432" r:id="rId37"/>
    <p:sldId id="433" r:id="rId38"/>
    <p:sldId id="434" r:id="rId39"/>
    <p:sldId id="435" r:id="rId40"/>
    <p:sldId id="437" r:id="rId41"/>
    <p:sldId id="438" r:id="rId42"/>
    <p:sldId id="439" r:id="rId43"/>
    <p:sldId id="440" r:id="rId44"/>
    <p:sldId id="441" r:id="rId45"/>
    <p:sldId id="443" r:id="rId46"/>
    <p:sldId id="442" r:id="rId47"/>
    <p:sldId id="444" r:id="rId48"/>
    <p:sldId id="445" r:id="rId49"/>
    <p:sldId id="446" r:id="rId50"/>
    <p:sldId id="447" r:id="rId51"/>
    <p:sldId id="448" r:id="rId52"/>
    <p:sldId id="450" r:id="rId53"/>
    <p:sldId id="449" r:id="rId54"/>
    <p:sldId id="451" r:id="rId55"/>
    <p:sldId id="452" r:id="rId56"/>
    <p:sldId id="453" r:id="rId57"/>
    <p:sldId id="455" r:id="rId58"/>
    <p:sldId id="456" r:id="rId59"/>
    <p:sldId id="454" r:id="rId60"/>
    <p:sldId id="457" r:id="rId61"/>
    <p:sldId id="458" r:id="rId62"/>
    <p:sldId id="459" r:id="rId63"/>
    <p:sldId id="460" r:id="rId64"/>
    <p:sldId id="461" r:id="rId65"/>
    <p:sldId id="462" r:id="rId66"/>
    <p:sldId id="463" r:id="rId67"/>
    <p:sldId id="464" r:id="rId68"/>
    <p:sldId id="466" r:id="rId69"/>
    <p:sldId id="465" r:id="rId70"/>
    <p:sldId id="467" r:id="rId71"/>
    <p:sldId id="468" r:id="rId72"/>
    <p:sldId id="469" r:id="rId73"/>
    <p:sldId id="470" r:id="rId74"/>
    <p:sldId id="471" r:id="rId75"/>
    <p:sldId id="472" r:id="rId76"/>
    <p:sldId id="473" r:id="rId77"/>
    <p:sldId id="346"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74101" autoAdjust="0"/>
  </p:normalViewPr>
  <p:slideViewPr>
    <p:cSldViewPr>
      <p:cViewPr varScale="1">
        <p:scale>
          <a:sx n="86" d="100"/>
          <a:sy n="86" d="100"/>
        </p:scale>
        <p:origin x="-233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A93E3-3A95-4C26-A36C-A5A273B1124E}" type="datetimeFigureOut">
              <a:rPr lang="en-PH" smtClean="0"/>
              <a:pPr/>
              <a:t>7/1/2014</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35A4BC-A88C-40C3-B7D0-5A7D71D9C3EC}" type="slidenum">
              <a:rPr lang="en-PH" smtClean="0"/>
              <a:pPr/>
              <a:t>‹#›</a:t>
            </a:fld>
            <a:endParaRPr lang="en-PH"/>
          </a:p>
        </p:txBody>
      </p:sp>
    </p:spTree>
    <p:extLst>
      <p:ext uri="{BB962C8B-B14F-4D97-AF65-F5344CB8AC3E}">
        <p14:creationId xmlns:p14="http://schemas.microsoft.com/office/powerpoint/2010/main" val="2126284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a:t>
            </a:fld>
            <a:endParaRPr lang="en-P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Run HomeControllerTest.java</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22</a:t>
            </a:fld>
            <a:endParaRPr lang="en-PH"/>
          </a:p>
        </p:txBody>
      </p:sp>
    </p:spTree>
    <p:extLst>
      <p:ext uri="{BB962C8B-B14F-4D97-AF65-F5344CB8AC3E}">
        <p14:creationId xmlns:p14="http://schemas.microsoft.com/office/powerpoint/2010/main" val="2775453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PH" sz="1200" b="0" i="0" u="none" strike="noStrike" kern="1200" baseline="0" dirty="0" smtClean="0">
                <a:solidFill>
                  <a:schemeClr val="tx1"/>
                </a:solidFill>
                <a:latin typeface="+mn-lt"/>
                <a:ea typeface="+mn-ea"/>
                <a:cs typeface="+mn-cs"/>
              </a:rPr>
              <a:t>By default the View object that </a:t>
            </a:r>
            <a:r>
              <a:rPr lang="en-PH" sz="1200" b="0" i="0" u="none" strike="noStrike" kern="1200" baseline="0" dirty="0" err="1" smtClean="0">
                <a:solidFill>
                  <a:schemeClr val="tx1"/>
                </a:solidFill>
                <a:latin typeface="+mn-lt"/>
                <a:ea typeface="+mn-ea"/>
                <a:cs typeface="+mn-cs"/>
              </a:rPr>
              <a:t>InternalResourceViewResolver</a:t>
            </a:r>
            <a:r>
              <a:rPr lang="en-PH" sz="1200" b="0" i="0" u="none" strike="noStrike" kern="1200" baseline="0" dirty="0" smtClean="0">
                <a:solidFill>
                  <a:schemeClr val="tx1"/>
                </a:solidFill>
                <a:latin typeface="+mn-lt"/>
                <a:ea typeface="+mn-ea"/>
                <a:cs typeface="+mn-cs"/>
              </a:rPr>
              <a:t> creates is an instance of </a:t>
            </a:r>
            <a:r>
              <a:rPr lang="en-PH" sz="1200" b="0" i="0" u="none" strike="noStrike" kern="1200" baseline="0" dirty="0" err="1" smtClean="0">
                <a:solidFill>
                  <a:schemeClr val="tx1"/>
                </a:solidFill>
                <a:latin typeface="+mn-lt"/>
                <a:ea typeface="+mn-ea"/>
                <a:cs typeface="+mn-cs"/>
              </a:rPr>
              <a:t>InternalResourceView</a:t>
            </a:r>
            <a:r>
              <a:rPr lang="en-PH" sz="1200" b="0" i="0" u="none" strike="noStrike" kern="1200" baseline="0" dirty="0" smtClean="0">
                <a:solidFill>
                  <a:schemeClr val="tx1"/>
                </a:solidFill>
                <a:latin typeface="+mn-lt"/>
                <a:ea typeface="+mn-ea"/>
                <a:cs typeface="+mn-cs"/>
              </a:rPr>
              <a:t>, which simply dispatches the request to the JSP for rendering. But since </a:t>
            </a:r>
            <a:r>
              <a:rPr lang="en-PH" sz="1200" b="0" i="0" u="none" strike="noStrike" kern="1200" baseline="0" dirty="0" err="1" smtClean="0">
                <a:solidFill>
                  <a:schemeClr val="tx1"/>
                </a:solidFill>
                <a:latin typeface="+mn-lt"/>
                <a:ea typeface="+mn-ea"/>
                <a:cs typeface="+mn-cs"/>
              </a:rPr>
              <a:t>home.jsp</a:t>
            </a:r>
            <a:r>
              <a:rPr lang="en-PH" sz="1200" b="0" i="0" u="none" strike="noStrike" kern="1200" baseline="0" dirty="0" smtClean="0">
                <a:solidFill>
                  <a:schemeClr val="tx1"/>
                </a:solidFill>
                <a:latin typeface="+mn-lt"/>
                <a:ea typeface="+mn-ea"/>
                <a:cs typeface="+mn-cs"/>
              </a:rPr>
              <a:t> uses some JSTL tags, we may choose to replace </a:t>
            </a:r>
            <a:r>
              <a:rPr lang="en-PH" sz="1200" b="0" i="0" u="none" strike="noStrike" kern="1200" baseline="0" dirty="0" err="1" smtClean="0">
                <a:solidFill>
                  <a:schemeClr val="tx1"/>
                </a:solidFill>
                <a:latin typeface="+mn-lt"/>
                <a:ea typeface="+mn-ea"/>
                <a:cs typeface="+mn-cs"/>
              </a:rPr>
              <a:t>InternalResourceView</a:t>
            </a:r>
            <a:r>
              <a:rPr lang="en-PH" sz="1200" b="0" i="0" u="none" strike="noStrike" kern="1200" baseline="0" dirty="0" smtClean="0">
                <a:solidFill>
                  <a:schemeClr val="tx1"/>
                </a:solidFill>
                <a:latin typeface="+mn-lt"/>
                <a:ea typeface="+mn-ea"/>
                <a:cs typeface="+mn-cs"/>
              </a:rPr>
              <a:t> with </a:t>
            </a:r>
            <a:r>
              <a:rPr lang="en-PH" sz="1200" b="0" i="0" u="none" strike="noStrike" kern="1200" baseline="0" dirty="0" err="1" smtClean="0">
                <a:solidFill>
                  <a:schemeClr val="tx1"/>
                </a:solidFill>
                <a:latin typeface="+mn-lt"/>
                <a:ea typeface="+mn-ea"/>
                <a:cs typeface="+mn-cs"/>
              </a:rPr>
              <a:t>JstlView</a:t>
            </a:r>
            <a:r>
              <a:rPr lang="en-PH" sz="1200" b="0" i="0" u="none" strike="noStrike" kern="1200" baseline="0" dirty="0" smtClean="0">
                <a:solidFill>
                  <a:schemeClr val="tx1"/>
                </a:solidFill>
                <a:latin typeface="+mn-lt"/>
                <a:ea typeface="+mn-ea"/>
                <a:cs typeface="+mn-cs"/>
              </a:rPr>
              <a:t> by setting the </a:t>
            </a:r>
            <a:r>
              <a:rPr lang="en-PH" sz="1200" b="0" i="0" u="none" strike="noStrike" kern="1200" baseline="0" dirty="0" err="1" smtClean="0">
                <a:solidFill>
                  <a:schemeClr val="tx1"/>
                </a:solidFill>
                <a:latin typeface="+mn-lt"/>
                <a:ea typeface="+mn-ea"/>
                <a:cs typeface="+mn-cs"/>
              </a:rPr>
              <a:t>viewClass</a:t>
            </a:r>
            <a:r>
              <a:rPr lang="en-PH" sz="1200" b="0" i="0" u="none" strike="noStrike" kern="1200" baseline="0" dirty="0" smtClean="0">
                <a:solidFill>
                  <a:schemeClr val="tx1"/>
                </a:solidFill>
                <a:latin typeface="+mn-lt"/>
                <a:ea typeface="+mn-ea"/>
                <a:cs typeface="+mn-cs"/>
              </a:rPr>
              <a:t> property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27</a:t>
            </a:fld>
            <a:endParaRPr lang="en-PH"/>
          </a:p>
        </p:txBody>
      </p:sp>
    </p:spTree>
    <p:extLst>
      <p:ext uri="{BB962C8B-B14F-4D97-AF65-F5344CB8AC3E}">
        <p14:creationId xmlns:p14="http://schemas.microsoft.com/office/powerpoint/2010/main" val="211082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smtClean="0">
                <a:solidFill>
                  <a:schemeClr val="tx1"/>
                </a:solidFill>
                <a:latin typeface="+mn-lt"/>
                <a:ea typeface="+mn-ea"/>
                <a:cs typeface="+mn-cs"/>
              </a:rPr>
              <a:t>-Although it was originally created as part of the Struts framework, Tiles proved to be useful with other web frameworks.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30</a:t>
            </a:fld>
            <a:endParaRPr lang="en-PH"/>
          </a:p>
        </p:txBody>
      </p:sp>
    </p:spTree>
    <p:extLst>
      <p:ext uri="{BB962C8B-B14F-4D97-AF65-F5344CB8AC3E}">
        <p14:creationId xmlns:p14="http://schemas.microsoft.com/office/powerpoint/2010/main" val="3408913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PH" sz="1200" b="0" i="0" u="none" strike="noStrike" kern="1200" baseline="0" dirty="0" smtClean="0">
                <a:solidFill>
                  <a:schemeClr val="tx1"/>
                </a:solidFill>
                <a:latin typeface="+mn-lt"/>
                <a:ea typeface="+mn-ea"/>
                <a:cs typeface="+mn-cs"/>
              </a:rPr>
              <a:t>For the </a:t>
            </a:r>
            <a:r>
              <a:rPr lang="en-PH" sz="1200" b="0" i="0" u="none" strike="noStrike" kern="1200" baseline="0" dirty="0" err="1" smtClean="0">
                <a:solidFill>
                  <a:schemeClr val="tx1"/>
                </a:solidFill>
                <a:latin typeface="+mn-lt"/>
                <a:ea typeface="+mn-ea"/>
                <a:cs typeface="+mn-cs"/>
              </a:rPr>
              <a:t>Spitter</a:t>
            </a:r>
            <a:r>
              <a:rPr lang="en-PH" sz="1200" b="0" i="0" u="none" strike="noStrike" kern="1200" baseline="0" dirty="0" smtClean="0">
                <a:solidFill>
                  <a:schemeClr val="tx1"/>
                </a:solidFill>
                <a:latin typeface="+mn-lt"/>
                <a:ea typeface="+mn-ea"/>
                <a:cs typeface="+mn-cs"/>
              </a:rPr>
              <a:t> application we’re going to have a few Tiles definition files, all named views.xml, spread around under the /WEB-INF/views folder.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31</a:t>
            </a:fld>
            <a:endParaRPr lang="en-PH"/>
          </a:p>
        </p:txBody>
      </p:sp>
    </p:spTree>
    <p:extLst>
      <p:ext uri="{BB962C8B-B14F-4D97-AF65-F5344CB8AC3E}">
        <p14:creationId xmlns:p14="http://schemas.microsoft.com/office/powerpoint/2010/main" val="3898480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a:t>
            </a:r>
            <a:r>
              <a:rPr lang="en-PH" sz="1200" b="0" i="0" u="none" strike="noStrike" kern="1200" baseline="0" dirty="0" smtClean="0">
                <a:solidFill>
                  <a:schemeClr val="tx1"/>
                </a:solidFill>
                <a:latin typeface="+mn-lt"/>
                <a:ea typeface="+mn-ea"/>
                <a:cs typeface="+mn-cs"/>
              </a:rPr>
              <a:t>With that in mind, it makes sense to put all of the web layer configuration in spitter-servlet.xml, the file loaded by Dispatcher- Servlet. But we still need a way to load the other configuration files.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37</a:t>
            </a:fld>
            <a:endParaRPr lang="en-PH"/>
          </a:p>
        </p:txBody>
      </p:sp>
    </p:spTree>
    <p:extLst>
      <p:ext uri="{BB962C8B-B14F-4D97-AF65-F5344CB8AC3E}">
        <p14:creationId xmlns:p14="http://schemas.microsoft.com/office/powerpoint/2010/main" val="570827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smtClean="0">
                <a:solidFill>
                  <a:schemeClr val="tx1"/>
                </a:solidFill>
                <a:latin typeface="+mn-lt"/>
                <a:ea typeface="+mn-ea"/>
                <a:cs typeface="+mn-cs"/>
              </a:rPr>
              <a:t>Unless specified otherwise, the paths are relative to the application root.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38</a:t>
            </a:fld>
            <a:endParaRPr lang="en-PH"/>
          </a:p>
        </p:txBody>
      </p:sp>
    </p:spTree>
    <p:extLst>
      <p:ext uri="{BB962C8B-B14F-4D97-AF65-F5344CB8AC3E}">
        <p14:creationId xmlns:p14="http://schemas.microsoft.com/office/powerpoint/2010/main" val="1518183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smtClean="0">
                <a:solidFill>
                  <a:schemeClr val="tx1"/>
                </a:solidFill>
                <a:latin typeface="+mn-lt"/>
                <a:ea typeface="+mn-ea"/>
                <a:cs typeface="+mn-cs"/>
              </a:rPr>
              <a:t>-Now we have our first controller written and ready to serve requests for the </a:t>
            </a:r>
            <a:r>
              <a:rPr lang="en-PH" sz="1200" b="0" i="0" u="none" strike="noStrike" kern="1200" baseline="0" dirty="0" err="1" smtClean="0">
                <a:solidFill>
                  <a:schemeClr val="tx1"/>
                </a:solidFill>
                <a:latin typeface="+mn-lt"/>
                <a:ea typeface="+mn-ea"/>
                <a:cs typeface="+mn-cs"/>
              </a:rPr>
              <a:t>Spitter</a:t>
            </a:r>
            <a:r>
              <a:rPr lang="en-PH" sz="1200" b="0" i="0" u="none" strike="noStrike" kern="1200" baseline="0" dirty="0" smtClean="0">
                <a:solidFill>
                  <a:schemeClr val="tx1"/>
                </a:solidFill>
                <a:latin typeface="+mn-lt"/>
                <a:ea typeface="+mn-ea"/>
                <a:cs typeface="+mn-cs"/>
              </a:rPr>
              <a:t> application’s home page. If all we needed is a home page, we’d be done. But there’s more to </a:t>
            </a:r>
            <a:r>
              <a:rPr lang="en-PH" sz="1200" b="0" i="0" u="none" strike="noStrike" kern="1200" baseline="0" dirty="0" err="1" smtClean="0">
                <a:solidFill>
                  <a:schemeClr val="tx1"/>
                </a:solidFill>
                <a:latin typeface="+mn-lt"/>
                <a:ea typeface="+mn-ea"/>
                <a:cs typeface="+mn-cs"/>
              </a:rPr>
              <a:t>Spitter</a:t>
            </a:r>
            <a:r>
              <a:rPr lang="en-PH" sz="1200" b="0" i="0" u="none" strike="noStrike" kern="1200" baseline="0" dirty="0" smtClean="0">
                <a:solidFill>
                  <a:schemeClr val="tx1"/>
                </a:solidFill>
                <a:latin typeface="+mn-lt"/>
                <a:ea typeface="+mn-ea"/>
                <a:cs typeface="+mn-cs"/>
              </a:rPr>
              <a:t> than just the home page, so let’s continue building out the application. The next thing we’ll try is to write a controller that can handle input.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39</a:t>
            </a:fld>
            <a:endParaRPr lang="en-PH"/>
          </a:p>
        </p:txBody>
      </p:sp>
    </p:spTree>
    <p:extLst>
      <p:ext uri="{BB962C8B-B14F-4D97-AF65-F5344CB8AC3E}">
        <p14:creationId xmlns:p14="http://schemas.microsoft.com/office/powerpoint/2010/main" val="913122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45</a:t>
            </a:fld>
            <a:endParaRPr lang="en-PH"/>
          </a:p>
        </p:txBody>
      </p:sp>
    </p:spTree>
    <p:extLst>
      <p:ext uri="{BB962C8B-B14F-4D97-AF65-F5344CB8AC3E}">
        <p14:creationId xmlns:p14="http://schemas.microsoft.com/office/powerpoint/2010/main" val="913122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48</a:t>
            </a:fld>
            <a:endParaRPr lang="en-PH"/>
          </a:p>
        </p:txBody>
      </p:sp>
    </p:spTree>
    <p:extLst>
      <p:ext uri="{BB962C8B-B14F-4D97-AF65-F5344CB8AC3E}">
        <p14:creationId xmlns:p14="http://schemas.microsoft.com/office/powerpoint/2010/main" val="913122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smtClean="0">
                <a:solidFill>
                  <a:schemeClr val="tx1"/>
                </a:solidFill>
                <a:latin typeface="+mn-lt"/>
                <a:ea typeface="+mn-ea"/>
                <a:cs typeface="+mn-cs"/>
              </a:rPr>
              <a:t>As for the inner workings of </a:t>
            </a:r>
            <a:r>
              <a:rPr lang="en-PH" sz="1200" b="0" i="0" u="none" strike="noStrike" kern="1200" baseline="0" dirty="0" err="1" smtClean="0">
                <a:solidFill>
                  <a:schemeClr val="tx1"/>
                </a:solidFill>
                <a:latin typeface="+mn-lt"/>
                <a:ea typeface="+mn-ea"/>
                <a:cs typeface="+mn-cs"/>
              </a:rPr>
              <a:t>createSpitterProfile</a:t>
            </a:r>
            <a:r>
              <a:rPr lang="en-PH" sz="1200" b="0" i="0" u="none" strike="noStrike" kern="1200" baseline="0" dirty="0" smtClean="0">
                <a:solidFill>
                  <a:schemeClr val="tx1"/>
                </a:solidFill>
                <a:latin typeface="+mn-lt"/>
                <a:ea typeface="+mn-ea"/>
                <a:cs typeface="+mn-cs"/>
              </a:rPr>
              <a:t>(), it simply creates a new instance of a </a:t>
            </a:r>
            <a:r>
              <a:rPr lang="en-PH" sz="1200" b="0" i="0" u="none" strike="noStrike" kern="1200" baseline="0" dirty="0" err="1" smtClean="0">
                <a:solidFill>
                  <a:schemeClr val="tx1"/>
                </a:solidFill>
                <a:latin typeface="+mn-lt"/>
                <a:ea typeface="+mn-ea"/>
                <a:cs typeface="+mn-cs"/>
              </a:rPr>
              <a:t>Spitter</a:t>
            </a:r>
            <a:r>
              <a:rPr lang="en-PH" sz="1200" b="0" i="0" u="none" strike="noStrike" kern="1200" baseline="0" dirty="0" smtClean="0">
                <a:solidFill>
                  <a:schemeClr val="tx1"/>
                </a:solidFill>
                <a:latin typeface="+mn-lt"/>
                <a:ea typeface="+mn-ea"/>
                <a:cs typeface="+mn-cs"/>
              </a:rPr>
              <a:t> and adds it to the model. It then wraps up by returning spit- </a:t>
            </a:r>
            <a:r>
              <a:rPr lang="en-PH" sz="1200" b="0" i="0" u="none" strike="noStrike" kern="1200" baseline="0" dirty="0" err="1" smtClean="0">
                <a:solidFill>
                  <a:schemeClr val="tx1"/>
                </a:solidFill>
                <a:latin typeface="+mn-lt"/>
                <a:ea typeface="+mn-ea"/>
                <a:cs typeface="+mn-cs"/>
              </a:rPr>
              <a:t>ters</a:t>
            </a:r>
            <a:r>
              <a:rPr lang="en-PH" sz="1200" b="0" i="0" u="none" strike="noStrike" kern="1200" baseline="0" dirty="0" smtClean="0">
                <a:solidFill>
                  <a:schemeClr val="tx1"/>
                </a:solidFill>
                <a:latin typeface="+mn-lt"/>
                <a:ea typeface="+mn-ea"/>
                <a:cs typeface="+mn-cs"/>
              </a:rPr>
              <a:t>/edit as the logical name of the view that will render the form.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51</a:t>
            </a:fld>
            <a:endParaRPr lang="en-PH"/>
          </a:p>
        </p:txBody>
      </p:sp>
    </p:spTree>
    <p:extLst>
      <p:ext uri="{BB962C8B-B14F-4D97-AF65-F5344CB8AC3E}">
        <p14:creationId xmlns:p14="http://schemas.microsoft.com/office/powerpoint/2010/main" val="3812873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smtClean="0">
                <a:solidFill>
                  <a:schemeClr val="tx1"/>
                </a:solidFill>
                <a:latin typeface="+mn-lt"/>
                <a:ea typeface="+mn-ea"/>
                <a:cs typeface="+mn-cs"/>
              </a:rPr>
              <a:t>The goal is to send a small steel ball over a series of wacky contraptions in order to trigger a mousetrap. The ball goes over all kinds of intricate gadgets, from rolling down a curvy ramp to springing off a teeter-totter to spinning on a miniature Ferris wheel to being kicked out of a bucket by a rubber boot. It goes through all of this to spring a trap on a poor, unsuspecting plastic mouse.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3</a:t>
            </a:fld>
            <a:endParaRPr lang="en-PH"/>
          </a:p>
        </p:txBody>
      </p:sp>
    </p:spTree>
    <p:extLst>
      <p:ext uri="{BB962C8B-B14F-4D97-AF65-F5344CB8AC3E}">
        <p14:creationId xmlns:p14="http://schemas.microsoft.com/office/powerpoint/2010/main" val="1177574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52</a:t>
            </a:fld>
            <a:endParaRPr lang="en-PH"/>
          </a:p>
        </p:txBody>
      </p:sp>
    </p:spTree>
    <p:extLst>
      <p:ext uri="{BB962C8B-B14F-4D97-AF65-F5344CB8AC3E}">
        <p14:creationId xmlns:p14="http://schemas.microsoft.com/office/powerpoint/2010/main" val="913122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56</a:t>
            </a:fld>
            <a:endParaRPr lang="en-PH"/>
          </a:p>
        </p:txBody>
      </p:sp>
    </p:spTree>
    <p:extLst>
      <p:ext uri="{BB962C8B-B14F-4D97-AF65-F5344CB8AC3E}">
        <p14:creationId xmlns:p14="http://schemas.microsoft.com/office/powerpoint/2010/main" val="913122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smtClean="0">
                <a:solidFill>
                  <a:schemeClr val="tx1"/>
                </a:solidFill>
                <a:latin typeface="+mn-lt"/>
                <a:ea typeface="+mn-ea"/>
                <a:cs typeface="+mn-cs"/>
              </a:rPr>
              <a:t>-Among other things, JSR-303 defines a handful of annotations that can be placed on properties to specify validation rules. </a:t>
            </a: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a:t>
            </a:r>
            <a:r>
              <a:rPr lang="en-PH" sz="1200" b="0" i="0" u="none" strike="noStrike" kern="1200" baseline="0" dirty="0" smtClean="0">
                <a:solidFill>
                  <a:schemeClr val="tx1"/>
                </a:solidFill>
                <a:latin typeface="+mn-lt"/>
                <a:ea typeface="+mn-ea"/>
                <a:cs typeface="+mn-cs"/>
              </a:rPr>
              <a:t>With these annotations in place, when a user submits a registration form to </a:t>
            </a:r>
            <a:r>
              <a:rPr lang="en-PH" sz="1200" b="0" i="0" u="none" strike="noStrike" kern="1200" baseline="0" dirty="0" err="1" smtClean="0">
                <a:solidFill>
                  <a:schemeClr val="tx1"/>
                </a:solidFill>
                <a:latin typeface="+mn-lt"/>
                <a:ea typeface="+mn-ea"/>
                <a:cs typeface="+mn-cs"/>
              </a:rPr>
              <a:t>SpitterController’s</a:t>
            </a:r>
            <a:r>
              <a:rPr lang="en-PH" sz="1200" b="0" i="0" u="none" strike="noStrike" kern="1200" baseline="0" dirty="0" smtClean="0">
                <a:solidFill>
                  <a:schemeClr val="tx1"/>
                </a:solidFill>
                <a:latin typeface="+mn-lt"/>
                <a:ea typeface="+mn-ea"/>
                <a:cs typeface="+mn-cs"/>
              </a:rPr>
              <a:t> </a:t>
            </a:r>
            <a:r>
              <a:rPr lang="en-PH" sz="1200" b="0" i="0" u="none" strike="noStrike" kern="1200" baseline="0" dirty="0" err="1" smtClean="0">
                <a:solidFill>
                  <a:schemeClr val="tx1"/>
                </a:solidFill>
                <a:latin typeface="+mn-lt"/>
                <a:ea typeface="+mn-ea"/>
                <a:cs typeface="+mn-cs"/>
              </a:rPr>
              <a:t>addSpitterFromForm</a:t>
            </a:r>
            <a:r>
              <a:rPr lang="en-PH" sz="1200" b="0" i="0" u="none" strike="noStrike" kern="1200" baseline="0" dirty="0" smtClean="0">
                <a:solidFill>
                  <a:schemeClr val="tx1"/>
                </a:solidFill>
                <a:latin typeface="+mn-lt"/>
                <a:ea typeface="+mn-ea"/>
                <a:cs typeface="+mn-cs"/>
              </a:rPr>
              <a:t>() method, the values in the </a:t>
            </a:r>
            <a:r>
              <a:rPr lang="en-PH" sz="1200" b="0" i="0" u="none" strike="noStrike" kern="1200" baseline="0" dirty="0" err="1" smtClean="0">
                <a:solidFill>
                  <a:schemeClr val="tx1"/>
                </a:solidFill>
                <a:latin typeface="+mn-lt"/>
                <a:ea typeface="+mn-ea"/>
                <a:cs typeface="+mn-cs"/>
              </a:rPr>
              <a:t>Spitter</a:t>
            </a:r>
            <a:r>
              <a:rPr lang="en-PH" sz="1200" b="0" i="0" u="none" strike="noStrike" kern="1200" baseline="0" dirty="0" smtClean="0">
                <a:solidFill>
                  <a:schemeClr val="tx1"/>
                </a:solidFill>
                <a:latin typeface="+mn-lt"/>
                <a:ea typeface="+mn-ea"/>
                <a:cs typeface="+mn-cs"/>
              </a:rPr>
              <a:t> object’s fields will be weighed against the validation annotations. If any of those rules are broken, then the handler method will send the user back to the form to fix the problem.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62</a:t>
            </a:fld>
            <a:endParaRPr lang="en-PH"/>
          </a:p>
        </p:txBody>
      </p:sp>
    </p:spTree>
    <p:extLst>
      <p:ext uri="{BB962C8B-B14F-4D97-AF65-F5344CB8AC3E}">
        <p14:creationId xmlns:p14="http://schemas.microsoft.com/office/powerpoint/2010/main" val="19680350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68</a:t>
            </a:fld>
            <a:endParaRPr lang="en-PH"/>
          </a:p>
        </p:txBody>
      </p:sp>
    </p:spTree>
    <p:extLst>
      <p:ext uri="{BB962C8B-B14F-4D97-AF65-F5344CB8AC3E}">
        <p14:creationId xmlns:p14="http://schemas.microsoft.com/office/powerpoint/2010/main" val="913122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smtClean="0">
                <a:solidFill>
                  <a:schemeClr val="tx1"/>
                </a:solidFill>
                <a:latin typeface="+mn-lt"/>
                <a:ea typeface="+mn-ea"/>
                <a:cs typeface="+mn-cs"/>
              </a:rPr>
              <a:t>-The request is a busy fellow. From the time it leaves the browser until it returns with a response, it’ll make several stops, each time dropping off a bit of information and picking up some more.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5</a:t>
            </a:fld>
            <a:endParaRPr lang="en-PH"/>
          </a:p>
        </p:txBody>
      </p:sp>
    </p:spTree>
    <p:extLst>
      <p:ext uri="{BB962C8B-B14F-4D97-AF65-F5344CB8AC3E}">
        <p14:creationId xmlns:p14="http://schemas.microsoft.com/office/powerpoint/2010/main" val="834744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smtClean="0">
                <a:solidFill>
                  <a:schemeClr val="tx1"/>
                </a:solidFill>
                <a:latin typeface="+mn-lt"/>
                <a:ea typeface="+mn-ea"/>
                <a:cs typeface="+mn-cs"/>
              </a:rPr>
              <a:t>-Like most Java-based web frameworks, Spring MVC funnels requests through a single front con-</a:t>
            </a:r>
            <a:r>
              <a:rPr lang="en-PH" sz="1200" b="0" i="0" u="none" strike="noStrike" kern="1200" baseline="0" dirty="0" err="1" smtClean="0">
                <a:solidFill>
                  <a:schemeClr val="tx1"/>
                </a:solidFill>
                <a:latin typeface="+mn-lt"/>
                <a:ea typeface="+mn-ea"/>
                <a:cs typeface="+mn-cs"/>
              </a:rPr>
              <a:t>troller</a:t>
            </a:r>
            <a:r>
              <a:rPr lang="en-PH" sz="1200" b="0" i="0" u="none" strike="noStrike" kern="1200" baseline="0" dirty="0" smtClean="0">
                <a:solidFill>
                  <a:schemeClr val="tx1"/>
                </a:solidFill>
                <a:latin typeface="+mn-lt"/>
                <a:ea typeface="+mn-ea"/>
                <a:cs typeface="+mn-cs"/>
              </a:rPr>
              <a:t> servlet.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6</a:t>
            </a:fld>
            <a:endParaRPr lang="en-PH"/>
          </a:p>
        </p:txBody>
      </p:sp>
    </p:spTree>
    <p:extLst>
      <p:ext uri="{BB962C8B-B14F-4D97-AF65-F5344CB8AC3E}">
        <p14:creationId xmlns:p14="http://schemas.microsoft.com/office/powerpoint/2010/main" val="2343823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PH" sz="1200" b="0" i="0" u="none" strike="noStrike" kern="1200" baseline="0" dirty="0" smtClean="0">
                <a:solidFill>
                  <a:schemeClr val="tx1"/>
                </a:solidFill>
                <a:latin typeface="+mn-lt"/>
                <a:ea typeface="+mn-ea"/>
                <a:cs typeface="+mn-cs"/>
              </a:rPr>
              <a:t>So that the controller doesn’t get coupled to a particular view, the view name passed back to </a:t>
            </a:r>
            <a:r>
              <a:rPr lang="en-PH" sz="1200" b="0" i="0" u="none" strike="noStrike" kern="1200" baseline="0" dirty="0" err="1" smtClean="0">
                <a:solidFill>
                  <a:schemeClr val="tx1"/>
                </a:solidFill>
                <a:latin typeface="+mn-lt"/>
                <a:ea typeface="+mn-ea"/>
                <a:cs typeface="+mn-cs"/>
              </a:rPr>
              <a:t>DispatcherServlet</a:t>
            </a:r>
            <a:r>
              <a:rPr lang="en-PH" sz="1200" b="0" i="0" u="none" strike="noStrike" kern="1200" baseline="0" dirty="0" smtClean="0">
                <a:solidFill>
                  <a:schemeClr val="tx1"/>
                </a:solidFill>
                <a:latin typeface="+mn-lt"/>
                <a:ea typeface="+mn-ea"/>
                <a:cs typeface="+mn-cs"/>
              </a:rPr>
              <a:t> doesn’t directly identify a specific JSP. In fact, it doesn’t even necessarily suggest that the view is a JSP at all. Instead, it only carries a logical name which will be used to look up the actual view that will produce the result. The </a:t>
            </a:r>
            <a:r>
              <a:rPr lang="en-PH" sz="1200" b="0" i="0" u="none" strike="noStrike" kern="1200" baseline="0" dirty="0" err="1" smtClean="0">
                <a:solidFill>
                  <a:schemeClr val="tx1"/>
                </a:solidFill>
                <a:latin typeface="+mn-lt"/>
                <a:ea typeface="+mn-ea"/>
                <a:cs typeface="+mn-cs"/>
              </a:rPr>
              <a:t>DispatcherServlet</a:t>
            </a:r>
            <a:r>
              <a:rPr lang="en-PH" sz="1200" b="0" i="0" u="none" strike="noStrike" kern="1200" baseline="0" dirty="0" smtClean="0">
                <a:solidFill>
                  <a:schemeClr val="tx1"/>
                </a:solidFill>
                <a:latin typeface="+mn-lt"/>
                <a:ea typeface="+mn-ea"/>
                <a:cs typeface="+mn-cs"/>
              </a:rPr>
              <a:t> will consult a view resolver to map the logical view name to a specific view implementation, which may or may not be a JSP.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7</a:t>
            </a:fld>
            <a:endParaRPr lang="en-PH"/>
          </a:p>
        </p:txBody>
      </p:sp>
    </p:spTree>
    <p:extLst>
      <p:ext uri="{BB962C8B-B14F-4D97-AF65-F5344CB8AC3E}">
        <p14:creationId xmlns:p14="http://schemas.microsoft.com/office/powerpoint/2010/main" val="2131516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PH" sz="1200" b="0" i="0" u="none" strike="noStrike" kern="1200" baseline="0" dirty="0" smtClean="0">
                <a:solidFill>
                  <a:schemeClr val="tx1"/>
                </a:solidFill>
                <a:latin typeface="+mn-lt"/>
                <a:ea typeface="+mn-ea"/>
                <a:cs typeface="+mn-cs"/>
              </a:rPr>
              <a:t>By mapping </a:t>
            </a:r>
            <a:r>
              <a:rPr lang="en-PH" sz="1200" b="0" i="0" u="none" strike="noStrike" kern="1200" baseline="0" dirty="0" err="1" smtClean="0">
                <a:solidFill>
                  <a:schemeClr val="tx1"/>
                </a:solidFill>
                <a:latin typeface="+mn-lt"/>
                <a:ea typeface="+mn-ea"/>
                <a:cs typeface="+mn-cs"/>
              </a:rPr>
              <a:t>DispatcherServlet</a:t>
            </a:r>
            <a:r>
              <a:rPr lang="en-PH" sz="1200" b="0" i="0" u="none" strike="noStrike" kern="1200" baseline="0" dirty="0" smtClean="0">
                <a:solidFill>
                  <a:schemeClr val="tx1"/>
                </a:solidFill>
                <a:latin typeface="+mn-lt"/>
                <a:ea typeface="+mn-ea"/>
                <a:cs typeface="+mn-cs"/>
              </a:rPr>
              <a:t> to /, I’m saying that it’s the default servlet and that it’ll be responsible for handling all requests, including requests for static content.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9</a:t>
            </a:fld>
            <a:endParaRPr lang="en-PH"/>
          </a:p>
        </p:txBody>
      </p:sp>
    </p:spTree>
    <p:extLst>
      <p:ext uri="{BB962C8B-B14F-4D97-AF65-F5344CB8AC3E}">
        <p14:creationId xmlns:p14="http://schemas.microsoft.com/office/powerpoint/2010/main" val="3685805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smtClean="0">
                <a:solidFill>
                  <a:schemeClr val="tx1"/>
                </a:solidFill>
                <a:latin typeface="+mn-lt"/>
                <a:ea typeface="+mn-ea"/>
                <a:cs typeface="+mn-cs"/>
              </a:rPr>
              <a:t>-But first, since we’re developing annotation-driven controllers, there’s a bit more setup to do.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13</a:t>
            </a:fld>
            <a:endParaRPr lang="en-PH"/>
          </a:p>
        </p:txBody>
      </p:sp>
    </p:spTree>
    <p:extLst>
      <p:ext uri="{BB962C8B-B14F-4D97-AF65-F5344CB8AC3E}">
        <p14:creationId xmlns:p14="http://schemas.microsoft.com/office/powerpoint/2010/main" val="31619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smtClean="0">
                <a:solidFill>
                  <a:schemeClr val="tx1"/>
                </a:solidFill>
                <a:latin typeface="+mn-lt"/>
                <a:ea typeface="+mn-ea"/>
                <a:cs typeface="+mn-cs"/>
              </a:rPr>
              <a:t>Although small, the &lt;</a:t>
            </a:r>
            <a:r>
              <a:rPr lang="en-PH" sz="1200" b="0" i="0" u="none" strike="noStrike" kern="1200" baseline="0" dirty="0" err="1" smtClean="0">
                <a:solidFill>
                  <a:schemeClr val="tx1"/>
                </a:solidFill>
                <a:latin typeface="+mn-lt"/>
                <a:ea typeface="+mn-ea"/>
                <a:cs typeface="+mn-cs"/>
              </a:rPr>
              <a:t>mvc:annotation-driven</a:t>
            </a:r>
            <a:r>
              <a:rPr lang="en-PH" sz="1200" b="0" i="0" u="none" strike="noStrike" kern="1200" baseline="0" dirty="0" smtClean="0">
                <a:solidFill>
                  <a:schemeClr val="tx1"/>
                </a:solidFill>
                <a:latin typeface="+mn-lt"/>
                <a:ea typeface="+mn-ea"/>
                <a:cs typeface="+mn-cs"/>
              </a:rPr>
              <a:t>&gt; tag packs a punch. It registers several features, including JSR-303 validation support, message conversion, and support for field formatting. </a:t>
            </a:r>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15</a:t>
            </a:fld>
            <a:endParaRPr lang="en-PH"/>
          </a:p>
        </p:txBody>
      </p:sp>
    </p:spTree>
    <p:extLst>
      <p:ext uri="{BB962C8B-B14F-4D97-AF65-F5344CB8AC3E}">
        <p14:creationId xmlns:p14="http://schemas.microsoft.com/office/powerpoint/2010/main" val="838980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smtClean="0">
                <a:solidFill>
                  <a:schemeClr val="tx1"/>
                </a:solidFill>
                <a:latin typeface="+mn-lt"/>
                <a:ea typeface="+mn-ea"/>
                <a:cs typeface="+mn-cs"/>
              </a:rPr>
              <a:t>-After the controller has finished its work, </a:t>
            </a:r>
            <a:r>
              <a:rPr lang="en-PH" sz="1200" b="0" i="0" u="none" strike="noStrike" kern="1200" baseline="0" dirty="0" err="1" smtClean="0">
                <a:solidFill>
                  <a:schemeClr val="tx1"/>
                </a:solidFill>
                <a:latin typeface="+mn-lt"/>
                <a:ea typeface="+mn-ea"/>
                <a:cs typeface="+mn-cs"/>
              </a:rPr>
              <a:t>DispatcherServlet</a:t>
            </a:r>
            <a:r>
              <a:rPr lang="en-PH" sz="1200" b="0" i="0" u="none" strike="noStrike" kern="1200" baseline="0" dirty="0" smtClean="0">
                <a:solidFill>
                  <a:schemeClr val="tx1"/>
                </a:solidFill>
                <a:latin typeface="+mn-lt"/>
                <a:ea typeface="+mn-ea"/>
                <a:cs typeface="+mn-cs"/>
              </a:rPr>
              <a:t> will use this name to look up the actual view implementation by consulting a view resolver. </a:t>
            </a:r>
          </a:p>
          <a:p>
            <a:endParaRPr lang="en-PH" dirty="0"/>
          </a:p>
        </p:txBody>
      </p:sp>
      <p:sp>
        <p:nvSpPr>
          <p:cNvPr id="4" name="Slide Number Placeholder 3"/>
          <p:cNvSpPr>
            <a:spLocks noGrp="1"/>
          </p:cNvSpPr>
          <p:nvPr>
            <p:ph type="sldNum" sz="quarter" idx="10"/>
          </p:nvPr>
        </p:nvSpPr>
        <p:spPr/>
        <p:txBody>
          <a:bodyPr/>
          <a:lstStyle/>
          <a:p>
            <a:fld id="{A535A4BC-A88C-40C3-B7D0-5A7D71D9C3EC}" type="slidenum">
              <a:rPr lang="en-PH" smtClean="0"/>
              <a:pPr/>
              <a:t>19</a:t>
            </a:fld>
            <a:endParaRPr lang="en-PH"/>
          </a:p>
        </p:txBody>
      </p:sp>
    </p:spTree>
    <p:extLst>
      <p:ext uri="{BB962C8B-B14F-4D97-AF65-F5344CB8AC3E}">
        <p14:creationId xmlns:p14="http://schemas.microsoft.com/office/powerpoint/2010/main" val="733312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E499A1F-4D05-42F1-B7FB-9BE527682E19}" type="datetimeFigureOut">
              <a:rPr lang="en-PH" smtClean="0"/>
              <a:pPr/>
              <a:t>7/1/2014</a:t>
            </a:fld>
            <a:endParaRPr lang="en-PH"/>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PH"/>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76585CD5-4768-4CCD-AE8D-983ADF0D163B}" type="slidenum">
              <a:rPr lang="en-PH" smtClean="0"/>
              <a:pPr/>
              <a:t>‹#›</a:t>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499A1F-4D05-42F1-B7FB-9BE527682E19}" type="datetimeFigureOut">
              <a:rPr lang="en-PH" smtClean="0"/>
              <a:pPr/>
              <a:t>7/1/2014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499A1F-4D05-42F1-B7FB-9BE527682E19}" type="datetimeFigureOut">
              <a:rPr lang="en-PH" smtClean="0"/>
              <a:pPr/>
              <a:t>7/1/2014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E499A1F-4D05-42F1-B7FB-9BE527682E19}" type="datetimeFigureOut">
              <a:rPr lang="en-PH" smtClean="0"/>
              <a:pPr/>
              <a:t>7/1/2014</a:t>
            </a:fld>
            <a:endParaRPr lang="en-PH"/>
          </a:p>
        </p:txBody>
      </p:sp>
      <p:sp>
        <p:nvSpPr>
          <p:cNvPr id="5" name="Footer Placeholder 4"/>
          <p:cNvSpPr>
            <a:spLocks noGrp="1"/>
          </p:cNvSpPr>
          <p:nvPr>
            <p:ph type="ftr" sz="quarter" idx="11"/>
          </p:nvPr>
        </p:nvSpPr>
        <p:spPr>
          <a:xfrm>
            <a:off x="457200" y="6480969"/>
            <a:ext cx="4260056" cy="300831"/>
          </a:xfrm>
        </p:spPr>
        <p:txBody>
          <a:bodyPr/>
          <a:lstStyle/>
          <a:p>
            <a:endParaRPr lang="en-PH"/>
          </a:p>
        </p:txBody>
      </p:sp>
      <p:sp>
        <p:nvSpPr>
          <p:cNvPr id="6" name="Slide Number Placeholder 5"/>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E499A1F-4D05-42F1-B7FB-9BE527682E19}" type="datetimeFigureOut">
              <a:rPr lang="en-PH" smtClean="0"/>
              <a:pPr/>
              <a:t>7/1/2014</a:t>
            </a:fld>
            <a:endParaRPr lang="en-PH"/>
          </a:p>
        </p:txBody>
      </p:sp>
      <p:sp>
        <p:nvSpPr>
          <p:cNvPr id="5" name="Footer Placeholder 4"/>
          <p:cNvSpPr>
            <a:spLocks noGrp="1"/>
          </p:cNvSpPr>
          <p:nvPr>
            <p:ph type="ftr" sz="quarter" idx="11"/>
          </p:nvPr>
        </p:nvSpPr>
        <p:spPr>
          <a:xfrm>
            <a:off x="2619376" y="6480969"/>
            <a:ext cx="4260056" cy="300831"/>
          </a:xfrm>
        </p:spPr>
        <p:txBody>
          <a:bodyPr/>
          <a:lstStyle/>
          <a:p>
            <a:endParaRPr lang="en-PH"/>
          </a:p>
        </p:txBody>
      </p:sp>
      <p:sp>
        <p:nvSpPr>
          <p:cNvPr id="6" name="Slide Number Placeholder 5"/>
          <p:cNvSpPr>
            <a:spLocks noGrp="1"/>
          </p:cNvSpPr>
          <p:nvPr>
            <p:ph type="sldNum" sz="quarter" idx="12"/>
          </p:nvPr>
        </p:nvSpPr>
        <p:spPr>
          <a:xfrm>
            <a:off x="8451056" y="809624"/>
            <a:ext cx="502920" cy="300831"/>
          </a:xfrm>
        </p:spPr>
        <p:txBody>
          <a:bodyPr/>
          <a:lstStyle/>
          <a:p>
            <a:fld id="{76585CD5-4768-4CCD-AE8D-983ADF0D163B}" type="slidenum">
              <a:rPr lang="en-PH" smtClean="0"/>
              <a:pPr/>
              <a:t>‹#›</a:t>
            </a:fld>
            <a:endParaRPr lang="en-PH"/>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E499A1F-4D05-42F1-B7FB-9BE527682E19}" type="datetimeFigureOut">
              <a:rPr lang="en-PH" smtClean="0"/>
              <a:pPr/>
              <a:t>7/1/2014</a:t>
            </a:fld>
            <a:endParaRPr lang="en-PH"/>
          </a:p>
        </p:txBody>
      </p:sp>
      <p:sp>
        <p:nvSpPr>
          <p:cNvPr id="6" name="Footer Placeholder 5"/>
          <p:cNvSpPr>
            <a:spLocks noGrp="1"/>
          </p:cNvSpPr>
          <p:nvPr>
            <p:ph type="ftr" sz="quarter" idx="11"/>
          </p:nvPr>
        </p:nvSpPr>
        <p:spPr>
          <a:xfrm>
            <a:off x="457200" y="6480969"/>
            <a:ext cx="4260056" cy="301752"/>
          </a:xfrm>
        </p:spPr>
        <p:txBody>
          <a:bodyPr/>
          <a:lstStyle/>
          <a:p>
            <a:endParaRPr lang="en-PH"/>
          </a:p>
        </p:txBody>
      </p:sp>
      <p:sp>
        <p:nvSpPr>
          <p:cNvPr id="7" name="Slide Number Placeholder 6"/>
          <p:cNvSpPr>
            <a:spLocks noGrp="1"/>
          </p:cNvSpPr>
          <p:nvPr>
            <p:ph type="sldNum" sz="quarter" idx="12"/>
          </p:nvPr>
        </p:nvSpPr>
        <p:spPr>
          <a:xfrm>
            <a:off x="7589520" y="6480969"/>
            <a:ext cx="502920" cy="301752"/>
          </a:xfrm>
        </p:spPr>
        <p:txBody>
          <a:bodyPr/>
          <a:lstStyle/>
          <a:p>
            <a:fld id="{76585CD5-4768-4CCD-AE8D-983ADF0D163B}" type="slidenum">
              <a:rPr lang="en-PH" smtClean="0"/>
              <a:pPr/>
              <a:t>‹#›</a:t>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E499A1F-4D05-42F1-B7FB-9BE527682E19}" type="datetimeFigureOut">
              <a:rPr lang="en-PH" smtClean="0"/>
              <a:pPr/>
              <a:t>7/1/2014</a:t>
            </a:fld>
            <a:endParaRPr lang="en-PH"/>
          </a:p>
        </p:txBody>
      </p:sp>
      <p:sp>
        <p:nvSpPr>
          <p:cNvPr id="8" name="Footer Placeholder 7"/>
          <p:cNvSpPr>
            <a:spLocks noGrp="1"/>
          </p:cNvSpPr>
          <p:nvPr>
            <p:ph type="ftr" sz="quarter" idx="11"/>
          </p:nvPr>
        </p:nvSpPr>
        <p:spPr>
          <a:xfrm>
            <a:off x="457200" y="6480969"/>
            <a:ext cx="4261104" cy="301752"/>
          </a:xfrm>
        </p:spPr>
        <p:txBody>
          <a:bodyPr/>
          <a:lstStyle/>
          <a:p>
            <a:endParaRPr lang="en-PH"/>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76585CD5-4768-4CCD-AE8D-983ADF0D163B}"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E499A1F-4D05-42F1-B7FB-9BE527682E19}" type="datetimeFigureOut">
              <a:rPr lang="en-PH" smtClean="0"/>
              <a:pPr/>
              <a:t>7/1/2014</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76585CD5-4768-4CCD-AE8D-983ADF0D163B}" type="slidenum">
              <a:rPr lang="en-PH" smtClean="0"/>
              <a:pPr/>
              <a:t>‹#›</a:t>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E499A1F-4D05-42F1-B7FB-9BE527682E19}" type="datetimeFigureOut">
              <a:rPr lang="en-PH" smtClean="0"/>
              <a:pPr/>
              <a:t>7/1/2014</a:t>
            </a:fld>
            <a:endParaRPr lang="en-PH"/>
          </a:p>
        </p:txBody>
      </p:sp>
      <p:sp>
        <p:nvSpPr>
          <p:cNvPr id="3" name="Footer Placeholder 2"/>
          <p:cNvSpPr>
            <a:spLocks noGrp="1"/>
          </p:cNvSpPr>
          <p:nvPr>
            <p:ph type="ftr" sz="quarter" idx="11"/>
          </p:nvPr>
        </p:nvSpPr>
        <p:spPr>
          <a:xfrm>
            <a:off x="457200" y="6481890"/>
            <a:ext cx="4260056" cy="300831"/>
          </a:xfrm>
        </p:spPr>
        <p:txBody>
          <a:bodyPr/>
          <a:lstStyle/>
          <a:p>
            <a:endParaRPr lang="en-PH"/>
          </a:p>
        </p:txBody>
      </p:sp>
      <p:sp>
        <p:nvSpPr>
          <p:cNvPr id="4" name="Slide Number Placeholder 3"/>
          <p:cNvSpPr>
            <a:spLocks noGrp="1"/>
          </p:cNvSpPr>
          <p:nvPr>
            <p:ph type="sldNum" sz="quarter" idx="12"/>
          </p:nvPr>
        </p:nvSpPr>
        <p:spPr>
          <a:xfrm>
            <a:off x="7589520" y="6480969"/>
            <a:ext cx="502920" cy="301752"/>
          </a:xfrm>
        </p:spPr>
        <p:txBody>
          <a:bodyPr/>
          <a:lstStyle/>
          <a:p>
            <a:fld id="{76585CD5-4768-4CCD-AE8D-983ADF0D163B}" type="slidenum">
              <a:rPr lang="en-PH" smtClean="0"/>
              <a:pPr/>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E499A1F-4D05-42F1-B7FB-9BE527682E19}" type="datetimeFigureOut">
              <a:rPr lang="en-PH" smtClean="0"/>
              <a:pPr/>
              <a:t>7/1/2014</a:t>
            </a:fld>
            <a:endParaRPr lang="en-PH"/>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PH"/>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76585CD5-4768-4CCD-AE8D-983ADF0D163B}"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E499A1F-4D05-42F1-B7FB-9BE527682E19}" type="datetimeFigureOut">
              <a:rPr lang="en-PH" smtClean="0"/>
              <a:pPr/>
              <a:t>7/1/2014</a:t>
            </a:fld>
            <a:endParaRPr lang="en-PH"/>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PH"/>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76585CD5-4768-4CCD-AE8D-983ADF0D163B}"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E499A1F-4D05-42F1-B7FB-9BE527682E19}" type="datetimeFigureOut">
              <a:rPr lang="en-PH" smtClean="0"/>
              <a:pPr/>
              <a:t>7/1/2014</a:t>
            </a:fld>
            <a:endParaRPr lang="en-PH"/>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PH"/>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76585CD5-4768-4CCD-AE8D-983ADF0D163B}" type="slidenum">
              <a:rPr lang="en-PH" smtClean="0"/>
              <a:pPr/>
              <a:t>‹#›</a:t>
            </a:fld>
            <a:endParaRPr lang="en-PH"/>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txBody>
          <a:bodyPr>
            <a:normAutofit fontScale="90000"/>
          </a:bodyPr>
          <a:lstStyle/>
          <a:p>
            <a:r>
              <a:rPr lang="en-PH" dirty="0" smtClean="0"/>
              <a:t>Chapter 7: </a:t>
            </a:r>
            <a:r>
              <a:rPr lang="en-PH" i="1" dirty="0"/>
              <a:t>Building web applications with Spring MVC </a:t>
            </a:r>
            <a:endParaRPr lang="en-PH" dirty="0"/>
          </a:p>
        </p:txBody>
      </p:sp>
      <p:sp>
        <p:nvSpPr>
          <p:cNvPr id="3" name="Content Placeholder 2"/>
          <p:cNvSpPr>
            <a:spLocks noGrp="1"/>
          </p:cNvSpPr>
          <p:nvPr>
            <p:ph idx="1"/>
          </p:nvPr>
        </p:nvSpPr>
        <p:spPr>
          <a:xfrm>
            <a:off x="457200" y="4114800"/>
            <a:ext cx="8305800" cy="2340008"/>
          </a:xfrm>
        </p:spPr>
        <p:txBody>
          <a:bodyPr>
            <a:normAutofit fontScale="85000" lnSpcReduction="20000"/>
          </a:bodyPr>
          <a:lstStyle/>
          <a:p>
            <a:r>
              <a:rPr lang="en-PH" dirty="0"/>
              <a:t>For many Java developers, web-based applications are their primary focus. </a:t>
            </a:r>
            <a:endParaRPr lang="en-PH" dirty="0" smtClean="0"/>
          </a:p>
          <a:p>
            <a:r>
              <a:rPr lang="en-PH" dirty="0" smtClean="0"/>
              <a:t>Challenges: </a:t>
            </a:r>
            <a:r>
              <a:rPr lang="en-PH" dirty="0"/>
              <a:t>state management, workflow, </a:t>
            </a:r>
            <a:r>
              <a:rPr lang="en-PH" dirty="0" smtClean="0"/>
              <a:t> validation, etc.</a:t>
            </a:r>
          </a:p>
          <a:p>
            <a:r>
              <a:rPr lang="en-PH" dirty="0"/>
              <a:t>None of these is made any easier given the HTTP protocol’s stateless nature. </a:t>
            </a:r>
            <a:endParaRPr lang="en-PH"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600200"/>
            <a:ext cx="62484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a:t>&lt;</a:t>
            </a:r>
            <a:r>
              <a:rPr lang="en-PH" dirty="0" err="1"/>
              <a:t>mvc:resources</a:t>
            </a:r>
            <a:r>
              <a:rPr lang="en-PH" dirty="0"/>
              <a:t>&gt; sets up a handler for serving static content. </a:t>
            </a:r>
            <a:endParaRPr lang="en-PH" dirty="0" smtClean="0"/>
          </a:p>
          <a:p>
            <a:r>
              <a:rPr lang="en-PH" dirty="0"/>
              <a:t>The mapping attribute is set to /resources/**, which includes an Ant-style wildcard to indicate that the path must begin with </a:t>
            </a:r>
            <a:r>
              <a:rPr lang="en-PH" i="1" dirty="0"/>
              <a:t>/resources</a:t>
            </a:r>
            <a:r>
              <a:rPr lang="en-PH" dirty="0"/>
              <a:t>, but may include any </a:t>
            </a:r>
            <a:r>
              <a:rPr lang="en-PH" dirty="0" err="1"/>
              <a:t>subpath</a:t>
            </a:r>
            <a:r>
              <a:rPr lang="en-PH" dirty="0"/>
              <a:t> </a:t>
            </a:r>
            <a:r>
              <a:rPr lang="en-PH" dirty="0" smtClean="0"/>
              <a:t>thereof</a:t>
            </a:r>
            <a:endParaRPr lang="en-PH" dirty="0"/>
          </a:p>
        </p:txBody>
      </p:sp>
    </p:spTree>
    <p:extLst>
      <p:ext uri="{BB962C8B-B14F-4D97-AF65-F5344CB8AC3E}">
        <p14:creationId xmlns:p14="http://schemas.microsoft.com/office/powerpoint/2010/main" val="2696561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a:solidFill>
                  <a:srgbClr val="FFFF00"/>
                </a:solidFill>
              </a:rPr>
              <a:t>Exercise </a:t>
            </a:r>
            <a:r>
              <a:rPr lang="en-PH" dirty="0" smtClean="0">
                <a:solidFill>
                  <a:srgbClr val="FFFF00"/>
                </a:solidFill>
              </a:rPr>
              <a:t>7-1</a:t>
            </a:r>
            <a:endParaRPr lang="en-PH" dirty="0">
              <a:solidFill>
                <a:srgbClr val="FFFF00"/>
              </a:solidFill>
            </a:endParaRPr>
          </a:p>
          <a:p>
            <a:pPr lvl="1"/>
            <a:r>
              <a:rPr lang="en-PH" dirty="0" smtClean="0">
                <a:solidFill>
                  <a:srgbClr val="FFFF00"/>
                </a:solidFill>
              </a:rPr>
              <a:t>Configure web.xml to include </a:t>
            </a:r>
            <a:r>
              <a:rPr lang="en-PH" dirty="0" err="1" smtClean="0">
                <a:solidFill>
                  <a:srgbClr val="FFFF00"/>
                </a:solidFill>
              </a:rPr>
              <a:t>DispatcherServlet</a:t>
            </a:r>
            <a:endParaRPr lang="en-PH" dirty="0" smtClean="0">
              <a:solidFill>
                <a:srgbClr val="FFFF00"/>
              </a:solidFill>
            </a:endParaRPr>
          </a:p>
          <a:p>
            <a:pPr lvl="1"/>
            <a:r>
              <a:rPr lang="en-GB" dirty="0" smtClean="0">
                <a:solidFill>
                  <a:srgbClr val="FFFF00"/>
                </a:solidFill>
              </a:rPr>
              <a:t>Configure spitter-servlet.xml to include &lt;</a:t>
            </a:r>
            <a:r>
              <a:rPr lang="en-GB" dirty="0" err="1" smtClean="0">
                <a:solidFill>
                  <a:srgbClr val="FFFF00"/>
                </a:solidFill>
              </a:rPr>
              <a:t>mvc:resources</a:t>
            </a:r>
            <a:r>
              <a:rPr lang="en-GB" dirty="0" smtClean="0">
                <a:solidFill>
                  <a:srgbClr val="FFFF00"/>
                </a:solidFill>
              </a:rPr>
              <a:t>&gt; for static contents</a:t>
            </a:r>
            <a:endParaRPr lang="en-PH" dirty="0">
              <a:solidFill>
                <a:srgbClr val="FFFF00"/>
              </a:solidFill>
            </a:endParaRPr>
          </a:p>
          <a:p>
            <a:endParaRPr lang="en-PH" dirty="0"/>
          </a:p>
        </p:txBody>
      </p:sp>
    </p:spTree>
    <p:extLst>
      <p:ext uri="{BB962C8B-B14F-4D97-AF65-F5344CB8AC3E}">
        <p14:creationId xmlns:p14="http://schemas.microsoft.com/office/powerpoint/2010/main" val="15596841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4000" b="1" i="1" dirty="0"/>
              <a:t>7.2 Writing a basic controller </a:t>
            </a:r>
            <a:endParaRPr lang="en-PH" sz="4000" dirty="0"/>
          </a:p>
        </p:txBody>
      </p:sp>
      <p:sp>
        <p:nvSpPr>
          <p:cNvPr id="3" name="Content Placeholder 2"/>
          <p:cNvSpPr>
            <a:spLocks noGrp="1"/>
          </p:cNvSpPr>
          <p:nvPr>
            <p:ph idx="1"/>
          </p:nvPr>
        </p:nvSpPr>
        <p:spPr>
          <a:xfrm>
            <a:off x="457200" y="1447800"/>
            <a:ext cx="8229600" cy="5007008"/>
          </a:xfrm>
        </p:spPr>
        <p:txBody>
          <a:bodyPr/>
          <a:lstStyle/>
          <a:p>
            <a:r>
              <a:rPr lang="en-PH" dirty="0"/>
              <a:t>As we develop the web functionality for the </a:t>
            </a:r>
            <a:r>
              <a:rPr lang="en-PH" dirty="0" err="1"/>
              <a:t>Spitter</a:t>
            </a:r>
            <a:r>
              <a:rPr lang="en-PH" dirty="0"/>
              <a:t> application, we’re going to develop resource-oriented controllers. </a:t>
            </a:r>
            <a:endParaRPr lang="en-PH" dirty="0" smtClean="0"/>
          </a:p>
          <a:p>
            <a:r>
              <a:rPr lang="en-PH" dirty="0"/>
              <a:t>The </a:t>
            </a:r>
            <a:r>
              <a:rPr lang="en-PH" dirty="0" err="1"/>
              <a:t>Spitter</a:t>
            </a:r>
            <a:r>
              <a:rPr lang="en-PH" dirty="0"/>
              <a:t> application, being rather simple, has only two primary resource types: </a:t>
            </a:r>
            <a:r>
              <a:rPr lang="en-PH" dirty="0" err="1"/>
              <a:t>Spitters</a:t>
            </a:r>
            <a:r>
              <a:rPr lang="en-PH" dirty="0"/>
              <a:t> who are the users of the application and the </a:t>
            </a:r>
            <a:r>
              <a:rPr lang="en-PH" dirty="0" err="1"/>
              <a:t>spittles</a:t>
            </a:r>
            <a:r>
              <a:rPr lang="en-PH" dirty="0"/>
              <a:t> that they use to </a:t>
            </a:r>
            <a:r>
              <a:rPr lang="en-PH" dirty="0" smtClean="0"/>
              <a:t>communicate </a:t>
            </a:r>
            <a:r>
              <a:rPr lang="en-PH" dirty="0"/>
              <a:t>their thoughts. </a:t>
            </a:r>
          </a:p>
        </p:txBody>
      </p:sp>
    </p:spTree>
    <p:extLst>
      <p:ext uri="{BB962C8B-B14F-4D97-AF65-F5344CB8AC3E}">
        <p14:creationId xmlns:p14="http://schemas.microsoft.com/office/powerpoint/2010/main" val="4256923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29200"/>
            <a:ext cx="8229600" cy="1425608"/>
          </a:xfrm>
        </p:spPr>
        <p:txBody>
          <a:bodyPr/>
          <a:lstStyle/>
          <a:p>
            <a:endParaRPr lang="en-PH"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80" y="381000"/>
            <a:ext cx="8285620" cy="558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40669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200" b="1" i="1" dirty="0"/>
              <a:t>7.2.1 Configuring an annotation-driven Spring MVC </a:t>
            </a:r>
            <a:endParaRPr lang="en-PH" sz="3200" dirty="0"/>
          </a:p>
        </p:txBody>
      </p:sp>
      <p:sp>
        <p:nvSpPr>
          <p:cNvPr id="3" name="Content Placeholder 2"/>
          <p:cNvSpPr>
            <a:spLocks noGrp="1"/>
          </p:cNvSpPr>
          <p:nvPr>
            <p:ph idx="1"/>
          </p:nvPr>
        </p:nvSpPr>
        <p:spPr>
          <a:xfrm>
            <a:off x="152400" y="1600200"/>
            <a:ext cx="8763000" cy="5257800"/>
          </a:xfrm>
        </p:spPr>
        <p:txBody>
          <a:bodyPr>
            <a:normAutofit fontScale="85000" lnSpcReduction="20000"/>
          </a:bodyPr>
          <a:lstStyle/>
          <a:p>
            <a:r>
              <a:rPr lang="en-PH" dirty="0" err="1"/>
              <a:t>DispatcherServlet</a:t>
            </a:r>
            <a:r>
              <a:rPr lang="en-PH" dirty="0"/>
              <a:t> consults one or more handler mappings in order to know which controller to dispatch a request to. </a:t>
            </a:r>
            <a:endParaRPr lang="en-PH" dirty="0" smtClean="0"/>
          </a:p>
          <a:p>
            <a:pPr lvl="1"/>
            <a:r>
              <a:rPr lang="en-PH" dirty="0" err="1" smtClean="0">
                <a:solidFill>
                  <a:schemeClr val="accent1"/>
                </a:solidFill>
              </a:rPr>
              <a:t>BeanNameUrlHandlerMapping</a:t>
            </a:r>
            <a:r>
              <a:rPr lang="en-PH" dirty="0" smtClean="0"/>
              <a:t>—Maps </a:t>
            </a:r>
            <a:r>
              <a:rPr lang="en-PH" dirty="0"/>
              <a:t>controllers to URLs that are based on the controllers’ bean names. </a:t>
            </a:r>
            <a:endParaRPr lang="en-PH" dirty="0" smtClean="0"/>
          </a:p>
          <a:p>
            <a:pPr lvl="1"/>
            <a:r>
              <a:rPr lang="en-PH" dirty="0" err="1" smtClean="0">
                <a:solidFill>
                  <a:schemeClr val="accent1"/>
                </a:solidFill>
              </a:rPr>
              <a:t>ControllerBeanNameHandlerMapping</a:t>
            </a:r>
            <a:r>
              <a:rPr lang="en-PH" dirty="0" smtClean="0"/>
              <a:t>—Similar </a:t>
            </a:r>
            <a:r>
              <a:rPr lang="en-PH" dirty="0"/>
              <a:t>to </a:t>
            </a:r>
            <a:r>
              <a:rPr lang="en-PH" dirty="0" err="1" smtClean="0"/>
              <a:t>BeanNameUrlHandlerMapping</a:t>
            </a:r>
            <a:r>
              <a:rPr lang="en-PH" dirty="0" smtClean="0"/>
              <a:t>. In </a:t>
            </a:r>
            <a:r>
              <a:rPr lang="en-PH" dirty="0"/>
              <a:t>this case, the bean names aren’t required to follow URL conventions. </a:t>
            </a:r>
            <a:endParaRPr lang="en-PH" dirty="0" smtClean="0"/>
          </a:p>
          <a:p>
            <a:pPr lvl="1"/>
            <a:r>
              <a:rPr lang="en-PH" dirty="0" err="1" smtClean="0">
                <a:solidFill>
                  <a:schemeClr val="accent1"/>
                </a:solidFill>
              </a:rPr>
              <a:t>ControllerClassNameHandlerMapping</a:t>
            </a:r>
            <a:r>
              <a:rPr lang="en-PH" dirty="0" smtClean="0"/>
              <a:t>—Maps </a:t>
            </a:r>
            <a:r>
              <a:rPr lang="en-PH" dirty="0"/>
              <a:t>controllers to URLs by using the controllers’ class names as the basis for their URLs. </a:t>
            </a:r>
            <a:endParaRPr lang="en-PH" dirty="0" smtClean="0"/>
          </a:p>
          <a:p>
            <a:pPr lvl="1"/>
            <a:r>
              <a:rPr lang="en-PH" dirty="0" err="1" smtClean="0">
                <a:solidFill>
                  <a:schemeClr val="accent1"/>
                </a:solidFill>
              </a:rPr>
              <a:t>DefaultAnnotationHandlerMapping</a:t>
            </a:r>
            <a:r>
              <a:rPr lang="en-PH" dirty="0" smtClean="0"/>
              <a:t>—Maps </a:t>
            </a:r>
            <a:r>
              <a:rPr lang="en-PH" dirty="0"/>
              <a:t>request to controller and </a:t>
            </a:r>
            <a:r>
              <a:rPr lang="en-PH" dirty="0" smtClean="0"/>
              <a:t>control </a:t>
            </a:r>
            <a:r>
              <a:rPr lang="en-PH" dirty="0" err="1"/>
              <a:t>ler</a:t>
            </a:r>
            <a:r>
              <a:rPr lang="en-PH" dirty="0"/>
              <a:t> methods that are annotated with @</a:t>
            </a:r>
            <a:r>
              <a:rPr lang="en-PH" dirty="0" err="1"/>
              <a:t>RequestMapping</a:t>
            </a:r>
            <a:r>
              <a:rPr lang="en-PH" dirty="0"/>
              <a:t>. </a:t>
            </a:r>
            <a:endParaRPr lang="en-PH" dirty="0" smtClean="0"/>
          </a:p>
          <a:p>
            <a:pPr lvl="1"/>
            <a:r>
              <a:rPr lang="en-PH" dirty="0" err="1" smtClean="0">
                <a:solidFill>
                  <a:schemeClr val="accent1"/>
                </a:solidFill>
              </a:rPr>
              <a:t>SimpleUrlHandlerMapping</a:t>
            </a:r>
            <a:r>
              <a:rPr lang="en-PH" dirty="0" smtClean="0"/>
              <a:t>—Maps </a:t>
            </a:r>
            <a:r>
              <a:rPr lang="en-PH" dirty="0"/>
              <a:t>controllers to URLs using a property </a:t>
            </a:r>
            <a:r>
              <a:rPr lang="en-PH" dirty="0" smtClean="0"/>
              <a:t>collection </a:t>
            </a:r>
            <a:r>
              <a:rPr lang="en-PH" dirty="0"/>
              <a:t>defined in the Spring application context. </a:t>
            </a:r>
          </a:p>
        </p:txBody>
      </p:sp>
    </p:spTree>
    <p:extLst>
      <p:ext uri="{BB962C8B-B14F-4D97-AF65-F5344CB8AC3E}">
        <p14:creationId xmlns:p14="http://schemas.microsoft.com/office/powerpoint/2010/main" val="10547766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normAutofit/>
          </a:bodyPr>
          <a:lstStyle/>
          <a:p>
            <a:r>
              <a:rPr lang="en-PH" dirty="0"/>
              <a:t>I</a:t>
            </a:r>
            <a:r>
              <a:rPr lang="en-PH" dirty="0" smtClean="0"/>
              <a:t>f </a:t>
            </a:r>
            <a:r>
              <a:rPr lang="en-PH" dirty="0"/>
              <a:t>no handler mapping beans are found, then </a:t>
            </a:r>
            <a:r>
              <a:rPr lang="en-PH" dirty="0" err="1"/>
              <a:t>DispatcherServlet</a:t>
            </a:r>
            <a:r>
              <a:rPr lang="en-PH" dirty="0"/>
              <a:t> creates and uses </a:t>
            </a:r>
            <a:r>
              <a:rPr lang="en-PH" dirty="0" err="1"/>
              <a:t>BeanNameUrlHandlerMapping</a:t>
            </a:r>
            <a:r>
              <a:rPr lang="en-PH" dirty="0"/>
              <a:t> and </a:t>
            </a:r>
            <a:r>
              <a:rPr lang="en-PH" dirty="0" err="1" smtClean="0"/>
              <a:t>DefaultAnnotationHandlerMapping</a:t>
            </a:r>
            <a:r>
              <a:rPr lang="en-PH" dirty="0"/>
              <a:t>. </a:t>
            </a:r>
            <a:endParaRPr lang="en-GB" dirty="0"/>
          </a:p>
          <a:p>
            <a:r>
              <a:rPr lang="en-PH" dirty="0"/>
              <a:t>But there’s more to annotation-driven Spring MVC than just mapping requests to methods. </a:t>
            </a:r>
            <a:endParaRPr lang="en-PH" dirty="0" smtClean="0"/>
          </a:p>
          <a:p>
            <a:pPr lvl="1"/>
            <a:r>
              <a:rPr lang="en-PH" dirty="0" smtClean="0"/>
              <a:t>bind </a:t>
            </a:r>
            <a:r>
              <a:rPr lang="en-PH" dirty="0"/>
              <a:t>request parameters to handler method </a:t>
            </a:r>
            <a:r>
              <a:rPr lang="en-PH" dirty="0" smtClean="0"/>
              <a:t>parameters</a:t>
            </a:r>
          </a:p>
          <a:p>
            <a:pPr lvl="1"/>
            <a:r>
              <a:rPr lang="en-PH" dirty="0" smtClean="0"/>
              <a:t>perform validation</a:t>
            </a:r>
          </a:p>
          <a:p>
            <a:pPr lvl="1"/>
            <a:r>
              <a:rPr lang="en-PH" dirty="0" smtClean="0"/>
              <a:t>perform </a:t>
            </a:r>
            <a:r>
              <a:rPr lang="en-PH" dirty="0"/>
              <a:t>message </a:t>
            </a:r>
            <a:r>
              <a:rPr lang="en-PH" dirty="0" smtClean="0"/>
              <a:t>conversion</a:t>
            </a:r>
            <a:endParaRPr lang="en-PH"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287" y="5742122"/>
            <a:ext cx="7591425" cy="734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7097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a:t>7.2.2 Defining the home page controller </a:t>
            </a:r>
            <a:endParaRPr lang="en-PH" sz="3600" dirty="0"/>
          </a:p>
        </p:txBody>
      </p:sp>
      <p:sp>
        <p:nvSpPr>
          <p:cNvPr id="3" name="Content Placeholder 2"/>
          <p:cNvSpPr>
            <a:spLocks noGrp="1"/>
          </p:cNvSpPr>
          <p:nvPr>
            <p:ph idx="1"/>
          </p:nvPr>
        </p:nvSpPr>
        <p:spPr>
          <a:xfrm>
            <a:off x="457200" y="1524000"/>
            <a:ext cx="8229600" cy="4930808"/>
          </a:xfrm>
        </p:spPr>
        <p:txBody>
          <a:bodyPr/>
          <a:lstStyle/>
          <a:p>
            <a:r>
              <a:rPr lang="en-PH" dirty="0"/>
              <a:t>In the case of the </a:t>
            </a:r>
            <a:r>
              <a:rPr lang="en-PH" dirty="0" err="1"/>
              <a:t>Spitter</a:t>
            </a:r>
            <a:r>
              <a:rPr lang="en-PH" dirty="0"/>
              <a:t> application, the home page’s main job is to welcome visitors and to display a handful of recent </a:t>
            </a:r>
            <a:r>
              <a:rPr lang="en-PH" dirty="0" err="1"/>
              <a:t>spittles</a:t>
            </a:r>
            <a:r>
              <a:rPr lang="en-PH" dirty="0"/>
              <a:t>, hopefully enticing the visitors to join in on the conversation. </a:t>
            </a:r>
          </a:p>
        </p:txBody>
      </p:sp>
    </p:spTree>
    <p:extLst>
      <p:ext uri="{BB962C8B-B14F-4D97-AF65-F5344CB8AC3E}">
        <p14:creationId xmlns:p14="http://schemas.microsoft.com/office/powerpoint/2010/main" val="3172579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
            <a:ext cx="8381999"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1026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930808"/>
          </a:xfrm>
        </p:spPr>
        <p:txBody>
          <a:bodyPr>
            <a:normAutofit fontScale="85000" lnSpcReduction="10000"/>
          </a:bodyPr>
          <a:lstStyle/>
          <a:p>
            <a:r>
              <a:rPr lang="en-PH" dirty="0"/>
              <a:t>The real work takes place in the </a:t>
            </a:r>
            <a:r>
              <a:rPr lang="en-PH" dirty="0" err="1"/>
              <a:t>showHomePage</a:t>
            </a:r>
            <a:r>
              <a:rPr lang="en-PH" dirty="0"/>
              <a:t>() method. As you can see, it’s </a:t>
            </a:r>
            <a:r>
              <a:rPr lang="en-PH" dirty="0" smtClean="0"/>
              <a:t>annotated </a:t>
            </a:r>
            <a:r>
              <a:rPr lang="en-PH" dirty="0"/>
              <a:t>with @</a:t>
            </a:r>
            <a:r>
              <a:rPr lang="en-PH" dirty="0" err="1"/>
              <a:t>RequestMapping</a:t>
            </a:r>
            <a:r>
              <a:rPr lang="en-PH" dirty="0"/>
              <a:t>. </a:t>
            </a:r>
            <a:endParaRPr lang="en-PH" dirty="0" smtClean="0"/>
          </a:p>
          <a:p>
            <a:r>
              <a:rPr lang="en-PH" dirty="0"/>
              <a:t>As we write more controllers we’ll see that the signature of a request-handling method can include almost anything as an </a:t>
            </a:r>
            <a:r>
              <a:rPr lang="en-PH" dirty="0" smtClean="0"/>
              <a:t>argument</a:t>
            </a:r>
          </a:p>
          <a:p>
            <a:pPr lvl="1"/>
            <a:r>
              <a:rPr lang="en-PH" dirty="0" err="1" smtClean="0"/>
              <a:t>HttpServletRequest</a:t>
            </a:r>
            <a:r>
              <a:rPr lang="en-PH" dirty="0"/>
              <a:t>, </a:t>
            </a:r>
            <a:endParaRPr lang="en-PH" dirty="0" smtClean="0"/>
          </a:p>
          <a:p>
            <a:pPr lvl="1"/>
            <a:r>
              <a:rPr lang="en-PH" dirty="0" err="1" smtClean="0"/>
              <a:t>HttpServlet</a:t>
            </a:r>
            <a:r>
              <a:rPr lang="en-PH" dirty="0" smtClean="0"/>
              <a:t>- </a:t>
            </a:r>
            <a:r>
              <a:rPr lang="en-PH" dirty="0"/>
              <a:t>Response, </a:t>
            </a:r>
            <a:endParaRPr lang="en-PH" dirty="0" smtClean="0"/>
          </a:p>
          <a:p>
            <a:pPr lvl="1"/>
            <a:r>
              <a:rPr lang="en-PH" dirty="0" smtClean="0"/>
              <a:t>String </a:t>
            </a:r>
          </a:p>
          <a:p>
            <a:pPr lvl="1"/>
            <a:r>
              <a:rPr lang="en-PH" dirty="0" smtClean="0"/>
              <a:t>numeric </a:t>
            </a:r>
            <a:r>
              <a:rPr lang="en-PH" dirty="0"/>
              <a:t>parameters that correspond to query parameters in the </a:t>
            </a:r>
            <a:r>
              <a:rPr lang="en-PH" dirty="0" smtClean="0"/>
              <a:t>request</a:t>
            </a:r>
          </a:p>
          <a:p>
            <a:pPr lvl="1"/>
            <a:r>
              <a:rPr lang="en-PH" dirty="0" smtClean="0"/>
              <a:t>cookie </a:t>
            </a:r>
            <a:r>
              <a:rPr lang="en-PH" dirty="0"/>
              <a:t>values, </a:t>
            </a:r>
            <a:endParaRPr lang="en-PH" dirty="0" smtClean="0"/>
          </a:p>
          <a:p>
            <a:pPr lvl="1"/>
            <a:r>
              <a:rPr lang="en-PH" dirty="0" smtClean="0"/>
              <a:t>HTTP </a:t>
            </a:r>
            <a:r>
              <a:rPr lang="en-PH" dirty="0"/>
              <a:t>request header </a:t>
            </a:r>
            <a:r>
              <a:rPr lang="en-PH" dirty="0" smtClean="0"/>
              <a:t>values</a:t>
            </a:r>
            <a:endParaRPr lang="en-GB"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09600"/>
            <a:ext cx="7848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3430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lstStyle/>
          <a:p>
            <a:r>
              <a:rPr lang="en-PH" dirty="0"/>
              <a:t>The last thing that </a:t>
            </a:r>
            <a:r>
              <a:rPr lang="en-PH" dirty="0" err="1"/>
              <a:t>showHomePage</a:t>
            </a:r>
            <a:r>
              <a:rPr lang="en-PH" dirty="0"/>
              <a:t>() does is return a String value that’s the logical name of the view that should render the results. </a:t>
            </a:r>
            <a:endParaRPr lang="en-PH" dirty="0" smtClean="0"/>
          </a:p>
          <a:p>
            <a:r>
              <a:rPr lang="en-PH" dirty="0"/>
              <a:t>After the controller has finished its work, </a:t>
            </a:r>
            <a:r>
              <a:rPr lang="en-PH" dirty="0" err="1"/>
              <a:t>DispatcherServlet</a:t>
            </a:r>
            <a:r>
              <a:rPr lang="en-PH" dirty="0"/>
              <a:t> will use this name to look up the actual view </a:t>
            </a:r>
            <a:r>
              <a:rPr lang="en-PH" dirty="0" smtClean="0"/>
              <a:t>implementation </a:t>
            </a:r>
            <a:r>
              <a:rPr lang="en-PH" dirty="0"/>
              <a:t>by consulting a view resolver. </a:t>
            </a:r>
          </a:p>
        </p:txBody>
      </p:sp>
    </p:spTree>
    <p:extLst>
      <p:ext uri="{BB962C8B-B14F-4D97-AF65-F5344CB8AC3E}">
        <p14:creationId xmlns:p14="http://schemas.microsoft.com/office/powerpoint/2010/main" val="2138973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lstStyle/>
          <a:p>
            <a:r>
              <a:rPr lang="en-PH" dirty="0"/>
              <a:t>Spring’s web framework is designed to help you address these concerns. </a:t>
            </a:r>
            <a:endParaRPr lang="en-PH" dirty="0" smtClean="0"/>
          </a:p>
          <a:p>
            <a:r>
              <a:rPr lang="en-PH" dirty="0"/>
              <a:t>Based on the Model-View-Controller (MVC) pattern </a:t>
            </a:r>
            <a:endParaRPr lang="en-PH" dirty="0" smtClean="0"/>
          </a:p>
          <a:p>
            <a:pPr lvl="1"/>
            <a:r>
              <a:rPr lang="en-PH" dirty="0" smtClean="0"/>
              <a:t>Flexible</a:t>
            </a:r>
          </a:p>
          <a:p>
            <a:pPr lvl="1"/>
            <a:r>
              <a:rPr lang="en-PH" dirty="0" smtClean="0"/>
              <a:t>Loosely-coupled</a:t>
            </a:r>
            <a:endParaRPr lang="en-PH" dirty="0"/>
          </a:p>
        </p:txBody>
      </p:sp>
    </p:spTree>
    <p:extLst>
      <p:ext uri="{BB962C8B-B14F-4D97-AF65-F5344CB8AC3E}">
        <p14:creationId xmlns:p14="http://schemas.microsoft.com/office/powerpoint/2010/main" val="205795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a:solidFill>
                  <a:srgbClr val="FFFF00"/>
                </a:solidFill>
              </a:rPr>
              <a:t>Exercise </a:t>
            </a:r>
            <a:r>
              <a:rPr lang="en-PH" dirty="0" smtClean="0">
                <a:solidFill>
                  <a:srgbClr val="FFFF00"/>
                </a:solidFill>
              </a:rPr>
              <a:t>7-2</a:t>
            </a:r>
            <a:endParaRPr lang="en-PH" dirty="0">
              <a:solidFill>
                <a:srgbClr val="FFFF00"/>
              </a:solidFill>
            </a:endParaRPr>
          </a:p>
          <a:p>
            <a:pPr lvl="1"/>
            <a:r>
              <a:rPr lang="en-GB" dirty="0" smtClean="0">
                <a:solidFill>
                  <a:srgbClr val="FFFF00"/>
                </a:solidFill>
              </a:rPr>
              <a:t>Write HomeController.java</a:t>
            </a:r>
            <a:endParaRPr lang="en-PH" dirty="0">
              <a:solidFill>
                <a:srgbClr val="FFFF00"/>
              </a:solidFill>
            </a:endParaRPr>
          </a:p>
          <a:p>
            <a:endParaRPr lang="en-PH" dirty="0"/>
          </a:p>
        </p:txBody>
      </p:sp>
    </p:spTree>
    <p:extLst>
      <p:ext uri="{BB962C8B-B14F-4D97-AF65-F5344CB8AC3E}">
        <p14:creationId xmlns:p14="http://schemas.microsoft.com/office/powerpoint/2010/main" val="33081185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027906"/>
          </a:xfrm>
        </p:spPr>
        <p:txBody>
          <a:bodyPr>
            <a:normAutofit/>
          </a:bodyPr>
          <a:lstStyle/>
          <a:p>
            <a:r>
              <a:rPr lang="en-PH" sz="2800" b="1" dirty="0"/>
              <a:t>TESTING THE CONTROLLER </a:t>
            </a:r>
            <a:endParaRPr lang="en-PH" sz="2800" dirty="0"/>
          </a:p>
        </p:txBody>
      </p:sp>
      <p:sp>
        <p:nvSpPr>
          <p:cNvPr id="3" name="Content Placeholder 2"/>
          <p:cNvSpPr>
            <a:spLocks noGrp="1"/>
          </p:cNvSpPr>
          <p:nvPr>
            <p:ph idx="1"/>
          </p:nvPr>
        </p:nvSpPr>
        <p:spPr>
          <a:xfrm>
            <a:off x="457200" y="1143000"/>
            <a:ext cx="8229600" cy="5311808"/>
          </a:xfrm>
        </p:spPr>
        <p:txBody>
          <a:bodyPr/>
          <a:lstStyle/>
          <a:p>
            <a:r>
              <a:rPr lang="en-PH" dirty="0"/>
              <a:t>What’s most remarkable about </a:t>
            </a:r>
            <a:r>
              <a:rPr lang="en-PH" dirty="0" err="1"/>
              <a:t>HomeController</a:t>
            </a:r>
            <a:r>
              <a:rPr lang="en-PH" dirty="0"/>
              <a:t> (and most Spring MVC controllers) is that there’s little that’s Spring-specific about it. In fact, if you were to strip away the three annotations, this would be a POJO. </a:t>
            </a:r>
          </a:p>
        </p:txBody>
      </p:sp>
    </p:spTree>
    <p:extLst>
      <p:ext uri="{BB962C8B-B14F-4D97-AF65-F5344CB8AC3E}">
        <p14:creationId xmlns:p14="http://schemas.microsoft.com/office/powerpoint/2010/main" val="1024650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76200"/>
            <a:ext cx="8610599"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1" y="3429000"/>
            <a:ext cx="8610599"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62137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256506"/>
          </a:xfrm>
        </p:spPr>
        <p:txBody>
          <a:bodyPr>
            <a:normAutofit/>
          </a:bodyPr>
          <a:lstStyle/>
          <a:p>
            <a:r>
              <a:rPr lang="en-PH" sz="3600" b="1" i="1" dirty="0"/>
              <a:t>7.2.3 Resolving views </a:t>
            </a:r>
            <a:endParaRPr lang="en-PH" sz="3600" dirty="0"/>
          </a:p>
        </p:txBody>
      </p:sp>
      <p:sp>
        <p:nvSpPr>
          <p:cNvPr id="3" name="Content Placeholder 2"/>
          <p:cNvSpPr>
            <a:spLocks noGrp="1"/>
          </p:cNvSpPr>
          <p:nvPr>
            <p:ph idx="1"/>
          </p:nvPr>
        </p:nvSpPr>
        <p:spPr>
          <a:xfrm>
            <a:off x="457200" y="1447800"/>
            <a:ext cx="8229600" cy="5007008"/>
          </a:xfrm>
        </p:spPr>
        <p:txBody>
          <a:bodyPr/>
          <a:lstStyle/>
          <a:p>
            <a:r>
              <a:rPr lang="en-PH" dirty="0"/>
              <a:t>The last thing that must be done in the course of handling a request is rendering </a:t>
            </a:r>
            <a:r>
              <a:rPr lang="en-PH" dirty="0" smtClean="0"/>
              <a:t>output </a:t>
            </a:r>
            <a:r>
              <a:rPr lang="en-PH" dirty="0"/>
              <a:t>to the user. </a:t>
            </a:r>
            <a:endParaRPr lang="en-PH" dirty="0" smtClean="0"/>
          </a:p>
          <a:p>
            <a:r>
              <a:rPr lang="en-PH" dirty="0"/>
              <a:t>In order to figure out which view should handle a given request, </a:t>
            </a:r>
            <a:r>
              <a:rPr lang="en-PH" dirty="0" err="1"/>
              <a:t>DispatcherServlet</a:t>
            </a:r>
            <a:r>
              <a:rPr lang="en-PH" dirty="0"/>
              <a:t> consults a view resolver to exchange the logical view name returned by a controller for an actual view that should render the results. </a:t>
            </a:r>
          </a:p>
        </p:txBody>
      </p:sp>
    </p:spTree>
    <p:extLst>
      <p:ext uri="{BB962C8B-B14F-4D97-AF65-F5344CB8AC3E}">
        <p14:creationId xmlns:p14="http://schemas.microsoft.com/office/powerpoint/2010/main" val="18183814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smtClean="0"/>
              <a:t>implementation </a:t>
            </a:r>
            <a:r>
              <a:rPr lang="en-PH" dirty="0"/>
              <a:t>of </a:t>
            </a:r>
            <a:r>
              <a:rPr lang="en-PH" dirty="0" err="1"/>
              <a:t>org.springframework.web.servlet.View</a:t>
            </a:r>
            <a:r>
              <a:rPr lang="en-PH" dirty="0"/>
              <a:t>. </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38275"/>
            <a:ext cx="82296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58396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95800"/>
            <a:ext cx="8229600" cy="1959008"/>
          </a:xfrm>
        </p:spPr>
        <p:txBody>
          <a:bodyPr/>
          <a:lstStyle/>
          <a:p>
            <a:endParaRPr lang="en-PH"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23850"/>
            <a:ext cx="8458200"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20303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normAutofit/>
          </a:bodyPr>
          <a:lstStyle/>
          <a:p>
            <a:r>
              <a:rPr lang="en-PH" sz="2800" b="1" dirty="0"/>
              <a:t>RESOLVING INTERNAL VIEWS </a:t>
            </a:r>
            <a:endParaRPr lang="en-PH" sz="2800" dirty="0"/>
          </a:p>
        </p:txBody>
      </p:sp>
      <p:sp>
        <p:nvSpPr>
          <p:cNvPr id="3" name="Content Placeholder 2"/>
          <p:cNvSpPr>
            <a:spLocks noGrp="1"/>
          </p:cNvSpPr>
          <p:nvPr>
            <p:ph idx="1"/>
          </p:nvPr>
        </p:nvSpPr>
        <p:spPr>
          <a:xfrm>
            <a:off x="457200" y="990600"/>
            <a:ext cx="8229600" cy="5464208"/>
          </a:xfrm>
        </p:spPr>
        <p:txBody>
          <a:bodyPr/>
          <a:lstStyle/>
          <a:p>
            <a:r>
              <a:rPr lang="en-PH" dirty="0"/>
              <a:t>A lot of Spring MVC embraces a convention-over-configuration approach to </a:t>
            </a:r>
            <a:r>
              <a:rPr lang="en-PH" dirty="0" smtClean="0"/>
              <a:t>development - </a:t>
            </a:r>
            <a:r>
              <a:rPr lang="en-PH" dirty="0" err="1">
                <a:solidFill>
                  <a:schemeClr val="accent1"/>
                </a:solidFill>
              </a:rPr>
              <a:t>InternalResourceViewResolver</a:t>
            </a:r>
            <a:r>
              <a:rPr lang="en-PH" dirty="0"/>
              <a:t> </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124200"/>
            <a:ext cx="41148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181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38400"/>
            <a:ext cx="8229600" cy="3711608"/>
          </a:xfrm>
        </p:spPr>
        <p:txBody>
          <a:bodyPr/>
          <a:lstStyle/>
          <a:p>
            <a:r>
              <a:rPr lang="en-PH" dirty="0"/>
              <a:t>When </a:t>
            </a:r>
            <a:r>
              <a:rPr lang="en-PH" dirty="0" err="1"/>
              <a:t>DispatcherServlet</a:t>
            </a:r>
            <a:r>
              <a:rPr lang="en-PH" dirty="0"/>
              <a:t> asks </a:t>
            </a:r>
            <a:r>
              <a:rPr lang="en-PH" dirty="0" err="1"/>
              <a:t>InternalResourceViewResolver</a:t>
            </a:r>
            <a:r>
              <a:rPr lang="en-PH" dirty="0"/>
              <a:t> to resolve a view, it takes the logical view name, prefixes it with /WEB-INF/views/ and suffixes it with .</a:t>
            </a:r>
            <a:r>
              <a:rPr lang="en-PH" dirty="0" err="1"/>
              <a:t>jsp</a:t>
            </a:r>
            <a:r>
              <a:rPr lang="en-PH" dirty="0"/>
              <a:t>. </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33400"/>
            <a:ext cx="8077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953000"/>
            <a:ext cx="8229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1510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54808"/>
          </a:xfrm>
        </p:spPr>
        <p:txBody>
          <a:bodyPr>
            <a:normAutofit lnSpcReduction="10000"/>
          </a:bodyPr>
          <a:lstStyle/>
          <a:p>
            <a:r>
              <a:rPr lang="en-PH" dirty="0" err="1"/>
              <a:t>JstlView</a:t>
            </a:r>
            <a:r>
              <a:rPr lang="en-PH" dirty="0"/>
              <a:t> dispatches the request to JSP, just like </a:t>
            </a:r>
            <a:r>
              <a:rPr lang="en-PH" dirty="0" err="1"/>
              <a:t>InternalResourceView</a:t>
            </a:r>
            <a:r>
              <a:rPr lang="en-PH" dirty="0"/>
              <a:t>. But it also exposes JSTL-specific request attributes so that you can take advantage of JSTL’s </a:t>
            </a:r>
            <a:r>
              <a:rPr lang="en-PH" dirty="0" smtClean="0"/>
              <a:t>internationalization </a:t>
            </a:r>
            <a:r>
              <a:rPr lang="en-PH" dirty="0"/>
              <a:t>support. </a:t>
            </a:r>
            <a:endParaRPr lang="en-PH" dirty="0" smtClean="0"/>
          </a:p>
          <a:p>
            <a:r>
              <a:rPr lang="en-PH" dirty="0"/>
              <a:t>Although we won’t delve into the details of </a:t>
            </a:r>
            <a:r>
              <a:rPr lang="en-PH" dirty="0" err="1"/>
              <a:t>FreeMarkerViewResolver</a:t>
            </a:r>
            <a:r>
              <a:rPr lang="en-PH" dirty="0"/>
              <a:t>, Jasper- </a:t>
            </a:r>
            <a:r>
              <a:rPr lang="en-PH" dirty="0" err="1"/>
              <a:t>ReportsViewResolver</a:t>
            </a:r>
            <a:r>
              <a:rPr lang="en-PH" dirty="0"/>
              <a:t>, </a:t>
            </a:r>
            <a:r>
              <a:rPr lang="en-PH" dirty="0" err="1"/>
              <a:t>VelocityViewResolver</a:t>
            </a:r>
            <a:r>
              <a:rPr lang="en-PH" dirty="0"/>
              <a:t>, </a:t>
            </a:r>
            <a:r>
              <a:rPr lang="en-PH" dirty="0" err="1"/>
              <a:t>VelocityLayoutViewResolver</a:t>
            </a:r>
            <a:r>
              <a:rPr lang="en-PH" dirty="0"/>
              <a:t>, or </a:t>
            </a:r>
            <a:r>
              <a:rPr lang="en-PH" dirty="0" err="1"/>
              <a:t>XsltViewResolver</a:t>
            </a:r>
            <a:r>
              <a:rPr lang="en-PH" dirty="0"/>
              <a:t>, they’re all similar to </a:t>
            </a:r>
            <a:r>
              <a:rPr lang="en-PH" dirty="0" err="1"/>
              <a:t>InternalResourceViewResolver</a:t>
            </a:r>
            <a:r>
              <a:rPr lang="en-PH" dirty="0"/>
              <a:t> in that they resolve views by adding a prefix and a suffix to the logical view name to find a view template. </a:t>
            </a:r>
          </a:p>
        </p:txBody>
      </p:sp>
    </p:spTree>
    <p:extLst>
      <p:ext uri="{BB962C8B-B14F-4D97-AF65-F5344CB8AC3E}">
        <p14:creationId xmlns:p14="http://schemas.microsoft.com/office/powerpoint/2010/main" val="2057527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a:t>Using </a:t>
            </a:r>
            <a:r>
              <a:rPr lang="en-PH" dirty="0" err="1">
                <a:solidFill>
                  <a:schemeClr val="accent1"/>
                </a:solidFill>
              </a:rPr>
              <a:t>InternalResourceViewResolver</a:t>
            </a:r>
            <a:r>
              <a:rPr lang="en-PH" dirty="0"/>
              <a:t> to resolve to JSP views is fine for a simple web application with an uncomplicated look and feel. </a:t>
            </a:r>
            <a:endParaRPr lang="en-PH" dirty="0" smtClean="0"/>
          </a:p>
          <a:p>
            <a:r>
              <a:rPr lang="en-PH" dirty="0"/>
              <a:t>But websites often have </a:t>
            </a:r>
            <a:r>
              <a:rPr lang="en-PH" dirty="0" smtClean="0"/>
              <a:t>interesting </a:t>
            </a:r>
            <a:r>
              <a:rPr lang="en-PH" dirty="0"/>
              <a:t>user interfaces with some common elements shared between pages. For those kinds of sites, a layout manager such as Apache Tiles is in order. </a:t>
            </a:r>
          </a:p>
        </p:txBody>
      </p:sp>
    </p:spTree>
    <p:extLst>
      <p:ext uri="{BB962C8B-B14F-4D97-AF65-F5344CB8AC3E}">
        <p14:creationId xmlns:p14="http://schemas.microsoft.com/office/powerpoint/2010/main" val="2105272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i="1" dirty="0"/>
              <a:t>7.1 Getting started with Spring MVC </a:t>
            </a:r>
            <a:endParaRPr lang="en-PH"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76400"/>
            <a:ext cx="7848600"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07652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normAutofit/>
          </a:bodyPr>
          <a:lstStyle/>
          <a:p>
            <a:r>
              <a:rPr lang="en-PH" sz="2800" b="1" dirty="0"/>
              <a:t>RESOLVING TILES VIEWS </a:t>
            </a:r>
            <a:endParaRPr lang="en-PH" sz="2800" dirty="0"/>
          </a:p>
        </p:txBody>
      </p:sp>
      <p:sp>
        <p:nvSpPr>
          <p:cNvPr id="3" name="Content Placeholder 2"/>
          <p:cNvSpPr>
            <a:spLocks noGrp="1"/>
          </p:cNvSpPr>
          <p:nvPr>
            <p:ph idx="1"/>
          </p:nvPr>
        </p:nvSpPr>
        <p:spPr>
          <a:xfrm>
            <a:off x="457200" y="1143000"/>
            <a:ext cx="8229600" cy="5311808"/>
          </a:xfrm>
        </p:spPr>
        <p:txBody>
          <a:bodyPr>
            <a:normAutofit fontScale="92500" lnSpcReduction="10000"/>
          </a:bodyPr>
          <a:lstStyle/>
          <a:p>
            <a:r>
              <a:rPr lang="en-PH" dirty="0"/>
              <a:t>Apache </a:t>
            </a:r>
            <a:r>
              <a:rPr lang="en-PH" dirty="0" smtClean="0"/>
              <a:t>Tiles </a:t>
            </a:r>
            <a:r>
              <a:rPr lang="en-PH" dirty="0"/>
              <a:t>is a </a:t>
            </a:r>
            <a:r>
              <a:rPr lang="en-PH" dirty="0" err="1"/>
              <a:t>templating</a:t>
            </a:r>
            <a:r>
              <a:rPr lang="en-PH" dirty="0"/>
              <a:t> framework for laying out pieces of a page as fragments that are assembled into a full page at runtime. </a:t>
            </a:r>
            <a:endParaRPr lang="en-PH" dirty="0" smtClean="0"/>
          </a:p>
          <a:p>
            <a:endParaRPr lang="en-GB" dirty="0"/>
          </a:p>
          <a:p>
            <a:endParaRPr lang="en-GB" dirty="0" smtClean="0"/>
          </a:p>
          <a:p>
            <a:endParaRPr lang="en-GB" dirty="0"/>
          </a:p>
          <a:p>
            <a:r>
              <a:rPr lang="en-PH" dirty="0"/>
              <a:t>This modest &lt;bean&gt; declaration sets up a view resolver that attempts to find views that are Tiles template definitions where the logical view name is the same as the Tiles </a:t>
            </a:r>
            <a:r>
              <a:rPr lang="en-PH" dirty="0" smtClean="0"/>
              <a:t>definition </a:t>
            </a:r>
            <a:r>
              <a:rPr lang="en-PH" dirty="0"/>
              <a:t>name. </a:t>
            </a:r>
            <a:endParaRPr lang="en-PH" dirty="0" smtClean="0"/>
          </a:p>
          <a:p>
            <a:endParaRPr lang="en-PH"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24" y="2971800"/>
            <a:ext cx="768667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3355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a:t>What’s missing </a:t>
            </a:r>
            <a:r>
              <a:rPr lang="en-PH" dirty="0" smtClean="0"/>
              <a:t>is </a:t>
            </a:r>
            <a:r>
              <a:rPr lang="en-PH" dirty="0"/>
              <a:t>how Spring knows about Tiles definitions. </a:t>
            </a:r>
            <a:endParaRPr lang="en-PH" dirty="0" smtClean="0"/>
          </a:p>
          <a:p>
            <a:endParaRPr lang="en-GB" dirty="0"/>
          </a:p>
          <a:p>
            <a:endParaRPr lang="en-GB" dirty="0" smtClean="0"/>
          </a:p>
          <a:p>
            <a:endParaRPr lang="en-GB" dirty="0"/>
          </a:p>
          <a:p>
            <a:pPr marL="64008" indent="0">
              <a:buNone/>
            </a:pPr>
            <a:endParaRPr lang="en-GB" dirty="0"/>
          </a:p>
          <a:p>
            <a:r>
              <a:rPr lang="en-PH" dirty="0" err="1"/>
              <a:t>TilesConfigurer</a:t>
            </a:r>
            <a:r>
              <a:rPr lang="en-PH" dirty="0"/>
              <a:t> loads one or more Tiles definition files and make them available for </a:t>
            </a:r>
            <a:r>
              <a:rPr lang="en-PH" dirty="0" err="1"/>
              <a:t>TilesViewResolver</a:t>
            </a:r>
            <a:r>
              <a:rPr lang="en-PH" dirty="0"/>
              <a:t> to resolve views from.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00200"/>
            <a:ext cx="77724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2386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953000"/>
            <a:ext cx="8458200" cy="1752600"/>
          </a:xfrm>
        </p:spPr>
        <p:txBody>
          <a:bodyPr>
            <a:normAutofit fontScale="85000" lnSpcReduction="20000"/>
          </a:bodyPr>
          <a:lstStyle/>
          <a:p>
            <a:r>
              <a:rPr lang="en-PH" dirty="0"/>
              <a:t>The home definition extends the template definition, using </a:t>
            </a:r>
            <a:r>
              <a:rPr lang="en-PH" dirty="0" err="1"/>
              <a:t>home.jsp</a:t>
            </a:r>
            <a:r>
              <a:rPr lang="en-PH" dirty="0"/>
              <a:t> as the JSP that renders the main content of the page, but relying on template for all of the common features of the page.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77678"/>
            <a:ext cx="8001000" cy="444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2553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a:solidFill>
                  <a:srgbClr val="FFFF00"/>
                </a:solidFill>
              </a:rPr>
              <a:t>Exercise </a:t>
            </a:r>
            <a:r>
              <a:rPr lang="en-PH" dirty="0" smtClean="0">
                <a:solidFill>
                  <a:srgbClr val="FFFF00"/>
                </a:solidFill>
              </a:rPr>
              <a:t>7-3</a:t>
            </a:r>
            <a:endParaRPr lang="en-PH" dirty="0">
              <a:solidFill>
                <a:srgbClr val="FFFF00"/>
              </a:solidFill>
            </a:endParaRPr>
          </a:p>
          <a:p>
            <a:pPr lvl="1"/>
            <a:r>
              <a:rPr lang="en-GB" dirty="0" smtClean="0">
                <a:solidFill>
                  <a:srgbClr val="FFFF00"/>
                </a:solidFill>
              </a:rPr>
              <a:t>Write a </a:t>
            </a:r>
            <a:r>
              <a:rPr lang="en-PH" dirty="0" err="1" smtClean="0">
                <a:solidFill>
                  <a:schemeClr val="accent1"/>
                </a:solidFill>
              </a:rPr>
              <a:t>TilesViewResolver</a:t>
            </a:r>
            <a:r>
              <a:rPr lang="en-PH" dirty="0" smtClean="0">
                <a:solidFill>
                  <a:schemeClr val="accent1"/>
                </a:solidFill>
              </a:rPr>
              <a:t> </a:t>
            </a:r>
            <a:r>
              <a:rPr lang="en-PH" dirty="0" smtClean="0">
                <a:solidFill>
                  <a:srgbClr val="FFFF00"/>
                </a:solidFill>
              </a:rPr>
              <a:t>to spitter-servlet.xml</a:t>
            </a:r>
            <a:endParaRPr lang="en-PH" dirty="0">
              <a:solidFill>
                <a:srgbClr val="FFFF00"/>
              </a:solidFill>
            </a:endParaRPr>
          </a:p>
        </p:txBody>
      </p:sp>
    </p:spTree>
    <p:extLst>
      <p:ext uri="{BB962C8B-B14F-4D97-AF65-F5344CB8AC3E}">
        <p14:creationId xmlns:p14="http://schemas.microsoft.com/office/powerpoint/2010/main" val="17671430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a:t>7.2.4 Defining the home page view </a:t>
            </a:r>
            <a:endParaRPr lang="en-PH" sz="3600" dirty="0"/>
          </a:p>
        </p:txBody>
      </p:sp>
      <p:sp>
        <p:nvSpPr>
          <p:cNvPr id="3" name="Content Placeholder 2"/>
          <p:cNvSpPr>
            <a:spLocks noGrp="1"/>
          </p:cNvSpPr>
          <p:nvPr>
            <p:ph idx="1"/>
          </p:nvPr>
        </p:nvSpPr>
        <p:spPr>
          <a:xfrm>
            <a:off x="457200" y="1600200"/>
            <a:ext cx="8382000" cy="4953000"/>
          </a:xfrm>
        </p:spPr>
        <p:txBody>
          <a:bodyPr/>
          <a:lstStyle/>
          <a:p>
            <a:r>
              <a:rPr lang="en-PH" dirty="0"/>
              <a:t>The </a:t>
            </a:r>
            <a:r>
              <a:rPr lang="en-PH" dirty="0" err="1"/>
              <a:t>main_template.jsp</a:t>
            </a:r>
            <a:r>
              <a:rPr lang="en-PH" dirty="0"/>
              <a:t> file describes the common layout for all pages in the </a:t>
            </a:r>
            <a:r>
              <a:rPr lang="en-PH" dirty="0" err="1"/>
              <a:t>Spitter</a:t>
            </a:r>
            <a:r>
              <a:rPr lang="en-PH" dirty="0"/>
              <a:t> application, while </a:t>
            </a:r>
            <a:r>
              <a:rPr lang="en-PH" dirty="0" err="1"/>
              <a:t>home.jsp</a:t>
            </a:r>
            <a:r>
              <a:rPr lang="en-PH" dirty="0"/>
              <a:t> displays the main content for the home page. Plus, </a:t>
            </a:r>
            <a:r>
              <a:rPr lang="en-PH" dirty="0" err="1" smtClean="0"/>
              <a:t>spittleForm.jsp</a:t>
            </a:r>
            <a:r>
              <a:rPr lang="en-PH" dirty="0" smtClean="0"/>
              <a:t> </a:t>
            </a:r>
            <a:r>
              <a:rPr lang="en-PH" dirty="0"/>
              <a:t>and </a:t>
            </a:r>
            <a:r>
              <a:rPr lang="en-PH" dirty="0" err="1"/>
              <a:t>signinsignup.jsp</a:t>
            </a:r>
            <a:r>
              <a:rPr lang="en-PH" dirty="0"/>
              <a:t> provide some additional common elements. </a:t>
            </a:r>
          </a:p>
        </p:txBody>
      </p:sp>
    </p:spTree>
    <p:extLst>
      <p:ext uri="{BB962C8B-B14F-4D97-AF65-F5344CB8AC3E}">
        <p14:creationId xmlns:p14="http://schemas.microsoft.com/office/powerpoint/2010/main" val="38946865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85344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57275"/>
            <a:ext cx="8534400" cy="572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94232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429000"/>
            <a:ext cx="8229600" cy="3025808"/>
          </a:xfrm>
        </p:spPr>
        <p:txBody>
          <a:bodyPr/>
          <a:lstStyle/>
          <a:p>
            <a:r>
              <a:rPr lang="en-PH" dirty="0"/>
              <a:t>The main difference between Spring’s &lt;</a:t>
            </a:r>
            <a:r>
              <a:rPr lang="en-PH" dirty="0" err="1"/>
              <a:t>s:url</a:t>
            </a:r>
            <a:r>
              <a:rPr lang="en-PH" dirty="0"/>
              <a:t>&gt; and JSTL’s &lt;</a:t>
            </a:r>
            <a:r>
              <a:rPr lang="en-PH" dirty="0" err="1"/>
              <a:t>c:url</a:t>
            </a:r>
            <a:r>
              <a:rPr lang="en-PH" dirty="0"/>
              <a:t>&gt; is that &lt;</a:t>
            </a:r>
            <a:r>
              <a:rPr lang="en-PH" dirty="0" err="1"/>
              <a:t>s:url</a:t>
            </a:r>
            <a:r>
              <a:rPr lang="en-PH" dirty="0"/>
              <a:t>&gt; supports parameterized URL paths.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33400"/>
            <a:ext cx="7010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94278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a:t>7.2.5 Rounding out the Spring application context </a:t>
            </a:r>
            <a:endParaRPr lang="en-PH" sz="3600" dirty="0"/>
          </a:p>
        </p:txBody>
      </p:sp>
      <p:sp>
        <p:nvSpPr>
          <p:cNvPr id="3" name="Content Placeholder 2"/>
          <p:cNvSpPr>
            <a:spLocks noGrp="1"/>
          </p:cNvSpPr>
          <p:nvPr>
            <p:ph idx="1"/>
          </p:nvPr>
        </p:nvSpPr>
        <p:spPr/>
        <p:txBody>
          <a:bodyPr/>
          <a:lstStyle/>
          <a:p>
            <a:r>
              <a:rPr lang="en-PH" dirty="0"/>
              <a:t>Although not strictly required, it’s a good idea to organize our Spring configuration across multiple files. </a:t>
            </a:r>
            <a:endParaRPr lang="en-PH" dirty="0" smtClean="0"/>
          </a:p>
          <a:p>
            <a:r>
              <a:rPr lang="en-PH" dirty="0" err="1"/>
              <a:t>ContextLoaderListener</a:t>
            </a:r>
            <a:r>
              <a:rPr lang="en-PH" dirty="0"/>
              <a:t> is a servlet listener that loads additional configuration into a Spring application context alongside the application context created by </a:t>
            </a:r>
            <a:r>
              <a:rPr lang="en-PH" dirty="0" err="1"/>
              <a:t>DispatcherServlet</a:t>
            </a:r>
            <a:r>
              <a:rPr lang="en-PH" dirty="0"/>
              <a:t>. </a:t>
            </a:r>
          </a:p>
        </p:txBody>
      </p:sp>
    </p:spTree>
    <p:extLst>
      <p:ext uri="{BB962C8B-B14F-4D97-AF65-F5344CB8AC3E}">
        <p14:creationId xmlns:p14="http://schemas.microsoft.com/office/powerpoint/2010/main" val="10880301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09800"/>
            <a:ext cx="8229600" cy="1676400"/>
          </a:xfrm>
        </p:spPr>
        <p:txBody>
          <a:bodyPr>
            <a:normAutofit/>
          </a:bodyPr>
          <a:lstStyle/>
          <a:p>
            <a:r>
              <a:rPr lang="en-PH" dirty="0"/>
              <a:t>If not </a:t>
            </a:r>
            <a:r>
              <a:rPr lang="en-PH" dirty="0" smtClean="0"/>
              <a:t>specified, </a:t>
            </a:r>
            <a:r>
              <a:rPr lang="en-PH" dirty="0"/>
              <a:t>the context loader will look for a Spring </a:t>
            </a:r>
            <a:r>
              <a:rPr lang="en-PH" dirty="0" smtClean="0"/>
              <a:t>configuration </a:t>
            </a:r>
            <a:r>
              <a:rPr lang="en-PH" dirty="0"/>
              <a:t>file at /WEB-INF/applicationContext.xml.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04800"/>
            <a:ext cx="83820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733800"/>
            <a:ext cx="8382000"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4075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a:solidFill>
                  <a:srgbClr val="FFFF00"/>
                </a:solidFill>
              </a:rPr>
              <a:t>Exercise </a:t>
            </a:r>
            <a:r>
              <a:rPr lang="en-PH" dirty="0" smtClean="0">
                <a:solidFill>
                  <a:srgbClr val="FFFF00"/>
                </a:solidFill>
              </a:rPr>
              <a:t>7-4</a:t>
            </a:r>
          </a:p>
          <a:p>
            <a:pPr lvl="1"/>
            <a:r>
              <a:rPr lang="en-PH" dirty="0" smtClean="0">
                <a:solidFill>
                  <a:srgbClr val="FFFF00"/>
                </a:solidFill>
              </a:rPr>
              <a:t>Add the </a:t>
            </a:r>
            <a:r>
              <a:rPr lang="en-PH" dirty="0" err="1" smtClean="0">
                <a:solidFill>
                  <a:schemeClr val="accent1"/>
                </a:solidFill>
              </a:rPr>
              <a:t>ContextLoaderListener</a:t>
            </a:r>
            <a:r>
              <a:rPr lang="en-PH" dirty="0" smtClean="0"/>
              <a:t> </a:t>
            </a:r>
            <a:r>
              <a:rPr lang="en-PH" dirty="0" smtClean="0">
                <a:solidFill>
                  <a:srgbClr val="FFFF00"/>
                </a:solidFill>
              </a:rPr>
              <a:t>to web.xml</a:t>
            </a:r>
          </a:p>
          <a:p>
            <a:pPr lvl="1"/>
            <a:r>
              <a:rPr lang="en-PH" dirty="0" smtClean="0">
                <a:solidFill>
                  <a:srgbClr val="FFFF00"/>
                </a:solidFill>
              </a:rPr>
              <a:t>Load configuration files.</a:t>
            </a:r>
          </a:p>
          <a:p>
            <a:pPr lvl="1"/>
            <a:r>
              <a:rPr lang="en-PH" dirty="0" smtClean="0">
                <a:solidFill>
                  <a:srgbClr val="FFFF00"/>
                </a:solidFill>
              </a:rPr>
              <a:t>Run jetty</a:t>
            </a:r>
            <a:endParaRPr lang="en-PH" dirty="0">
              <a:solidFill>
                <a:srgbClr val="FFFF00"/>
              </a:solidFill>
            </a:endParaRPr>
          </a:p>
          <a:p>
            <a:pPr lvl="1"/>
            <a:endParaRPr lang="en-PH" dirty="0">
              <a:solidFill>
                <a:srgbClr val="FFFF00"/>
              </a:solidFill>
            </a:endParaRPr>
          </a:p>
        </p:txBody>
      </p:sp>
    </p:spTree>
    <p:extLst>
      <p:ext uri="{BB962C8B-B14F-4D97-AF65-F5344CB8AC3E}">
        <p14:creationId xmlns:p14="http://schemas.microsoft.com/office/powerpoint/2010/main" val="2415678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lstStyle/>
          <a:p>
            <a:r>
              <a:rPr lang="en-PH" dirty="0"/>
              <a:t>Instead of moving a ball around through various ramps, teeter-totters, and wheels, Spring moves requests around between a dispatcher servlet, handler mappings</a:t>
            </a:r>
            <a:r>
              <a:rPr lang="en-PH"/>
              <a:t>, </a:t>
            </a:r>
            <a:r>
              <a:rPr lang="en-PH" smtClean="0"/>
              <a:t>controllers</a:t>
            </a:r>
            <a:r>
              <a:rPr lang="en-PH" dirty="0"/>
              <a:t>, and view resolvers</a:t>
            </a:r>
            <a:r>
              <a:rPr lang="en-PH" dirty="0" smtClean="0"/>
              <a:t>.</a:t>
            </a:r>
          </a:p>
          <a:p>
            <a:pPr marL="64008" indent="0">
              <a:buNone/>
            </a:pPr>
            <a:r>
              <a:rPr lang="en-PH" dirty="0" smtClean="0"/>
              <a:t> </a:t>
            </a:r>
          </a:p>
          <a:p>
            <a:r>
              <a:rPr lang="en-PH" dirty="0"/>
              <a:t>Each of the components in Spring MVC performs a specific purpose. </a:t>
            </a:r>
          </a:p>
        </p:txBody>
      </p:sp>
    </p:spTree>
    <p:extLst>
      <p:ext uri="{BB962C8B-B14F-4D97-AF65-F5344CB8AC3E}">
        <p14:creationId xmlns:p14="http://schemas.microsoft.com/office/powerpoint/2010/main" val="3185120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399032"/>
          </a:xfrm>
        </p:spPr>
        <p:txBody>
          <a:bodyPr>
            <a:normAutofit/>
          </a:bodyPr>
          <a:lstStyle/>
          <a:p>
            <a:r>
              <a:rPr lang="en-PH" sz="4000" b="1" i="1" dirty="0"/>
              <a:t>7.3 Handling controller input </a:t>
            </a:r>
            <a:endParaRPr lang="en-PH" sz="4000" dirty="0"/>
          </a:p>
        </p:txBody>
      </p:sp>
      <p:sp>
        <p:nvSpPr>
          <p:cNvPr id="3" name="Content Placeholder 2"/>
          <p:cNvSpPr>
            <a:spLocks noGrp="1"/>
          </p:cNvSpPr>
          <p:nvPr>
            <p:ph idx="1"/>
          </p:nvPr>
        </p:nvSpPr>
        <p:spPr>
          <a:xfrm>
            <a:off x="457200" y="1447800"/>
            <a:ext cx="8229600" cy="5181600"/>
          </a:xfrm>
        </p:spPr>
        <p:txBody>
          <a:bodyPr/>
          <a:lstStyle/>
          <a:p>
            <a:r>
              <a:rPr lang="en-PH" dirty="0"/>
              <a:t>Controllers are often asked to </a:t>
            </a:r>
            <a:r>
              <a:rPr lang="en-PH" dirty="0" smtClean="0"/>
              <a:t>perform </a:t>
            </a:r>
            <a:r>
              <a:rPr lang="en-PH" dirty="0"/>
              <a:t>some logic against one or more pieces of information that are passed in as URL parameters or as form data. </a:t>
            </a:r>
            <a:endParaRPr lang="en-PH" dirty="0" smtClean="0"/>
          </a:p>
          <a:p>
            <a:endParaRPr lang="en-PH" dirty="0"/>
          </a:p>
          <a:p>
            <a:pPr lvl="1"/>
            <a:r>
              <a:rPr lang="en-PH" dirty="0" err="1" smtClean="0"/>
              <a:t>SpitterController</a:t>
            </a:r>
            <a:endParaRPr lang="en-PH" dirty="0" smtClean="0"/>
          </a:p>
          <a:p>
            <a:pPr lvl="1"/>
            <a:r>
              <a:rPr lang="en-PH" dirty="0" err="1" smtClean="0"/>
              <a:t>SpittleController</a:t>
            </a:r>
            <a:endParaRPr lang="en-PH" dirty="0"/>
          </a:p>
        </p:txBody>
      </p:sp>
    </p:spTree>
    <p:extLst>
      <p:ext uri="{BB962C8B-B14F-4D97-AF65-F5344CB8AC3E}">
        <p14:creationId xmlns:p14="http://schemas.microsoft.com/office/powerpoint/2010/main" val="35138983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a:t>7.3.1 Writing a controller that processes input </a:t>
            </a:r>
            <a:endParaRPr lang="en-PH" sz="3600" dirty="0"/>
          </a:p>
        </p:txBody>
      </p:sp>
      <p:sp>
        <p:nvSpPr>
          <p:cNvPr id="3" name="Content Placeholder 2"/>
          <p:cNvSpPr>
            <a:spLocks noGrp="1"/>
          </p:cNvSpPr>
          <p:nvPr>
            <p:ph idx="1"/>
          </p:nvPr>
        </p:nvSpPr>
        <p:spPr>
          <a:xfrm>
            <a:off x="457200" y="1676400"/>
            <a:ext cx="8229600" cy="4953000"/>
          </a:xfrm>
        </p:spPr>
        <p:txBody>
          <a:bodyPr/>
          <a:lstStyle/>
          <a:p>
            <a:r>
              <a:rPr lang="en-PH" dirty="0"/>
              <a:t>One way that we could implement </a:t>
            </a:r>
            <a:r>
              <a:rPr lang="en-PH" dirty="0" err="1"/>
              <a:t>SpitterController</a:t>
            </a:r>
            <a:r>
              <a:rPr lang="en-PH" dirty="0"/>
              <a:t> is to have it respond to a URL with the </a:t>
            </a:r>
            <a:r>
              <a:rPr lang="en-PH" dirty="0" err="1"/>
              <a:t>Spitter’s</a:t>
            </a:r>
            <a:r>
              <a:rPr lang="en-PH" dirty="0"/>
              <a:t> username as a request query parameter. </a:t>
            </a:r>
            <a:endParaRPr lang="en-PH" dirty="0" smtClean="0"/>
          </a:p>
          <a:p>
            <a:r>
              <a:rPr lang="en-PH" dirty="0"/>
              <a:t>For example, </a:t>
            </a:r>
            <a:r>
              <a:rPr lang="en-PH" dirty="0" smtClean="0"/>
              <a:t>“http</a:t>
            </a:r>
            <a:r>
              <a:rPr lang="en-PH" dirty="0"/>
              <a:t>://</a:t>
            </a:r>
            <a:r>
              <a:rPr lang="en-PH" dirty="0" smtClean="0"/>
              <a:t>localhost:8080/</a:t>
            </a:r>
            <a:r>
              <a:rPr lang="en-PH" dirty="0" err="1" smtClean="0"/>
              <a:t>spitter</a:t>
            </a:r>
            <a:r>
              <a:rPr lang="en-PH" dirty="0" smtClean="0"/>
              <a:t>/</a:t>
            </a:r>
            <a:r>
              <a:rPr lang="en-PH" dirty="0" err="1" smtClean="0"/>
              <a:t>spittles?spitter</a:t>
            </a:r>
            <a:r>
              <a:rPr lang="en-PH" dirty="0" smtClean="0"/>
              <a:t>=</a:t>
            </a:r>
            <a:r>
              <a:rPr lang="en-PH" dirty="0" err="1" smtClean="0"/>
              <a:t>habuma</a:t>
            </a:r>
            <a:r>
              <a:rPr lang="en-PH" dirty="0" smtClean="0"/>
              <a:t>” </a:t>
            </a:r>
            <a:r>
              <a:rPr lang="en-PH" dirty="0"/>
              <a:t>could be the URL for displaying all of the </a:t>
            </a:r>
            <a:r>
              <a:rPr lang="en-PH" dirty="0" err="1"/>
              <a:t>Spittles</a:t>
            </a:r>
            <a:r>
              <a:rPr lang="en-PH" dirty="0"/>
              <a:t> for a </a:t>
            </a:r>
            <a:r>
              <a:rPr lang="en-PH" dirty="0" err="1"/>
              <a:t>Spitter</a:t>
            </a:r>
            <a:r>
              <a:rPr lang="en-PH" dirty="0"/>
              <a:t> whose username is </a:t>
            </a:r>
            <a:r>
              <a:rPr lang="en-PH" dirty="0" err="1"/>
              <a:t>habuma</a:t>
            </a:r>
            <a:r>
              <a:rPr lang="en-PH" dirty="0"/>
              <a:t>. </a:t>
            </a:r>
          </a:p>
        </p:txBody>
      </p:sp>
    </p:spTree>
    <p:extLst>
      <p:ext uri="{BB962C8B-B14F-4D97-AF65-F5344CB8AC3E}">
        <p14:creationId xmlns:p14="http://schemas.microsoft.com/office/powerpoint/2010/main" val="24146685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6200"/>
            <a:ext cx="8458199"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943600"/>
            <a:ext cx="8229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77807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lstStyle/>
          <a:p>
            <a:r>
              <a:rPr lang="en-PH" dirty="0"/>
              <a:t>T</a:t>
            </a:r>
            <a:r>
              <a:rPr lang="en-PH" dirty="0" smtClean="0"/>
              <a:t>he </a:t>
            </a:r>
            <a:r>
              <a:rPr lang="en-PH" dirty="0"/>
              <a:t>class-level @</a:t>
            </a:r>
            <a:r>
              <a:rPr lang="en-PH" dirty="0" err="1"/>
              <a:t>RequestMapping</a:t>
            </a:r>
            <a:r>
              <a:rPr lang="en-PH" dirty="0"/>
              <a:t> defines the root URL path that this controller will handle. </a:t>
            </a:r>
          </a:p>
          <a:p>
            <a:r>
              <a:rPr lang="en-PH" dirty="0"/>
              <a:t>Taken together, that means that </a:t>
            </a:r>
            <a:r>
              <a:rPr lang="en-PH" dirty="0" err="1" smtClean="0"/>
              <a:t>listSpittlesForSpitter</a:t>
            </a:r>
            <a:r>
              <a:rPr lang="en-PH" dirty="0"/>
              <a:t>() handles requests for /</a:t>
            </a:r>
            <a:r>
              <a:rPr lang="en-PH" dirty="0" err="1" smtClean="0"/>
              <a:t>spitter</a:t>
            </a:r>
            <a:r>
              <a:rPr lang="en-PH" dirty="0" smtClean="0"/>
              <a:t>/</a:t>
            </a:r>
            <a:r>
              <a:rPr lang="en-PH" dirty="0" err="1" smtClean="0"/>
              <a:t>spittles</a:t>
            </a:r>
            <a:r>
              <a:rPr lang="en-PH" dirty="0"/>
              <a:t>. </a:t>
            </a:r>
            <a:endParaRPr lang="en-PH" dirty="0" smtClean="0"/>
          </a:p>
          <a:p>
            <a:r>
              <a:rPr lang="en-PH" dirty="0"/>
              <a:t>T</a:t>
            </a:r>
            <a:r>
              <a:rPr lang="en-PH" dirty="0" smtClean="0"/>
              <a:t>he </a:t>
            </a:r>
            <a:r>
              <a:rPr lang="en-PH" dirty="0"/>
              <a:t>method attribute is set to GET indicating that this method will only handle HTTP GET requests for /</a:t>
            </a:r>
            <a:r>
              <a:rPr lang="en-PH" dirty="0" err="1" smtClean="0"/>
              <a:t>spitters</a:t>
            </a:r>
            <a:r>
              <a:rPr lang="en-PH" dirty="0" smtClean="0"/>
              <a:t>/</a:t>
            </a:r>
            <a:r>
              <a:rPr lang="en-PH" dirty="0" err="1" smtClean="0"/>
              <a:t>spittles</a:t>
            </a:r>
            <a:endParaRPr lang="en-PH" dirty="0"/>
          </a:p>
        </p:txBody>
      </p:sp>
    </p:spTree>
    <p:extLst>
      <p:ext uri="{BB962C8B-B14F-4D97-AF65-F5344CB8AC3E}">
        <p14:creationId xmlns:p14="http://schemas.microsoft.com/office/powerpoint/2010/main" val="16920744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normAutofit fontScale="92500" lnSpcReduction="10000"/>
          </a:bodyPr>
          <a:lstStyle/>
          <a:p>
            <a:r>
              <a:rPr lang="en-PH" dirty="0"/>
              <a:t>The </a:t>
            </a:r>
            <a:r>
              <a:rPr lang="en-PH" dirty="0" err="1">
                <a:solidFill>
                  <a:schemeClr val="accent1"/>
                </a:solidFill>
              </a:rPr>
              <a:t>listSpittlesForSpitter</a:t>
            </a:r>
            <a:r>
              <a:rPr lang="en-PH" dirty="0">
                <a:solidFill>
                  <a:schemeClr val="accent1"/>
                </a:solidFill>
              </a:rPr>
              <a:t>()</a:t>
            </a:r>
            <a:r>
              <a:rPr lang="en-PH" dirty="0"/>
              <a:t> method takes a </a:t>
            </a:r>
            <a:r>
              <a:rPr lang="en-PH" dirty="0" smtClean="0">
                <a:solidFill>
                  <a:schemeClr val="accent1"/>
                </a:solidFill>
              </a:rPr>
              <a:t>String</a:t>
            </a:r>
            <a:r>
              <a:rPr lang="en-PH" dirty="0" smtClean="0"/>
              <a:t> username </a:t>
            </a:r>
            <a:r>
              <a:rPr lang="en-PH" dirty="0"/>
              <a:t>and a </a:t>
            </a:r>
            <a:r>
              <a:rPr lang="en-PH" dirty="0">
                <a:solidFill>
                  <a:schemeClr val="accent1"/>
                </a:solidFill>
              </a:rPr>
              <a:t>Model</a:t>
            </a:r>
            <a:r>
              <a:rPr lang="en-PH" dirty="0"/>
              <a:t> object as parameters. </a:t>
            </a:r>
            <a:endParaRPr lang="en-PH" dirty="0" smtClean="0"/>
          </a:p>
          <a:p>
            <a:r>
              <a:rPr lang="en-PH" dirty="0"/>
              <a:t>The username parameter is </a:t>
            </a:r>
            <a:r>
              <a:rPr lang="en-PH" dirty="0" smtClean="0"/>
              <a:t>annotated </a:t>
            </a:r>
            <a:r>
              <a:rPr lang="en-PH" dirty="0"/>
              <a:t>with </a:t>
            </a:r>
            <a:r>
              <a:rPr lang="en-PH" dirty="0">
                <a:solidFill>
                  <a:schemeClr val="accent1"/>
                </a:solidFill>
              </a:rPr>
              <a:t>@</a:t>
            </a:r>
            <a:r>
              <a:rPr lang="en-PH" dirty="0" err="1">
                <a:solidFill>
                  <a:schemeClr val="accent1"/>
                </a:solidFill>
              </a:rPr>
              <a:t>RequestParam</a:t>
            </a:r>
            <a:r>
              <a:rPr lang="en-PH" dirty="0">
                <a:solidFill>
                  <a:schemeClr val="accent1"/>
                </a:solidFill>
              </a:rPr>
              <a:t>("</a:t>
            </a:r>
            <a:r>
              <a:rPr lang="en-PH" dirty="0" err="1" smtClean="0">
                <a:solidFill>
                  <a:schemeClr val="accent1"/>
                </a:solidFill>
              </a:rPr>
              <a:t>spitter</a:t>
            </a:r>
            <a:r>
              <a:rPr lang="en-PH" dirty="0">
                <a:solidFill>
                  <a:schemeClr val="accent1"/>
                </a:solidFill>
              </a:rPr>
              <a:t>") </a:t>
            </a:r>
            <a:r>
              <a:rPr lang="en-PH" dirty="0"/>
              <a:t>to indicate that it should be given the value of the </a:t>
            </a:r>
            <a:r>
              <a:rPr lang="en-PH" dirty="0" err="1"/>
              <a:t>spitter</a:t>
            </a:r>
            <a:r>
              <a:rPr lang="en-PH" dirty="0"/>
              <a:t> query parameter in the request. </a:t>
            </a:r>
            <a:endParaRPr lang="en-PH" dirty="0" smtClean="0"/>
          </a:p>
          <a:p>
            <a:r>
              <a:rPr lang="en-PH" dirty="0"/>
              <a:t>The truth be known, the object passed in as a Model likely is a Map&lt;String, Object&gt; under the covers. </a:t>
            </a:r>
            <a:endParaRPr lang="en-PH" dirty="0" smtClean="0"/>
          </a:p>
          <a:p>
            <a:r>
              <a:rPr lang="en-PH" dirty="0"/>
              <a:t>The </a:t>
            </a:r>
            <a:r>
              <a:rPr lang="en-PH" dirty="0" err="1"/>
              <a:t>addAttribute</a:t>
            </a:r>
            <a:r>
              <a:rPr lang="en-PH" dirty="0"/>
              <a:t>() method does pretty much the same thing as Map’s put() method, except that it figures out the key portion of the map on its own. </a:t>
            </a:r>
          </a:p>
        </p:txBody>
      </p:sp>
    </p:spTree>
    <p:extLst>
      <p:ext uri="{BB962C8B-B14F-4D97-AF65-F5344CB8AC3E}">
        <p14:creationId xmlns:p14="http://schemas.microsoft.com/office/powerpoint/2010/main" val="18763897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a:solidFill>
                  <a:srgbClr val="FFFF00"/>
                </a:solidFill>
              </a:rPr>
              <a:t>Exercise </a:t>
            </a:r>
            <a:r>
              <a:rPr lang="en-PH" dirty="0" smtClean="0">
                <a:solidFill>
                  <a:srgbClr val="FFFF00"/>
                </a:solidFill>
              </a:rPr>
              <a:t>7-5</a:t>
            </a:r>
          </a:p>
          <a:p>
            <a:pPr lvl="1"/>
            <a:r>
              <a:rPr lang="en-PH" dirty="0" smtClean="0">
                <a:solidFill>
                  <a:srgbClr val="FFFF00"/>
                </a:solidFill>
              </a:rPr>
              <a:t>Write </a:t>
            </a:r>
            <a:r>
              <a:rPr lang="en-PH" dirty="0" err="1" smtClean="0">
                <a:solidFill>
                  <a:srgbClr val="FFFF00"/>
                </a:solidFill>
              </a:rPr>
              <a:t>SpitterController</a:t>
            </a:r>
            <a:r>
              <a:rPr lang="en-PH" dirty="0" smtClean="0">
                <a:solidFill>
                  <a:srgbClr val="FFFF00"/>
                </a:solidFill>
              </a:rPr>
              <a:t>.</a:t>
            </a:r>
            <a:endParaRPr lang="en-PH" dirty="0">
              <a:solidFill>
                <a:srgbClr val="FFFF00"/>
              </a:solidFill>
            </a:endParaRPr>
          </a:p>
          <a:p>
            <a:pPr lvl="1"/>
            <a:endParaRPr lang="en-PH" dirty="0">
              <a:solidFill>
                <a:srgbClr val="FFFF00"/>
              </a:solidFill>
            </a:endParaRPr>
          </a:p>
        </p:txBody>
      </p:sp>
    </p:spTree>
    <p:extLst>
      <p:ext uri="{BB962C8B-B14F-4D97-AF65-F5344CB8AC3E}">
        <p14:creationId xmlns:p14="http://schemas.microsoft.com/office/powerpoint/2010/main" val="9063557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a:t>7.3.2 Rendering the view </a:t>
            </a:r>
            <a:endParaRPr lang="en-PH" sz="3600" dirty="0"/>
          </a:p>
        </p:txBody>
      </p:sp>
      <p:sp>
        <p:nvSpPr>
          <p:cNvPr id="3" name="Content Placeholder 2"/>
          <p:cNvSpPr>
            <a:spLocks noGrp="1"/>
          </p:cNvSpPr>
          <p:nvPr>
            <p:ph idx="1"/>
          </p:nvPr>
        </p:nvSpPr>
        <p:spPr>
          <a:xfrm>
            <a:off x="457200" y="1447800"/>
            <a:ext cx="8229600" cy="5007008"/>
          </a:xfrm>
        </p:spPr>
        <p:txBody>
          <a:bodyPr/>
          <a:lstStyle/>
          <a:p>
            <a:r>
              <a:rPr lang="en-PH" dirty="0" smtClean="0"/>
              <a:t>We </a:t>
            </a:r>
            <a:r>
              <a:rPr lang="en-PH" dirty="0"/>
              <a:t>need to show the name of the </a:t>
            </a:r>
            <a:r>
              <a:rPr lang="en-PH" dirty="0" err="1"/>
              <a:t>Spitter</a:t>
            </a:r>
            <a:r>
              <a:rPr lang="en-PH" dirty="0"/>
              <a:t> (so that it’s clear whom the list of </a:t>
            </a:r>
            <a:r>
              <a:rPr lang="en-PH" dirty="0" err="1"/>
              <a:t>Spittles</a:t>
            </a:r>
            <a:r>
              <a:rPr lang="en-PH" dirty="0"/>
              <a:t> belongs to) and then list each </a:t>
            </a:r>
            <a:r>
              <a:rPr lang="en-PH" dirty="0" smtClean="0"/>
              <a:t>Spittle.</a:t>
            </a:r>
          </a:p>
          <a:p>
            <a:r>
              <a:rPr lang="en-PH" dirty="0" err="1" smtClean="0"/>
              <a:t>listSpittlesForSpitter</a:t>
            </a:r>
            <a:r>
              <a:rPr lang="en-PH" dirty="0"/>
              <a:t>() returns </a:t>
            </a:r>
            <a:r>
              <a:rPr lang="en-PH" dirty="0" err="1"/>
              <a:t>spittles</a:t>
            </a:r>
            <a:r>
              <a:rPr lang="en-PH" dirty="0"/>
              <a:t>/list as its logical view name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114800"/>
            <a:ext cx="7924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23888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82296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838575"/>
            <a:ext cx="82296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08495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a:solidFill>
                  <a:srgbClr val="FFFF00"/>
                </a:solidFill>
              </a:rPr>
              <a:t>Exercise </a:t>
            </a:r>
            <a:r>
              <a:rPr lang="en-PH" dirty="0" smtClean="0">
                <a:solidFill>
                  <a:srgbClr val="FFFF00"/>
                </a:solidFill>
              </a:rPr>
              <a:t>7-6</a:t>
            </a:r>
          </a:p>
          <a:p>
            <a:pPr lvl="1"/>
            <a:r>
              <a:rPr lang="en-PH" dirty="0" smtClean="0">
                <a:solidFill>
                  <a:srgbClr val="FFFF00"/>
                </a:solidFill>
              </a:rPr>
              <a:t>Write the new tiles definition in /WEB-INF/views/</a:t>
            </a:r>
            <a:r>
              <a:rPr lang="en-PH" dirty="0" err="1" smtClean="0">
                <a:solidFill>
                  <a:srgbClr val="FFFF00"/>
                </a:solidFill>
              </a:rPr>
              <a:t>spittles</a:t>
            </a:r>
            <a:r>
              <a:rPr lang="en-PH" dirty="0" smtClean="0">
                <a:solidFill>
                  <a:srgbClr val="FFFF00"/>
                </a:solidFill>
              </a:rPr>
              <a:t>/views.xml</a:t>
            </a:r>
          </a:p>
          <a:p>
            <a:pPr lvl="1"/>
            <a:r>
              <a:rPr lang="en-PH" dirty="0" smtClean="0">
                <a:solidFill>
                  <a:srgbClr val="FFFF00"/>
                </a:solidFill>
              </a:rPr>
              <a:t>Write /WEB-INF/views/</a:t>
            </a:r>
            <a:r>
              <a:rPr lang="en-PH" dirty="0" err="1" smtClean="0">
                <a:solidFill>
                  <a:srgbClr val="FFFF00"/>
                </a:solidFill>
              </a:rPr>
              <a:t>spittles</a:t>
            </a:r>
            <a:r>
              <a:rPr lang="en-PH" dirty="0" smtClean="0">
                <a:solidFill>
                  <a:srgbClr val="FFFF00"/>
                </a:solidFill>
              </a:rPr>
              <a:t>/</a:t>
            </a:r>
            <a:r>
              <a:rPr lang="en-PH" dirty="0" err="1" smtClean="0">
                <a:solidFill>
                  <a:srgbClr val="FFFF00"/>
                </a:solidFill>
              </a:rPr>
              <a:t>list.jsp</a:t>
            </a:r>
            <a:endParaRPr lang="en-PH" dirty="0" smtClean="0">
              <a:solidFill>
                <a:srgbClr val="FFFF00"/>
              </a:solidFill>
            </a:endParaRPr>
          </a:p>
          <a:p>
            <a:pPr lvl="1"/>
            <a:r>
              <a:rPr lang="en-PH" dirty="0" smtClean="0">
                <a:solidFill>
                  <a:srgbClr val="FFFF00"/>
                </a:solidFill>
              </a:rPr>
              <a:t>Run Jetty</a:t>
            </a:r>
            <a:endParaRPr lang="en-PH" dirty="0">
              <a:solidFill>
                <a:srgbClr val="FFFF00"/>
              </a:solidFill>
            </a:endParaRPr>
          </a:p>
          <a:p>
            <a:pPr lvl="1"/>
            <a:endParaRPr lang="en-PH" dirty="0">
              <a:solidFill>
                <a:srgbClr val="FFFF00"/>
              </a:solidFill>
            </a:endParaRPr>
          </a:p>
        </p:txBody>
      </p:sp>
    </p:spTree>
    <p:extLst>
      <p:ext uri="{BB962C8B-B14F-4D97-AF65-F5344CB8AC3E}">
        <p14:creationId xmlns:p14="http://schemas.microsoft.com/office/powerpoint/2010/main" val="37205096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56506"/>
          </a:xfrm>
        </p:spPr>
        <p:txBody>
          <a:bodyPr>
            <a:normAutofit/>
          </a:bodyPr>
          <a:lstStyle/>
          <a:p>
            <a:r>
              <a:rPr lang="en-PH" sz="4000" b="1" i="1" dirty="0"/>
              <a:t>7.4 Processing forms </a:t>
            </a:r>
            <a:endParaRPr lang="en-PH" sz="4000" dirty="0"/>
          </a:p>
        </p:txBody>
      </p:sp>
      <p:sp>
        <p:nvSpPr>
          <p:cNvPr id="3" name="Content Placeholder 2"/>
          <p:cNvSpPr>
            <a:spLocks noGrp="1"/>
          </p:cNvSpPr>
          <p:nvPr>
            <p:ph idx="1"/>
          </p:nvPr>
        </p:nvSpPr>
        <p:spPr>
          <a:xfrm>
            <a:off x="304800" y="1219200"/>
            <a:ext cx="8610600" cy="5334000"/>
          </a:xfrm>
        </p:spPr>
        <p:txBody>
          <a:bodyPr/>
          <a:lstStyle/>
          <a:p>
            <a:r>
              <a:rPr lang="en-PH" dirty="0"/>
              <a:t>Working with forms in a web </a:t>
            </a:r>
            <a:r>
              <a:rPr lang="en-PH" dirty="0" smtClean="0"/>
              <a:t>application</a:t>
            </a:r>
          </a:p>
          <a:p>
            <a:pPr lvl="1"/>
            <a:r>
              <a:rPr lang="en-PH" dirty="0" smtClean="0"/>
              <a:t>Displaying </a:t>
            </a:r>
            <a:r>
              <a:rPr lang="en-PH" dirty="0"/>
              <a:t>the form </a:t>
            </a:r>
            <a:endParaRPr lang="en-PH" dirty="0" smtClean="0"/>
          </a:p>
          <a:p>
            <a:pPr lvl="1"/>
            <a:r>
              <a:rPr lang="en-PH" dirty="0"/>
              <a:t>P</a:t>
            </a:r>
            <a:r>
              <a:rPr lang="en-PH" dirty="0" smtClean="0"/>
              <a:t>rocessing </a:t>
            </a:r>
            <a:r>
              <a:rPr lang="en-PH" dirty="0"/>
              <a:t>the form submission </a:t>
            </a:r>
          </a:p>
        </p:txBody>
      </p:sp>
    </p:spTree>
    <p:extLst>
      <p:ext uri="{BB962C8B-B14F-4D97-AF65-F5344CB8AC3E}">
        <p14:creationId xmlns:p14="http://schemas.microsoft.com/office/powerpoint/2010/main" val="4033645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a:t>7.1.1 Following a request through Spring MVC </a:t>
            </a:r>
            <a:endParaRPr lang="en-PH" sz="3600" dirty="0"/>
          </a:p>
        </p:txBody>
      </p:sp>
      <p:sp>
        <p:nvSpPr>
          <p:cNvPr id="3" name="Content Placeholder 2"/>
          <p:cNvSpPr>
            <a:spLocks noGrp="1"/>
          </p:cNvSpPr>
          <p:nvPr>
            <p:ph idx="1"/>
          </p:nvPr>
        </p:nvSpPr>
        <p:spPr/>
        <p:txBody>
          <a:bodyPr/>
          <a:lstStyle/>
          <a:p>
            <a:r>
              <a:rPr lang="en-PH" dirty="0"/>
              <a:t>Every time a user clicks a link or submits a form in their web browser, a request goes to work. </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4" y="3429000"/>
            <a:ext cx="7839075"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1888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a:t>7.4.1 Displaying the registration form </a:t>
            </a:r>
            <a:endParaRPr lang="en-PH" sz="3600" dirty="0"/>
          </a:p>
        </p:txBody>
      </p:sp>
      <p:sp>
        <p:nvSpPr>
          <p:cNvPr id="3" name="Content Placeholder 2"/>
          <p:cNvSpPr>
            <a:spLocks noGrp="1"/>
          </p:cNvSpPr>
          <p:nvPr>
            <p:ph idx="1"/>
          </p:nvPr>
        </p:nvSpPr>
        <p:spPr>
          <a:xfrm>
            <a:off x="457200" y="3886200"/>
            <a:ext cx="8229600" cy="2568608"/>
          </a:xfrm>
        </p:spPr>
        <p:txBody>
          <a:bodyPr/>
          <a:lstStyle/>
          <a:p>
            <a:r>
              <a:rPr lang="en-PH" dirty="0"/>
              <a:t>T</a:t>
            </a:r>
            <a:r>
              <a:rPr lang="en-PH" dirty="0" smtClean="0"/>
              <a:t>his </a:t>
            </a:r>
            <a:r>
              <a:rPr lang="en-PH" dirty="0"/>
              <a:t>method handles requests for the path specified in the class-level @</a:t>
            </a:r>
            <a:r>
              <a:rPr lang="en-PH" dirty="0" err="1"/>
              <a:t>RequestMapping</a:t>
            </a:r>
            <a:r>
              <a:rPr lang="en-PH" dirty="0"/>
              <a:t>—/</a:t>
            </a:r>
            <a:r>
              <a:rPr lang="en-PH" dirty="0" err="1"/>
              <a:t>spitters</a:t>
            </a:r>
            <a:r>
              <a:rPr lang="en-PH" dirty="0"/>
              <a:t> in the case of </a:t>
            </a:r>
            <a:r>
              <a:rPr lang="en-PH" dirty="0" err="1"/>
              <a:t>SpitterController</a:t>
            </a:r>
            <a:r>
              <a:rPr lang="en-PH" dirty="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7772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84067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769008"/>
          </a:xfrm>
        </p:spPr>
        <p:txBody>
          <a:bodyPr/>
          <a:lstStyle/>
          <a:p>
            <a:r>
              <a:rPr lang="en-PH" dirty="0"/>
              <a:t>handle HTTP GET requests </a:t>
            </a:r>
            <a:r>
              <a:rPr lang="en-PH" dirty="0" smtClean="0"/>
              <a:t>only</a:t>
            </a:r>
          </a:p>
          <a:p>
            <a:r>
              <a:rPr lang="en-PH" dirty="0" err="1"/>
              <a:t>params</a:t>
            </a:r>
            <a:r>
              <a:rPr lang="en-PH" dirty="0"/>
              <a:t> </a:t>
            </a:r>
            <a:r>
              <a:rPr lang="en-PH" dirty="0" smtClean="0"/>
              <a:t>attribute set </a:t>
            </a:r>
            <a:r>
              <a:rPr lang="en-PH" dirty="0"/>
              <a:t>to </a:t>
            </a:r>
            <a:r>
              <a:rPr lang="en-PH" dirty="0" smtClean="0"/>
              <a:t>new</a:t>
            </a:r>
            <a:endParaRPr lang="en-PH"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438400"/>
            <a:ext cx="79248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20211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a:solidFill>
                  <a:srgbClr val="FFFF00"/>
                </a:solidFill>
              </a:rPr>
              <a:t>Exercise </a:t>
            </a:r>
            <a:r>
              <a:rPr lang="en-PH" dirty="0" smtClean="0">
                <a:solidFill>
                  <a:srgbClr val="FFFF00"/>
                </a:solidFill>
              </a:rPr>
              <a:t>7-7</a:t>
            </a:r>
          </a:p>
          <a:p>
            <a:pPr lvl="1"/>
            <a:r>
              <a:rPr lang="en-PH" dirty="0" smtClean="0">
                <a:solidFill>
                  <a:srgbClr val="FFFF00"/>
                </a:solidFill>
              </a:rPr>
              <a:t>Add the </a:t>
            </a:r>
            <a:r>
              <a:rPr lang="en-PH" dirty="0" err="1" smtClean="0">
                <a:solidFill>
                  <a:schemeClr val="accent1"/>
                </a:solidFill>
              </a:rPr>
              <a:t>createSpitterProfile</a:t>
            </a:r>
            <a:r>
              <a:rPr lang="en-PH" dirty="0" smtClean="0">
                <a:solidFill>
                  <a:schemeClr val="accent1"/>
                </a:solidFill>
              </a:rPr>
              <a:t>() </a:t>
            </a:r>
            <a:r>
              <a:rPr lang="en-PH" dirty="0" smtClean="0">
                <a:solidFill>
                  <a:srgbClr val="FFFF00"/>
                </a:solidFill>
              </a:rPr>
              <a:t>method</a:t>
            </a:r>
            <a:endParaRPr lang="en-PH" dirty="0">
              <a:solidFill>
                <a:schemeClr val="accent1"/>
              </a:solidFill>
            </a:endParaRPr>
          </a:p>
        </p:txBody>
      </p:sp>
    </p:spTree>
    <p:extLst>
      <p:ext uri="{BB962C8B-B14F-4D97-AF65-F5344CB8AC3E}">
        <p14:creationId xmlns:p14="http://schemas.microsoft.com/office/powerpoint/2010/main" val="9274192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51706"/>
          </a:xfrm>
        </p:spPr>
        <p:txBody>
          <a:bodyPr>
            <a:normAutofit/>
          </a:bodyPr>
          <a:lstStyle/>
          <a:p>
            <a:r>
              <a:rPr lang="en-PH" sz="3200" b="1" dirty="0"/>
              <a:t>DEFINING THE FORM VIEW </a:t>
            </a:r>
            <a:endParaRPr lang="en-PH" sz="3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762000"/>
            <a:ext cx="7620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1" y="1981201"/>
            <a:ext cx="7620000" cy="4876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19008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0"/>
            <a:ext cx="8229600" cy="2644808"/>
          </a:xfrm>
        </p:spPr>
        <p:txBody>
          <a:bodyPr>
            <a:normAutofit fontScale="92500" lnSpcReduction="20000"/>
          </a:bodyPr>
          <a:lstStyle/>
          <a:p>
            <a:r>
              <a:rPr lang="en-PH" dirty="0"/>
              <a:t>What makes this JSP file different than the others we’ve created so far is that it uses Spring’s form binding library. </a:t>
            </a:r>
            <a:endParaRPr lang="en-PH" dirty="0" smtClean="0"/>
          </a:p>
          <a:p>
            <a:r>
              <a:rPr lang="en-PH" dirty="0"/>
              <a:t>The &lt;</a:t>
            </a:r>
            <a:r>
              <a:rPr lang="en-PH" dirty="0" err="1"/>
              <a:t>sf:form</a:t>
            </a:r>
            <a:r>
              <a:rPr lang="en-PH" dirty="0"/>
              <a:t>&gt; tag binds the </a:t>
            </a:r>
            <a:r>
              <a:rPr lang="en-PH" dirty="0" err="1"/>
              <a:t>Spitter</a:t>
            </a:r>
            <a:r>
              <a:rPr lang="en-PH" dirty="0"/>
              <a:t> object (identified by the </a:t>
            </a:r>
            <a:r>
              <a:rPr lang="en-PH" dirty="0" err="1"/>
              <a:t>modelAttribute</a:t>
            </a:r>
            <a:r>
              <a:rPr lang="en-PH" dirty="0"/>
              <a:t> attribute) that </a:t>
            </a:r>
            <a:r>
              <a:rPr lang="en-PH" dirty="0" err="1"/>
              <a:t>createSpitterProfile</a:t>
            </a:r>
            <a:r>
              <a:rPr lang="en-PH" dirty="0"/>
              <a:t>() placed into the model to the various fields in the form.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4800"/>
            <a:ext cx="80772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98201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73808"/>
          </a:xfrm>
        </p:spPr>
        <p:txBody>
          <a:bodyPr/>
          <a:lstStyle/>
          <a:p>
            <a:r>
              <a:rPr lang="en-PH" dirty="0"/>
              <a:t>The &lt;</a:t>
            </a:r>
            <a:r>
              <a:rPr lang="en-PH" dirty="0" err="1"/>
              <a:t>sf:input</a:t>
            </a:r>
            <a:r>
              <a:rPr lang="en-PH" dirty="0"/>
              <a:t>&gt;, &lt;</a:t>
            </a:r>
            <a:r>
              <a:rPr lang="en-PH" dirty="0" err="1"/>
              <a:t>sf:password</a:t>
            </a:r>
            <a:r>
              <a:rPr lang="en-PH" dirty="0"/>
              <a:t>&gt;, and &lt;</a:t>
            </a:r>
            <a:r>
              <a:rPr lang="en-PH" dirty="0" err="1"/>
              <a:t>sf:checkbox</a:t>
            </a:r>
            <a:r>
              <a:rPr lang="en-PH" dirty="0"/>
              <a:t>&gt; tags each have a </a:t>
            </a:r>
            <a:r>
              <a:rPr lang="en-PH"/>
              <a:t>path </a:t>
            </a:r>
            <a:r>
              <a:rPr lang="en-PH" smtClean="0"/>
              <a:t>attribute </a:t>
            </a:r>
            <a:r>
              <a:rPr lang="en-PH" dirty="0"/>
              <a:t>that references the property of the </a:t>
            </a:r>
            <a:r>
              <a:rPr lang="en-PH" dirty="0" err="1"/>
              <a:t>Spitter</a:t>
            </a:r>
            <a:r>
              <a:rPr lang="en-PH" dirty="0"/>
              <a:t> object that the form is bound </a:t>
            </a:r>
            <a:r>
              <a:rPr lang="en-PH" dirty="0" smtClean="0"/>
              <a:t>to</a:t>
            </a:r>
          </a:p>
          <a:p>
            <a:r>
              <a:rPr lang="en-PH" dirty="0"/>
              <a:t>Note that the &lt;</a:t>
            </a:r>
            <a:r>
              <a:rPr lang="en-PH" dirty="0" err="1"/>
              <a:t>sf:form</a:t>
            </a:r>
            <a:r>
              <a:rPr lang="en-PH" dirty="0"/>
              <a:t>&gt; specifies that it’ll be submitted as an HTTP POST request</a:t>
            </a:r>
            <a:r>
              <a:rPr lang="en-PH" dirty="0" smtClean="0"/>
              <a:t>.</a:t>
            </a:r>
          </a:p>
          <a:p>
            <a:r>
              <a:rPr lang="en-PH" dirty="0"/>
              <a:t>What it doesn’t specify is the </a:t>
            </a:r>
            <a:r>
              <a:rPr lang="en-PH" dirty="0" smtClean="0"/>
              <a:t>URL </a:t>
            </a:r>
            <a:endParaRPr lang="en-PH" dirty="0"/>
          </a:p>
        </p:txBody>
      </p:sp>
    </p:spTree>
    <p:extLst>
      <p:ext uri="{BB962C8B-B14F-4D97-AF65-F5344CB8AC3E}">
        <p14:creationId xmlns:p14="http://schemas.microsoft.com/office/powerpoint/2010/main" val="12470736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a:solidFill>
                  <a:srgbClr val="FFFF00"/>
                </a:solidFill>
              </a:rPr>
              <a:t>Exercise </a:t>
            </a:r>
            <a:r>
              <a:rPr lang="en-PH" dirty="0" smtClean="0">
                <a:solidFill>
                  <a:srgbClr val="FFFF00"/>
                </a:solidFill>
              </a:rPr>
              <a:t>7-8</a:t>
            </a:r>
          </a:p>
          <a:p>
            <a:pPr lvl="1"/>
            <a:r>
              <a:rPr lang="en-PH" dirty="0" smtClean="0">
                <a:solidFill>
                  <a:srgbClr val="FFFF00"/>
                </a:solidFill>
              </a:rPr>
              <a:t>Define the form view (tiles definition and </a:t>
            </a:r>
            <a:r>
              <a:rPr lang="en-PH" dirty="0" err="1" smtClean="0">
                <a:solidFill>
                  <a:srgbClr val="FFFF00"/>
                </a:solidFill>
              </a:rPr>
              <a:t>edit.jsp</a:t>
            </a:r>
            <a:r>
              <a:rPr lang="en-PH" dirty="0" smtClean="0">
                <a:solidFill>
                  <a:srgbClr val="FFFF00"/>
                </a:solidFill>
              </a:rPr>
              <a:t>)</a:t>
            </a:r>
            <a:endParaRPr lang="en-PH" dirty="0">
              <a:solidFill>
                <a:schemeClr val="accent1"/>
              </a:solidFill>
            </a:endParaRPr>
          </a:p>
        </p:txBody>
      </p:sp>
    </p:spTree>
    <p:extLst>
      <p:ext uri="{BB962C8B-B14F-4D97-AF65-F5344CB8AC3E}">
        <p14:creationId xmlns:p14="http://schemas.microsoft.com/office/powerpoint/2010/main" val="10928315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a:t>7.4.2 Processing form input </a:t>
            </a:r>
            <a:endParaRPr lang="en-PH"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75438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58238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lstStyle/>
          <a:p>
            <a:r>
              <a:rPr lang="en-PH" dirty="0"/>
              <a:t>The difference is that where </a:t>
            </a:r>
            <a:r>
              <a:rPr lang="en-PH" dirty="0" err="1"/>
              <a:t>createSpitterProfile</a:t>
            </a:r>
            <a:r>
              <a:rPr lang="en-PH" dirty="0"/>
              <a:t>() handles GET requests, </a:t>
            </a:r>
            <a:r>
              <a:rPr lang="en-PH" dirty="0" err="1"/>
              <a:t>addSpitterFromForm</a:t>
            </a:r>
            <a:r>
              <a:rPr lang="en-PH" dirty="0"/>
              <a:t>() handles POST requests. </a:t>
            </a:r>
            <a:endParaRPr lang="en-PH" dirty="0" smtClean="0"/>
          </a:p>
          <a:p>
            <a:r>
              <a:rPr lang="en-PH" dirty="0" smtClean="0"/>
              <a:t>@</a:t>
            </a:r>
            <a:r>
              <a:rPr lang="en-PH" dirty="0" err="1" smtClean="0"/>
              <a:t>Vallid</a:t>
            </a:r>
            <a:r>
              <a:rPr lang="en-PH" dirty="0" smtClean="0"/>
              <a:t> </a:t>
            </a:r>
            <a:r>
              <a:rPr lang="en-PH" dirty="0"/>
              <a:t>indicates that the </a:t>
            </a:r>
            <a:r>
              <a:rPr lang="en-PH" dirty="0" err="1"/>
              <a:t>Spitter</a:t>
            </a:r>
            <a:r>
              <a:rPr lang="en-PH" dirty="0"/>
              <a:t> should pass validation before being passed in. </a:t>
            </a:r>
            <a:endParaRPr lang="en-PH" dirty="0" smtClean="0"/>
          </a:p>
          <a:p>
            <a:r>
              <a:rPr lang="en-PH" dirty="0"/>
              <a:t>The redirect: </a:t>
            </a:r>
            <a:r>
              <a:rPr lang="en-PH" dirty="0" smtClean="0"/>
              <a:t>prefix </a:t>
            </a:r>
            <a:r>
              <a:rPr lang="en-PH" dirty="0"/>
              <a:t>signals that the request should be redirected to the path that it precedes. </a:t>
            </a:r>
          </a:p>
        </p:txBody>
      </p:sp>
    </p:spTree>
    <p:extLst>
      <p:ext uri="{BB962C8B-B14F-4D97-AF65-F5344CB8AC3E}">
        <p14:creationId xmlns:p14="http://schemas.microsoft.com/office/powerpoint/2010/main" val="10326727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9347"/>
          </a:xfrm>
        </p:spPr>
        <p:txBody>
          <a:bodyPr>
            <a:normAutofit/>
          </a:bodyPr>
          <a:lstStyle/>
          <a:p>
            <a:r>
              <a:rPr lang="en-PH" sz="3200" b="1" dirty="0"/>
              <a:t>HANDLING REQUESTS WITH PATH VARIABLES </a:t>
            </a:r>
            <a:endParaRPr lang="en-PH" sz="3200" dirty="0"/>
          </a:p>
        </p:txBody>
      </p:sp>
      <p:sp>
        <p:nvSpPr>
          <p:cNvPr id="3" name="Content Placeholder 2"/>
          <p:cNvSpPr>
            <a:spLocks noGrp="1"/>
          </p:cNvSpPr>
          <p:nvPr>
            <p:ph idx="1"/>
          </p:nvPr>
        </p:nvSpPr>
        <p:spPr>
          <a:xfrm>
            <a:off x="457200" y="3505200"/>
            <a:ext cx="8229600" cy="2949608"/>
          </a:xfrm>
        </p:spPr>
        <p:txBody>
          <a:bodyPr/>
          <a:lstStyle/>
          <a:p>
            <a:r>
              <a:rPr lang="en-PH" dirty="0"/>
              <a:t>The {user- name} portion of the path is </a:t>
            </a:r>
            <a:r>
              <a:rPr lang="en-PH" dirty="0" smtClean="0"/>
              <a:t>a </a:t>
            </a:r>
            <a:r>
              <a:rPr lang="en-PH" dirty="0"/>
              <a:t>placeholder that corresponds to the username method parameter that’s annotated with @</a:t>
            </a:r>
            <a:r>
              <a:rPr lang="en-PH" dirty="0" err="1"/>
              <a:t>PathVariable</a:t>
            </a:r>
            <a:r>
              <a:rPr lang="en-PH" dirty="0"/>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80772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50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34400" cy="6248400"/>
          </a:xfrm>
        </p:spPr>
        <p:txBody>
          <a:bodyPr>
            <a:normAutofit fontScale="92500" lnSpcReduction="20000"/>
          </a:bodyPr>
          <a:lstStyle/>
          <a:p>
            <a:r>
              <a:rPr lang="en-PH" dirty="0"/>
              <a:t>The first stop in the request’s travels is at Spring’s </a:t>
            </a:r>
            <a:r>
              <a:rPr lang="en-PH" dirty="0" err="1"/>
              <a:t>DispatcherServlet</a:t>
            </a:r>
            <a:r>
              <a:rPr lang="en-PH" dirty="0"/>
              <a:t>. </a:t>
            </a:r>
            <a:endParaRPr lang="en-PH" dirty="0" smtClean="0"/>
          </a:p>
          <a:p>
            <a:r>
              <a:rPr lang="en-PH" dirty="0"/>
              <a:t>The </a:t>
            </a:r>
            <a:r>
              <a:rPr lang="en-PH" dirty="0" err="1"/>
              <a:t>DispatcherServlet’s</a:t>
            </a:r>
            <a:r>
              <a:rPr lang="en-PH" dirty="0"/>
              <a:t> job is to send the request </a:t>
            </a:r>
            <a:r>
              <a:rPr lang="en-PH" dirty="0" smtClean="0"/>
              <a:t>on </a:t>
            </a:r>
            <a:r>
              <a:rPr lang="en-PH" dirty="0"/>
              <a:t>to a Spring MVC controller. </a:t>
            </a:r>
            <a:endParaRPr lang="en-PH" dirty="0" smtClean="0"/>
          </a:p>
          <a:p>
            <a:r>
              <a:rPr lang="en-PH" dirty="0" smtClean="0"/>
              <a:t>the </a:t>
            </a:r>
            <a:r>
              <a:rPr lang="en-PH" dirty="0" err="1"/>
              <a:t>DispatcherServlet</a:t>
            </a:r>
            <a:r>
              <a:rPr lang="en-PH" dirty="0"/>
              <a:t> consults one or more handler mappings to figure out where the request’s next stop will be. </a:t>
            </a:r>
            <a:endParaRPr lang="en-PH" dirty="0" smtClean="0"/>
          </a:p>
          <a:p>
            <a:r>
              <a:rPr lang="en-PH" dirty="0"/>
              <a:t>The </a:t>
            </a:r>
            <a:r>
              <a:rPr lang="en-PH" dirty="0" smtClean="0"/>
              <a:t>handler </a:t>
            </a:r>
            <a:r>
              <a:rPr lang="en-PH" dirty="0"/>
              <a:t>mapping will pay particular attention to the URL carried by the request when making its decision. </a:t>
            </a:r>
            <a:endParaRPr lang="en-PH" dirty="0" smtClean="0"/>
          </a:p>
          <a:p>
            <a:r>
              <a:rPr lang="en-PH" dirty="0"/>
              <a:t>At the controller, the request will drop off its payload (the information submitted by the user) and patiently wait while the controller processes that </a:t>
            </a:r>
            <a:r>
              <a:rPr lang="en-PH" dirty="0" smtClean="0"/>
              <a:t>information - delegates </a:t>
            </a:r>
            <a:r>
              <a:rPr lang="en-PH" dirty="0"/>
              <a:t>responsibility for the business logic to one or more service objects</a:t>
            </a:r>
            <a:r>
              <a:rPr lang="en-PH" dirty="0" smtClean="0"/>
              <a:t>.</a:t>
            </a:r>
            <a:endParaRPr lang="en-PH" dirty="0"/>
          </a:p>
        </p:txBody>
      </p:sp>
    </p:spTree>
    <p:extLst>
      <p:ext uri="{BB962C8B-B14F-4D97-AF65-F5344CB8AC3E}">
        <p14:creationId xmlns:p14="http://schemas.microsoft.com/office/powerpoint/2010/main" val="3277134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a:t>7.4.3 Validating input </a:t>
            </a:r>
            <a:endParaRPr lang="en-PH" sz="3600" dirty="0"/>
          </a:p>
        </p:txBody>
      </p:sp>
      <p:sp>
        <p:nvSpPr>
          <p:cNvPr id="3" name="Content Placeholder 2"/>
          <p:cNvSpPr>
            <a:spLocks noGrp="1"/>
          </p:cNvSpPr>
          <p:nvPr>
            <p:ph idx="1"/>
          </p:nvPr>
        </p:nvSpPr>
        <p:spPr>
          <a:xfrm>
            <a:off x="457200" y="1524000"/>
            <a:ext cx="8229600" cy="4930808"/>
          </a:xfrm>
        </p:spPr>
        <p:txBody>
          <a:bodyPr>
            <a:normAutofit lnSpcReduction="10000"/>
          </a:bodyPr>
          <a:lstStyle/>
          <a:p>
            <a:r>
              <a:rPr lang="en-PH" dirty="0"/>
              <a:t>When a user registers with the </a:t>
            </a:r>
            <a:r>
              <a:rPr lang="en-PH" dirty="0" err="1"/>
              <a:t>Spitter</a:t>
            </a:r>
            <a:r>
              <a:rPr lang="en-PH" dirty="0"/>
              <a:t> application, there are certain requirements that we’d like to place on that registration. </a:t>
            </a:r>
            <a:endParaRPr lang="en-PH" dirty="0" smtClean="0"/>
          </a:p>
          <a:p>
            <a:pPr lvl="1"/>
            <a:r>
              <a:rPr lang="en-GB" dirty="0" smtClean="0"/>
              <a:t>Full name</a:t>
            </a:r>
          </a:p>
          <a:p>
            <a:pPr lvl="1"/>
            <a:r>
              <a:rPr lang="en-GB" dirty="0" smtClean="0"/>
              <a:t>Email</a:t>
            </a:r>
          </a:p>
          <a:p>
            <a:pPr lvl="1"/>
            <a:r>
              <a:rPr lang="en-GB" dirty="0" smtClean="0"/>
              <a:t>Username</a:t>
            </a:r>
          </a:p>
          <a:p>
            <a:pPr lvl="1"/>
            <a:r>
              <a:rPr lang="en-GB" dirty="0" smtClean="0"/>
              <a:t>Password</a:t>
            </a:r>
          </a:p>
          <a:p>
            <a:r>
              <a:rPr lang="en-PH" dirty="0"/>
              <a:t>The @Valid annotation </a:t>
            </a:r>
            <a:r>
              <a:rPr lang="en-PH" dirty="0" smtClean="0"/>
              <a:t>tells </a:t>
            </a:r>
            <a:r>
              <a:rPr lang="en-PH" dirty="0"/>
              <a:t>Spring that the </a:t>
            </a:r>
            <a:r>
              <a:rPr lang="en-PH" dirty="0" err="1"/>
              <a:t>Spitter</a:t>
            </a:r>
            <a:r>
              <a:rPr lang="en-PH" dirty="0"/>
              <a:t> object should be validated as it’s bound to the form </a:t>
            </a:r>
            <a:r>
              <a:rPr lang="en-PH" dirty="0" smtClean="0"/>
              <a:t>input</a:t>
            </a:r>
            <a:endParaRPr lang="en-PH" dirty="0"/>
          </a:p>
        </p:txBody>
      </p:sp>
    </p:spTree>
    <p:extLst>
      <p:ext uri="{BB962C8B-B14F-4D97-AF65-F5344CB8AC3E}">
        <p14:creationId xmlns:p14="http://schemas.microsoft.com/office/powerpoint/2010/main" val="20340292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lstStyle/>
          <a:p>
            <a:r>
              <a:rPr lang="en-PH" dirty="0"/>
              <a:t>Should anything go wrong while validating the </a:t>
            </a:r>
            <a:r>
              <a:rPr lang="en-PH" dirty="0" err="1"/>
              <a:t>Spitter</a:t>
            </a:r>
            <a:r>
              <a:rPr lang="en-PH" dirty="0"/>
              <a:t> object, the validation error will be carried to the </a:t>
            </a:r>
            <a:r>
              <a:rPr lang="en-PH" dirty="0" err="1"/>
              <a:t>addSpitterFromForm</a:t>
            </a:r>
            <a:r>
              <a:rPr lang="en-PH" dirty="0"/>
              <a:t>() method via the </a:t>
            </a:r>
            <a:r>
              <a:rPr lang="en-PH" dirty="0" err="1"/>
              <a:t>BindingResult</a:t>
            </a:r>
            <a:r>
              <a:rPr lang="en-PH" dirty="0"/>
              <a:t> that’s passed in on the second parameter. </a:t>
            </a:r>
          </a:p>
        </p:txBody>
      </p:sp>
    </p:spTree>
    <p:extLst>
      <p:ext uri="{BB962C8B-B14F-4D97-AF65-F5344CB8AC3E}">
        <p14:creationId xmlns:p14="http://schemas.microsoft.com/office/powerpoint/2010/main" val="24096651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99306"/>
          </a:xfrm>
        </p:spPr>
        <p:txBody>
          <a:bodyPr>
            <a:normAutofit/>
          </a:bodyPr>
          <a:lstStyle/>
          <a:p>
            <a:r>
              <a:rPr lang="en-PH" sz="2800" b="1" dirty="0"/>
              <a:t>DECLARING VALIDATION RULES </a:t>
            </a:r>
            <a:endParaRPr lang="en-PH" sz="28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914400"/>
            <a:ext cx="79248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62401"/>
            <a:ext cx="7924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41976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799306"/>
          </a:xfrm>
        </p:spPr>
        <p:txBody>
          <a:bodyPr>
            <a:normAutofit/>
          </a:bodyPr>
          <a:lstStyle/>
          <a:p>
            <a:r>
              <a:rPr lang="en-PH" sz="2800" b="1" dirty="0"/>
              <a:t>DISPLAYING VALIDATION ERRORS </a:t>
            </a:r>
            <a:endParaRPr lang="en-PH" sz="2800" dirty="0"/>
          </a:p>
        </p:txBody>
      </p:sp>
      <p:sp>
        <p:nvSpPr>
          <p:cNvPr id="3" name="Content Placeholder 2"/>
          <p:cNvSpPr>
            <a:spLocks noGrp="1"/>
          </p:cNvSpPr>
          <p:nvPr>
            <p:ph idx="1"/>
          </p:nvPr>
        </p:nvSpPr>
        <p:spPr>
          <a:xfrm>
            <a:off x="457200" y="990600"/>
            <a:ext cx="8229600" cy="5464208"/>
          </a:xfrm>
        </p:spPr>
        <p:txBody>
          <a:bodyPr/>
          <a:lstStyle/>
          <a:p>
            <a:r>
              <a:rPr lang="en-PH" dirty="0"/>
              <a:t>One way of displaying those errors to the users is to access those field errors through </a:t>
            </a:r>
            <a:r>
              <a:rPr lang="en-PH" dirty="0" err="1"/>
              <a:t>BindingResult’s</a:t>
            </a:r>
            <a:r>
              <a:rPr lang="en-PH" dirty="0"/>
              <a:t> </a:t>
            </a:r>
            <a:r>
              <a:rPr lang="en-PH" dirty="0" err="1"/>
              <a:t>getFieldError</a:t>
            </a:r>
            <a:r>
              <a:rPr lang="en-PH" dirty="0"/>
              <a:t>() </a:t>
            </a:r>
            <a:r>
              <a:rPr lang="en-PH" dirty="0" smtClean="0"/>
              <a:t>method</a:t>
            </a:r>
            <a:endParaRPr lang="en-PH" dirty="0"/>
          </a:p>
          <a:p>
            <a:r>
              <a:rPr lang="en-PH" dirty="0"/>
              <a:t>&lt;</a:t>
            </a:r>
            <a:r>
              <a:rPr lang="en-PH" dirty="0" err="1"/>
              <a:t>sf:errors</a:t>
            </a:r>
            <a:r>
              <a:rPr lang="en-PH" dirty="0"/>
              <a:t>&gt; </a:t>
            </a:r>
            <a:r>
              <a:rPr lang="en-PH" dirty="0" smtClean="0"/>
              <a:t> - better way</a:t>
            </a:r>
            <a:endParaRPr lang="en-PH" dirty="0"/>
          </a:p>
        </p:txBody>
      </p:sp>
    </p:spTree>
    <p:extLst>
      <p:ext uri="{BB962C8B-B14F-4D97-AF65-F5344CB8AC3E}">
        <p14:creationId xmlns:p14="http://schemas.microsoft.com/office/powerpoint/2010/main" val="28462131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8600"/>
            <a:ext cx="6905625" cy="573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06928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2400"/>
            <a:ext cx="75438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4495800"/>
            <a:ext cx="8153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43658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lstStyle/>
          <a:p>
            <a:r>
              <a:rPr lang="en-PH" dirty="0"/>
              <a:t>If there are multiple errors for a single field, they’ll all be displayed, separated by an HTML &lt;</a:t>
            </a:r>
            <a:r>
              <a:rPr lang="en-PH" dirty="0" err="1"/>
              <a:t>br</a:t>
            </a:r>
            <a:r>
              <a:rPr lang="en-PH" dirty="0"/>
              <a:t>/&gt; </a:t>
            </a:r>
            <a:r>
              <a:rPr lang="en-PH" dirty="0" smtClean="0"/>
              <a:t>tag</a:t>
            </a:r>
          </a:p>
          <a:p>
            <a:endParaRPr lang="en-GB" dirty="0"/>
          </a:p>
          <a:p>
            <a:endParaRPr lang="en-PH"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12" y="1828800"/>
            <a:ext cx="70627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895600"/>
            <a:ext cx="74676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36259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lstStyle/>
          <a:p>
            <a:r>
              <a:rPr lang="en-GB" dirty="0" smtClean="0"/>
              <a:t>Display all errors: </a:t>
            </a:r>
            <a:endParaRPr lang="en-PH"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6801"/>
            <a:ext cx="7086600" cy="45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89835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lstStyle/>
          <a:p>
            <a:r>
              <a:rPr lang="en-PH" dirty="0">
                <a:solidFill>
                  <a:srgbClr val="FFFF00"/>
                </a:solidFill>
              </a:rPr>
              <a:t>Exercise </a:t>
            </a:r>
            <a:r>
              <a:rPr lang="en-PH" dirty="0" smtClean="0">
                <a:solidFill>
                  <a:srgbClr val="FFFF00"/>
                </a:solidFill>
              </a:rPr>
              <a:t>7-9</a:t>
            </a:r>
          </a:p>
          <a:p>
            <a:pPr lvl="1"/>
            <a:r>
              <a:rPr lang="en-PH" dirty="0" smtClean="0">
                <a:solidFill>
                  <a:srgbClr val="FFFF00"/>
                </a:solidFill>
              </a:rPr>
              <a:t>Define </a:t>
            </a:r>
            <a:r>
              <a:rPr lang="en-PH" dirty="0" err="1" smtClean="0">
                <a:solidFill>
                  <a:srgbClr val="FFFF00"/>
                </a:solidFill>
              </a:rPr>
              <a:t>addSpitterFromFormMethod</a:t>
            </a:r>
            <a:r>
              <a:rPr lang="en-PH" dirty="0" smtClean="0">
                <a:solidFill>
                  <a:srgbClr val="FFFF00"/>
                </a:solidFill>
              </a:rPr>
              <a:t>()</a:t>
            </a:r>
          </a:p>
          <a:p>
            <a:pPr lvl="1"/>
            <a:r>
              <a:rPr lang="en-PH" dirty="0">
                <a:solidFill>
                  <a:srgbClr val="FFFF00"/>
                </a:solidFill>
              </a:rPr>
              <a:t>Define </a:t>
            </a:r>
            <a:r>
              <a:rPr lang="en-PH" dirty="0" err="1" smtClean="0">
                <a:solidFill>
                  <a:srgbClr val="FFFF00"/>
                </a:solidFill>
              </a:rPr>
              <a:t>showSpitterProfile</a:t>
            </a:r>
            <a:r>
              <a:rPr lang="en-PH" dirty="0" smtClean="0">
                <a:solidFill>
                  <a:srgbClr val="FFFF00"/>
                </a:solidFill>
              </a:rPr>
              <a:t>()</a:t>
            </a:r>
          </a:p>
          <a:p>
            <a:pPr lvl="1"/>
            <a:r>
              <a:rPr lang="en-GB" dirty="0" smtClean="0">
                <a:solidFill>
                  <a:srgbClr val="FFFF00"/>
                </a:solidFill>
              </a:rPr>
              <a:t>Add validations to </a:t>
            </a:r>
            <a:r>
              <a:rPr lang="en-GB" dirty="0" err="1" smtClean="0">
                <a:solidFill>
                  <a:srgbClr val="FFFF00"/>
                </a:solidFill>
              </a:rPr>
              <a:t>Spitter</a:t>
            </a:r>
            <a:endParaRPr lang="en-GB" dirty="0" smtClean="0">
              <a:solidFill>
                <a:srgbClr val="FFFF00"/>
              </a:solidFill>
            </a:endParaRPr>
          </a:p>
          <a:p>
            <a:pPr lvl="1"/>
            <a:r>
              <a:rPr lang="en-GB" dirty="0" smtClean="0">
                <a:solidFill>
                  <a:srgbClr val="FFFF00"/>
                </a:solidFill>
              </a:rPr>
              <a:t>Make sure errors will be displayed </a:t>
            </a:r>
            <a:r>
              <a:rPr lang="en-GB" smtClean="0">
                <a:solidFill>
                  <a:srgbClr val="FFFF00"/>
                </a:solidFill>
              </a:rPr>
              <a:t>on front view</a:t>
            </a:r>
            <a:endParaRPr lang="en-PH" dirty="0">
              <a:solidFill>
                <a:srgbClr val="FFFF00"/>
              </a:solidFill>
            </a:endParaRPr>
          </a:p>
        </p:txBody>
      </p:sp>
    </p:spTree>
    <p:extLst>
      <p:ext uri="{BB962C8B-B14F-4D97-AF65-F5344CB8AC3E}">
        <p14:creationId xmlns:p14="http://schemas.microsoft.com/office/powerpoint/2010/main" val="148442636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4000" b="1" i="1" dirty="0"/>
              <a:t>7.5 Handling file uploads </a:t>
            </a:r>
            <a:endParaRPr lang="en-PH" sz="4000" dirty="0"/>
          </a:p>
        </p:txBody>
      </p:sp>
      <p:sp>
        <p:nvSpPr>
          <p:cNvPr id="3" name="Content Placeholder 2"/>
          <p:cNvSpPr>
            <a:spLocks noGrp="1"/>
          </p:cNvSpPr>
          <p:nvPr>
            <p:ph idx="1"/>
          </p:nvPr>
        </p:nvSpPr>
        <p:spPr>
          <a:xfrm>
            <a:off x="457200" y="1524000"/>
            <a:ext cx="8229600" cy="4930808"/>
          </a:xfrm>
        </p:spPr>
        <p:txBody>
          <a:bodyPr/>
          <a:lstStyle/>
          <a:p>
            <a:r>
              <a:rPr lang="en-PH" dirty="0"/>
              <a:t>To enable file uploads in the </a:t>
            </a:r>
            <a:r>
              <a:rPr lang="en-PH" dirty="0" err="1"/>
              <a:t>Spitter</a:t>
            </a:r>
            <a:r>
              <a:rPr lang="en-PH" dirty="0"/>
              <a:t> application, we’ll need to do three things: </a:t>
            </a:r>
            <a:endParaRPr lang="en-PH" dirty="0" smtClean="0"/>
          </a:p>
          <a:p>
            <a:pPr lvl="1"/>
            <a:r>
              <a:rPr lang="en-PH" dirty="0"/>
              <a:t>Add a file upload field to the registration form </a:t>
            </a:r>
            <a:endParaRPr lang="en-PH" dirty="0" smtClean="0"/>
          </a:p>
          <a:p>
            <a:pPr lvl="1"/>
            <a:r>
              <a:rPr lang="en-PH" dirty="0"/>
              <a:t>Tweak </a:t>
            </a:r>
            <a:r>
              <a:rPr lang="en-PH" dirty="0" err="1"/>
              <a:t>SpitterController’s</a:t>
            </a:r>
            <a:r>
              <a:rPr lang="en-PH" dirty="0"/>
              <a:t> </a:t>
            </a:r>
            <a:r>
              <a:rPr lang="en-PH" dirty="0" err="1"/>
              <a:t>addSpitterFromForm</a:t>
            </a:r>
            <a:r>
              <a:rPr lang="en-PH" dirty="0"/>
              <a:t>() to receive the uploaded file </a:t>
            </a:r>
            <a:endParaRPr lang="en-PH" dirty="0" smtClean="0"/>
          </a:p>
          <a:p>
            <a:pPr lvl="1"/>
            <a:r>
              <a:rPr lang="en-PH" dirty="0"/>
              <a:t>Configure a multipart file resolver in Spring </a:t>
            </a:r>
            <a:endParaRPr lang="en-PH" dirty="0"/>
          </a:p>
        </p:txBody>
      </p:sp>
    </p:spTree>
    <p:extLst>
      <p:ext uri="{BB962C8B-B14F-4D97-AF65-F5344CB8AC3E}">
        <p14:creationId xmlns:p14="http://schemas.microsoft.com/office/powerpoint/2010/main" val="2704606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normAutofit lnSpcReduction="10000"/>
          </a:bodyPr>
          <a:lstStyle/>
          <a:p>
            <a:r>
              <a:rPr lang="en-PH" dirty="0"/>
              <a:t>logic performed by a controller often results in some information that needs to be carried back to the user and displayed in the </a:t>
            </a:r>
            <a:r>
              <a:rPr lang="en-PH" dirty="0" smtClean="0"/>
              <a:t>browser</a:t>
            </a:r>
            <a:r>
              <a:rPr lang="en-PH" dirty="0"/>
              <a:t> </a:t>
            </a:r>
            <a:r>
              <a:rPr lang="en-PH" dirty="0" smtClean="0"/>
              <a:t>– </a:t>
            </a:r>
            <a:r>
              <a:rPr lang="en-PH" i="1" dirty="0" smtClean="0"/>
              <a:t>model</a:t>
            </a:r>
          </a:p>
          <a:p>
            <a:r>
              <a:rPr lang="en-GB" dirty="0" smtClean="0"/>
              <a:t>Forward to a view – JSP(typically)</a:t>
            </a:r>
          </a:p>
          <a:p>
            <a:r>
              <a:rPr lang="en-PH" dirty="0"/>
              <a:t>One of the last things that a controller does is package up the model data and identify the name of a view that should render the </a:t>
            </a:r>
            <a:r>
              <a:rPr lang="en-PH" dirty="0" smtClean="0"/>
              <a:t>output</a:t>
            </a:r>
            <a:r>
              <a:rPr lang="en-PH" dirty="0"/>
              <a:t> </a:t>
            </a:r>
            <a:r>
              <a:rPr lang="en-PH" dirty="0" smtClean="0"/>
              <a:t>– model and view name back to the </a:t>
            </a:r>
            <a:r>
              <a:rPr lang="en-PH" dirty="0" err="1" smtClean="0"/>
              <a:t>DispatcherServlet</a:t>
            </a:r>
            <a:endParaRPr lang="en-PH" dirty="0" smtClean="0"/>
          </a:p>
          <a:p>
            <a:r>
              <a:rPr lang="en-PH" dirty="0"/>
              <a:t>The view will use the model data to render output that will be carried back to the client by the (not- so-hardworking) response object. </a:t>
            </a:r>
          </a:p>
          <a:p>
            <a:endParaRPr lang="en-PH" dirty="0"/>
          </a:p>
        </p:txBody>
      </p:sp>
    </p:spTree>
    <p:extLst>
      <p:ext uri="{BB962C8B-B14F-4D97-AF65-F5344CB8AC3E}">
        <p14:creationId xmlns:p14="http://schemas.microsoft.com/office/powerpoint/2010/main" val="34366694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a:t>7.5.1 Adding a file upload field to the form </a:t>
            </a:r>
            <a:endParaRPr lang="en-PH" sz="3600" dirty="0"/>
          </a:p>
        </p:txBody>
      </p:sp>
      <p:sp>
        <p:nvSpPr>
          <p:cNvPr id="3" name="Content Placeholder 2"/>
          <p:cNvSpPr>
            <a:spLocks noGrp="1"/>
          </p:cNvSpPr>
          <p:nvPr>
            <p:ph idx="1"/>
          </p:nvPr>
        </p:nvSpPr>
        <p:spPr/>
        <p:txBody>
          <a:bodyPr/>
          <a:lstStyle/>
          <a:p>
            <a:r>
              <a:rPr lang="en-PH" dirty="0"/>
              <a:t>A</a:t>
            </a:r>
            <a:r>
              <a:rPr lang="en-PH" dirty="0" smtClean="0"/>
              <a:t> </a:t>
            </a:r>
            <a:r>
              <a:rPr lang="en-PH" dirty="0"/>
              <a:t>typical form submission has a content type of application/x-www- </a:t>
            </a:r>
            <a:r>
              <a:rPr lang="en-PH" dirty="0" smtClean="0"/>
              <a:t>form-</a:t>
            </a:r>
            <a:r>
              <a:rPr lang="en-PH" dirty="0" err="1" smtClean="0"/>
              <a:t>urlencoded</a:t>
            </a:r>
            <a:endParaRPr lang="en-PH" dirty="0" smtClean="0"/>
          </a:p>
          <a:p>
            <a:r>
              <a:rPr lang="en-PH" dirty="0"/>
              <a:t>Uploaded files are typically binary files and don’t fit well into the name-value pair paradigm </a:t>
            </a:r>
            <a:endParaRPr lang="en-PH"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953000"/>
            <a:ext cx="8153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93296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lstStyle/>
          <a:p>
            <a:r>
              <a:rPr lang="en-PH" dirty="0"/>
              <a:t>With </a:t>
            </a:r>
            <a:r>
              <a:rPr lang="en-PH" dirty="0" err="1"/>
              <a:t>enctype</a:t>
            </a:r>
            <a:r>
              <a:rPr lang="en-PH" dirty="0"/>
              <a:t> set to multipart/form-data, each field will be submitted as a distinct part of the POST request and not as just another </a:t>
            </a:r>
            <a:r>
              <a:rPr lang="en-PH" dirty="0" smtClean="0"/>
              <a:t>name-value </a:t>
            </a:r>
            <a:r>
              <a:rPr lang="en-PH" dirty="0"/>
              <a:t>pair. </a:t>
            </a:r>
            <a:endParaRPr lang="en-PH" dirty="0" smtClean="0"/>
          </a:p>
          <a:p>
            <a:endParaRPr lang="en-GB" dirty="0"/>
          </a:p>
          <a:p>
            <a:endParaRPr lang="en-GB" dirty="0" smtClean="0"/>
          </a:p>
          <a:p>
            <a:endParaRPr lang="en-GB" dirty="0"/>
          </a:p>
          <a:p>
            <a:endParaRPr lang="en-GB" dirty="0" smtClean="0"/>
          </a:p>
          <a:p>
            <a:r>
              <a:rPr lang="en-PH" dirty="0"/>
              <a:t>When the form is submitted, it’ll be posted as a multipart form where one of the parts contains the image file’s binary data. </a:t>
            </a:r>
            <a:endParaRPr lang="en-PH"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667000"/>
            <a:ext cx="8991600"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60145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normAutofit/>
          </a:bodyPr>
          <a:lstStyle/>
          <a:p>
            <a:r>
              <a:rPr lang="en-PH" sz="3600" b="1" i="1" dirty="0"/>
              <a:t>7.5.2 Receiving uploaded files </a:t>
            </a:r>
            <a:endParaRPr lang="en-PH" sz="3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85850"/>
            <a:ext cx="7848600" cy="546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59873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09600"/>
            <a:ext cx="861060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581400"/>
            <a:ext cx="8610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95309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951706"/>
          </a:xfrm>
        </p:spPr>
        <p:txBody>
          <a:bodyPr>
            <a:normAutofit/>
          </a:bodyPr>
          <a:lstStyle/>
          <a:p>
            <a:r>
              <a:rPr lang="en-PH" sz="3200" b="1" dirty="0"/>
              <a:t>SAVING FILES TO AMAZON S3 </a:t>
            </a:r>
            <a:endParaRPr lang="en-PH" sz="3200" dirty="0"/>
          </a:p>
        </p:txBody>
      </p:sp>
      <p:sp>
        <p:nvSpPr>
          <p:cNvPr id="3" name="Content Placeholder 2"/>
          <p:cNvSpPr>
            <a:spLocks noGrp="1"/>
          </p:cNvSpPr>
          <p:nvPr>
            <p:ph idx="1"/>
          </p:nvPr>
        </p:nvSpPr>
        <p:spPr>
          <a:xfrm>
            <a:off x="457200" y="1143000"/>
            <a:ext cx="8229600" cy="5311808"/>
          </a:xfrm>
        </p:spPr>
        <p:txBody>
          <a:bodyPr/>
          <a:lstStyle/>
          <a:p>
            <a:r>
              <a:rPr lang="en-PH" dirty="0"/>
              <a:t>The easiest way to use S3 in Java is with the JetS3t library.7 JetS3t is an open source library for saving and reading files in the S3 cloud. </a:t>
            </a:r>
            <a:endParaRPr lang="en-PH" dirty="0"/>
          </a:p>
        </p:txBody>
      </p:sp>
    </p:spTree>
    <p:extLst>
      <p:ext uri="{BB962C8B-B14F-4D97-AF65-F5344CB8AC3E}">
        <p14:creationId xmlns:p14="http://schemas.microsoft.com/office/powerpoint/2010/main" val="14177656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5000"/>
            <a:ext cx="8229600" cy="739808"/>
          </a:xfrm>
        </p:spPr>
        <p:txBody>
          <a:bodyPr/>
          <a:lstStyle/>
          <a:p>
            <a:endParaRPr lang="en-PH"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8600"/>
            <a:ext cx="8382000" cy="634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85510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b="1" i="1" dirty="0"/>
              <a:t>7.5.3 Configuring Spring for file uploads </a:t>
            </a:r>
            <a:endParaRPr lang="en-PH" sz="3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07" y="2964914"/>
            <a:ext cx="89154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09600" y="1828800"/>
            <a:ext cx="7620000" cy="4154984"/>
          </a:xfrm>
          <a:prstGeom prst="rect">
            <a:avLst/>
          </a:prstGeom>
        </p:spPr>
        <p:txBody>
          <a:bodyPr wrap="square">
            <a:spAutoFit/>
          </a:bodyPr>
          <a:lstStyle/>
          <a:p>
            <a:r>
              <a:rPr lang="en-PH" sz="2400" dirty="0"/>
              <a:t>On its own, </a:t>
            </a:r>
            <a:r>
              <a:rPr lang="en-PH" sz="2400" dirty="0" err="1"/>
              <a:t>DispatcherServlet</a:t>
            </a:r>
            <a:r>
              <a:rPr lang="en-PH" sz="2400" dirty="0"/>
              <a:t> doesn’t know how to deal with multipart form data. </a:t>
            </a:r>
            <a:endParaRPr lang="en-PH" sz="2400" dirty="0" smtClean="0"/>
          </a:p>
          <a:p>
            <a:endParaRPr lang="en-GB" sz="2400" dirty="0"/>
          </a:p>
          <a:p>
            <a:endParaRPr lang="en-GB" sz="2400" dirty="0" smtClean="0"/>
          </a:p>
          <a:p>
            <a:endParaRPr lang="en-GB" sz="2400" dirty="0"/>
          </a:p>
          <a:p>
            <a:endParaRPr lang="en-GB" sz="2400" dirty="0" smtClean="0"/>
          </a:p>
          <a:p>
            <a:endParaRPr lang="en-GB" sz="2400" dirty="0"/>
          </a:p>
          <a:p>
            <a:endParaRPr lang="en-GB" sz="2400" dirty="0" smtClean="0"/>
          </a:p>
          <a:p>
            <a:r>
              <a:rPr lang="en-PH" sz="2400" dirty="0"/>
              <a:t>When </a:t>
            </a:r>
            <a:r>
              <a:rPr lang="en-PH" sz="2400" dirty="0" err="1"/>
              <a:t>DispatcherServlet</a:t>
            </a:r>
            <a:r>
              <a:rPr lang="en-PH" sz="2400" dirty="0"/>
              <a:t> looks for a multipart resolver, it’ll look for it as a bean whose ID is </a:t>
            </a:r>
            <a:r>
              <a:rPr lang="en-PH" sz="2400" dirty="0" err="1"/>
              <a:t>multipartResolver</a:t>
            </a:r>
            <a:r>
              <a:rPr lang="en-PH" sz="2400" dirty="0"/>
              <a:t> </a:t>
            </a:r>
            <a:endParaRPr lang="en-PH" sz="2400" dirty="0"/>
          </a:p>
        </p:txBody>
      </p:sp>
    </p:spTree>
    <p:extLst>
      <p:ext uri="{BB962C8B-B14F-4D97-AF65-F5344CB8AC3E}">
        <p14:creationId xmlns:p14="http://schemas.microsoft.com/office/powerpoint/2010/main" val="27612622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PH" dirty="0" smtClean="0"/>
              <a:t>-End of Chapter 7-</a:t>
            </a:r>
            <a:endParaRPr lang="en-PH" dirty="0"/>
          </a:p>
        </p:txBody>
      </p:sp>
      <p:sp>
        <p:nvSpPr>
          <p:cNvPr id="5" name="Subtitle 4"/>
          <p:cNvSpPr>
            <a:spLocks noGrp="1"/>
          </p:cNvSpPr>
          <p:nvPr>
            <p:ph type="subTitle" idx="1"/>
          </p:nvPr>
        </p:nvSpPr>
        <p:spPr/>
        <p:txBody>
          <a:bodyPr/>
          <a:lstStyle/>
          <a:p>
            <a:endParaRPr lang="en-PH"/>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99032"/>
          </a:xfrm>
        </p:spPr>
        <p:txBody>
          <a:bodyPr>
            <a:normAutofit/>
          </a:bodyPr>
          <a:lstStyle/>
          <a:p>
            <a:r>
              <a:rPr lang="en-PH" sz="3600" b="1" i="1" dirty="0"/>
              <a:t>7.1.2 Setting up Spring MVC </a:t>
            </a:r>
            <a:endParaRPr lang="en-PH" sz="3600" dirty="0"/>
          </a:p>
        </p:txBody>
      </p:sp>
      <p:sp>
        <p:nvSpPr>
          <p:cNvPr id="3" name="Content Placeholder 2"/>
          <p:cNvSpPr>
            <a:spLocks noGrp="1"/>
          </p:cNvSpPr>
          <p:nvPr>
            <p:ph idx="1"/>
          </p:nvPr>
        </p:nvSpPr>
        <p:spPr>
          <a:xfrm>
            <a:off x="457200" y="1066800"/>
            <a:ext cx="8229600" cy="5388008"/>
          </a:xfrm>
        </p:spPr>
        <p:txBody>
          <a:bodyPr>
            <a:normAutofit fontScale="92500" lnSpcReduction="10000"/>
          </a:bodyPr>
          <a:lstStyle/>
          <a:p>
            <a:r>
              <a:rPr lang="en-PH" dirty="0"/>
              <a:t>At the heart of Spring MVC is </a:t>
            </a:r>
            <a:r>
              <a:rPr lang="en-PH" dirty="0" err="1"/>
              <a:t>DispatcherServlet</a:t>
            </a:r>
            <a:r>
              <a:rPr lang="en-PH" dirty="0"/>
              <a:t> </a:t>
            </a:r>
            <a:endParaRPr lang="en-PH" dirty="0" smtClean="0"/>
          </a:p>
          <a:p>
            <a:endParaRPr lang="en-GB" dirty="0"/>
          </a:p>
          <a:p>
            <a:endParaRPr lang="en-GB" dirty="0" smtClean="0"/>
          </a:p>
          <a:p>
            <a:endParaRPr lang="en-GB" dirty="0"/>
          </a:p>
          <a:p>
            <a:endParaRPr lang="en-GB" dirty="0" smtClean="0"/>
          </a:p>
          <a:p>
            <a:endParaRPr lang="en-GB" dirty="0"/>
          </a:p>
          <a:p>
            <a:r>
              <a:rPr lang="en-PH" dirty="0"/>
              <a:t>By default, when </a:t>
            </a:r>
            <a:r>
              <a:rPr lang="en-PH" dirty="0" err="1" smtClean="0"/>
              <a:t>DispatcherServlet</a:t>
            </a:r>
            <a:r>
              <a:rPr lang="en-PH" dirty="0" smtClean="0"/>
              <a:t> </a:t>
            </a:r>
            <a:r>
              <a:rPr lang="en-PH" dirty="0"/>
              <a:t>is loaded, it’ll load the Spring application context from an XML file whose name is based on the name of the </a:t>
            </a:r>
            <a:r>
              <a:rPr lang="en-PH" dirty="0" smtClean="0"/>
              <a:t>servlet (spitter-servlet.xml)</a:t>
            </a:r>
            <a:endParaRPr lang="en-PH"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09800"/>
            <a:ext cx="8077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5071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26208"/>
          </a:xfrm>
        </p:spPr>
        <p:txBody>
          <a:bodyPr/>
          <a:lstStyle/>
          <a:p>
            <a:r>
              <a:rPr lang="en-PH" sz="2800" dirty="0"/>
              <a:t>Next we must indicate what URLs will be handled by the </a:t>
            </a:r>
            <a:r>
              <a:rPr lang="en-PH" sz="2800" dirty="0" err="1"/>
              <a:t>DispatcherServlet</a:t>
            </a:r>
            <a:r>
              <a:rPr lang="en-PH" sz="2800" dirty="0"/>
              <a:t>. </a:t>
            </a:r>
            <a:endParaRPr lang="en-PH" sz="2800" dirty="0" smtClean="0"/>
          </a:p>
          <a:p>
            <a:endParaRPr lang="en-GB" dirty="0"/>
          </a:p>
          <a:p>
            <a:pPr marL="64008" indent="0">
              <a:buNone/>
            </a:pPr>
            <a:endParaRPr lang="en-GB" dirty="0" smtClean="0"/>
          </a:p>
          <a:p>
            <a:r>
              <a:rPr lang="en-PH" sz="2800" dirty="0"/>
              <a:t>Spring’s </a:t>
            </a:r>
            <a:r>
              <a:rPr lang="en-PH" sz="2800" dirty="0" err="1"/>
              <a:t>mvc</a:t>
            </a:r>
            <a:r>
              <a:rPr lang="en-PH" sz="2800" dirty="0"/>
              <a:t> namespace includes a new &lt;</a:t>
            </a:r>
            <a:r>
              <a:rPr lang="en-PH" sz="2800" dirty="0" err="1"/>
              <a:t>mvc:resources</a:t>
            </a:r>
            <a:r>
              <a:rPr lang="en-PH" sz="2800" dirty="0"/>
              <a:t>&gt; element that handles requests for static content for you.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19200"/>
            <a:ext cx="7924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581400"/>
            <a:ext cx="83820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73264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6201</TotalTime>
  <Words>3072</Words>
  <Application>Microsoft Office PowerPoint</Application>
  <PresentationFormat>On-screen Show (4:3)</PresentationFormat>
  <Paragraphs>244</Paragraphs>
  <Slides>77</Slides>
  <Notes>23</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Verve</vt:lpstr>
      <vt:lpstr>Chapter 7: Building web applications with Spring MVC </vt:lpstr>
      <vt:lpstr>PowerPoint Presentation</vt:lpstr>
      <vt:lpstr>7.1 Getting started with Spring MVC </vt:lpstr>
      <vt:lpstr>PowerPoint Presentation</vt:lpstr>
      <vt:lpstr>7.1.1 Following a request through Spring MVC </vt:lpstr>
      <vt:lpstr>PowerPoint Presentation</vt:lpstr>
      <vt:lpstr>PowerPoint Presentation</vt:lpstr>
      <vt:lpstr>7.1.2 Setting up Spring MVC </vt:lpstr>
      <vt:lpstr>PowerPoint Presentation</vt:lpstr>
      <vt:lpstr>PowerPoint Presentation</vt:lpstr>
      <vt:lpstr>PowerPoint Presentation</vt:lpstr>
      <vt:lpstr>7.2 Writing a basic controller </vt:lpstr>
      <vt:lpstr>PowerPoint Presentation</vt:lpstr>
      <vt:lpstr>7.2.1 Configuring an annotation-driven Spring MVC </vt:lpstr>
      <vt:lpstr>PowerPoint Presentation</vt:lpstr>
      <vt:lpstr>7.2.2 Defining the home page controller </vt:lpstr>
      <vt:lpstr>PowerPoint Presentation</vt:lpstr>
      <vt:lpstr>PowerPoint Presentation</vt:lpstr>
      <vt:lpstr>PowerPoint Presentation</vt:lpstr>
      <vt:lpstr>PowerPoint Presentation</vt:lpstr>
      <vt:lpstr>TESTING THE CONTROLLER </vt:lpstr>
      <vt:lpstr>PowerPoint Presentation</vt:lpstr>
      <vt:lpstr>7.2.3 Resolving views </vt:lpstr>
      <vt:lpstr>PowerPoint Presentation</vt:lpstr>
      <vt:lpstr>PowerPoint Presentation</vt:lpstr>
      <vt:lpstr>RESOLVING INTERNAL VIEWS </vt:lpstr>
      <vt:lpstr>PowerPoint Presentation</vt:lpstr>
      <vt:lpstr>PowerPoint Presentation</vt:lpstr>
      <vt:lpstr>PowerPoint Presentation</vt:lpstr>
      <vt:lpstr>RESOLVING TILES VIEWS </vt:lpstr>
      <vt:lpstr>PowerPoint Presentation</vt:lpstr>
      <vt:lpstr>PowerPoint Presentation</vt:lpstr>
      <vt:lpstr>PowerPoint Presentation</vt:lpstr>
      <vt:lpstr>7.2.4 Defining the home page view </vt:lpstr>
      <vt:lpstr>PowerPoint Presentation</vt:lpstr>
      <vt:lpstr>PowerPoint Presentation</vt:lpstr>
      <vt:lpstr>7.2.5 Rounding out the Spring application context </vt:lpstr>
      <vt:lpstr>PowerPoint Presentation</vt:lpstr>
      <vt:lpstr>PowerPoint Presentation</vt:lpstr>
      <vt:lpstr>7.3 Handling controller input </vt:lpstr>
      <vt:lpstr>7.3.1 Writing a controller that processes input </vt:lpstr>
      <vt:lpstr>PowerPoint Presentation</vt:lpstr>
      <vt:lpstr>PowerPoint Presentation</vt:lpstr>
      <vt:lpstr>PowerPoint Presentation</vt:lpstr>
      <vt:lpstr>PowerPoint Presentation</vt:lpstr>
      <vt:lpstr>7.3.2 Rendering the view </vt:lpstr>
      <vt:lpstr>PowerPoint Presentation</vt:lpstr>
      <vt:lpstr>PowerPoint Presentation</vt:lpstr>
      <vt:lpstr>7.4 Processing forms </vt:lpstr>
      <vt:lpstr>7.4.1 Displaying the registration form </vt:lpstr>
      <vt:lpstr>PowerPoint Presentation</vt:lpstr>
      <vt:lpstr>PowerPoint Presentation</vt:lpstr>
      <vt:lpstr>DEFINING THE FORM VIEW </vt:lpstr>
      <vt:lpstr>PowerPoint Presentation</vt:lpstr>
      <vt:lpstr>PowerPoint Presentation</vt:lpstr>
      <vt:lpstr>PowerPoint Presentation</vt:lpstr>
      <vt:lpstr>7.4.2 Processing form input </vt:lpstr>
      <vt:lpstr>PowerPoint Presentation</vt:lpstr>
      <vt:lpstr>HANDLING REQUESTS WITH PATH VARIABLES </vt:lpstr>
      <vt:lpstr>7.4.3 Validating input </vt:lpstr>
      <vt:lpstr>PowerPoint Presentation</vt:lpstr>
      <vt:lpstr>DECLARING VALIDATION RULES </vt:lpstr>
      <vt:lpstr>DISPLAYING VALIDATION ERRORS </vt:lpstr>
      <vt:lpstr>PowerPoint Presentation</vt:lpstr>
      <vt:lpstr>PowerPoint Presentation</vt:lpstr>
      <vt:lpstr>PowerPoint Presentation</vt:lpstr>
      <vt:lpstr>PowerPoint Presentation</vt:lpstr>
      <vt:lpstr>PowerPoint Presentation</vt:lpstr>
      <vt:lpstr>7.5 Handling file uploads </vt:lpstr>
      <vt:lpstr>7.5.1 Adding a file upload field to the form </vt:lpstr>
      <vt:lpstr>PowerPoint Presentation</vt:lpstr>
      <vt:lpstr>7.5.2 Receiving uploaded files </vt:lpstr>
      <vt:lpstr>PowerPoint Presentation</vt:lpstr>
      <vt:lpstr>SAVING FILES TO AMAZON S3 </vt:lpstr>
      <vt:lpstr>PowerPoint Presentation</vt:lpstr>
      <vt:lpstr>7.5.3 Configuring Spring for file uploads </vt:lpstr>
      <vt:lpstr>-End of Chapter 7-</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3</dc:title>
  <dc:creator>KDMANDAWE</dc:creator>
  <cp:lastModifiedBy>Kenneth D. Mandawe</cp:lastModifiedBy>
  <cp:revision>1572</cp:revision>
  <dcterms:created xsi:type="dcterms:W3CDTF">2014-05-18T07:01:25Z</dcterms:created>
  <dcterms:modified xsi:type="dcterms:W3CDTF">2014-07-01T14:36:07Z</dcterms:modified>
</cp:coreProperties>
</file>