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2"/>
  </p:notesMasterIdLst>
  <p:sldIdLst>
    <p:sldId id="259" r:id="rId2"/>
    <p:sldId id="347" r:id="rId3"/>
    <p:sldId id="348" r:id="rId4"/>
    <p:sldId id="349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4" r:id="rId38"/>
    <p:sldId id="383" r:id="rId39"/>
    <p:sldId id="385" r:id="rId40"/>
    <p:sldId id="34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74101" autoAdjust="0"/>
  </p:normalViewPr>
  <p:slideViewPr>
    <p:cSldViewPr>
      <p:cViewPr>
        <p:scale>
          <a:sx n="75" d="100"/>
          <a:sy n="75" d="100"/>
        </p:scale>
        <p:origin x="-181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A93E3-3A95-4C26-A36C-A5A273B1124E}" type="datetimeFigureOut">
              <a:rPr lang="en-PH" smtClean="0"/>
              <a:pPr/>
              <a:t>7/4/2014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5A4BC-A88C-40C3-B7D0-5A7D71D9C3EC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628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P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Starting with the shopping cart, the application leads you through a process of entering shipping details, billing information, and ultimately an order confirmation. 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5A4BC-A88C-40C3-B7D0-5A7D71D9C3EC}" type="slidenum">
              <a:rPr lang="en-PH" smtClean="0"/>
              <a:pPr/>
              <a:t>1</a:t>
            </a:fld>
            <a:endParaRPr lang="en-P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-When configured this way, the flow’s ID is derived from the base name of the flow definition file; </a:t>
            </a:r>
            <a:r>
              <a:rPr lang="en-PH" i="1" dirty="0" err="1" smtClean="0"/>
              <a:t>springpizza</a:t>
            </a:r>
            <a:r>
              <a:rPr lang="en-PH" i="1" dirty="0" smtClean="0"/>
              <a:t> </a:t>
            </a:r>
            <a:r>
              <a:rPr lang="en-PH" dirty="0" smtClean="0"/>
              <a:t>in this case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5A4BC-A88C-40C3-B7D0-5A7D71D9C3EC}" type="slidenum">
              <a:rPr lang="en-PH" smtClean="0"/>
              <a:pPr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949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5A4BC-A88C-40C3-B7D0-5A7D71D9C3EC}" type="slidenum">
              <a:rPr lang="en-PH" smtClean="0"/>
              <a:pPr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1818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The &lt;set&gt; element works much the same as the &lt;evaluate&gt; element, setting a </a:t>
            </a:r>
            <a:r>
              <a:rPr lang="en-PH" dirty="0" err="1" smtClean="0"/>
              <a:t>vari</a:t>
            </a:r>
            <a:r>
              <a:rPr lang="en-PH" dirty="0" smtClean="0"/>
              <a:t>-</a:t>
            </a:r>
          </a:p>
          <a:p>
            <a:r>
              <a:rPr lang="en-PH" dirty="0" smtClean="0"/>
              <a:t>able to the resulting value from an evaluated expression.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5A4BC-A88C-40C3-B7D0-5A7D71D9C3EC}" type="slidenum">
              <a:rPr lang="en-PH" smtClean="0"/>
              <a:pPr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2630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-The boxes in the diagram represent states and the arrows represent transitions. 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5A4BC-A88C-40C3-B7D0-5A7D71D9C3EC}" type="slidenum">
              <a:rPr lang="en-PH" smtClean="0"/>
              <a:pPr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0525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-The </a:t>
            </a:r>
            <a:r>
              <a:rPr lang="en-P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identifyCustomer</a:t>
            </a:r>
            <a:r>
              <a:rPr lang="en-P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P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subflow</a:t>
            </a:r>
            <a:r>
              <a:rPr lang="en-P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state uses the &lt;output&gt; element to populate the order’s customer property, setting it to the output received from calling the customer </a:t>
            </a:r>
            <a:r>
              <a:rPr lang="en-P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subflow</a:t>
            </a:r>
            <a:r>
              <a:rPr lang="en-P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P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-The </a:t>
            </a:r>
            <a:r>
              <a:rPr lang="en-P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buildOrder</a:t>
            </a:r>
            <a:r>
              <a:rPr lang="en-P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P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takePayment</a:t>
            </a:r>
            <a:r>
              <a:rPr lang="en-P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states take a different approach, using &lt;input&gt; to pass the order flow variable as input so that those sub- flows can populate the order internally. 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P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P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saveOrder</a:t>
            </a:r>
            <a:r>
              <a:rPr lang="en-P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state is an action state that handles that task. It uses</a:t>
            </a:r>
          </a:p>
          <a:p>
            <a:r>
              <a:rPr lang="en-P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&lt;evaluate&gt; to make a call to the </a:t>
            </a:r>
            <a:r>
              <a:rPr lang="en-P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saveOrder</a:t>
            </a:r>
            <a:r>
              <a:rPr lang="en-P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method on the bean whose ID is</a:t>
            </a:r>
          </a:p>
          <a:p>
            <a:r>
              <a:rPr lang="en-P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pizzaFlowActions</a:t>
            </a:r>
            <a:r>
              <a:rPr lang="en-P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passing in the order to be saved.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5A4BC-A88C-40C3-B7D0-5A7D71D9C3EC}" type="slidenum">
              <a:rPr lang="en-PH" smtClean="0"/>
              <a:pPr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566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E499A1F-4D05-42F1-B7FB-9BE527682E19}" type="datetimeFigureOut">
              <a:rPr lang="en-PH" smtClean="0"/>
              <a:pPr/>
              <a:t>7/4/2014</a:t>
            </a:fld>
            <a:endParaRPr lang="en-P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P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6585CD5-4768-4CCD-AE8D-983ADF0D163B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A1F-4D05-42F1-B7FB-9BE527682E19}" type="datetimeFigureOut">
              <a:rPr lang="en-PH" smtClean="0"/>
              <a:pPr/>
              <a:t>7/4/2014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5CD5-4768-4CCD-AE8D-983ADF0D163B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A1F-4D05-42F1-B7FB-9BE527682E19}" type="datetimeFigureOut">
              <a:rPr lang="en-PH" smtClean="0"/>
              <a:pPr/>
              <a:t>7/4/2014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5CD5-4768-4CCD-AE8D-983ADF0D163B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E499A1F-4D05-42F1-B7FB-9BE527682E19}" type="datetimeFigureOut">
              <a:rPr lang="en-PH" smtClean="0"/>
              <a:pPr/>
              <a:t>7/4/2014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5CD5-4768-4CCD-AE8D-983ADF0D163B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E499A1F-4D05-42F1-B7FB-9BE527682E19}" type="datetimeFigureOut">
              <a:rPr lang="en-PH" smtClean="0"/>
              <a:pPr/>
              <a:t>7/4/2014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6585CD5-4768-4CCD-AE8D-983ADF0D163B}" type="slidenum">
              <a:rPr lang="en-PH" smtClean="0"/>
              <a:pPr/>
              <a:t>‹#›</a:t>
            </a:fld>
            <a:endParaRPr lang="en-PH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E499A1F-4D05-42F1-B7FB-9BE527682E19}" type="datetimeFigureOut">
              <a:rPr lang="en-PH" smtClean="0"/>
              <a:pPr/>
              <a:t>7/4/2014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6585CD5-4768-4CCD-AE8D-983ADF0D163B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E499A1F-4D05-42F1-B7FB-9BE527682E19}" type="datetimeFigureOut">
              <a:rPr lang="en-PH" smtClean="0"/>
              <a:pPr/>
              <a:t>7/4/2014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6585CD5-4768-4CCD-AE8D-983ADF0D163B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A1F-4D05-42F1-B7FB-9BE527682E19}" type="datetimeFigureOut">
              <a:rPr lang="en-PH" smtClean="0"/>
              <a:pPr/>
              <a:t>7/4/2014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5CD5-4768-4CCD-AE8D-983ADF0D163B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E499A1F-4D05-42F1-B7FB-9BE527682E19}" type="datetimeFigureOut">
              <a:rPr lang="en-PH" smtClean="0"/>
              <a:pPr/>
              <a:t>7/4/2014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6585CD5-4768-4CCD-AE8D-983ADF0D163B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E499A1F-4D05-42F1-B7FB-9BE527682E19}" type="datetimeFigureOut">
              <a:rPr lang="en-PH" smtClean="0"/>
              <a:pPr/>
              <a:t>7/4/2014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6585CD5-4768-4CCD-AE8D-983ADF0D163B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E499A1F-4D05-42F1-B7FB-9BE527682E19}" type="datetimeFigureOut">
              <a:rPr lang="en-PH" smtClean="0"/>
              <a:pPr/>
              <a:t>7/4/2014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6585CD5-4768-4CCD-AE8D-983ADF0D163B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E499A1F-4D05-42F1-B7FB-9BE527682E19}" type="datetimeFigureOut">
              <a:rPr lang="en-PH" smtClean="0"/>
              <a:pPr/>
              <a:t>7/4/2014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P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6585CD5-4768-4CCD-AE8D-983ADF0D163B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80306"/>
          </a:xfrm>
        </p:spPr>
        <p:txBody>
          <a:bodyPr>
            <a:normAutofit fontScale="90000"/>
          </a:bodyPr>
          <a:lstStyle/>
          <a:p>
            <a:r>
              <a:rPr lang="en-PH" dirty="0" smtClean="0"/>
              <a:t>Chapter 8: </a:t>
            </a:r>
            <a:r>
              <a:rPr lang="en-PH" i="1" dirty="0"/>
              <a:t>Working with Spring Web Flow 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305800" cy="2340008"/>
          </a:xfrm>
        </p:spPr>
        <p:txBody>
          <a:bodyPr>
            <a:normAutofit fontScale="85000" lnSpcReduction="10000"/>
          </a:bodyPr>
          <a:lstStyle/>
          <a:p>
            <a:r>
              <a:rPr lang="en-PH" dirty="0"/>
              <a:t>There are times when a web application must take control of a web surfer’s </a:t>
            </a:r>
            <a:r>
              <a:rPr lang="en-PH" dirty="0" err="1"/>
              <a:t>voy</a:t>
            </a:r>
            <a:r>
              <a:rPr lang="en-PH" dirty="0"/>
              <a:t>- age, leading the user step by step through the application. </a:t>
            </a:r>
            <a:endParaRPr lang="en-PH" dirty="0" smtClean="0"/>
          </a:p>
          <a:p>
            <a:r>
              <a:rPr lang="en-PH" dirty="0"/>
              <a:t>The quintessential exam- </a:t>
            </a:r>
            <a:r>
              <a:rPr lang="en-PH" dirty="0" err="1"/>
              <a:t>ple</a:t>
            </a:r>
            <a:r>
              <a:rPr lang="en-PH" dirty="0"/>
              <a:t> of such an application is the checkout process on an e-commerce site. </a:t>
            </a:r>
            <a:r>
              <a:rPr lang="en-PH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6858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txBody>
          <a:bodyPr>
            <a:normAutofit/>
          </a:bodyPr>
          <a:lstStyle/>
          <a:p>
            <a:r>
              <a:rPr lang="en-PH" sz="3200" b="1" dirty="0"/>
              <a:t>HANDLING FLOW REQUESTS</a:t>
            </a:r>
            <a:endParaRPr lang="en-P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88008"/>
          </a:xfrm>
        </p:spPr>
        <p:txBody>
          <a:bodyPr/>
          <a:lstStyle/>
          <a:p>
            <a:r>
              <a:rPr lang="en-PH" dirty="0"/>
              <a:t>As we saw in the previous chapter, </a:t>
            </a:r>
            <a:r>
              <a:rPr lang="en-PH" dirty="0" err="1"/>
              <a:t>DispatcherServlet</a:t>
            </a:r>
            <a:r>
              <a:rPr lang="en-PH" dirty="0"/>
              <a:t> typically dispatches requests to controllers</a:t>
            </a:r>
            <a:r>
              <a:rPr lang="en-PH" dirty="0" smtClean="0"/>
              <a:t>.</a:t>
            </a:r>
          </a:p>
          <a:p>
            <a:r>
              <a:rPr lang="en-PH" dirty="0"/>
              <a:t>F</a:t>
            </a:r>
            <a:r>
              <a:rPr lang="en-PH" dirty="0" smtClean="0"/>
              <a:t>or </a:t>
            </a:r>
            <a:r>
              <a:rPr lang="en-PH" dirty="0"/>
              <a:t>flows, we’ll need a </a:t>
            </a:r>
            <a:r>
              <a:rPr lang="en-PH" dirty="0" err="1"/>
              <a:t>FlowHandlerMapping</a:t>
            </a:r>
            <a:r>
              <a:rPr lang="en-PH" dirty="0"/>
              <a:t> to help </a:t>
            </a:r>
            <a:r>
              <a:rPr lang="en-PH" dirty="0" err="1" smtClean="0"/>
              <a:t>DispatcherServlet</a:t>
            </a:r>
            <a:r>
              <a:rPr lang="en-PH" dirty="0" smtClean="0"/>
              <a:t> </a:t>
            </a:r>
            <a:r>
              <a:rPr lang="en-PH" dirty="0"/>
              <a:t>know that it should send flow requests to Spring Web Flow.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4724400"/>
            <a:ext cx="85534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92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26208"/>
          </a:xfrm>
        </p:spPr>
        <p:txBody>
          <a:bodyPr>
            <a:normAutofit lnSpcReduction="10000"/>
          </a:bodyPr>
          <a:lstStyle/>
          <a:p>
            <a:r>
              <a:rPr lang="en-PH" dirty="0" smtClean="0"/>
              <a:t>the </a:t>
            </a:r>
            <a:r>
              <a:rPr lang="en-PH" dirty="0" err="1">
                <a:solidFill>
                  <a:schemeClr val="accent1"/>
                </a:solidFill>
              </a:rPr>
              <a:t>FlowHandlerMapping</a:t>
            </a:r>
            <a:r>
              <a:rPr lang="en-PH" dirty="0"/>
              <a:t> is wired with a reference to the flow registry so it knows when a request’s URL maps to a flow</a:t>
            </a:r>
            <a:r>
              <a:rPr lang="en-PH" dirty="0" smtClean="0"/>
              <a:t>.</a:t>
            </a:r>
          </a:p>
          <a:p>
            <a:r>
              <a:rPr lang="en-PH" dirty="0"/>
              <a:t>For example, if we have a flow whose ID is pizza, then </a:t>
            </a:r>
            <a:r>
              <a:rPr lang="en-PH" dirty="0" err="1">
                <a:solidFill>
                  <a:schemeClr val="accent1"/>
                </a:solidFill>
              </a:rPr>
              <a:t>FlowHandlerMapping</a:t>
            </a:r>
            <a:r>
              <a:rPr lang="en-PH" dirty="0"/>
              <a:t> will know to map a request to that flow if the request’s URL pattern (relative to the application context path) is /pizza</a:t>
            </a:r>
            <a:r>
              <a:rPr lang="en-PH" dirty="0" smtClean="0"/>
              <a:t>.</a:t>
            </a:r>
          </a:p>
          <a:p>
            <a:endParaRPr lang="en-GB" dirty="0"/>
          </a:p>
          <a:p>
            <a:r>
              <a:rPr lang="en-PH" dirty="0"/>
              <a:t>Whereas the </a:t>
            </a:r>
            <a:r>
              <a:rPr lang="en-PH" dirty="0" err="1">
                <a:solidFill>
                  <a:schemeClr val="accent1"/>
                </a:solidFill>
              </a:rPr>
              <a:t>FlowHandlerMapping</a:t>
            </a:r>
            <a:r>
              <a:rPr lang="en-PH" dirty="0" err="1"/>
              <a:t>’s</a:t>
            </a:r>
            <a:r>
              <a:rPr lang="en-PH" dirty="0"/>
              <a:t> job is to direct flow requests to Spring Web Flow, it’s the job of a </a:t>
            </a:r>
            <a:r>
              <a:rPr lang="en-PH" dirty="0" err="1">
                <a:solidFill>
                  <a:schemeClr val="accent1"/>
                </a:solidFill>
              </a:rPr>
              <a:t>FlowHandlerAdapter</a:t>
            </a:r>
            <a:r>
              <a:rPr lang="en-PH" dirty="0"/>
              <a:t> to answer that call.</a:t>
            </a:r>
          </a:p>
        </p:txBody>
      </p:sp>
    </p:spTree>
    <p:extLst>
      <p:ext uri="{BB962C8B-B14F-4D97-AF65-F5344CB8AC3E}">
        <p14:creationId xmlns:p14="http://schemas.microsoft.com/office/powerpoint/2010/main" val="1266364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73808"/>
          </a:xfrm>
        </p:spPr>
        <p:txBody>
          <a:bodyPr/>
          <a:lstStyle/>
          <a:p>
            <a:r>
              <a:rPr lang="en-PH" dirty="0"/>
              <a:t>A </a:t>
            </a:r>
            <a:r>
              <a:rPr lang="en-PH" dirty="0" err="1">
                <a:solidFill>
                  <a:schemeClr val="accent1"/>
                </a:solidFill>
              </a:rPr>
              <a:t>FlowHandlerAdapter</a:t>
            </a:r>
            <a:r>
              <a:rPr lang="en-PH" dirty="0"/>
              <a:t> is equivalent to a Spring MVC controller in that it handles requests coming in for a flow and processes those requests</a:t>
            </a:r>
            <a:r>
              <a:rPr lang="en-PH" dirty="0" smtClean="0"/>
              <a:t>.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PH" dirty="0"/>
              <a:t>This handler adapter is the bridge between </a:t>
            </a:r>
            <a:r>
              <a:rPr lang="en-PH" dirty="0" err="1"/>
              <a:t>DispatcherServlet</a:t>
            </a:r>
            <a:r>
              <a:rPr lang="en-PH" dirty="0"/>
              <a:t> and Spring Web Flow.</a:t>
            </a:r>
            <a:endParaRPr lang="en-PH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667000"/>
            <a:ext cx="83153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92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50008"/>
          </a:xfrm>
        </p:spPr>
        <p:txBody>
          <a:bodyPr/>
          <a:lstStyle/>
          <a:p>
            <a:r>
              <a:rPr lang="en-PH" dirty="0">
                <a:solidFill>
                  <a:srgbClr val="FFFF00"/>
                </a:solidFill>
              </a:rPr>
              <a:t>Exercise 8</a:t>
            </a:r>
            <a:r>
              <a:rPr lang="en-PH" dirty="0" smtClean="0">
                <a:solidFill>
                  <a:srgbClr val="FFFF00"/>
                </a:solidFill>
              </a:rPr>
              <a:t>-1</a:t>
            </a:r>
            <a:endParaRPr lang="en-PH" dirty="0">
              <a:solidFill>
                <a:srgbClr val="FFFF00"/>
              </a:solidFill>
            </a:endParaRPr>
          </a:p>
          <a:p>
            <a:pPr lvl="1"/>
            <a:r>
              <a:rPr lang="en-GB" dirty="0" smtClean="0">
                <a:solidFill>
                  <a:srgbClr val="FFFF00"/>
                </a:solidFill>
              </a:rPr>
              <a:t>Configure all the beans and components needed for Spring Web Flow to work</a:t>
            </a:r>
          </a:p>
          <a:p>
            <a:pPr lvl="2"/>
            <a:r>
              <a:rPr lang="en-GB" dirty="0">
                <a:solidFill>
                  <a:schemeClr val="accent1"/>
                </a:solidFill>
              </a:rPr>
              <a:t>f</a:t>
            </a:r>
            <a:r>
              <a:rPr lang="en-GB" dirty="0" smtClean="0">
                <a:solidFill>
                  <a:schemeClr val="accent1"/>
                </a:solidFill>
              </a:rPr>
              <a:t>low.xml</a:t>
            </a:r>
            <a:endParaRPr lang="en-PH" dirty="0">
              <a:solidFill>
                <a:schemeClr val="accent1"/>
              </a:solidFill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412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04106"/>
          </a:xfrm>
        </p:spPr>
        <p:txBody>
          <a:bodyPr>
            <a:normAutofit/>
          </a:bodyPr>
          <a:lstStyle/>
          <a:p>
            <a:r>
              <a:rPr lang="en-PH" sz="4000" b="1" i="1" dirty="0"/>
              <a:t>8.2 The components of a flow </a:t>
            </a:r>
            <a:endParaRPr lang="en-P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11808"/>
          </a:xfrm>
        </p:spPr>
        <p:txBody>
          <a:bodyPr/>
          <a:lstStyle/>
          <a:p>
            <a:r>
              <a:rPr lang="en-PH" dirty="0"/>
              <a:t>In Spring Web Flow, a flow is defined by three primary </a:t>
            </a:r>
            <a:r>
              <a:rPr lang="en-PH" dirty="0" smtClean="0"/>
              <a:t>elements</a:t>
            </a:r>
          </a:p>
          <a:p>
            <a:pPr lvl="1"/>
            <a:r>
              <a:rPr lang="en-PH" i="1" dirty="0"/>
              <a:t>s</a:t>
            </a:r>
            <a:r>
              <a:rPr lang="en-PH" i="1" dirty="0" smtClean="0"/>
              <a:t>tates </a:t>
            </a:r>
            <a:r>
              <a:rPr lang="en-PH" dirty="0"/>
              <a:t>are points in a flow where something happens. </a:t>
            </a:r>
            <a:r>
              <a:rPr lang="en-PH" dirty="0" smtClean="0"/>
              <a:t> Think of road trips (towns, truck stops, scenic stops)</a:t>
            </a:r>
          </a:p>
          <a:p>
            <a:pPr lvl="2"/>
            <a:r>
              <a:rPr lang="en-PH" dirty="0" smtClean="0"/>
              <a:t>some </a:t>
            </a:r>
            <a:r>
              <a:rPr lang="en-PH" dirty="0"/>
              <a:t>logic is performed, some decision is made, or some page is presented to the </a:t>
            </a:r>
            <a:r>
              <a:rPr lang="en-PH" dirty="0" smtClean="0"/>
              <a:t>user</a:t>
            </a:r>
          </a:p>
          <a:p>
            <a:pPr lvl="1"/>
            <a:r>
              <a:rPr lang="en-PH" i="1" dirty="0"/>
              <a:t>transitions </a:t>
            </a:r>
            <a:r>
              <a:rPr lang="en-PH" dirty="0"/>
              <a:t>are the roads that connect those </a:t>
            </a:r>
            <a:r>
              <a:rPr lang="en-PH" dirty="0" smtClean="0"/>
              <a:t>points</a:t>
            </a:r>
            <a:endParaRPr lang="en-PH" dirty="0"/>
          </a:p>
          <a:p>
            <a:pPr lvl="1"/>
            <a:r>
              <a:rPr lang="en-PH" dirty="0"/>
              <a:t>as a flow progresses, it collects some data: the current condition of the </a:t>
            </a:r>
            <a:r>
              <a:rPr lang="en-PH" dirty="0" smtClean="0"/>
              <a:t>flow</a:t>
            </a:r>
            <a:r>
              <a:rPr lang="en-PH" dirty="0"/>
              <a:t> </a:t>
            </a:r>
            <a:r>
              <a:rPr lang="en-PH" dirty="0" smtClean="0"/>
              <a:t>-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60171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51706"/>
          </a:xfrm>
        </p:spPr>
        <p:txBody>
          <a:bodyPr>
            <a:normAutofit/>
          </a:bodyPr>
          <a:lstStyle/>
          <a:p>
            <a:r>
              <a:rPr lang="en-PH" sz="3600" b="1" i="1" dirty="0"/>
              <a:t>8.2.1 States </a:t>
            </a:r>
            <a:endParaRPr lang="en-P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88008"/>
          </a:xfrm>
        </p:spPr>
        <p:txBody>
          <a:bodyPr/>
          <a:lstStyle/>
          <a:p>
            <a:r>
              <a:rPr lang="en-PH" dirty="0"/>
              <a:t>The selection of states provided by Spring Web Flow makes it possible to construct virtually any arrangement of functionality into a conversational web </a:t>
            </a:r>
            <a:r>
              <a:rPr lang="en-PH" dirty="0" smtClean="0"/>
              <a:t>application</a:t>
            </a:r>
            <a:endParaRPr lang="en-PH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505200"/>
            <a:ext cx="85153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6790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51706"/>
          </a:xfrm>
        </p:spPr>
        <p:txBody>
          <a:bodyPr>
            <a:normAutofit/>
          </a:bodyPr>
          <a:lstStyle/>
          <a:p>
            <a:r>
              <a:rPr lang="en-PH" sz="3200" b="1" dirty="0"/>
              <a:t>VIEW STATES </a:t>
            </a:r>
            <a:endParaRPr lang="en-P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88008"/>
          </a:xfrm>
        </p:spPr>
        <p:txBody>
          <a:bodyPr>
            <a:normAutofit fontScale="92500" lnSpcReduction="20000"/>
          </a:bodyPr>
          <a:lstStyle/>
          <a:p>
            <a:r>
              <a:rPr lang="en-PH" dirty="0"/>
              <a:t>View states are used to display information to the user and to offer the user an </a:t>
            </a:r>
            <a:r>
              <a:rPr lang="en-PH" dirty="0" smtClean="0"/>
              <a:t>opportunity </a:t>
            </a:r>
            <a:r>
              <a:rPr lang="en-PH" dirty="0"/>
              <a:t>to play an active role in the flow. </a:t>
            </a:r>
            <a:endParaRPr lang="en-PH" dirty="0" smtClean="0"/>
          </a:p>
          <a:p>
            <a:r>
              <a:rPr lang="en-PH" dirty="0"/>
              <a:t>Within the flow definition XML file, the &lt;view-state&gt; element is used to define a view state: </a:t>
            </a:r>
            <a:endParaRPr lang="en-PH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PH" dirty="0" smtClean="0"/>
              <a:t>the </a:t>
            </a:r>
            <a:r>
              <a:rPr lang="en-PH" dirty="0"/>
              <a:t>id attribute serves a dual purpose. It identifies the state within the </a:t>
            </a:r>
            <a:r>
              <a:rPr lang="en-PH" dirty="0" smtClean="0"/>
              <a:t>flow, it </a:t>
            </a:r>
            <a:r>
              <a:rPr lang="en-PH" dirty="0"/>
              <a:t>specifies welcome as the logical name of the view to be rendered when the flow reaches this state.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" y="3657600"/>
            <a:ext cx="8448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902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97608"/>
          </a:xfrm>
        </p:spPr>
        <p:txBody>
          <a:bodyPr/>
          <a:lstStyle/>
          <a:p>
            <a:r>
              <a:rPr lang="en-PH" dirty="0"/>
              <a:t>If a flow presents a form to the user, you may want to specify the object to which the form will be bound. To do that, set the model attribute: </a:t>
            </a:r>
            <a:endParaRPr lang="en-PH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PH" dirty="0"/>
              <a:t>Here we’ve specified that the form in the </a:t>
            </a:r>
            <a:r>
              <a:rPr lang="en-PH" dirty="0" err="1"/>
              <a:t>takePayment</a:t>
            </a:r>
            <a:r>
              <a:rPr lang="en-PH" dirty="0"/>
              <a:t> view will be bound to the flow- scoped </a:t>
            </a:r>
            <a:r>
              <a:rPr lang="en-PH" dirty="0" err="1"/>
              <a:t>paymentDetails</a:t>
            </a:r>
            <a:r>
              <a:rPr lang="en-PH" dirty="0"/>
              <a:t> object.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" y="2609849"/>
            <a:ext cx="84677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80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51706"/>
          </a:xfrm>
        </p:spPr>
        <p:txBody>
          <a:bodyPr>
            <a:normAutofit/>
          </a:bodyPr>
          <a:lstStyle/>
          <a:p>
            <a:r>
              <a:rPr lang="en-PH" sz="3200" b="1" dirty="0"/>
              <a:t>ACTION STATES </a:t>
            </a:r>
            <a:endParaRPr lang="en-P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11808"/>
          </a:xfrm>
        </p:spPr>
        <p:txBody>
          <a:bodyPr/>
          <a:lstStyle/>
          <a:p>
            <a:r>
              <a:rPr lang="en-PH" dirty="0"/>
              <a:t>Whereas view states involve the users of the application in the flow, action states are where the application itself goes to work. </a:t>
            </a:r>
            <a:endParaRPr lang="en-PH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PH" dirty="0"/>
              <a:t>Although it’s not strictly required, &lt;action-state&gt; elements usually have an &lt;evaluate&gt; element as a child.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3124200"/>
            <a:ext cx="85058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413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50008"/>
          </a:xfrm>
        </p:spPr>
        <p:txBody>
          <a:bodyPr/>
          <a:lstStyle/>
          <a:p>
            <a:r>
              <a:rPr lang="en-PH" dirty="0"/>
              <a:t>In </a:t>
            </a:r>
            <a:r>
              <a:rPr lang="en-PH" dirty="0" smtClean="0"/>
              <a:t>this </a:t>
            </a:r>
            <a:r>
              <a:rPr lang="en-PH" dirty="0"/>
              <a:t>case, expression is given a SpEL2 expression which indicates that the </a:t>
            </a:r>
            <a:r>
              <a:rPr lang="en-PH" dirty="0" err="1"/>
              <a:t>saveOrder</a:t>
            </a:r>
            <a:r>
              <a:rPr lang="en-PH" dirty="0"/>
              <a:t>() method should be called on a bean whose ID is </a:t>
            </a:r>
            <a:r>
              <a:rPr lang="en-PH" dirty="0" err="1" smtClean="0"/>
              <a:t>pizzaFlowActions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281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21408"/>
          </a:xfrm>
        </p:spPr>
        <p:txBody>
          <a:bodyPr/>
          <a:lstStyle/>
          <a:p>
            <a:r>
              <a:rPr lang="en-PH" dirty="0"/>
              <a:t>Spring Web Flow is a web framework that enables development of elements </a:t>
            </a:r>
            <a:r>
              <a:rPr lang="en-PH" dirty="0" err="1"/>
              <a:t>fol</a:t>
            </a:r>
            <a:r>
              <a:rPr lang="en-PH" dirty="0"/>
              <a:t>- lowing a prescribed flow. </a:t>
            </a:r>
            <a:endParaRPr lang="en-PH" dirty="0" smtClean="0"/>
          </a:p>
          <a:p>
            <a:r>
              <a:rPr lang="en-PH" dirty="0"/>
              <a:t>Spring Web Flow is an extension to Spring MVC that enables development of flow- based web applications. </a:t>
            </a:r>
            <a:endParaRPr lang="en-PH" dirty="0" smtClean="0"/>
          </a:p>
          <a:p>
            <a:r>
              <a:rPr lang="en-PH" dirty="0"/>
              <a:t>It does this by separating the definition of an application’s flow from the classes and views that implement the flow’s </a:t>
            </a:r>
            <a:r>
              <a:rPr lang="en-PH" dirty="0" err="1"/>
              <a:t>behavior</a:t>
            </a:r>
            <a:r>
              <a:rPr lang="en-PH" dirty="0"/>
              <a:t>. </a:t>
            </a:r>
            <a:endParaRPr lang="en-PH" dirty="0" smtClean="0"/>
          </a:p>
          <a:p>
            <a:r>
              <a:rPr lang="en-PH" dirty="0"/>
              <a:t>W</a:t>
            </a:r>
            <a:r>
              <a:rPr lang="en-PH" dirty="0" smtClean="0"/>
              <a:t>eb </a:t>
            </a:r>
            <a:r>
              <a:rPr lang="en-PH" dirty="0"/>
              <a:t>application for taking pizza orders</a:t>
            </a:r>
            <a:r>
              <a:rPr lang="en-PH" dirty="0" smtClean="0"/>
              <a:t>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7129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99306"/>
          </a:xfrm>
        </p:spPr>
        <p:txBody>
          <a:bodyPr>
            <a:normAutofit/>
          </a:bodyPr>
          <a:lstStyle/>
          <a:p>
            <a:r>
              <a:rPr lang="en-PH" sz="3200" b="1" dirty="0"/>
              <a:t>DECISION STATES </a:t>
            </a:r>
            <a:endParaRPr lang="en-P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40408"/>
          </a:xfrm>
        </p:spPr>
        <p:txBody>
          <a:bodyPr/>
          <a:lstStyle/>
          <a:p>
            <a:r>
              <a:rPr lang="en-PH" dirty="0"/>
              <a:t>It’s possible for a flow to be purely linear, stepping from one state to another without taking any alternate routes. </a:t>
            </a:r>
            <a:endParaRPr lang="en-PH" dirty="0" smtClean="0"/>
          </a:p>
          <a:p>
            <a:r>
              <a:rPr lang="en-PH" dirty="0"/>
              <a:t>But more often a flow branches at one point or another, depending on the flow’s current circumstances. </a:t>
            </a:r>
            <a:endParaRPr lang="en-PH" dirty="0" smtClean="0"/>
          </a:p>
          <a:p>
            <a:r>
              <a:rPr lang="en-PH" dirty="0"/>
              <a:t>A decision state will evaluate a Boolean expression and will take one of two transitions, depending on whether the expression evaluates to true or false. </a:t>
            </a:r>
          </a:p>
        </p:txBody>
      </p:sp>
    </p:spTree>
    <p:extLst>
      <p:ext uri="{BB962C8B-B14F-4D97-AF65-F5344CB8AC3E}">
        <p14:creationId xmlns:p14="http://schemas.microsoft.com/office/powerpoint/2010/main" val="3059891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667000"/>
            <a:ext cx="8229600" cy="2187608"/>
          </a:xfrm>
        </p:spPr>
        <p:txBody>
          <a:bodyPr/>
          <a:lstStyle/>
          <a:p>
            <a:r>
              <a:rPr lang="en-PH" dirty="0"/>
              <a:t>The &lt;if&gt; </a:t>
            </a:r>
            <a:r>
              <a:rPr lang="en-PH" dirty="0" err="1"/>
              <a:t>ele-ment</a:t>
            </a:r>
            <a:r>
              <a:rPr lang="en-PH" dirty="0"/>
              <a:t> is the heart of a decision state. It’s where the expression is evaluated.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" y="609600"/>
            <a:ext cx="854392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203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/>
          </a:bodyPr>
          <a:lstStyle/>
          <a:p>
            <a:r>
              <a:rPr lang="en-PH" sz="3200" b="1" dirty="0"/>
              <a:t>SUBFLOW STATES </a:t>
            </a:r>
            <a:endParaRPr lang="en-P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11808"/>
          </a:xfrm>
        </p:spPr>
        <p:txBody>
          <a:bodyPr/>
          <a:lstStyle/>
          <a:p>
            <a:r>
              <a:rPr lang="en-PH" dirty="0"/>
              <a:t>it’s a good idea to break flows down into discrete parts. </a:t>
            </a:r>
            <a:endParaRPr lang="en-PH" dirty="0" smtClean="0"/>
          </a:p>
          <a:p>
            <a:r>
              <a:rPr lang="en-PH" dirty="0"/>
              <a:t>The &lt;</a:t>
            </a:r>
            <a:r>
              <a:rPr lang="en-PH" dirty="0" err="1"/>
              <a:t>subflow</a:t>
            </a:r>
            <a:r>
              <a:rPr lang="en-PH" dirty="0"/>
              <a:t>-state&gt; element lets you call another flow from within an executing flow. </a:t>
            </a:r>
            <a:endParaRPr lang="en-PH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PH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3733800"/>
            <a:ext cx="8543925" cy="139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46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73808"/>
          </a:xfrm>
        </p:spPr>
        <p:txBody>
          <a:bodyPr/>
          <a:lstStyle/>
          <a:p>
            <a:r>
              <a:rPr lang="en-PH" dirty="0"/>
              <a:t>Here, the &lt;input&gt; element is used to pass the order object as input to the </a:t>
            </a:r>
            <a:r>
              <a:rPr lang="en-PH" dirty="0" err="1"/>
              <a:t>subflow</a:t>
            </a:r>
            <a:r>
              <a:rPr lang="en-PH" dirty="0"/>
              <a:t>. And, if the </a:t>
            </a:r>
            <a:r>
              <a:rPr lang="en-PH" dirty="0" err="1"/>
              <a:t>subflow</a:t>
            </a:r>
            <a:r>
              <a:rPr lang="en-PH" dirty="0"/>
              <a:t> ends with an &lt;end-state&gt; whose ID is </a:t>
            </a:r>
            <a:r>
              <a:rPr lang="en-PH" dirty="0" err="1"/>
              <a:t>orderCreated</a:t>
            </a:r>
            <a:r>
              <a:rPr lang="en-PH" dirty="0"/>
              <a:t>, then the flow will transition to the state whose ID is payment. </a:t>
            </a:r>
          </a:p>
        </p:txBody>
      </p:sp>
    </p:spTree>
    <p:extLst>
      <p:ext uri="{BB962C8B-B14F-4D97-AF65-F5344CB8AC3E}">
        <p14:creationId xmlns:p14="http://schemas.microsoft.com/office/powerpoint/2010/main" val="6422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9306"/>
          </a:xfrm>
        </p:spPr>
        <p:txBody>
          <a:bodyPr>
            <a:normAutofit/>
          </a:bodyPr>
          <a:lstStyle/>
          <a:p>
            <a:r>
              <a:rPr lang="en-PH" sz="3200" b="1" dirty="0"/>
              <a:t>END STATES </a:t>
            </a:r>
            <a:endParaRPr lang="en-P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40408"/>
          </a:xfrm>
        </p:spPr>
        <p:txBody>
          <a:bodyPr/>
          <a:lstStyle/>
          <a:p>
            <a:r>
              <a:rPr lang="en-PH" dirty="0"/>
              <a:t>The &lt;end-state&gt; element designates the end of a </a:t>
            </a:r>
            <a:r>
              <a:rPr lang="en-PH" dirty="0" smtClean="0"/>
              <a:t>flow</a:t>
            </a:r>
          </a:p>
          <a:p>
            <a:endParaRPr lang="en-PH" dirty="0"/>
          </a:p>
          <a:p>
            <a:endParaRPr lang="en-PH" dirty="0" smtClean="0"/>
          </a:p>
          <a:p>
            <a:r>
              <a:rPr lang="en-PH" dirty="0"/>
              <a:t>When the flow reaches an &lt;end-state&gt;, the flow ends. What happens next depends on a few </a:t>
            </a:r>
            <a:r>
              <a:rPr lang="en-PH" dirty="0" smtClean="0"/>
              <a:t>factors</a:t>
            </a:r>
            <a:r>
              <a:rPr lang="en-PH" dirty="0"/>
              <a:t>: </a:t>
            </a:r>
            <a:r>
              <a:rPr lang="en-PH" dirty="0" smtClean="0"/>
              <a:t>  </a:t>
            </a:r>
            <a:endParaRPr lang="en-PH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5820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375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>
            <a:normAutofit fontScale="92500" lnSpcReduction="20000"/>
          </a:bodyPr>
          <a:lstStyle/>
          <a:p>
            <a:r>
              <a:rPr lang="en-PH" dirty="0" smtClean="0"/>
              <a:t> </a:t>
            </a:r>
            <a:r>
              <a:rPr lang="en-PH" dirty="0"/>
              <a:t>If the flow that’s ending is a </a:t>
            </a:r>
            <a:r>
              <a:rPr lang="en-PH" dirty="0" err="1"/>
              <a:t>subflow</a:t>
            </a:r>
            <a:r>
              <a:rPr lang="en-PH" dirty="0"/>
              <a:t>, then the calling flow will proceed from the &lt;</a:t>
            </a:r>
            <a:r>
              <a:rPr lang="en-PH" dirty="0" err="1"/>
              <a:t>subflow</a:t>
            </a:r>
            <a:r>
              <a:rPr lang="en-PH" dirty="0"/>
              <a:t>-state&gt;. The &lt;end-state&gt;’s ID will be used as an event to trigger the transition away from the &lt;</a:t>
            </a:r>
            <a:r>
              <a:rPr lang="en-PH" dirty="0" err="1"/>
              <a:t>subflow</a:t>
            </a:r>
            <a:r>
              <a:rPr lang="en-PH" dirty="0"/>
              <a:t>-state&gt;. </a:t>
            </a:r>
            <a:endParaRPr lang="en-PH" dirty="0" smtClean="0"/>
          </a:p>
          <a:p>
            <a:r>
              <a:rPr lang="en-PH" dirty="0" smtClean="0"/>
              <a:t>If </a:t>
            </a:r>
            <a:r>
              <a:rPr lang="en-PH" dirty="0"/>
              <a:t>the &lt;end-state&gt; has its view attribute set, the specified view will be rendered. The view may be a flow-relative path to a view template, prefixed with </a:t>
            </a:r>
            <a:r>
              <a:rPr lang="en-PH" dirty="0" err="1"/>
              <a:t>externalRedirect</a:t>
            </a:r>
            <a:r>
              <a:rPr lang="en-PH" dirty="0"/>
              <a:t>: to redirect to some page external to the flow, or prefixed with </a:t>
            </a:r>
            <a:r>
              <a:rPr lang="en-PH" dirty="0" err="1"/>
              <a:t>flowRedirect</a:t>
            </a:r>
            <a:r>
              <a:rPr lang="en-PH" dirty="0"/>
              <a:t>: to redirect to another flow. </a:t>
            </a:r>
            <a:endParaRPr lang="en-PH" dirty="0" smtClean="0"/>
          </a:p>
          <a:p>
            <a:r>
              <a:rPr lang="en-PH" dirty="0" smtClean="0"/>
              <a:t>If </a:t>
            </a:r>
            <a:r>
              <a:rPr lang="en-PH" dirty="0"/>
              <a:t>the ending flow isn’t a </a:t>
            </a:r>
            <a:r>
              <a:rPr lang="en-PH" dirty="0" err="1"/>
              <a:t>subflow</a:t>
            </a:r>
            <a:r>
              <a:rPr lang="en-PH" dirty="0"/>
              <a:t> and no view is specified, then the flow simply ends. The browser ends up landing on the flow’s base URL, and with no current flow active, a new instance of the flow begins</a:t>
            </a:r>
            <a:r>
              <a:rPr lang="en-PH" dirty="0" smtClean="0"/>
              <a:t>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48939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txBody>
          <a:bodyPr>
            <a:normAutofit/>
          </a:bodyPr>
          <a:lstStyle/>
          <a:p>
            <a:r>
              <a:rPr lang="en-PH" sz="3600" b="1" i="1" dirty="0"/>
              <a:t>8.2.2 Transitions </a:t>
            </a:r>
            <a:endParaRPr lang="en-P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91000"/>
          </a:xfrm>
        </p:spPr>
        <p:txBody>
          <a:bodyPr>
            <a:normAutofit fontScale="92500" lnSpcReduction="20000"/>
          </a:bodyPr>
          <a:lstStyle/>
          <a:p>
            <a:r>
              <a:rPr lang="en-PH" dirty="0"/>
              <a:t>transitions connect the states within a </a:t>
            </a:r>
            <a:r>
              <a:rPr lang="en-PH" dirty="0" smtClean="0"/>
              <a:t>flow</a:t>
            </a:r>
            <a:endParaRPr lang="en-PH" dirty="0"/>
          </a:p>
          <a:p>
            <a:r>
              <a:rPr lang="en-PH" dirty="0"/>
              <a:t>A state may have </a:t>
            </a:r>
            <a:r>
              <a:rPr lang="en-PH" dirty="0" smtClean="0"/>
              <a:t>multiple transitions</a:t>
            </a:r>
            <a:r>
              <a:rPr lang="en-PH" dirty="0"/>
              <a:t>, each one representing a different path that could be taken upon </a:t>
            </a:r>
            <a:r>
              <a:rPr lang="en-PH" dirty="0" smtClean="0"/>
              <a:t>completion </a:t>
            </a:r>
            <a:r>
              <a:rPr lang="en-PH" dirty="0"/>
              <a:t>of the state</a:t>
            </a:r>
            <a:r>
              <a:rPr lang="en-PH" dirty="0" smtClean="0"/>
              <a:t>.</a:t>
            </a:r>
          </a:p>
          <a:p>
            <a:r>
              <a:rPr lang="en-PH" dirty="0"/>
              <a:t>A transition is defined by the &lt;transition&gt; element, a child of the various </a:t>
            </a:r>
            <a:r>
              <a:rPr lang="en-PH" dirty="0" smtClean="0"/>
              <a:t>state elements </a:t>
            </a:r>
            <a:r>
              <a:rPr lang="en-PH" dirty="0"/>
              <a:t>(&lt;action-state&gt;, &lt;view-state&gt;, and &lt;</a:t>
            </a:r>
            <a:r>
              <a:rPr lang="en-PH" dirty="0" err="1"/>
              <a:t>subflow</a:t>
            </a:r>
            <a:r>
              <a:rPr lang="en-PH" dirty="0"/>
              <a:t>-state&gt;). In its </a:t>
            </a:r>
            <a:r>
              <a:rPr lang="en-PH" dirty="0" smtClean="0"/>
              <a:t>simplest form</a:t>
            </a:r>
            <a:r>
              <a:rPr lang="en-PH" dirty="0"/>
              <a:t>, the &lt;transition&gt; element identifies the next state in the flow: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5562600"/>
            <a:ext cx="75485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869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50008"/>
          </a:xfrm>
        </p:spPr>
        <p:txBody>
          <a:bodyPr/>
          <a:lstStyle/>
          <a:p>
            <a:r>
              <a:rPr lang="en-PH" dirty="0"/>
              <a:t>The to attribute is used to specify the next state in the flow</a:t>
            </a:r>
            <a:r>
              <a:rPr lang="en-PH" dirty="0" smtClean="0"/>
              <a:t>.</a:t>
            </a:r>
          </a:p>
          <a:p>
            <a:r>
              <a:rPr lang="en-PH" dirty="0"/>
              <a:t>When &lt;transition&gt; </a:t>
            </a:r>
            <a:r>
              <a:rPr lang="en-PH" dirty="0" smtClean="0"/>
              <a:t>is declared </a:t>
            </a:r>
            <a:r>
              <a:rPr lang="en-PH" dirty="0"/>
              <a:t>with only a to attribute, the transition is the default transition for that </a:t>
            </a:r>
            <a:r>
              <a:rPr lang="en-PH" dirty="0" smtClean="0"/>
              <a:t>state and </a:t>
            </a:r>
            <a:r>
              <a:rPr lang="en-PH" dirty="0"/>
              <a:t>will be taken if no other transitions are applicable</a:t>
            </a:r>
            <a:r>
              <a:rPr lang="en-PH" dirty="0" smtClean="0"/>
              <a:t>.</a:t>
            </a:r>
            <a:endParaRPr lang="en-P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81400"/>
            <a:ext cx="762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0060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9748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800" b="1" dirty="0"/>
              <a:t>GLOBAL TRANSITIONS </a:t>
            </a:r>
            <a:endParaRPr lang="en-PH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59408"/>
          </a:xfrm>
        </p:spPr>
        <p:txBody>
          <a:bodyPr/>
          <a:lstStyle/>
          <a:p>
            <a:endParaRPr lang="en-P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162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06775"/>
            <a:ext cx="72390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5105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80306"/>
          </a:xfrm>
        </p:spPr>
        <p:txBody>
          <a:bodyPr>
            <a:normAutofit/>
          </a:bodyPr>
          <a:lstStyle/>
          <a:p>
            <a:r>
              <a:rPr lang="en-PH" sz="3600" dirty="0" smtClean="0"/>
              <a:t>8.2.3 Flow </a:t>
            </a:r>
            <a:r>
              <a:rPr lang="en-PH" sz="3600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83208"/>
          </a:xfrm>
        </p:spPr>
        <p:txBody>
          <a:bodyPr/>
          <a:lstStyle/>
          <a:p>
            <a:r>
              <a:rPr lang="en-PH" dirty="0"/>
              <a:t>As the flow progresses from one state to another, it picks up some data. </a:t>
            </a:r>
            <a:endParaRPr lang="en-PH" dirty="0" smtClean="0"/>
          </a:p>
          <a:p>
            <a:r>
              <a:rPr lang="en-PH" dirty="0"/>
              <a:t>Sometimes that data is only needed for a little </a:t>
            </a:r>
            <a:r>
              <a:rPr lang="en-PH" dirty="0" smtClean="0"/>
              <a:t>while </a:t>
            </a:r>
          </a:p>
          <a:p>
            <a:r>
              <a:rPr lang="en-PH" dirty="0"/>
              <a:t>Other times, that data is carried around through the entire flow and is ultimately used as the flow </a:t>
            </a:r>
            <a:r>
              <a:rPr lang="en-PH" dirty="0" smtClean="0"/>
              <a:t>completes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3691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b="1" i="1" dirty="0"/>
              <a:t>8.1 Installing Spring Web Flow </a:t>
            </a:r>
            <a:endParaRPr lang="en-P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578008"/>
          </a:xfrm>
        </p:spPr>
        <p:txBody>
          <a:bodyPr/>
          <a:lstStyle/>
          <a:p>
            <a:endParaRPr lang="en-P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447800"/>
            <a:ext cx="88011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967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1706"/>
          </a:xfrm>
        </p:spPr>
        <p:txBody>
          <a:bodyPr>
            <a:normAutofit/>
          </a:bodyPr>
          <a:lstStyle/>
          <a:p>
            <a:r>
              <a:rPr lang="en-PH" sz="3200" dirty="0"/>
              <a:t>DECLARING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92808"/>
          </a:xfrm>
        </p:spPr>
        <p:txBody>
          <a:bodyPr/>
          <a:lstStyle/>
          <a:p>
            <a:r>
              <a:rPr lang="en-PH" dirty="0"/>
              <a:t>Flow data is stored away in variables that can be referenced at various points in the flow. </a:t>
            </a:r>
            <a:endParaRPr lang="en-PH" dirty="0" smtClean="0"/>
          </a:p>
          <a:p>
            <a:pPr marL="64008" indent="0">
              <a:buNone/>
            </a:pPr>
            <a:endParaRPr lang="en-GB" dirty="0" smtClean="0"/>
          </a:p>
          <a:p>
            <a:r>
              <a:rPr lang="en-PH" dirty="0"/>
              <a:t>This variable will be available to all states in a flow.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678180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7239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5410200"/>
            <a:ext cx="7315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657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51706"/>
          </a:xfrm>
        </p:spPr>
        <p:txBody>
          <a:bodyPr>
            <a:normAutofit/>
          </a:bodyPr>
          <a:lstStyle/>
          <a:p>
            <a:r>
              <a:rPr lang="en-PH" sz="3200" b="1" dirty="0"/>
              <a:t>SCOPING FLOW DATA </a:t>
            </a:r>
            <a:endParaRPr lang="en-PH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7772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52578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2400" dirty="0"/>
              <a:t>When declaring a variable using the &lt;</a:t>
            </a:r>
            <a:r>
              <a:rPr lang="en-PH" sz="2400" dirty="0" err="1"/>
              <a:t>var</a:t>
            </a:r>
            <a:r>
              <a:rPr lang="en-PH" sz="2400" dirty="0"/>
              <a:t>&gt; element, the variable is always </a:t>
            </a:r>
            <a:r>
              <a:rPr lang="en-PH" sz="2400" dirty="0" smtClean="0"/>
              <a:t>flow-scoped within </a:t>
            </a:r>
            <a:r>
              <a:rPr lang="en-PH" sz="2400" dirty="0"/>
              <a:t>the flow defining the variable.</a:t>
            </a:r>
          </a:p>
        </p:txBody>
      </p:sp>
    </p:spTree>
    <p:extLst>
      <p:ext uri="{BB962C8B-B14F-4D97-AF65-F5344CB8AC3E}">
        <p14:creationId xmlns:p14="http://schemas.microsoft.com/office/powerpoint/2010/main" val="163423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97608"/>
          </a:xfrm>
        </p:spPr>
        <p:txBody>
          <a:bodyPr/>
          <a:lstStyle/>
          <a:p>
            <a:r>
              <a:rPr lang="en-PH" dirty="0"/>
              <a:t>When using &lt;set&gt; or &lt;evaluate&gt;, the scope </a:t>
            </a:r>
            <a:r>
              <a:rPr lang="en-PH" dirty="0" smtClean="0"/>
              <a:t>is specified </a:t>
            </a:r>
            <a:r>
              <a:rPr lang="en-PH" dirty="0"/>
              <a:t>as a prefix for the name or result </a:t>
            </a:r>
            <a:r>
              <a:rPr lang="en-PH" dirty="0" smtClean="0"/>
              <a:t>attribute</a:t>
            </a:r>
            <a:endParaRPr lang="en-PH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086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62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b="1" i="1" dirty="0"/>
              <a:t>8.3 Putting it all together: the pizza flow </a:t>
            </a:r>
            <a:endParaRPr lang="en-P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As it turns out, the process of ordering a pizza can be defined nicely in a flow. </a:t>
            </a:r>
            <a:endParaRPr lang="en-PH" dirty="0" smtClean="0"/>
          </a:p>
          <a:p>
            <a:r>
              <a:rPr lang="en-PH" dirty="0"/>
              <a:t>We’ll start by building a high-level flow that defines the overall process of ordering a pizza. </a:t>
            </a:r>
            <a:endParaRPr lang="en-PH" dirty="0" smtClean="0"/>
          </a:p>
          <a:p>
            <a:r>
              <a:rPr lang="en-PH" dirty="0"/>
              <a:t>Then we’ll break that flow down into </a:t>
            </a:r>
            <a:r>
              <a:rPr lang="en-PH" dirty="0" err="1"/>
              <a:t>subflows</a:t>
            </a:r>
            <a:r>
              <a:rPr lang="en-PH" dirty="0"/>
              <a:t> that define the details at a lower level.</a:t>
            </a:r>
          </a:p>
        </p:txBody>
      </p:sp>
    </p:spTree>
    <p:extLst>
      <p:ext uri="{BB962C8B-B14F-4D97-AF65-F5344CB8AC3E}">
        <p14:creationId xmlns:p14="http://schemas.microsoft.com/office/powerpoint/2010/main" val="2871988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dirty="0"/>
              <a:t>8.3.1Defining the base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67400"/>
            <a:ext cx="8382000" cy="762000"/>
          </a:xfrm>
        </p:spPr>
        <p:txBody>
          <a:bodyPr/>
          <a:lstStyle/>
          <a:p>
            <a:endParaRPr lang="en-PH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315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608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5750"/>
            <a:ext cx="7620000" cy="64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107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"/>
            <a:ext cx="74676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551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5638800"/>
          </a:xfrm>
        </p:spPr>
        <p:txBody>
          <a:bodyPr/>
          <a:lstStyle/>
          <a:p>
            <a:r>
              <a:rPr lang="en-PH" dirty="0"/>
              <a:t>By default, the first state in the flow definition file is also the first state that will be visited in the flow. </a:t>
            </a:r>
            <a:endParaRPr lang="en-PH" dirty="0" smtClean="0"/>
          </a:p>
          <a:p>
            <a:r>
              <a:rPr lang="en-PH" dirty="0"/>
              <a:t>But if you’d like, </a:t>
            </a:r>
            <a:r>
              <a:rPr lang="en-PH" dirty="0" smtClean="0"/>
              <a:t>you can </a:t>
            </a:r>
            <a:r>
              <a:rPr lang="en-PH" dirty="0"/>
              <a:t>explicitly identify any state as the starting state by setting the start-state </a:t>
            </a:r>
            <a:r>
              <a:rPr lang="en-PH" dirty="0" smtClean="0"/>
              <a:t>attribute in </a:t>
            </a:r>
            <a:r>
              <a:rPr lang="en-PH" dirty="0"/>
              <a:t>the &lt;flow&gt; element</a:t>
            </a:r>
            <a:endParaRPr lang="en-PH" dirty="0" smtClean="0"/>
          </a:p>
          <a:p>
            <a:endParaRPr lang="en-PH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91000"/>
            <a:ext cx="77724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345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73808"/>
          </a:xfrm>
        </p:spPr>
        <p:txBody>
          <a:bodyPr/>
          <a:lstStyle/>
          <a:p>
            <a:r>
              <a:rPr lang="en-PH" dirty="0"/>
              <a:t>The order flow variable will be populated by the first three states and then saved in the fourth state.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746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6610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256506"/>
          </a:xfrm>
        </p:spPr>
        <p:txBody>
          <a:bodyPr>
            <a:normAutofit/>
          </a:bodyPr>
          <a:lstStyle/>
          <a:p>
            <a:r>
              <a:rPr lang="en-PH" sz="3600" b="1" i="1" dirty="0"/>
              <a:t>8.3.2 Collecting customer information </a:t>
            </a:r>
            <a:endParaRPr lang="en-P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24600"/>
            <a:ext cx="8229600" cy="282608"/>
          </a:xfrm>
        </p:spPr>
        <p:txBody>
          <a:bodyPr>
            <a:normAutofit fontScale="47500" lnSpcReduction="20000"/>
          </a:bodyPr>
          <a:lstStyle/>
          <a:p>
            <a:endParaRPr lang="en-P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1"/>
            <a:ext cx="8458200" cy="5305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93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b="1" i="1" dirty="0"/>
              <a:t>8.1.1 Configuring Web Flow in Spring </a:t>
            </a:r>
            <a:endParaRPr lang="en-P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PH" dirty="0"/>
              <a:t>Spring Web Flow is built upon a foundation of Spring MVC. </a:t>
            </a:r>
            <a:endParaRPr lang="en-PH" dirty="0" smtClean="0"/>
          </a:p>
          <a:p>
            <a:r>
              <a:rPr lang="en-PH" dirty="0"/>
              <a:t>A</a:t>
            </a:r>
            <a:r>
              <a:rPr lang="en-PH" dirty="0" smtClean="0"/>
              <a:t>ll </a:t>
            </a:r>
            <a:r>
              <a:rPr lang="en-PH" dirty="0"/>
              <a:t>requests to a flow first go through Spring MVC’s </a:t>
            </a:r>
            <a:r>
              <a:rPr lang="en-PH" dirty="0" err="1"/>
              <a:t>DispatcherServlet</a:t>
            </a:r>
            <a:r>
              <a:rPr lang="en-PH" dirty="0"/>
              <a:t>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33800"/>
            <a:ext cx="85344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76800"/>
            <a:ext cx="84582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0037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-End of Chapter 8-</a:t>
            </a:r>
            <a:endParaRPr lang="en-P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99032"/>
          </a:xfrm>
        </p:spPr>
        <p:txBody>
          <a:bodyPr>
            <a:normAutofit/>
          </a:bodyPr>
          <a:lstStyle/>
          <a:p>
            <a:r>
              <a:rPr lang="en-PH" sz="3200" b="1" dirty="0"/>
              <a:t>WIRING A FLOW EXECUTOR </a:t>
            </a:r>
            <a:endParaRPr lang="en-P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83208"/>
          </a:xfrm>
        </p:spPr>
        <p:txBody>
          <a:bodyPr/>
          <a:lstStyle/>
          <a:p>
            <a:r>
              <a:rPr lang="en-PH" dirty="0"/>
              <a:t>the </a:t>
            </a:r>
            <a:r>
              <a:rPr lang="en-PH" i="1" dirty="0"/>
              <a:t>flow executor </a:t>
            </a:r>
            <a:r>
              <a:rPr lang="en-PH" dirty="0"/>
              <a:t>drives the execution of a flow. </a:t>
            </a:r>
            <a:endParaRPr lang="en-PH" dirty="0" smtClean="0"/>
          </a:p>
          <a:p>
            <a:pPr lvl="1"/>
            <a:r>
              <a:rPr lang="en-GB" dirty="0" smtClean="0"/>
              <a:t>User enters a flow-&gt; flow executor creates and launches an instance of the flow execution for that user-&gt; flow pauses, -&gt; flow executor resumes the flow once user has taken some action </a:t>
            </a:r>
            <a:endParaRPr lang="en-P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38662"/>
            <a:ext cx="84582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92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50008"/>
          </a:xfrm>
        </p:spPr>
        <p:txBody>
          <a:bodyPr/>
          <a:lstStyle/>
          <a:p>
            <a:r>
              <a:rPr lang="en-PH" dirty="0"/>
              <a:t>Although the flow executor is responsible for creating and executing flows, it’s not responsible for loading flow </a:t>
            </a:r>
            <a:r>
              <a:rPr lang="en-PH" dirty="0" smtClean="0"/>
              <a:t>definitions -&gt;</a:t>
            </a:r>
            <a:r>
              <a:rPr lang="en-PH" dirty="0"/>
              <a:t>flow registry </a:t>
            </a:r>
            <a:endParaRPr lang="en-PH" dirty="0" smtClean="0"/>
          </a:p>
          <a:p>
            <a:endParaRPr lang="en-GB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0704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304800"/>
            <a:ext cx="8229600" cy="646906"/>
          </a:xfrm>
        </p:spPr>
        <p:txBody>
          <a:bodyPr>
            <a:normAutofit/>
          </a:bodyPr>
          <a:lstStyle/>
          <a:p>
            <a:r>
              <a:rPr lang="en-PH" sz="3200" b="1" dirty="0"/>
              <a:t>CONFIGURING A FLOW REGISTRY </a:t>
            </a:r>
            <a:endParaRPr lang="en-P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143000"/>
            <a:ext cx="8229600" cy="5180029"/>
          </a:xfrm>
        </p:spPr>
        <p:txBody>
          <a:bodyPr/>
          <a:lstStyle/>
          <a:p>
            <a:r>
              <a:rPr lang="en-PH" dirty="0"/>
              <a:t>A </a:t>
            </a:r>
            <a:r>
              <a:rPr lang="en-PH" i="1" dirty="0"/>
              <a:t>flow registry</a:t>
            </a:r>
            <a:r>
              <a:rPr lang="en-PH" dirty="0"/>
              <a:t>’s job is to load flow definitions and make them available to the flow </a:t>
            </a:r>
            <a:r>
              <a:rPr lang="en-PH" dirty="0" smtClean="0"/>
              <a:t>executor</a:t>
            </a:r>
            <a:r>
              <a:rPr lang="en-PH" dirty="0"/>
              <a:t>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514600"/>
            <a:ext cx="8629650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114800"/>
            <a:ext cx="4267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86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45208"/>
          </a:xfrm>
        </p:spPr>
        <p:txBody>
          <a:bodyPr/>
          <a:lstStyle/>
          <a:p>
            <a:r>
              <a:rPr lang="en-PH" dirty="0"/>
              <a:t>All flows are referred to by their IDs. Using the &lt;</a:t>
            </a:r>
            <a:r>
              <a:rPr lang="en-PH" dirty="0" err="1"/>
              <a:t>flow:flow-location-pattern</a:t>
            </a:r>
            <a:r>
              <a:rPr lang="en-PH" dirty="0"/>
              <a:t>&gt; as we have, the flow ID will be the directory path relative to the base-path—or the part of the path represented with the double asterisk. </a:t>
            </a:r>
            <a:endParaRPr lang="en-PH" dirty="0" smtClean="0"/>
          </a:p>
          <a:p>
            <a:r>
              <a:rPr lang="en-PH" dirty="0"/>
              <a:t>Alternatively, you could leave the base-path attribute off and explicitly identify the flow definition file’s location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" y="5105400"/>
            <a:ext cx="86010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82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26208"/>
          </a:xfrm>
        </p:spPr>
        <p:txBody>
          <a:bodyPr/>
          <a:lstStyle/>
          <a:p>
            <a:r>
              <a:rPr lang="en-GB" dirty="0" smtClean="0"/>
              <a:t>explicit ID</a:t>
            </a:r>
            <a:endParaRPr lang="en-PH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914400"/>
            <a:ext cx="862488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2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6394</TotalTime>
  <Words>1764</Words>
  <Application>Microsoft Office PowerPoint</Application>
  <PresentationFormat>On-screen Show (4:3)</PresentationFormat>
  <Paragraphs>123</Paragraphs>
  <Slides>40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Verve</vt:lpstr>
      <vt:lpstr>Chapter 8: Working with Spring Web Flow </vt:lpstr>
      <vt:lpstr>PowerPoint Presentation</vt:lpstr>
      <vt:lpstr>8.1 Installing Spring Web Flow </vt:lpstr>
      <vt:lpstr>8.1.1 Configuring Web Flow in Spring </vt:lpstr>
      <vt:lpstr>WIRING A FLOW EXECUTOR </vt:lpstr>
      <vt:lpstr>PowerPoint Presentation</vt:lpstr>
      <vt:lpstr>CONFIGURING A FLOW REGISTRY </vt:lpstr>
      <vt:lpstr>PowerPoint Presentation</vt:lpstr>
      <vt:lpstr>PowerPoint Presentation</vt:lpstr>
      <vt:lpstr>HANDLING FLOW REQUESTS</vt:lpstr>
      <vt:lpstr>PowerPoint Presentation</vt:lpstr>
      <vt:lpstr>PowerPoint Presentation</vt:lpstr>
      <vt:lpstr>PowerPoint Presentation</vt:lpstr>
      <vt:lpstr>8.2 The components of a flow </vt:lpstr>
      <vt:lpstr>8.2.1 States </vt:lpstr>
      <vt:lpstr>VIEW STATES </vt:lpstr>
      <vt:lpstr>PowerPoint Presentation</vt:lpstr>
      <vt:lpstr>ACTION STATES </vt:lpstr>
      <vt:lpstr>PowerPoint Presentation</vt:lpstr>
      <vt:lpstr>DECISION STATES </vt:lpstr>
      <vt:lpstr>PowerPoint Presentation</vt:lpstr>
      <vt:lpstr>SUBFLOW STATES </vt:lpstr>
      <vt:lpstr>PowerPoint Presentation</vt:lpstr>
      <vt:lpstr>END STATES </vt:lpstr>
      <vt:lpstr>PowerPoint Presentation</vt:lpstr>
      <vt:lpstr>8.2.2 Transitions </vt:lpstr>
      <vt:lpstr>PowerPoint Presentation</vt:lpstr>
      <vt:lpstr>GLOBAL TRANSITIONS </vt:lpstr>
      <vt:lpstr>8.2.3 Flow data</vt:lpstr>
      <vt:lpstr>DECLARING VARIABLES</vt:lpstr>
      <vt:lpstr>SCOPING FLOW DATA </vt:lpstr>
      <vt:lpstr>PowerPoint Presentation</vt:lpstr>
      <vt:lpstr>8.3 Putting it all together: the pizza flow </vt:lpstr>
      <vt:lpstr>8.3.1Defining the base flow</vt:lpstr>
      <vt:lpstr>PowerPoint Presentation</vt:lpstr>
      <vt:lpstr>PowerPoint Presentation</vt:lpstr>
      <vt:lpstr>PowerPoint Presentation</vt:lpstr>
      <vt:lpstr>PowerPoint Presentation</vt:lpstr>
      <vt:lpstr>8.3.2 Collecting customer information </vt:lpstr>
      <vt:lpstr>-End of Chapter 8-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3</dc:title>
  <dc:creator>KDMANDAWE</dc:creator>
  <cp:lastModifiedBy>Kenneth D. Mandawe</cp:lastModifiedBy>
  <cp:revision>1684</cp:revision>
  <dcterms:created xsi:type="dcterms:W3CDTF">2014-05-18T07:01:25Z</dcterms:created>
  <dcterms:modified xsi:type="dcterms:W3CDTF">2014-07-04T01:26:08Z</dcterms:modified>
</cp:coreProperties>
</file>