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59" r:id="rId4"/>
    <p:sldId id="260" r:id="rId5"/>
    <p:sldId id="274" r:id="rId6"/>
    <p:sldId id="261" r:id="rId7"/>
    <p:sldId id="275" r:id="rId8"/>
    <p:sldId id="278" r:id="rId9"/>
    <p:sldId id="276" r:id="rId10"/>
    <p:sldId id="262" r:id="rId11"/>
    <p:sldId id="263" r:id="rId12"/>
    <p:sldId id="279" r:id="rId13"/>
    <p:sldId id="264" r:id="rId14"/>
    <p:sldId id="265" r:id="rId15"/>
    <p:sldId id="280" r:id="rId16"/>
    <p:sldId id="267" r:id="rId17"/>
    <p:sldId id="268" r:id="rId18"/>
    <p:sldId id="283" r:id="rId19"/>
    <p:sldId id="281" r:id="rId20"/>
    <p:sldId id="282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2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25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62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56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90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21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3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20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2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57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54A7CD1-DFA4-4852-A424-091D56EE7856}" type="datetimeFigureOut">
              <a:rPr lang="en-AU" smtClean="0"/>
              <a:t>23/08/2024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1E18A51-46C0-4E97-9441-15091F90F3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60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hamikakd/notebook49fc7f6fb9/edit" TargetMode="External"/><Relationship Id="rId2" Type="http://schemas.openxmlformats.org/officeDocument/2006/relationships/hyperlink" Target="https://www.kaggle.com/competitions/titanic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ilipkalinda.com/ds7.html" TargetMode="External"/><Relationship Id="rId5" Type="http://schemas.openxmlformats.org/officeDocument/2006/relationships/hyperlink" Target="https://triangleinequality.wordpress.com/2013/09/08/basic-feature-engineering-with-the-titanic-data/" TargetMode="External"/><Relationship Id="rId4" Type="http://schemas.openxmlformats.org/officeDocument/2006/relationships/hyperlink" Target="https://www.kaggle.com/competitions/titanic/submiss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BA01-2DF4-C3AA-C324-1321A3673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915" y="339259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AU" sz="6600" b="1" dirty="0"/>
              <a:t>Who would survive?</a:t>
            </a:r>
            <a:br>
              <a:rPr lang="en-AU" sz="6600" b="1" dirty="0"/>
            </a:br>
            <a:r>
              <a:rPr lang="en-US" sz="4400" dirty="0"/>
              <a:t>Predicting survival on the Titanic</a:t>
            </a:r>
            <a:endParaRPr lang="en-AU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27375-5DB7-AD89-0805-EB4585A9E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915" y="4912467"/>
            <a:ext cx="9144000" cy="129678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AU" sz="3500" b="1" dirty="0"/>
              <a:t>- Machine Learning from Disaster -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By Shamika Kekulthotuwage Don</a:t>
            </a:r>
          </a:p>
        </p:txBody>
      </p:sp>
      <p:pic>
        <p:nvPicPr>
          <p:cNvPr id="1028" name="Picture 4" descr="The Titanic is sunk, with great loss of ...">
            <a:extLst>
              <a:ext uri="{FF2B5EF4-FFF2-40B4-BE49-F238E27FC236}">
                <a16:creationId xmlns:a16="http://schemas.microsoft.com/office/drawing/2014/main" id="{10D54D1C-BE34-7A11-ACF1-0E91B5B1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55" y="2292384"/>
            <a:ext cx="3788720" cy="22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5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4C1A-680F-9C31-7E12-3247446E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dirty="0"/>
              <a:t>Data Processing-V1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10D7-BFE0-39E3-B575-0FFFC5E8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Missing data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Removed “Name”, “Ticket”</a:t>
            </a:r>
          </a:p>
          <a:p>
            <a:r>
              <a:rPr lang="en-AU" dirty="0"/>
              <a:t>Encoded “Sex” and “Embarked”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37F5D0-8402-FEB5-863E-DDDD2713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40437"/>
              </p:ext>
            </p:extLst>
          </p:nvPr>
        </p:nvGraphicFramePr>
        <p:xfrm>
          <a:off x="3173085" y="2367280"/>
          <a:ext cx="58458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94">
                  <a:extLst>
                    <a:ext uri="{9D8B030D-6E8A-4147-A177-3AD203B41FA5}">
                      <a16:colId xmlns:a16="http://schemas.microsoft.com/office/drawing/2014/main" val="2644504656"/>
                    </a:ext>
                  </a:extLst>
                </a:gridCol>
                <a:gridCol w="854814">
                  <a:extLst>
                    <a:ext uri="{9D8B030D-6E8A-4147-A177-3AD203B41FA5}">
                      <a16:colId xmlns:a16="http://schemas.microsoft.com/office/drawing/2014/main" val="2765550796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148893501"/>
                    </a:ext>
                  </a:extLst>
                </a:gridCol>
                <a:gridCol w="3179298">
                  <a:extLst>
                    <a:ext uri="{9D8B030D-6E8A-4147-A177-3AD203B41FA5}">
                      <a16:colId xmlns:a16="http://schemas.microsoft.com/office/drawing/2014/main" val="3297566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Handling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Replaced by “mode”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3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Remove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9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Embarked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Removed 2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Replaced by “mode”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8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7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0457-E436-7AE3-00C3-33F6155D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005350"/>
          </a:xfrm>
        </p:spPr>
        <p:txBody>
          <a:bodyPr>
            <a:normAutofit/>
          </a:bodyPr>
          <a:lstStyle/>
          <a:p>
            <a:r>
              <a:rPr lang="en-AU" sz="5400" dirty="0"/>
              <a:t>Model Development and Evaluation</a:t>
            </a:r>
            <a:br>
              <a:rPr lang="en-AU" sz="5400" dirty="0"/>
            </a:br>
            <a:r>
              <a:rPr lang="en-AU" sz="5400" dirty="0"/>
              <a:t>Logistic Regression-V1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B55A7-9B3C-E014-34BF-1BFD153F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300068"/>
            <a:ext cx="6691344" cy="42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4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0457-E436-7AE3-00C3-33F6155D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28574"/>
          </a:xfrm>
        </p:spPr>
        <p:txBody>
          <a:bodyPr>
            <a:normAutofit/>
          </a:bodyPr>
          <a:lstStyle/>
          <a:p>
            <a:r>
              <a:rPr lang="en-AU" sz="5400" dirty="0"/>
              <a:t>Logistic Regression-V1</a:t>
            </a:r>
            <a:endParaRPr lang="en-A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5E0B78-2FCA-D018-5DAD-45CFFB6E9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0" y="2170644"/>
            <a:ext cx="11420778" cy="312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8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065E-1945-CB7B-FC3F-E28B5C83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Model Development and Evaluation (Extended)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757D-F5F7-F5FF-5908-AC72D854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Support Vector Classifier (SCV)</a:t>
            </a:r>
          </a:p>
          <a:p>
            <a:r>
              <a:rPr lang="en-AU" dirty="0"/>
              <a:t>Extreme Gradient Boosting (</a:t>
            </a:r>
            <a:r>
              <a:rPr lang="en-AU" dirty="0" err="1"/>
              <a:t>XGBoost</a:t>
            </a:r>
            <a:r>
              <a:rPr lang="en-AU" dirty="0"/>
              <a:t>)</a:t>
            </a:r>
          </a:p>
          <a:p>
            <a:r>
              <a:rPr lang="en-AU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65345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B3FC-5D56-6D56-5DAF-43D3683E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9" y="484632"/>
            <a:ext cx="10930596" cy="1609344"/>
          </a:xfrm>
        </p:spPr>
        <p:txBody>
          <a:bodyPr/>
          <a:lstStyle/>
          <a:p>
            <a:r>
              <a:rPr lang="en-AU" sz="5400" dirty="0"/>
              <a:t>Improving Accuracy- Feature Engineering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A669-850B-52E6-6D35-7230DAFE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V1</a:t>
            </a:r>
          </a:p>
          <a:p>
            <a:pPr lvl="1"/>
            <a:r>
              <a:rPr lang="en-AU" sz="2000" dirty="0"/>
              <a:t>Introduced “Fare Groups” and “Age Groups” instead of “Age” and “Fare”</a:t>
            </a:r>
          </a:p>
          <a:p>
            <a:r>
              <a:rPr lang="en-AU" dirty="0"/>
              <a:t>V2</a:t>
            </a:r>
          </a:p>
          <a:p>
            <a:pPr lvl="1"/>
            <a:r>
              <a:rPr lang="en-AU" sz="2000" dirty="0"/>
              <a:t>Further reduced the number of categories in “Fare Groups”</a:t>
            </a:r>
          </a:p>
          <a:p>
            <a:pPr lvl="1"/>
            <a:r>
              <a:rPr lang="en-AU" sz="2000" dirty="0"/>
              <a:t>Introduced new features:</a:t>
            </a:r>
          </a:p>
          <a:p>
            <a:pPr lvl="2"/>
            <a:r>
              <a:rPr lang="en-AU" sz="2000" dirty="0"/>
              <a:t>Family Size=</a:t>
            </a:r>
            <a:r>
              <a:rPr lang="en-AU" sz="2000" dirty="0" err="1"/>
              <a:t>SibSp+Parch</a:t>
            </a:r>
            <a:r>
              <a:rPr lang="en-AU" sz="2000" dirty="0"/>
              <a:t> and grouped them to “Small”, “Medium” and “Large”</a:t>
            </a:r>
          </a:p>
          <a:p>
            <a:pPr lvl="2"/>
            <a:r>
              <a:rPr lang="en-AU" sz="2000" dirty="0"/>
              <a:t>“Title” : categorised into “Mr”, “</a:t>
            </a:r>
            <a:r>
              <a:rPr lang="en-AU" sz="2000" dirty="0" err="1"/>
              <a:t>Mrs”,”Miss”,”Dr</a:t>
            </a:r>
            <a:r>
              <a:rPr lang="en-AU" sz="2000" dirty="0"/>
              <a:t>” by using regex patterns in “Name” feature</a:t>
            </a:r>
          </a:p>
          <a:p>
            <a:pPr lvl="2"/>
            <a:r>
              <a:rPr lang="en-AU" sz="2000" dirty="0"/>
              <a:t>“</a:t>
            </a:r>
            <a:r>
              <a:rPr lang="en-AU" sz="2000" dirty="0" err="1"/>
              <a:t>LifePhase</a:t>
            </a:r>
            <a:r>
              <a:rPr lang="en-AU" sz="2000" dirty="0"/>
              <a:t>” categorised into “child”, “</a:t>
            </a:r>
            <a:r>
              <a:rPr lang="en-AU" sz="2000" dirty="0" err="1"/>
              <a:t>female_adult</a:t>
            </a:r>
            <a:r>
              <a:rPr lang="en-AU" sz="2000" dirty="0"/>
              <a:t>”, “</a:t>
            </a:r>
            <a:r>
              <a:rPr lang="en-AU" sz="2000" dirty="0" err="1"/>
              <a:t>male_adult</a:t>
            </a:r>
            <a:r>
              <a:rPr lang="en-AU" sz="2000" dirty="0"/>
              <a:t>” using “Sex” and “Age” </a:t>
            </a:r>
          </a:p>
          <a:p>
            <a:pPr lvl="1"/>
            <a:r>
              <a:rPr lang="en-AU" sz="2000" dirty="0"/>
              <a:t>Replaced missing “Age” values using a predictive model instead of replacing missing “Age” values by mode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832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B3FC-5D56-6D56-5DAF-43D3683E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9" y="484632"/>
            <a:ext cx="10930596" cy="1609344"/>
          </a:xfrm>
        </p:spPr>
        <p:txBody>
          <a:bodyPr/>
          <a:lstStyle/>
          <a:p>
            <a:r>
              <a:rPr lang="en-AU" sz="5400" dirty="0"/>
              <a:t>Correlation Heatmaps after Feature Engineering</a:t>
            </a:r>
            <a:endParaRPr lang="en-AU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334B19C-4520-D0FD-63A2-B641DE63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23" y="2093976"/>
            <a:ext cx="6443859" cy="4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0AFD-A296-E387-47E1-64CCEDB3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Cross Validation and Hyperparameter Tunning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6DC2-B82E-2A36-3C3E-9618DEDE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Executed Grid Search and Randomised Search algorithms with Cross Validation.</a:t>
            </a:r>
          </a:p>
          <a:p>
            <a:r>
              <a:rPr lang="en-AU" dirty="0"/>
              <a:t>Not cost efficient</a:t>
            </a:r>
          </a:p>
          <a:p>
            <a:r>
              <a:rPr lang="en-AU" dirty="0"/>
              <a:t>Improved accuracy wasn’t observed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59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068-B098-C785-3A61-4E66A67E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AU" dirty="0"/>
              <a:t>Results Comparison-Choosing Best Model-Kaggle Score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CA5845-E47E-A8F8-CA3C-1B9AB832A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6667"/>
              </p:ext>
            </p:extLst>
          </p:nvPr>
        </p:nvGraphicFramePr>
        <p:xfrm>
          <a:off x="1069975" y="2630587"/>
          <a:ext cx="10058403" cy="312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590">
                  <a:extLst>
                    <a:ext uri="{9D8B030D-6E8A-4147-A177-3AD203B41FA5}">
                      <a16:colId xmlns:a16="http://schemas.microsoft.com/office/drawing/2014/main" val="3245837449"/>
                    </a:ext>
                  </a:extLst>
                </a:gridCol>
                <a:gridCol w="1298809">
                  <a:extLst>
                    <a:ext uri="{9D8B030D-6E8A-4147-A177-3AD203B41FA5}">
                      <a16:colId xmlns:a16="http://schemas.microsoft.com/office/drawing/2014/main" val="2606531453"/>
                    </a:ext>
                  </a:extLst>
                </a:gridCol>
                <a:gridCol w="1194462">
                  <a:extLst>
                    <a:ext uri="{9D8B030D-6E8A-4147-A177-3AD203B41FA5}">
                      <a16:colId xmlns:a16="http://schemas.microsoft.com/office/drawing/2014/main" val="3383593031"/>
                    </a:ext>
                  </a:extLst>
                </a:gridCol>
                <a:gridCol w="1298809">
                  <a:extLst>
                    <a:ext uri="{9D8B030D-6E8A-4147-A177-3AD203B41FA5}">
                      <a16:colId xmlns:a16="http://schemas.microsoft.com/office/drawing/2014/main" val="3333761069"/>
                    </a:ext>
                  </a:extLst>
                </a:gridCol>
                <a:gridCol w="1194462">
                  <a:extLst>
                    <a:ext uri="{9D8B030D-6E8A-4147-A177-3AD203B41FA5}">
                      <a16:colId xmlns:a16="http://schemas.microsoft.com/office/drawing/2014/main" val="3568141768"/>
                    </a:ext>
                  </a:extLst>
                </a:gridCol>
                <a:gridCol w="1298809">
                  <a:extLst>
                    <a:ext uri="{9D8B030D-6E8A-4147-A177-3AD203B41FA5}">
                      <a16:colId xmlns:a16="http://schemas.microsoft.com/office/drawing/2014/main" val="3064990606"/>
                    </a:ext>
                  </a:extLst>
                </a:gridCol>
                <a:gridCol w="1194462">
                  <a:extLst>
                    <a:ext uri="{9D8B030D-6E8A-4147-A177-3AD203B41FA5}">
                      <a16:colId xmlns:a16="http://schemas.microsoft.com/office/drawing/2014/main" val="3604820316"/>
                    </a:ext>
                  </a:extLst>
                </a:gridCol>
              </a:tblGrid>
              <a:tr h="4132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2100" b="1" u="none" strike="noStrike" dirty="0">
                          <a:effectLst/>
                        </a:rPr>
                        <a:t>Model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2100" b="1" u="none" strike="noStrike" dirty="0">
                          <a:effectLst/>
                        </a:rPr>
                        <a:t>V1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2100" b="1" u="none" strike="noStrike" dirty="0">
                          <a:effectLst/>
                        </a:rPr>
                        <a:t>V2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2100" b="1" u="none" strike="noStrike" dirty="0">
                          <a:effectLst/>
                        </a:rPr>
                        <a:t>V3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168"/>
                  </a:ext>
                </a:extLst>
              </a:tr>
              <a:tr h="73730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100" b="1" u="none" strike="noStrike" dirty="0">
                          <a:effectLst/>
                        </a:rPr>
                        <a:t>Model accuracy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100" b="1" u="none" strike="noStrike" dirty="0">
                          <a:effectLst/>
                        </a:rPr>
                        <a:t>Public Score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100" b="1" u="none" strike="noStrike" dirty="0">
                          <a:effectLst/>
                        </a:rPr>
                        <a:t>Model accuracy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100" b="1" u="none" strike="noStrike" dirty="0">
                          <a:effectLst/>
                        </a:rPr>
                        <a:t>Public Score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100" b="1" u="none" strike="noStrike" dirty="0">
                          <a:effectLst/>
                        </a:rPr>
                        <a:t>Model accuracy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100" b="1" u="none" strike="noStrike" dirty="0">
                          <a:effectLst/>
                        </a:rPr>
                        <a:t>Public Score</a:t>
                      </a:r>
                      <a:endParaRPr lang="en-AU" sz="2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extLst>
                  <a:ext uri="{0D108BD9-81ED-4DB2-BD59-A6C34878D82A}">
                    <a16:rowId xmlns:a16="http://schemas.microsoft.com/office/drawing/2014/main" val="3774444585"/>
                  </a:ext>
                </a:extLst>
              </a:tr>
              <a:tr h="413213"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Logistic Regression</a:t>
                      </a:r>
                      <a:endParaRPr lang="en-AU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0.7753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0.76315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900" u="none" strike="noStrike">
                          <a:effectLst/>
                        </a:rPr>
                        <a:t>0.7697</a:t>
                      </a:r>
                      <a:endParaRPr lang="en-AU" sz="19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18414" marR="18414" marT="1841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0.74162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0.7978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0.75358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extLst>
                  <a:ext uri="{0D108BD9-81ED-4DB2-BD59-A6C34878D82A}">
                    <a16:rowId xmlns:a16="http://schemas.microsoft.com/office/drawing/2014/main" val="2522733627"/>
                  </a:ext>
                </a:extLst>
              </a:tr>
              <a:tr h="413213"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XgradientBoost</a:t>
                      </a:r>
                      <a:endParaRPr lang="en-AU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0.8034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0.76555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0.7809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0.76076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81.46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0.75358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extLst>
                  <a:ext uri="{0D108BD9-81ED-4DB2-BD59-A6C34878D82A}">
                    <a16:rowId xmlns:a16="http://schemas.microsoft.com/office/drawing/2014/main" val="3846209398"/>
                  </a:ext>
                </a:extLst>
              </a:tr>
              <a:tr h="737301"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Support Vector Classifier(SVC)</a:t>
                      </a:r>
                      <a:endParaRPr lang="en-AU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0.8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0.76555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0.8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0.76555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0.81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0.77511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extLst>
                  <a:ext uri="{0D108BD9-81ED-4DB2-BD59-A6C34878D82A}">
                    <a16:rowId xmlns:a16="http://schemas.microsoft.com/office/drawing/2014/main" val="2486869675"/>
                  </a:ext>
                </a:extLst>
              </a:tr>
              <a:tr h="413213"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Random Forest</a:t>
                      </a:r>
                      <a:endParaRPr lang="en-AU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0.7753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0.77272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0.7978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0.77751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>
                          <a:effectLst/>
                        </a:rPr>
                        <a:t>0.8371</a:t>
                      </a:r>
                      <a:endParaRPr lang="en-AU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0.78708</a:t>
                      </a:r>
                      <a:endParaRPr lang="en-AU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8414" marR="18414" marT="18414" marB="0" anchor="b"/>
                </a:tc>
                <a:extLst>
                  <a:ext uri="{0D108BD9-81ED-4DB2-BD59-A6C34878D82A}">
                    <a16:rowId xmlns:a16="http://schemas.microsoft.com/office/drawing/2014/main" val="106697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84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068-B098-C785-3A61-4E66A67E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97" y="689317"/>
            <a:ext cx="9354312" cy="1327392"/>
          </a:xfrm>
        </p:spPr>
        <p:txBody>
          <a:bodyPr>
            <a:normAutofit/>
          </a:bodyPr>
          <a:lstStyle/>
          <a:p>
            <a:r>
              <a:rPr lang="en-AU" sz="5400" dirty="0"/>
              <a:t>Random Forest Model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D4C87-953B-BEAA-7B55-7B70C450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806507"/>
            <a:ext cx="10317015" cy="1705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176C13-36DD-9351-5156-C44BA09B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580400"/>
          </a:xfrm>
        </p:spPr>
        <p:txBody>
          <a:bodyPr/>
          <a:lstStyle/>
          <a:p>
            <a:r>
              <a:rPr lang="en-AU" dirty="0"/>
              <a:t>Increased no. of trees</a:t>
            </a:r>
          </a:p>
          <a:p>
            <a:r>
              <a:rPr lang="en-AU" dirty="0"/>
              <a:t>Increased no. of samples in the leaves for model generalisation</a:t>
            </a:r>
          </a:p>
          <a:p>
            <a:r>
              <a:rPr lang="en-AU" dirty="0"/>
              <a:t>Weighted class since more deaths than survivors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460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068-B098-C785-3A61-4E66A67E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617784"/>
            <a:ext cx="3411603" cy="4135902"/>
          </a:xfrm>
        </p:spPr>
        <p:txBody>
          <a:bodyPr>
            <a:normAutofit/>
          </a:bodyPr>
          <a:lstStyle/>
          <a:p>
            <a:r>
              <a:rPr lang="en-AU" sz="5400" dirty="0"/>
              <a:t>High Accuracy model-Random Forest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599AF-4611-73F9-3397-FA0893FB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42" y="225083"/>
            <a:ext cx="7025921" cy="66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E0E0-AE94-6179-C028-123CCCB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7F4F-97C8-BBF1-A537-77AFE78C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000" dirty="0"/>
              <a:t>Problem Statement</a:t>
            </a:r>
          </a:p>
          <a:p>
            <a:r>
              <a:rPr lang="en-AU" sz="2000" dirty="0"/>
              <a:t>Basic Data Exploration</a:t>
            </a:r>
          </a:p>
          <a:p>
            <a:r>
              <a:rPr lang="en-AU" sz="2000" dirty="0"/>
              <a:t>Explanatory Data Analysis (EDA)</a:t>
            </a:r>
          </a:p>
          <a:p>
            <a:r>
              <a:rPr lang="en-AU" sz="2000" dirty="0"/>
              <a:t>Data Processing</a:t>
            </a:r>
          </a:p>
          <a:p>
            <a:r>
              <a:rPr lang="en-AU" sz="2000" dirty="0"/>
              <a:t>Model Development and Evaluation-Logistic Regression</a:t>
            </a:r>
          </a:p>
          <a:p>
            <a:r>
              <a:rPr lang="en-AU" sz="2000" dirty="0"/>
              <a:t>Model Development and Evaluation (Extended)</a:t>
            </a:r>
          </a:p>
          <a:p>
            <a:r>
              <a:rPr lang="en-AU" sz="2000" dirty="0"/>
              <a:t>Improving Accuracy</a:t>
            </a:r>
          </a:p>
          <a:p>
            <a:pPr lvl="1"/>
            <a:r>
              <a:rPr lang="en-AU" sz="2000" dirty="0"/>
              <a:t>Feature Engineering</a:t>
            </a:r>
          </a:p>
          <a:p>
            <a:pPr lvl="1"/>
            <a:r>
              <a:rPr lang="en-AU" sz="2000" dirty="0"/>
              <a:t>Cross Validation and Hyperparameter Tunning</a:t>
            </a:r>
          </a:p>
          <a:p>
            <a:r>
              <a:rPr lang="en-AU" sz="2000" dirty="0"/>
              <a:t>Results Comparison-Choosing Best Model-Kaggle Score</a:t>
            </a:r>
          </a:p>
          <a:p>
            <a:r>
              <a:rPr lang="en-AU" sz="2000" dirty="0"/>
              <a:t>Concluding remarks</a:t>
            </a:r>
          </a:p>
          <a:p>
            <a:r>
              <a:rPr lang="en-AU" sz="2000" dirty="0"/>
              <a:t>References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1469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068-B098-C785-3A61-4E66A67E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54" y="295421"/>
            <a:ext cx="3411603" cy="2658794"/>
          </a:xfrm>
        </p:spPr>
        <p:txBody>
          <a:bodyPr>
            <a:normAutofit/>
          </a:bodyPr>
          <a:lstStyle/>
          <a:p>
            <a:r>
              <a:rPr lang="en-AU" sz="5400" dirty="0"/>
              <a:t>RF-Feature Category importance</a:t>
            </a:r>
            <a:endParaRPr lang="en-AU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3685BCF-3007-88CC-2829-20540BAB1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23" y="96236"/>
            <a:ext cx="8345794" cy="666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1E7C6-239B-929F-A3B0-E91363D5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5" y="4433889"/>
            <a:ext cx="1609950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A873E-4397-A047-2A2F-F91AA8BC4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95" y="5334295"/>
            <a:ext cx="1971950" cy="6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0C81C-A92C-024B-4BB3-2B340E5DB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6" y="3676378"/>
            <a:ext cx="1981477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BE741A-8147-8423-537C-0B2D1B0D9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5" y="2928394"/>
            <a:ext cx="189574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9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677D-C8D1-98AD-4484-C344784E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06" y="91134"/>
            <a:ext cx="10058400" cy="1609344"/>
          </a:xfrm>
        </p:spPr>
        <p:txBody>
          <a:bodyPr/>
          <a:lstStyle/>
          <a:p>
            <a:r>
              <a:rPr lang="en-AU" sz="5400" dirty="0"/>
              <a:t>Concluding remarks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6C045-7F2D-1C11-365F-712DCF7CF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880" y="3306909"/>
            <a:ext cx="7302120" cy="127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82ADC-F50F-53AC-8BB2-162DD378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4583437"/>
            <a:ext cx="7198556" cy="14956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BFD0D7-C851-8298-8478-982F0DC0139B}"/>
              </a:ext>
            </a:extLst>
          </p:cNvPr>
          <p:cNvSpPr txBox="1">
            <a:spLocks/>
          </p:cNvSpPr>
          <p:nvPr/>
        </p:nvSpPr>
        <p:spPr>
          <a:xfrm>
            <a:off x="1066800" y="1505242"/>
            <a:ext cx="10058400" cy="2715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6200" dirty="0"/>
              <a:t>Random forest models is more promising than other models compared</a:t>
            </a:r>
          </a:p>
          <a:p>
            <a:r>
              <a:rPr lang="en-AU" sz="6200" dirty="0"/>
              <a:t>You have a high chance to survive</a:t>
            </a:r>
          </a:p>
          <a:p>
            <a:pPr lvl="1"/>
            <a:r>
              <a:rPr lang="en-AU" sz="6200" dirty="0"/>
              <a:t>First class</a:t>
            </a:r>
          </a:p>
          <a:p>
            <a:pPr lvl="1"/>
            <a:r>
              <a:rPr lang="en-AU" sz="6200" dirty="0"/>
              <a:t>Female</a:t>
            </a:r>
          </a:p>
          <a:p>
            <a:pPr lvl="1"/>
            <a:r>
              <a:rPr lang="en-AU" sz="6200" dirty="0"/>
              <a:t>Embarked from C</a:t>
            </a:r>
            <a:r>
              <a:rPr lang="en-US" sz="6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herbourg</a:t>
            </a:r>
            <a:endParaRPr lang="en-US" sz="6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6200" dirty="0">
                <a:solidFill>
                  <a:schemeClr val="dk1"/>
                </a:solidFill>
              </a:rPr>
              <a:t>High ticket fare</a:t>
            </a:r>
          </a:p>
          <a:p>
            <a:pPr lvl="1"/>
            <a:r>
              <a:rPr lang="en-US" sz="6200" dirty="0">
                <a:solidFill>
                  <a:schemeClr val="dk1"/>
                </a:solidFill>
              </a:rPr>
              <a:t>Small family</a:t>
            </a:r>
          </a:p>
          <a:p>
            <a:pPr lvl="1"/>
            <a:r>
              <a:rPr lang="en-US" sz="6200" dirty="0">
                <a:solidFill>
                  <a:schemeClr val="dk1"/>
                </a:solidFill>
              </a:rPr>
              <a:t>Master</a:t>
            </a:r>
          </a:p>
          <a:p>
            <a:pPr lvl="1"/>
            <a:r>
              <a:rPr lang="en-US" sz="6200" dirty="0">
                <a:solidFill>
                  <a:schemeClr val="dk1"/>
                </a:solidFill>
              </a:rPr>
              <a:t>Young</a:t>
            </a:r>
          </a:p>
          <a:p>
            <a:pPr lvl="1"/>
            <a:r>
              <a:rPr lang="en-US" sz="6200" dirty="0">
                <a:solidFill>
                  <a:schemeClr val="dk1"/>
                </a:solidFill>
              </a:rPr>
              <a:t>Child or female adult</a:t>
            </a:r>
          </a:p>
          <a:p>
            <a:pPr lvl="1"/>
            <a:endParaRPr lang="en-US" dirty="0">
              <a:solidFill>
                <a:schemeClr val="dk1"/>
              </a:solidFill>
            </a:endParaRP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045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69D9-204F-B100-A30C-63BF27B3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F621-F4F7-21E5-D9AC-1C534E68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Kaggle competition: </a:t>
            </a:r>
            <a:r>
              <a:rPr lang="en-AU" dirty="0">
                <a:hlinkClick r:id="rId2"/>
              </a:rPr>
              <a:t>https://www.kaggle.com/competitions/titanic/overview</a:t>
            </a:r>
            <a:endParaRPr lang="en-AU" dirty="0"/>
          </a:p>
          <a:p>
            <a:r>
              <a:rPr lang="en-AU" dirty="0"/>
              <a:t>Kaggle notebook (best model only): </a:t>
            </a:r>
            <a:r>
              <a:rPr lang="en-AU" dirty="0">
                <a:hlinkClick r:id="rId3"/>
              </a:rPr>
              <a:t>https://www.kaggle.com/code/shamikakd/notebook49fc7f6fb9/edit</a:t>
            </a:r>
            <a:endParaRPr lang="en-AU" dirty="0"/>
          </a:p>
          <a:p>
            <a:r>
              <a:rPr lang="en-AU" dirty="0"/>
              <a:t>Kaggle submissions/public score: </a:t>
            </a:r>
            <a:r>
              <a:rPr lang="en-AU" dirty="0">
                <a:hlinkClick r:id="rId4"/>
              </a:rPr>
              <a:t>https://www.kaggle.com/competitions/titanic/submissions</a:t>
            </a:r>
            <a:endParaRPr lang="en-AU" dirty="0"/>
          </a:p>
          <a:p>
            <a:r>
              <a:rPr lang="en-AU" dirty="0"/>
              <a:t>Feature engineering with Titanic data: </a:t>
            </a:r>
            <a:r>
              <a:rPr lang="en-AU" dirty="0">
                <a:hlinkClick r:id="rId5"/>
              </a:rPr>
              <a:t>https://triangleinequality.wordpress.com/2013/09/08/basic-feature-engineering-with-the-titanic-data/</a:t>
            </a:r>
            <a:endParaRPr lang="en-AU" dirty="0"/>
          </a:p>
          <a:p>
            <a:r>
              <a:rPr lang="en-AU" dirty="0"/>
              <a:t>High accuracy models developed by others:</a:t>
            </a:r>
          </a:p>
          <a:p>
            <a:pPr lvl="1"/>
            <a:r>
              <a:rPr lang="en-AU" dirty="0">
                <a:hlinkClick r:id="rId6"/>
              </a:rPr>
              <a:t>http://www.philipkalinda.com/ds7.html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3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1D8-9BA6-C65A-9208-664BA6C5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36776"/>
          </a:xfrm>
        </p:spPr>
        <p:txBody>
          <a:bodyPr/>
          <a:lstStyle/>
          <a:p>
            <a:r>
              <a:rPr lang="en-AU" sz="5400" dirty="0"/>
              <a:t>Problem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CAD8-6E1E-A3D1-A663-9C939E78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dirty="0"/>
              <a:t>Using machine learning, create a model to predict which passengers survived the Titanic shipwreck. </a:t>
            </a:r>
          </a:p>
          <a:p>
            <a:r>
              <a:rPr lang="en-US" dirty="0"/>
              <a:t>The model should help answer the question: 'What types of passengers were more likely to survive?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442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2EA9-0563-C514-784E-1257D63F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2476"/>
          </a:xfrm>
        </p:spPr>
        <p:txBody>
          <a:bodyPr/>
          <a:lstStyle/>
          <a:p>
            <a:r>
              <a:rPr lang="en-AU" sz="5400" dirty="0"/>
              <a:t>Basic Data Exploration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B6BA-53DC-E46A-EEA6-5BE1049F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93698"/>
            <a:ext cx="10058400" cy="4578502"/>
          </a:xfrm>
        </p:spPr>
        <p:txBody>
          <a:bodyPr/>
          <a:lstStyle/>
          <a:p>
            <a:r>
              <a:rPr lang="en-AU" dirty="0"/>
              <a:t>Data Sets (Train-891 entries, Test-418 entries)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B2064C-CA4A-5D0B-A570-AEF0BF03A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46357"/>
              </p:ext>
            </p:extLst>
          </p:nvPr>
        </p:nvGraphicFramePr>
        <p:xfrm>
          <a:off x="1868659" y="2039816"/>
          <a:ext cx="8724314" cy="4578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258">
                  <a:extLst>
                    <a:ext uri="{9D8B030D-6E8A-4147-A177-3AD203B41FA5}">
                      <a16:colId xmlns:a16="http://schemas.microsoft.com/office/drawing/2014/main" val="826113222"/>
                    </a:ext>
                  </a:extLst>
                </a:gridCol>
                <a:gridCol w="5556056">
                  <a:extLst>
                    <a:ext uri="{9D8B030D-6E8A-4147-A177-3AD203B41FA5}">
                      <a16:colId xmlns:a16="http://schemas.microsoft.com/office/drawing/2014/main" val="1396556506"/>
                    </a:ext>
                  </a:extLst>
                </a:gridCol>
              </a:tblGrid>
              <a:tr h="34956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16353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Survival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0=No, 1=Yes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30513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r>
                        <a:rPr lang="en-AU" dirty="0"/>
                        <a:t>Ticket Class (SES)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1=1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(Upper), 2=2</a:t>
                      </a:r>
                      <a:r>
                        <a:rPr lang="en-AU" baseline="30000" dirty="0"/>
                        <a:t>nd</a:t>
                      </a:r>
                      <a:r>
                        <a:rPr lang="en-AU" dirty="0"/>
                        <a:t> (Middle), 3=3</a:t>
                      </a:r>
                      <a:r>
                        <a:rPr lang="en-AU" baseline="30000" dirty="0"/>
                        <a:t>rd</a:t>
                      </a:r>
                      <a:r>
                        <a:rPr lang="en-AU" dirty="0"/>
                        <a:t> (Lower)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098864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Including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03738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r>
                        <a:rPr lang="en-AU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54735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r>
                        <a:rPr lang="en-AU" dirty="0"/>
                        <a:t>Age in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08356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of siblings / spouses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5495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parents / children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13962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r>
                        <a:rPr lang="en-AU" dirty="0"/>
                        <a:t>Ticket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146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r>
                        <a:rPr lang="en-AU" dirty="0"/>
                        <a:t>Passenger 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01363"/>
                  </a:ext>
                </a:extLst>
              </a:tr>
              <a:tr h="349565">
                <a:tc>
                  <a:txBody>
                    <a:bodyPr/>
                    <a:lstStyle/>
                    <a:p>
                      <a:r>
                        <a:rPr lang="en-AU" dirty="0"/>
                        <a:t>Cabin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10891"/>
                  </a:ext>
                </a:extLst>
              </a:tr>
              <a:tr h="555142">
                <a:tc>
                  <a:txBody>
                    <a:bodyPr/>
                    <a:lstStyle/>
                    <a:p>
                      <a:r>
                        <a:rPr lang="en-AU" dirty="0"/>
                        <a:t>Port of Embarkation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Cherbourg, Q = Queenstown, S = Southampton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5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55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2EA9-0563-C514-784E-1257D63F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dirty="0"/>
              <a:t>Basic Data Exploration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B6BA-53DC-E46A-EEA6-5BE1049F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5026152" cy="3977640"/>
          </a:xfrm>
        </p:spPr>
        <p:txBody>
          <a:bodyPr/>
          <a:lstStyle/>
          <a:p>
            <a:r>
              <a:rPr lang="en-AU" dirty="0"/>
              <a:t>.head(), .info(), .</a:t>
            </a:r>
            <a:r>
              <a:rPr lang="en-AU" dirty="0" err="1"/>
              <a:t>nunique</a:t>
            </a:r>
            <a:r>
              <a:rPr lang="en-AU" dirty="0"/>
              <a:t>(), .describe()</a:t>
            </a:r>
          </a:p>
          <a:p>
            <a:r>
              <a:rPr lang="en-AU" dirty="0"/>
              <a:t>Overall survival rates: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Missing values: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130458-4EA9-1075-D782-37D862334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194559"/>
            <a:ext cx="4754880" cy="4440875"/>
          </a:xfrm>
        </p:spPr>
        <p:txBody>
          <a:bodyPr/>
          <a:lstStyle/>
          <a:p>
            <a:r>
              <a:rPr lang="en-AU" dirty="0"/>
              <a:t>Survival rates by features (%):</a:t>
            </a:r>
          </a:p>
          <a:p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0538AE-FADB-8DF0-9E18-F58278A8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54635"/>
              </p:ext>
            </p:extLst>
          </p:nvPr>
        </p:nvGraphicFramePr>
        <p:xfrm>
          <a:off x="1919537" y="3260187"/>
          <a:ext cx="3327791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6035">
                  <a:extLst>
                    <a:ext uri="{9D8B030D-6E8A-4147-A177-3AD203B41FA5}">
                      <a16:colId xmlns:a16="http://schemas.microsoft.com/office/drawing/2014/main" val="1216705211"/>
                    </a:ext>
                  </a:extLst>
                </a:gridCol>
                <a:gridCol w="1351756">
                  <a:extLst>
                    <a:ext uri="{9D8B030D-6E8A-4147-A177-3AD203B41FA5}">
                      <a16:colId xmlns:a16="http://schemas.microsoft.com/office/drawing/2014/main" val="965710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Survived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38.38%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8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Not Survived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61.62%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0381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04A6D50-D195-A6E7-C69D-219A0062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63" y="2630545"/>
            <a:ext cx="3075900" cy="386421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9CCA21-ABD2-25BA-D690-549D2667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24749"/>
              </p:ext>
            </p:extLst>
          </p:nvPr>
        </p:nvGraphicFramePr>
        <p:xfrm>
          <a:off x="1919537" y="4781235"/>
          <a:ext cx="3327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314">
                  <a:extLst>
                    <a:ext uri="{9D8B030D-6E8A-4147-A177-3AD203B41FA5}">
                      <a16:colId xmlns:a16="http://schemas.microsoft.com/office/drawing/2014/main" val="2644504656"/>
                    </a:ext>
                  </a:extLst>
                </a:gridCol>
                <a:gridCol w="942535">
                  <a:extLst>
                    <a:ext uri="{9D8B030D-6E8A-4147-A177-3AD203B41FA5}">
                      <a16:colId xmlns:a16="http://schemas.microsoft.com/office/drawing/2014/main" val="2765550796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114889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3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9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Embarked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8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6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696B-1CB7-3F99-5060-B3927A5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/>
              <a:t>Explanatory Data Analysis (EDA)</a:t>
            </a: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0529EC-5738-3787-EF1D-CF76151C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1" y="1751826"/>
            <a:ext cx="5044546" cy="400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C228275-25F2-B1BE-CCCF-9EEE4748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37" y="1751825"/>
            <a:ext cx="6098546" cy="412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5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696B-1CB7-3F99-5060-B3927A5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dirty="0"/>
              <a:t>EDA-Fare</a:t>
            </a:r>
            <a:endParaRPr lang="en-A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4FF03D-048C-7FD7-7515-1EA280E7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1" y="1969477"/>
            <a:ext cx="4861615" cy="381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C9FAA24-B95A-D14B-50D7-CDC8CA78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63" y="2093976"/>
            <a:ext cx="6854030" cy="396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0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696B-1CB7-3F99-5060-B3927A56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78" y="484631"/>
            <a:ext cx="3488788" cy="5949040"/>
          </a:xfrm>
        </p:spPr>
        <p:txBody>
          <a:bodyPr>
            <a:normAutofit/>
          </a:bodyPr>
          <a:lstStyle/>
          <a:p>
            <a:r>
              <a:rPr lang="en-AU" sz="5400" dirty="0"/>
              <a:t>EDA</a:t>
            </a:r>
            <a:br>
              <a:rPr lang="en-AU" dirty="0"/>
            </a:br>
            <a:br>
              <a:rPr lang="en-AU" sz="5400" dirty="0"/>
            </a:br>
            <a:r>
              <a:rPr lang="en-AU" sz="5400" dirty="0"/>
              <a:t>-</a:t>
            </a:r>
            <a:r>
              <a:rPr lang="en-US" dirty="0"/>
              <a:t>siblings/ spouses</a:t>
            </a:r>
            <a:br>
              <a:rPr lang="en-AU" dirty="0"/>
            </a:br>
            <a:r>
              <a:rPr lang="en-AU" dirty="0"/>
              <a:t>-</a:t>
            </a:r>
            <a:r>
              <a:rPr lang="en-US" dirty="0"/>
              <a:t>parents/ children</a:t>
            </a:r>
            <a:endParaRPr lang="en-A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FE423BC-A8BD-CB57-6B87-D97DFCCC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22" y="274937"/>
            <a:ext cx="8354821" cy="59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1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696B-1CB7-3F99-5060-B3927A56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77" y="730337"/>
            <a:ext cx="10507864" cy="577957"/>
          </a:xfrm>
        </p:spPr>
        <p:txBody>
          <a:bodyPr>
            <a:normAutofit fontScale="90000"/>
          </a:bodyPr>
          <a:lstStyle/>
          <a:p>
            <a:r>
              <a:rPr lang="en-AU" sz="5400" dirty="0"/>
              <a:t>EDA- Survival Status by age and gender</a:t>
            </a:r>
            <a:endParaRPr lang="en-A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CC1D98-9F82-DCED-E66D-B7C75653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39" y="1420838"/>
            <a:ext cx="7755152" cy="54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8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902</TotalTime>
  <Words>719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 Narrow</vt:lpstr>
      <vt:lpstr>Inter</vt:lpstr>
      <vt:lpstr>Rockwell</vt:lpstr>
      <vt:lpstr>Rockwell Condensed</vt:lpstr>
      <vt:lpstr>Var(--jp-code-font-family)</vt:lpstr>
      <vt:lpstr>Wingdings</vt:lpstr>
      <vt:lpstr>Wood Type</vt:lpstr>
      <vt:lpstr>Who would survive? Predicting survival on the Titanic</vt:lpstr>
      <vt:lpstr>Overview</vt:lpstr>
      <vt:lpstr>Problem Statement</vt:lpstr>
      <vt:lpstr>Basic Data Exploration</vt:lpstr>
      <vt:lpstr>Basic Data Exploration</vt:lpstr>
      <vt:lpstr>Explanatory Data Analysis (EDA)</vt:lpstr>
      <vt:lpstr>EDA-Fare</vt:lpstr>
      <vt:lpstr>EDA  -siblings/ spouses -parents/ children</vt:lpstr>
      <vt:lpstr>EDA- Survival Status by age and gender</vt:lpstr>
      <vt:lpstr>Data Processing-V1</vt:lpstr>
      <vt:lpstr>Model Development and Evaluation Logistic Regression-V1</vt:lpstr>
      <vt:lpstr>Logistic Regression-V1</vt:lpstr>
      <vt:lpstr>Model Development and Evaluation (Extended)</vt:lpstr>
      <vt:lpstr>Improving Accuracy- Feature Engineering</vt:lpstr>
      <vt:lpstr>Correlation Heatmaps after Feature Engineering</vt:lpstr>
      <vt:lpstr>Cross Validation and Hyperparameter Tunning</vt:lpstr>
      <vt:lpstr>Results Comparison-Choosing Best Model-Kaggle Score</vt:lpstr>
      <vt:lpstr>Random Forest Model</vt:lpstr>
      <vt:lpstr>High Accuracy model-Random Forest</vt:lpstr>
      <vt:lpstr>RF-Feature Category importance</vt:lpstr>
      <vt:lpstr>Concluding remarks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Shamika Kekulthotuwage Don</dc:creator>
  <cp:lastModifiedBy>Shamika Kekulthotuwage Don</cp:lastModifiedBy>
  <cp:revision>16</cp:revision>
  <dcterms:created xsi:type="dcterms:W3CDTF">2024-08-22T10:39:30Z</dcterms:created>
  <dcterms:modified xsi:type="dcterms:W3CDTF">2024-08-23T02:01:27Z</dcterms:modified>
</cp:coreProperties>
</file>