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3455-0AE4-4E08-B07E-2756CF83072B}"/>
              </a:ext>
            </a:extLst>
          </p:cNvPr>
          <p:cNvSpPr>
            <a:spLocks noGrp="1"/>
          </p:cNvSpPr>
          <p:nvPr>
            <p:ph type="ctrTitle"/>
          </p:nvPr>
        </p:nvSpPr>
        <p:spPr/>
        <p:txBody>
          <a:bodyPr/>
          <a:lstStyle/>
          <a:p>
            <a:r>
              <a:rPr lang="en-IN" dirty="0"/>
              <a:t>STOCK ANALYSIS</a:t>
            </a:r>
          </a:p>
        </p:txBody>
      </p:sp>
      <p:sp>
        <p:nvSpPr>
          <p:cNvPr id="3" name="Subtitle 2">
            <a:extLst>
              <a:ext uri="{FF2B5EF4-FFF2-40B4-BE49-F238E27FC236}">
                <a16:creationId xmlns:a16="http://schemas.microsoft.com/office/drawing/2014/main" id="{FB65D0CE-C280-4BB1-8EA5-AB44472F2F78}"/>
              </a:ext>
            </a:extLst>
          </p:cNvPr>
          <p:cNvSpPr>
            <a:spLocks noGrp="1"/>
          </p:cNvSpPr>
          <p:nvPr>
            <p:ph type="subTitle" idx="1"/>
          </p:nvPr>
        </p:nvSpPr>
        <p:spPr/>
        <p:txBody>
          <a:bodyPr/>
          <a:lstStyle/>
          <a:p>
            <a:r>
              <a:rPr lang="en-IN" dirty="0"/>
              <a:t>USING ARTIFICIAL INTELLIGENCE</a:t>
            </a:r>
          </a:p>
        </p:txBody>
      </p:sp>
    </p:spTree>
    <p:extLst>
      <p:ext uri="{BB962C8B-B14F-4D97-AF65-F5344CB8AC3E}">
        <p14:creationId xmlns:p14="http://schemas.microsoft.com/office/powerpoint/2010/main" val="311408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2EA1-037F-48D3-85DB-46B57C042954}"/>
              </a:ext>
            </a:extLst>
          </p:cNvPr>
          <p:cNvSpPr>
            <a:spLocks noGrp="1"/>
          </p:cNvSpPr>
          <p:nvPr>
            <p:ph type="title"/>
          </p:nvPr>
        </p:nvSpPr>
        <p:spPr>
          <a:xfrm>
            <a:off x="553256" y="639316"/>
            <a:ext cx="10822034" cy="819355"/>
          </a:xfrm>
        </p:spPr>
        <p:txBody>
          <a:bodyPr/>
          <a:lstStyle/>
          <a:p>
            <a:pPr algn="ctr"/>
            <a:r>
              <a:rPr lang="en-IN" dirty="0"/>
              <a:t>Model used</a:t>
            </a:r>
          </a:p>
        </p:txBody>
      </p:sp>
      <p:sp>
        <p:nvSpPr>
          <p:cNvPr id="5" name="Picture Placeholder 2">
            <a:extLst>
              <a:ext uri="{FF2B5EF4-FFF2-40B4-BE49-F238E27FC236}">
                <a16:creationId xmlns:a16="http://schemas.microsoft.com/office/drawing/2014/main" id="{F83E4AE1-741C-49E0-954A-A0051B5BACEE}"/>
              </a:ext>
            </a:extLst>
          </p:cNvPr>
          <p:cNvSpPr>
            <a:spLocks noGrp="1"/>
          </p:cNvSpPr>
          <p:nvPr>
            <p:ph type="body" sz="half" idx="2"/>
          </p:nvPr>
        </p:nvSpPr>
        <p:spPr>
          <a:xfrm>
            <a:off x="685800" y="1682750"/>
            <a:ext cx="10820400" cy="4535488"/>
          </a:xfrm>
        </p:spPr>
        <p:txBody>
          <a:bodyPr/>
          <a:lstStyle/>
          <a:p>
            <a:pPr lvl="0"/>
            <a:r>
              <a:rPr lang="en-IN" sz="2800" b="1" dirty="0"/>
              <a:t>Linear Regression</a:t>
            </a:r>
            <a:endParaRPr lang="en-IN" sz="2800" dirty="0"/>
          </a:p>
          <a:p>
            <a:r>
              <a:rPr lang="en-IN" dirty="0"/>
              <a:t>The basic concept of this algorithm mentioned are and given in chapter 2 of this project report and from this point, this project report will be oriented towards understanding of the working of the Linear Regression model. How this model work? We are going to train Linear Regression Model on the Dataset and check the predictive ability of the model. How good this model work, the steps related to this project are:</a:t>
            </a:r>
          </a:p>
          <a:p>
            <a:pPr marL="285750" lvl="0" indent="-285750">
              <a:buFont typeface="Arial" panose="020B0604020202020204" pitchFamily="34" charset="0"/>
              <a:buChar char="•"/>
            </a:pPr>
            <a:r>
              <a:rPr lang="en-IN" dirty="0"/>
              <a:t>Data extraction </a:t>
            </a:r>
          </a:p>
          <a:p>
            <a:pPr marL="285750" lvl="0" indent="-285750">
              <a:buFont typeface="Arial" panose="020B0604020202020204" pitchFamily="34" charset="0"/>
              <a:buChar char="•"/>
            </a:pPr>
            <a:r>
              <a:rPr lang="en-IN" dirty="0"/>
              <a:t>Missing value detection </a:t>
            </a:r>
          </a:p>
          <a:p>
            <a:pPr marL="285750" lvl="0" indent="-285750">
              <a:buFont typeface="Arial" panose="020B0604020202020204" pitchFamily="34" charset="0"/>
              <a:buChar char="•"/>
            </a:pPr>
            <a:r>
              <a:rPr lang="en-IN" dirty="0"/>
              <a:t>Missing value handling </a:t>
            </a:r>
          </a:p>
          <a:p>
            <a:pPr marL="285750" lvl="0" indent="-285750">
              <a:buFont typeface="Arial" panose="020B0604020202020204" pitchFamily="34" charset="0"/>
              <a:buChar char="•"/>
            </a:pPr>
            <a:r>
              <a:rPr lang="en-IN" dirty="0"/>
              <a:t>Feature engineering </a:t>
            </a:r>
          </a:p>
          <a:p>
            <a:pPr marL="285750" lvl="0" indent="-285750">
              <a:buFont typeface="Arial" panose="020B0604020202020204" pitchFamily="34" charset="0"/>
              <a:buChar char="•"/>
            </a:pPr>
            <a:r>
              <a:rPr lang="en-IN" dirty="0"/>
              <a:t>Visualization</a:t>
            </a:r>
          </a:p>
          <a:p>
            <a:pPr marL="285750" lvl="0" indent="-285750">
              <a:buFont typeface="Arial" panose="020B0604020202020204" pitchFamily="34" charset="0"/>
              <a:buChar char="•"/>
            </a:pPr>
            <a:r>
              <a:rPr lang="en-IN" dirty="0"/>
              <a:t>Appling and comparing the results of the model</a:t>
            </a:r>
          </a:p>
          <a:p>
            <a:pPr marL="285750" lvl="0" indent="-285750">
              <a:buFont typeface="Arial" panose="020B0604020202020204" pitchFamily="34" charset="0"/>
              <a:buChar char="•"/>
            </a:pPr>
            <a:r>
              <a:rPr lang="en-IN" dirty="0"/>
              <a:t>Conclusion of the model analysis</a:t>
            </a:r>
          </a:p>
          <a:p>
            <a:endParaRPr lang="en-IN" dirty="0"/>
          </a:p>
        </p:txBody>
      </p:sp>
    </p:spTree>
    <p:extLst>
      <p:ext uri="{BB962C8B-B14F-4D97-AF65-F5344CB8AC3E}">
        <p14:creationId xmlns:p14="http://schemas.microsoft.com/office/powerpoint/2010/main" val="2755895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D078-DD1B-4246-9ED5-BC95D75B8596}"/>
              </a:ext>
            </a:extLst>
          </p:cNvPr>
          <p:cNvSpPr>
            <a:spLocks noGrp="1"/>
          </p:cNvSpPr>
          <p:nvPr>
            <p:ph type="title"/>
          </p:nvPr>
        </p:nvSpPr>
        <p:spPr/>
        <p:txBody>
          <a:bodyPr/>
          <a:lstStyle/>
          <a:p>
            <a:pPr algn="ctr"/>
            <a:r>
              <a:rPr lang="en-IN" dirty="0"/>
              <a:t>Accuracy score</a:t>
            </a:r>
          </a:p>
        </p:txBody>
      </p:sp>
      <p:pic>
        <p:nvPicPr>
          <p:cNvPr id="4" name="Picture 3">
            <a:extLst>
              <a:ext uri="{FF2B5EF4-FFF2-40B4-BE49-F238E27FC236}">
                <a16:creationId xmlns:a16="http://schemas.microsoft.com/office/drawing/2014/main" id="{205776B0-A539-4CAB-9977-2ECF5C6EE5D4}"/>
              </a:ext>
            </a:extLst>
          </p:cNvPr>
          <p:cNvPicPr/>
          <p:nvPr/>
        </p:nvPicPr>
        <p:blipFill>
          <a:blip r:embed="rId2"/>
          <a:stretch>
            <a:fillRect/>
          </a:stretch>
        </p:blipFill>
        <p:spPr>
          <a:xfrm>
            <a:off x="685800" y="3189011"/>
            <a:ext cx="10671313" cy="1621528"/>
          </a:xfrm>
          <a:prstGeom prst="rect">
            <a:avLst/>
          </a:prstGeom>
        </p:spPr>
      </p:pic>
    </p:spTree>
    <p:extLst>
      <p:ext uri="{BB962C8B-B14F-4D97-AF65-F5344CB8AC3E}">
        <p14:creationId xmlns:p14="http://schemas.microsoft.com/office/powerpoint/2010/main" val="198103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0758-F5B3-42FE-B017-F872009E836C}"/>
              </a:ext>
            </a:extLst>
          </p:cNvPr>
          <p:cNvSpPr>
            <a:spLocks noGrp="1"/>
          </p:cNvSpPr>
          <p:nvPr>
            <p:ph type="title"/>
          </p:nvPr>
        </p:nvSpPr>
        <p:spPr>
          <a:xfrm>
            <a:off x="685800" y="753532"/>
            <a:ext cx="10820400" cy="876485"/>
          </a:xfrm>
        </p:spPr>
        <p:txBody>
          <a:bodyPr/>
          <a:lstStyle/>
          <a:p>
            <a:pPr algn="ctr"/>
            <a:r>
              <a:rPr lang="en-IN" dirty="0"/>
              <a:t>Visualisation of adj. close</a:t>
            </a:r>
          </a:p>
        </p:txBody>
      </p:sp>
      <p:pic>
        <p:nvPicPr>
          <p:cNvPr id="6" name="Picture 5">
            <a:extLst>
              <a:ext uri="{FF2B5EF4-FFF2-40B4-BE49-F238E27FC236}">
                <a16:creationId xmlns:a16="http://schemas.microsoft.com/office/drawing/2014/main" id="{6DC346D7-A72F-4FED-9F7F-E910D506AD86}"/>
              </a:ext>
            </a:extLst>
          </p:cNvPr>
          <p:cNvPicPr/>
          <p:nvPr/>
        </p:nvPicPr>
        <p:blipFill>
          <a:blip r:embed="rId2"/>
          <a:stretch>
            <a:fillRect/>
          </a:stretch>
        </p:blipFill>
        <p:spPr>
          <a:xfrm>
            <a:off x="1529301" y="1947986"/>
            <a:ext cx="8794143" cy="4413057"/>
          </a:xfrm>
          <a:prstGeom prst="rect">
            <a:avLst/>
          </a:prstGeom>
        </p:spPr>
      </p:pic>
    </p:spTree>
    <p:extLst>
      <p:ext uri="{BB962C8B-B14F-4D97-AF65-F5344CB8AC3E}">
        <p14:creationId xmlns:p14="http://schemas.microsoft.com/office/powerpoint/2010/main" val="397220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AB55-C9D7-47DE-8685-1B3B8145A16B}"/>
              </a:ext>
            </a:extLst>
          </p:cNvPr>
          <p:cNvSpPr>
            <a:spLocks noGrp="1"/>
          </p:cNvSpPr>
          <p:nvPr>
            <p:ph type="ctrTitle"/>
          </p:nvPr>
        </p:nvSpPr>
        <p:spPr/>
        <p:txBody>
          <a:bodyPr/>
          <a:lstStyle/>
          <a:p>
            <a:pPr algn="ctr"/>
            <a:r>
              <a:rPr lang="en-IN" dirty="0"/>
              <a:t>results</a:t>
            </a:r>
          </a:p>
        </p:txBody>
      </p:sp>
    </p:spTree>
    <p:extLst>
      <p:ext uri="{BB962C8B-B14F-4D97-AF65-F5344CB8AC3E}">
        <p14:creationId xmlns:p14="http://schemas.microsoft.com/office/powerpoint/2010/main" val="1229438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F41AE3-F3E1-48FF-BBA5-BB935DF7D15E}"/>
              </a:ext>
            </a:extLst>
          </p:cNvPr>
          <p:cNvPicPr/>
          <p:nvPr/>
        </p:nvPicPr>
        <p:blipFill>
          <a:blip r:embed="rId2"/>
          <a:stretch>
            <a:fillRect/>
          </a:stretch>
        </p:blipFill>
        <p:spPr>
          <a:xfrm>
            <a:off x="1467704" y="2067339"/>
            <a:ext cx="9452087" cy="4214191"/>
          </a:xfrm>
          <a:prstGeom prst="rect">
            <a:avLst/>
          </a:prstGeom>
        </p:spPr>
      </p:pic>
      <p:sp>
        <p:nvSpPr>
          <p:cNvPr id="3" name="TextBox 2">
            <a:extLst>
              <a:ext uri="{FF2B5EF4-FFF2-40B4-BE49-F238E27FC236}">
                <a16:creationId xmlns:a16="http://schemas.microsoft.com/office/drawing/2014/main" id="{0E2FAF30-56E6-4A2F-9059-3C8F6E347A56}"/>
              </a:ext>
            </a:extLst>
          </p:cNvPr>
          <p:cNvSpPr txBox="1"/>
          <p:nvPr/>
        </p:nvSpPr>
        <p:spPr>
          <a:xfrm>
            <a:off x="4412973" y="940903"/>
            <a:ext cx="3366053" cy="646331"/>
          </a:xfrm>
          <a:prstGeom prst="rect">
            <a:avLst/>
          </a:prstGeom>
          <a:noFill/>
        </p:spPr>
        <p:txBody>
          <a:bodyPr wrap="square" rtlCol="0">
            <a:spAutoFit/>
          </a:bodyPr>
          <a:lstStyle/>
          <a:p>
            <a:r>
              <a:rPr lang="en-IN" sz="3600" dirty="0"/>
              <a:t>PREDICTIONS</a:t>
            </a:r>
          </a:p>
        </p:txBody>
      </p:sp>
    </p:spTree>
    <p:extLst>
      <p:ext uri="{BB962C8B-B14F-4D97-AF65-F5344CB8AC3E}">
        <p14:creationId xmlns:p14="http://schemas.microsoft.com/office/powerpoint/2010/main" val="395669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0942-EB64-469A-BA96-014765E6238E}"/>
              </a:ext>
            </a:extLst>
          </p:cNvPr>
          <p:cNvSpPr>
            <a:spLocks noGrp="1"/>
          </p:cNvSpPr>
          <p:nvPr>
            <p:ph type="title"/>
          </p:nvPr>
        </p:nvSpPr>
        <p:spPr>
          <a:xfrm>
            <a:off x="685800" y="92765"/>
            <a:ext cx="10820400" cy="1659836"/>
          </a:xfrm>
        </p:spPr>
        <p:txBody>
          <a:bodyPr/>
          <a:lstStyle/>
          <a:p>
            <a:pPr algn="ctr"/>
            <a:r>
              <a:rPr lang="en-IN" dirty="0"/>
              <a:t>comparison</a:t>
            </a:r>
          </a:p>
        </p:txBody>
      </p:sp>
      <p:pic>
        <p:nvPicPr>
          <p:cNvPr id="4" name="Picture 3">
            <a:extLst>
              <a:ext uri="{FF2B5EF4-FFF2-40B4-BE49-F238E27FC236}">
                <a16:creationId xmlns:a16="http://schemas.microsoft.com/office/drawing/2014/main" id="{7F1BE548-B46C-4FEE-8F72-C8ADFF837358}"/>
              </a:ext>
            </a:extLst>
          </p:cNvPr>
          <p:cNvPicPr/>
          <p:nvPr/>
        </p:nvPicPr>
        <p:blipFill>
          <a:blip r:embed="rId2"/>
          <a:stretch>
            <a:fillRect/>
          </a:stretch>
        </p:blipFill>
        <p:spPr>
          <a:xfrm>
            <a:off x="685800" y="1550504"/>
            <a:ext cx="10923104" cy="4982818"/>
          </a:xfrm>
          <a:prstGeom prst="rect">
            <a:avLst/>
          </a:prstGeom>
        </p:spPr>
      </p:pic>
    </p:spTree>
    <p:extLst>
      <p:ext uri="{BB962C8B-B14F-4D97-AF65-F5344CB8AC3E}">
        <p14:creationId xmlns:p14="http://schemas.microsoft.com/office/powerpoint/2010/main" val="1195176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9089-D301-4AD1-8981-850876276919}"/>
              </a:ext>
            </a:extLst>
          </p:cNvPr>
          <p:cNvSpPr>
            <a:spLocks noGrp="1"/>
          </p:cNvSpPr>
          <p:nvPr>
            <p:ph type="title"/>
          </p:nvPr>
        </p:nvSpPr>
        <p:spPr>
          <a:xfrm>
            <a:off x="834887" y="764373"/>
            <a:ext cx="10671313" cy="1293028"/>
          </a:xfrm>
        </p:spPr>
        <p:txBody>
          <a:bodyPr>
            <a:normAutofit/>
          </a:bodyPr>
          <a:lstStyle/>
          <a:p>
            <a:pPr algn="l"/>
            <a:r>
              <a:rPr lang="en-IN" sz="3600" dirty="0"/>
              <a:t>Graphical representation of predictions</a:t>
            </a:r>
          </a:p>
        </p:txBody>
      </p:sp>
      <p:pic>
        <p:nvPicPr>
          <p:cNvPr id="6" name="Content Placeholder 5">
            <a:extLst>
              <a:ext uri="{FF2B5EF4-FFF2-40B4-BE49-F238E27FC236}">
                <a16:creationId xmlns:a16="http://schemas.microsoft.com/office/drawing/2014/main" id="{EDE80B63-F842-4812-AB26-7777F9AD7587}"/>
              </a:ext>
            </a:extLst>
          </p:cNvPr>
          <p:cNvPicPr>
            <a:picLocks noGrp="1" noChangeAspect="1"/>
          </p:cNvPicPr>
          <p:nvPr>
            <p:ph sz="half" idx="1"/>
          </p:nvPr>
        </p:nvPicPr>
        <p:blipFill>
          <a:blip r:embed="rId2"/>
          <a:stretch>
            <a:fillRect/>
          </a:stretch>
        </p:blipFill>
        <p:spPr>
          <a:xfrm>
            <a:off x="975474" y="2193925"/>
            <a:ext cx="4754651" cy="4024313"/>
          </a:xfrm>
        </p:spPr>
      </p:pic>
      <p:pic>
        <p:nvPicPr>
          <p:cNvPr id="8" name="Content Placeholder 7">
            <a:extLst>
              <a:ext uri="{FF2B5EF4-FFF2-40B4-BE49-F238E27FC236}">
                <a16:creationId xmlns:a16="http://schemas.microsoft.com/office/drawing/2014/main" id="{50EF3AA3-7C5C-4E49-A312-22350B1E829D}"/>
              </a:ext>
            </a:extLst>
          </p:cNvPr>
          <p:cNvPicPr>
            <a:picLocks noGrp="1" noChangeAspect="1"/>
          </p:cNvPicPr>
          <p:nvPr>
            <p:ph sz="half" idx="2"/>
          </p:nvPr>
        </p:nvPicPr>
        <p:blipFill>
          <a:blip r:embed="rId3"/>
          <a:stretch>
            <a:fillRect/>
          </a:stretch>
        </p:blipFill>
        <p:spPr>
          <a:xfrm>
            <a:off x="6470647" y="2193925"/>
            <a:ext cx="4737106" cy="4024313"/>
          </a:xfrm>
        </p:spPr>
      </p:pic>
    </p:spTree>
    <p:extLst>
      <p:ext uri="{BB962C8B-B14F-4D97-AF65-F5344CB8AC3E}">
        <p14:creationId xmlns:p14="http://schemas.microsoft.com/office/powerpoint/2010/main" val="406416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E2A4-1556-42A7-9685-2D3C769CF792}"/>
              </a:ext>
            </a:extLst>
          </p:cNvPr>
          <p:cNvSpPr>
            <a:spLocks noGrp="1"/>
          </p:cNvSpPr>
          <p:nvPr>
            <p:ph type="ctrTitle"/>
          </p:nvPr>
        </p:nvSpPr>
        <p:spPr/>
        <p:txBody>
          <a:bodyPr/>
          <a:lstStyle/>
          <a:p>
            <a:pPr algn="ctr"/>
            <a:r>
              <a:rPr lang="en-IN" dirty="0"/>
              <a:t>thankyou</a:t>
            </a:r>
          </a:p>
        </p:txBody>
      </p:sp>
    </p:spTree>
    <p:extLst>
      <p:ext uri="{BB962C8B-B14F-4D97-AF65-F5344CB8AC3E}">
        <p14:creationId xmlns:p14="http://schemas.microsoft.com/office/powerpoint/2010/main" val="166368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8EDE-69D6-434E-B046-E4EA427C643A}"/>
              </a:ext>
            </a:extLst>
          </p:cNvPr>
          <p:cNvSpPr>
            <a:spLocks noGrp="1"/>
          </p:cNvSpPr>
          <p:nvPr>
            <p:ph type="title"/>
          </p:nvPr>
        </p:nvSpPr>
        <p:spPr>
          <a:xfrm>
            <a:off x="685800" y="891490"/>
            <a:ext cx="8610600" cy="1293028"/>
          </a:xfrm>
        </p:spPr>
        <p:txBody>
          <a:bodyPr/>
          <a:lstStyle/>
          <a:p>
            <a:pPr algn="l"/>
            <a:r>
              <a:rPr lang="en-IN" dirty="0"/>
              <a:t>GROUP MEMBERS</a:t>
            </a:r>
          </a:p>
        </p:txBody>
      </p:sp>
      <p:sp>
        <p:nvSpPr>
          <p:cNvPr id="3" name="Content Placeholder 2">
            <a:extLst>
              <a:ext uri="{FF2B5EF4-FFF2-40B4-BE49-F238E27FC236}">
                <a16:creationId xmlns:a16="http://schemas.microsoft.com/office/drawing/2014/main" id="{34206901-971B-49BB-982D-3FD00E2ACEB7}"/>
              </a:ext>
            </a:extLst>
          </p:cNvPr>
          <p:cNvSpPr>
            <a:spLocks noGrp="1"/>
          </p:cNvSpPr>
          <p:nvPr>
            <p:ph idx="1"/>
          </p:nvPr>
        </p:nvSpPr>
        <p:spPr/>
        <p:txBody>
          <a:bodyPr/>
          <a:lstStyle/>
          <a:p>
            <a:r>
              <a:rPr lang="en-IN" dirty="0"/>
              <a:t>AMAN KUMAR (1721610015)</a:t>
            </a:r>
          </a:p>
          <a:p>
            <a:r>
              <a:rPr lang="en-IN" dirty="0"/>
              <a:t>KUSHAL SHARMA (1721610057)</a:t>
            </a:r>
          </a:p>
          <a:p>
            <a:r>
              <a:rPr lang="en-IN" dirty="0"/>
              <a:t>ASHISH VERMA (1721610023)</a:t>
            </a:r>
          </a:p>
          <a:p>
            <a:r>
              <a:rPr lang="en-IN" dirty="0"/>
              <a:t>ABHISHEK SHARMA (1721610008)</a:t>
            </a:r>
          </a:p>
          <a:p>
            <a:r>
              <a:rPr lang="en-IN"/>
              <a:t>BHAVYA GARG (</a:t>
            </a:r>
            <a:r>
              <a:rPr lang="en-IN" dirty="0"/>
              <a:t>1721610030)</a:t>
            </a:r>
          </a:p>
          <a:p>
            <a:r>
              <a:rPr lang="en-IN" dirty="0"/>
              <a:t>AKASH </a:t>
            </a:r>
          </a:p>
        </p:txBody>
      </p:sp>
    </p:spTree>
    <p:extLst>
      <p:ext uri="{BB962C8B-B14F-4D97-AF65-F5344CB8AC3E}">
        <p14:creationId xmlns:p14="http://schemas.microsoft.com/office/powerpoint/2010/main" val="80649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3210-D0DD-4CB6-9409-37FA1BF3C6C5}"/>
              </a:ext>
            </a:extLst>
          </p:cNvPr>
          <p:cNvSpPr>
            <a:spLocks noGrp="1"/>
          </p:cNvSpPr>
          <p:nvPr>
            <p:ph type="title"/>
          </p:nvPr>
        </p:nvSpPr>
        <p:spPr>
          <a:xfrm>
            <a:off x="685800" y="753532"/>
            <a:ext cx="10820400" cy="1751129"/>
          </a:xfrm>
        </p:spPr>
        <p:txBody>
          <a:bodyPr/>
          <a:lstStyle/>
          <a:p>
            <a:r>
              <a:rPr lang="en-IN" dirty="0"/>
              <a:t>What is stock analysis?</a:t>
            </a:r>
          </a:p>
        </p:txBody>
      </p:sp>
      <p:sp>
        <p:nvSpPr>
          <p:cNvPr id="3" name="Text Placeholder 2">
            <a:extLst>
              <a:ext uri="{FF2B5EF4-FFF2-40B4-BE49-F238E27FC236}">
                <a16:creationId xmlns:a16="http://schemas.microsoft.com/office/drawing/2014/main" id="{11E53C9A-38FE-4BCA-B303-D4BB26A178F2}"/>
              </a:ext>
            </a:extLst>
          </p:cNvPr>
          <p:cNvSpPr>
            <a:spLocks noGrp="1"/>
          </p:cNvSpPr>
          <p:nvPr>
            <p:ph type="body" sz="half" idx="2"/>
          </p:nvPr>
        </p:nvSpPr>
        <p:spPr>
          <a:xfrm>
            <a:off x="685800" y="2107096"/>
            <a:ext cx="10469183" cy="4147931"/>
          </a:xfrm>
        </p:spPr>
        <p:txBody>
          <a:bodyPr>
            <a:normAutofit/>
          </a:bodyPr>
          <a:lstStyle/>
          <a:p>
            <a:r>
              <a:rPr lang="en-US" sz="1800" dirty="0"/>
              <a:t>Stock analysis is the method used by a trader or investor to examine and evaluate the stock market. It is then used to make informed decisions about buying and selling shares. Stock analysis can also be referred to as market analysis, or equity analysis.</a:t>
            </a:r>
          </a:p>
          <a:p>
            <a:r>
              <a:rPr lang="en-US" sz="1800" dirty="0"/>
              <a:t>Stock analysis can be used to gain an insight in to the economy as a whole, the stock market, a specific sector or an individual stock.</a:t>
            </a:r>
          </a:p>
          <a:p>
            <a:r>
              <a:rPr lang="en-US" sz="1800" dirty="0"/>
              <a:t>Stock analysis is based on the idea that by studying market data from the past and present, traders can create a methodology for choosing which stocks to focus on, as well as a way to identify entry and exit points for their trades.</a:t>
            </a:r>
          </a:p>
          <a:p>
            <a:endParaRPr lang="en-IN" dirty="0"/>
          </a:p>
        </p:txBody>
      </p:sp>
    </p:spTree>
    <p:extLst>
      <p:ext uri="{BB962C8B-B14F-4D97-AF65-F5344CB8AC3E}">
        <p14:creationId xmlns:p14="http://schemas.microsoft.com/office/powerpoint/2010/main" val="30924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64EF-BB07-4B74-BB12-E110D6C13105}"/>
              </a:ext>
            </a:extLst>
          </p:cNvPr>
          <p:cNvSpPr>
            <a:spLocks noGrp="1"/>
          </p:cNvSpPr>
          <p:nvPr>
            <p:ph type="title"/>
          </p:nvPr>
        </p:nvSpPr>
        <p:spPr>
          <a:xfrm>
            <a:off x="685800" y="753533"/>
            <a:ext cx="10820399" cy="955675"/>
          </a:xfrm>
        </p:spPr>
        <p:txBody>
          <a:bodyPr/>
          <a:lstStyle/>
          <a:p>
            <a:pPr algn="ctr"/>
            <a:r>
              <a:rPr lang="en-IN" dirty="0"/>
              <a:t>How to </a:t>
            </a:r>
            <a:r>
              <a:rPr lang="en-IN" dirty="0" err="1"/>
              <a:t>analyze</a:t>
            </a:r>
            <a:r>
              <a:rPr lang="en-IN" dirty="0"/>
              <a:t> stock?</a:t>
            </a:r>
          </a:p>
        </p:txBody>
      </p:sp>
      <p:sp>
        <p:nvSpPr>
          <p:cNvPr id="3" name="Text Placeholder 2">
            <a:extLst>
              <a:ext uri="{FF2B5EF4-FFF2-40B4-BE49-F238E27FC236}">
                <a16:creationId xmlns:a16="http://schemas.microsoft.com/office/drawing/2014/main" id="{FD41AF4E-09B4-4E28-B092-F4B5C8C9A7E3}"/>
              </a:ext>
            </a:extLst>
          </p:cNvPr>
          <p:cNvSpPr>
            <a:spLocks noGrp="1"/>
          </p:cNvSpPr>
          <p:nvPr>
            <p:ph type="body" idx="1"/>
          </p:nvPr>
        </p:nvSpPr>
        <p:spPr>
          <a:xfrm>
            <a:off x="1024467" y="2054087"/>
            <a:ext cx="10490200" cy="4585252"/>
          </a:xfrm>
        </p:spPr>
        <p:txBody>
          <a:bodyPr/>
          <a:lstStyle/>
          <a:p>
            <a:pPr algn="l"/>
            <a:r>
              <a:rPr lang="en-IN" dirty="0"/>
              <a:t>There are seven ways to </a:t>
            </a:r>
            <a:r>
              <a:rPr lang="en-IN" dirty="0" err="1"/>
              <a:t>analyze</a:t>
            </a:r>
            <a:r>
              <a:rPr lang="en-IN" dirty="0"/>
              <a:t> stock</a:t>
            </a:r>
          </a:p>
          <a:p>
            <a:pPr algn="l"/>
            <a:endParaRPr lang="en-IN" dirty="0"/>
          </a:p>
          <a:p>
            <a:pPr marL="342900" indent="-342900" algn="l">
              <a:buFont typeface="Arial" panose="020B0604020202020204" pitchFamily="34" charset="0"/>
              <a:buChar char="•"/>
            </a:pPr>
            <a:r>
              <a:rPr lang="en-IN" dirty="0"/>
              <a:t>P/E RATIO</a:t>
            </a:r>
          </a:p>
          <a:p>
            <a:pPr marL="342900" indent="-342900" algn="l">
              <a:buFont typeface="Arial" panose="020B0604020202020204" pitchFamily="34" charset="0"/>
              <a:buChar char="•"/>
            </a:pPr>
            <a:r>
              <a:rPr lang="en-IN" dirty="0"/>
              <a:t>EARNINGS PER SHARE</a:t>
            </a:r>
          </a:p>
          <a:p>
            <a:pPr marL="342900" indent="-342900" algn="l">
              <a:buFont typeface="Arial" panose="020B0604020202020204" pitchFamily="34" charset="0"/>
              <a:buChar char="•"/>
            </a:pPr>
            <a:r>
              <a:rPr lang="en-IN" dirty="0"/>
              <a:t>PEG RATIO</a:t>
            </a:r>
          </a:p>
          <a:p>
            <a:pPr marL="342900" indent="-342900" algn="l">
              <a:buFont typeface="Arial" panose="020B0604020202020204" pitchFamily="34" charset="0"/>
              <a:buChar char="•"/>
            </a:pPr>
            <a:r>
              <a:rPr lang="en-IN" dirty="0"/>
              <a:t>BOOK VALUE</a:t>
            </a:r>
          </a:p>
          <a:p>
            <a:pPr marL="342900" indent="-342900" algn="l">
              <a:buFont typeface="Arial" panose="020B0604020202020204" pitchFamily="34" charset="0"/>
              <a:buChar char="•"/>
            </a:pPr>
            <a:r>
              <a:rPr lang="en-IN" dirty="0"/>
              <a:t>RETURN ON EQUITY</a:t>
            </a:r>
          </a:p>
          <a:p>
            <a:pPr marL="342900" indent="-342900" algn="l">
              <a:buFont typeface="Arial" panose="020B0604020202020204" pitchFamily="34" charset="0"/>
              <a:buChar char="•"/>
            </a:pPr>
            <a:r>
              <a:rPr lang="en-IN" dirty="0"/>
              <a:t>ANALYST RECOMMENDATION</a:t>
            </a:r>
          </a:p>
          <a:p>
            <a:pPr marL="342900" indent="-342900" algn="l">
              <a:buFont typeface="Arial" panose="020B0604020202020204" pitchFamily="34" charset="0"/>
              <a:buChar char="•"/>
            </a:pPr>
            <a:r>
              <a:rPr lang="en-IN" dirty="0"/>
              <a:t>Technical Analysis</a:t>
            </a:r>
          </a:p>
          <a:p>
            <a:pPr algn="l"/>
            <a:endParaRPr lang="en-IN" dirty="0"/>
          </a:p>
        </p:txBody>
      </p:sp>
    </p:spTree>
    <p:extLst>
      <p:ext uri="{BB962C8B-B14F-4D97-AF65-F5344CB8AC3E}">
        <p14:creationId xmlns:p14="http://schemas.microsoft.com/office/powerpoint/2010/main" val="247707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94A3-0C0A-49AD-8A1F-3E8F3AC6643B}"/>
              </a:ext>
            </a:extLst>
          </p:cNvPr>
          <p:cNvSpPr>
            <a:spLocks noGrp="1"/>
          </p:cNvSpPr>
          <p:nvPr>
            <p:ph type="title"/>
          </p:nvPr>
        </p:nvSpPr>
        <p:spPr>
          <a:xfrm>
            <a:off x="433986" y="619146"/>
            <a:ext cx="10822034" cy="819355"/>
          </a:xfrm>
        </p:spPr>
        <p:txBody>
          <a:bodyPr>
            <a:noAutofit/>
          </a:bodyPr>
          <a:lstStyle/>
          <a:p>
            <a:pPr algn="ctr"/>
            <a:r>
              <a:rPr lang="en-IN" sz="5400" dirty="0"/>
              <a:t>We introduce the 8</a:t>
            </a:r>
            <a:r>
              <a:rPr lang="en-IN" sz="5400" baseline="30000" dirty="0"/>
              <a:t>th</a:t>
            </a:r>
            <a:r>
              <a:rPr lang="en-IN" sz="5400" dirty="0"/>
              <a:t> way</a:t>
            </a:r>
          </a:p>
        </p:txBody>
      </p:sp>
      <p:pic>
        <p:nvPicPr>
          <p:cNvPr id="6" name="Picture Placeholder 5">
            <a:extLst>
              <a:ext uri="{FF2B5EF4-FFF2-40B4-BE49-F238E27FC236}">
                <a16:creationId xmlns:a16="http://schemas.microsoft.com/office/drawing/2014/main" id="{A0B2C146-44E1-4159-9444-C0F82B15FF15}"/>
              </a:ext>
            </a:extLst>
          </p:cNvPr>
          <p:cNvPicPr>
            <a:picLocks noGrp="1" noChangeAspect="1"/>
          </p:cNvPicPr>
          <p:nvPr>
            <p:ph type="pic" idx="1"/>
          </p:nvPr>
        </p:nvPicPr>
        <p:blipFill>
          <a:blip r:embed="rId2"/>
          <a:srcRect t="14738" b="14738"/>
          <a:stretch>
            <a:fillRect/>
          </a:stretch>
        </p:blipFill>
        <p:spPr>
          <a:xfrm>
            <a:off x="2305878" y="1941338"/>
            <a:ext cx="6915978" cy="3478161"/>
          </a:xfrm>
        </p:spPr>
      </p:pic>
      <p:sp>
        <p:nvSpPr>
          <p:cNvPr id="4" name="Text Placeholder 3">
            <a:extLst>
              <a:ext uri="{FF2B5EF4-FFF2-40B4-BE49-F238E27FC236}">
                <a16:creationId xmlns:a16="http://schemas.microsoft.com/office/drawing/2014/main" id="{D57A02C7-2FE3-4581-A3A1-8124B3BC58C9}"/>
              </a:ext>
            </a:extLst>
          </p:cNvPr>
          <p:cNvSpPr>
            <a:spLocks noGrp="1"/>
          </p:cNvSpPr>
          <p:nvPr>
            <p:ph type="body" sz="half" idx="2"/>
          </p:nvPr>
        </p:nvSpPr>
        <p:spPr>
          <a:xfrm>
            <a:off x="901148" y="5516715"/>
            <a:ext cx="9621078" cy="701969"/>
          </a:xfrm>
        </p:spPr>
        <p:txBody>
          <a:bodyPr>
            <a:normAutofit/>
          </a:bodyPr>
          <a:lstStyle/>
          <a:p>
            <a:pPr algn="ctr"/>
            <a:r>
              <a:rPr lang="en-IN" sz="2400" dirty="0"/>
              <a:t>ARTIFICIAL INTELLIGENCE</a:t>
            </a:r>
          </a:p>
        </p:txBody>
      </p:sp>
    </p:spTree>
    <p:extLst>
      <p:ext uri="{BB962C8B-B14F-4D97-AF65-F5344CB8AC3E}">
        <p14:creationId xmlns:p14="http://schemas.microsoft.com/office/powerpoint/2010/main" val="372818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865C-2442-4F1C-87E3-5C476A1D5E93}"/>
              </a:ext>
            </a:extLst>
          </p:cNvPr>
          <p:cNvSpPr>
            <a:spLocks noGrp="1"/>
          </p:cNvSpPr>
          <p:nvPr>
            <p:ph type="title"/>
          </p:nvPr>
        </p:nvSpPr>
        <p:spPr>
          <a:xfrm>
            <a:off x="1024495" y="1124701"/>
            <a:ext cx="10146186" cy="677595"/>
          </a:xfrm>
        </p:spPr>
        <p:txBody>
          <a:bodyPr/>
          <a:lstStyle/>
          <a:p>
            <a:r>
              <a:rPr lang="en-IN" dirty="0"/>
              <a:t>HOW Artificial intelligence will help?</a:t>
            </a:r>
          </a:p>
        </p:txBody>
      </p:sp>
      <p:sp>
        <p:nvSpPr>
          <p:cNvPr id="3" name="Text Placeholder 2">
            <a:extLst>
              <a:ext uri="{FF2B5EF4-FFF2-40B4-BE49-F238E27FC236}">
                <a16:creationId xmlns:a16="http://schemas.microsoft.com/office/drawing/2014/main" id="{E7AA2255-46B6-41C5-A40F-272DB0839BAC}"/>
              </a:ext>
            </a:extLst>
          </p:cNvPr>
          <p:cNvSpPr>
            <a:spLocks noGrp="1"/>
          </p:cNvSpPr>
          <p:nvPr>
            <p:ph type="body" sz="half" idx="2"/>
          </p:nvPr>
        </p:nvSpPr>
        <p:spPr>
          <a:xfrm>
            <a:off x="1024467" y="1948070"/>
            <a:ext cx="10144654" cy="4784033"/>
          </a:xfrm>
        </p:spPr>
        <p:txBody>
          <a:bodyPr>
            <a:normAutofit/>
          </a:bodyPr>
          <a:lstStyle/>
          <a:p>
            <a:r>
              <a:rPr lang="en-IN" sz="2000" dirty="0"/>
              <a:t>Technical research relates to the study of past stock prices to predict the trend of prices in future. It shows you the direction of movement of the share prices. With the help of technical research, you can identify whether there will be sharp rise or fall in the price of share. It is not dependent on recent news or events which has already been incorporated in the price of the share.</a:t>
            </a:r>
          </a:p>
          <a:p>
            <a:r>
              <a:rPr lang="en-IN" sz="2000" dirty="0"/>
              <a:t>As the stock prices are dependent on investor psychology which keeps changing according to news and events, technical research emphasises the use of Stop-losses. It will save investors from suffering a big loss in future. Technical research gives meaningful results only for stocks which are high in demand and traded in huge volumes. Technical research uses different types of charts like bar chart, candlestick chart; to understand the pattern of stock prices. Daily charts are used by short term traders to examine the immediate movement in the stock prices. Weekly / monthly charts are used by medium/long term traders to ascertain the probability to earn higher more in the long run.</a:t>
            </a:r>
          </a:p>
          <a:p>
            <a:endParaRPr lang="en-IN" sz="1100" dirty="0"/>
          </a:p>
        </p:txBody>
      </p:sp>
    </p:spTree>
    <p:extLst>
      <p:ext uri="{BB962C8B-B14F-4D97-AF65-F5344CB8AC3E}">
        <p14:creationId xmlns:p14="http://schemas.microsoft.com/office/powerpoint/2010/main" val="427126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3435-BE82-4316-BA56-F5151ABFFCB5}"/>
              </a:ext>
            </a:extLst>
          </p:cNvPr>
          <p:cNvSpPr>
            <a:spLocks noGrp="1"/>
          </p:cNvSpPr>
          <p:nvPr>
            <p:ph type="title"/>
          </p:nvPr>
        </p:nvSpPr>
        <p:spPr>
          <a:xfrm>
            <a:off x="1024495" y="1124702"/>
            <a:ext cx="10146186" cy="598082"/>
          </a:xfrm>
        </p:spPr>
        <p:txBody>
          <a:bodyPr/>
          <a:lstStyle/>
          <a:p>
            <a:r>
              <a:rPr lang="en-IN" dirty="0"/>
              <a:t>About dataset</a:t>
            </a:r>
          </a:p>
        </p:txBody>
      </p:sp>
      <p:sp>
        <p:nvSpPr>
          <p:cNvPr id="3" name="Text Placeholder 2">
            <a:extLst>
              <a:ext uri="{FF2B5EF4-FFF2-40B4-BE49-F238E27FC236}">
                <a16:creationId xmlns:a16="http://schemas.microsoft.com/office/drawing/2014/main" id="{05851620-0029-475A-97F2-F0AF3EB61263}"/>
              </a:ext>
            </a:extLst>
          </p:cNvPr>
          <p:cNvSpPr>
            <a:spLocks noGrp="1"/>
          </p:cNvSpPr>
          <p:nvPr>
            <p:ph type="body" sz="half" idx="2"/>
          </p:nvPr>
        </p:nvSpPr>
        <p:spPr>
          <a:xfrm>
            <a:off x="1024467" y="1722785"/>
            <a:ext cx="10144654" cy="4784032"/>
          </a:xfrm>
        </p:spPr>
        <p:txBody>
          <a:bodyPr>
            <a:normAutofit/>
          </a:bodyPr>
          <a:lstStyle/>
          <a:p>
            <a:endParaRPr lang="en-IN" sz="2000" dirty="0"/>
          </a:p>
          <a:p>
            <a:r>
              <a:rPr lang="en-IN" sz="2000" dirty="0"/>
              <a:t>Each row represent the daily stock Market data, each columns contains the attributes that described on the columns metadata. The raw data contains 2335 rows and 7 columns.</a:t>
            </a:r>
          </a:p>
          <a:p>
            <a:pPr lvl="0"/>
            <a:r>
              <a:rPr lang="en-IN" sz="2000" b="1" dirty="0">
                <a:solidFill>
                  <a:srgbClr val="FFC000"/>
                </a:solidFill>
              </a:rPr>
              <a:t>Date: </a:t>
            </a:r>
            <a:r>
              <a:rPr lang="en-IN" sz="2000" dirty="0"/>
              <a:t>date of the stock.</a:t>
            </a:r>
          </a:p>
          <a:p>
            <a:pPr lvl="0"/>
            <a:r>
              <a:rPr lang="en-IN" sz="2000" b="1" dirty="0">
                <a:solidFill>
                  <a:srgbClr val="FFC000"/>
                </a:solidFill>
              </a:rPr>
              <a:t>Open:</a:t>
            </a:r>
            <a:r>
              <a:rPr lang="en-IN" sz="2000" dirty="0">
                <a:solidFill>
                  <a:srgbClr val="FFC000"/>
                </a:solidFill>
              </a:rPr>
              <a:t> </a:t>
            </a:r>
            <a:r>
              <a:rPr lang="en-IN" sz="2000" dirty="0"/>
              <a:t>price of the stock at market open</a:t>
            </a:r>
          </a:p>
          <a:p>
            <a:pPr lvl="0"/>
            <a:r>
              <a:rPr lang="en-IN" sz="2000" b="1" dirty="0">
                <a:solidFill>
                  <a:srgbClr val="FFC000"/>
                </a:solidFill>
              </a:rPr>
              <a:t>High:</a:t>
            </a:r>
            <a:r>
              <a:rPr lang="en-IN" sz="2000" dirty="0">
                <a:solidFill>
                  <a:srgbClr val="FFC000"/>
                </a:solidFill>
              </a:rPr>
              <a:t> </a:t>
            </a:r>
            <a:r>
              <a:rPr lang="en-IN" sz="2000" dirty="0"/>
              <a:t>Highest price reached in the day</a:t>
            </a:r>
          </a:p>
          <a:p>
            <a:pPr lvl="0"/>
            <a:r>
              <a:rPr lang="en-IN" sz="2000" b="1" dirty="0">
                <a:solidFill>
                  <a:srgbClr val="FFC000"/>
                </a:solidFill>
              </a:rPr>
              <a:t>Low:</a:t>
            </a:r>
            <a:r>
              <a:rPr lang="en-IN" sz="2000" dirty="0">
                <a:solidFill>
                  <a:srgbClr val="FFC000"/>
                </a:solidFill>
              </a:rPr>
              <a:t> </a:t>
            </a:r>
            <a:r>
              <a:rPr lang="en-IN" sz="2000" dirty="0"/>
              <a:t>Lowest price reached in the day</a:t>
            </a:r>
          </a:p>
          <a:p>
            <a:pPr lvl="0"/>
            <a:r>
              <a:rPr lang="en-IN" sz="2000" b="1" dirty="0">
                <a:solidFill>
                  <a:srgbClr val="FFC000"/>
                </a:solidFill>
              </a:rPr>
              <a:t>Close: </a:t>
            </a:r>
            <a:r>
              <a:rPr lang="en-IN" sz="2000" dirty="0"/>
              <a:t>price of the day at market close</a:t>
            </a:r>
          </a:p>
          <a:p>
            <a:pPr lvl="0"/>
            <a:r>
              <a:rPr lang="en-IN" sz="2000" b="1" dirty="0">
                <a:solidFill>
                  <a:srgbClr val="FFC000"/>
                </a:solidFill>
              </a:rPr>
              <a:t>Adj. Close: </a:t>
            </a:r>
            <a:r>
              <a:rPr lang="en-IN" sz="2000" dirty="0"/>
              <a:t>Adjusted closing price amends a stock’s closing price to accurately reflect that stock's value after accounting for any corporate actions.</a:t>
            </a:r>
          </a:p>
          <a:p>
            <a:pPr lvl="0"/>
            <a:r>
              <a:rPr lang="en-IN" sz="2000" b="1" dirty="0">
                <a:solidFill>
                  <a:srgbClr val="FFC000"/>
                </a:solidFill>
              </a:rPr>
              <a:t>Volume: </a:t>
            </a:r>
            <a:r>
              <a:rPr lang="en-IN" sz="2000" dirty="0"/>
              <a:t>Number of shares traded</a:t>
            </a:r>
          </a:p>
        </p:txBody>
      </p:sp>
    </p:spTree>
    <p:extLst>
      <p:ext uri="{BB962C8B-B14F-4D97-AF65-F5344CB8AC3E}">
        <p14:creationId xmlns:p14="http://schemas.microsoft.com/office/powerpoint/2010/main" val="177588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9ABFC1-914E-445B-9BDA-65E1C873B563}"/>
              </a:ext>
            </a:extLst>
          </p:cNvPr>
          <p:cNvSpPr>
            <a:spLocks noGrp="1"/>
          </p:cNvSpPr>
          <p:nvPr>
            <p:ph type="subTitle" idx="1"/>
          </p:nvPr>
        </p:nvSpPr>
        <p:spPr>
          <a:xfrm>
            <a:off x="1371600" y="1684130"/>
            <a:ext cx="9448800" cy="3086651"/>
          </a:xfrm>
        </p:spPr>
        <p:txBody>
          <a:bodyPr>
            <a:normAutofit/>
          </a:bodyPr>
          <a:lstStyle/>
          <a:p>
            <a:r>
              <a:rPr lang="en-IN" dirty="0"/>
              <a:t>It is not always necessary that the dataset we get is useful for the final result so, We used the raw data to create new columns/features that are more related or more useful to our project using feature engineering, the feature that we introduce are –</a:t>
            </a:r>
          </a:p>
          <a:p>
            <a:pPr lvl="0"/>
            <a:r>
              <a:rPr lang="en-IN" b="1" dirty="0">
                <a:solidFill>
                  <a:srgbClr val="FFC000"/>
                </a:solidFill>
              </a:rPr>
              <a:t>High-low: </a:t>
            </a:r>
            <a:r>
              <a:rPr lang="en-IN" dirty="0"/>
              <a:t>we can check the daily volatility of the stock by high-low change.</a:t>
            </a:r>
          </a:p>
          <a:p>
            <a:pPr lvl="0"/>
            <a:r>
              <a:rPr lang="en-IN" b="1" dirty="0">
                <a:solidFill>
                  <a:srgbClr val="FFC000"/>
                </a:solidFill>
              </a:rPr>
              <a:t>Daily% change: </a:t>
            </a:r>
            <a:r>
              <a:rPr lang="en-IN" dirty="0"/>
              <a:t>we can also check the daily volatility of the stock by daily% change.</a:t>
            </a:r>
          </a:p>
          <a:p>
            <a:pPr lvl="0"/>
            <a:r>
              <a:rPr lang="en-IN" b="1" dirty="0" err="1">
                <a:solidFill>
                  <a:srgbClr val="FFC000"/>
                </a:solidFill>
              </a:rPr>
              <a:t>Predic.Price</a:t>
            </a:r>
            <a:r>
              <a:rPr lang="en-IN" b="1" dirty="0">
                <a:solidFill>
                  <a:srgbClr val="FFC000"/>
                </a:solidFill>
              </a:rPr>
              <a:t>:</a:t>
            </a:r>
            <a:r>
              <a:rPr lang="en-IN" dirty="0">
                <a:solidFill>
                  <a:srgbClr val="FFC000"/>
                </a:solidFill>
              </a:rPr>
              <a:t> </a:t>
            </a:r>
            <a:r>
              <a:rPr lang="en-IN" dirty="0"/>
              <a:t>label is the final price of the stock which we want to predict.</a:t>
            </a:r>
          </a:p>
          <a:p>
            <a:endParaRPr lang="en-IN" dirty="0"/>
          </a:p>
        </p:txBody>
      </p:sp>
    </p:spTree>
    <p:extLst>
      <p:ext uri="{BB962C8B-B14F-4D97-AF65-F5344CB8AC3E}">
        <p14:creationId xmlns:p14="http://schemas.microsoft.com/office/powerpoint/2010/main" val="238451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CD44-A09C-4134-A9E5-180A46F422FF}"/>
              </a:ext>
            </a:extLst>
          </p:cNvPr>
          <p:cNvSpPr>
            <a:spLocks noGrp="1"/>
          </p:cNvSpPr>
          <p:nvPr>
            <p:ph type="title"/>
          </p:nvPr>
        </p:nvSpPr>
        <p:spPr>
          <a:xfrm>
            <a:off x="685800" y="662610"/>
            <a:ext cx="10820399" cy="692998"/>
          </a:xfrm>
        </p:spPr>
        <p:txBody>
          <a:bodyPr/>
          <a:lstStyle/>
          <a:p>
            <a:pPr algn="ctr"/>
            <a:r>
              <a:rPr lang="en-IN" dirty="0" err="1"/>
              <a:t>hoW</a:t>
            </a:r>
            <a:r>
              <a:rPr lang="en-IN" dirty="0"/>
              <a:t> it works</a:t>
            </a:r>
          </a:p>
        </p:txBody>
      </p:sp>
      <p:sp>
        <p:nvSpPr>
          <p:cNvPr id="3" name="Text Placeholder 2">
            <a:extLst>
              <a:ext uri="{FF2B5EF4-FFF2-40B4-BE49-F238E27FC236}">
                <a16:creationId xmlns:a16="http://schemas.microsoft.com/office/drawing/2014/main" id="{EFE09CF6-3AFB-44D7-BB29-7602335ACB77}"/>
              </a:ext>
            </a:extLst>
          </p:cNvPr>
          <p:cNvSpPr>
            <a:spLocks noGrp="1"/>
          </p:cNvSpPr>
          <p:nvPr>
            <p:ph type="body" idx="1"/>
          </p:nvPr>
        </p:nvSpPr>
        <p:spPr>
          <a:xfrm>
            <a:off x="1015999" y="2389277"/>
            <a:ext cx="10490200" cy="3205922"/>
          </a:xfrm>
        </p:spPr>
        <p:txBody>
          <a:bodyPr/>
          <a:lstStyle/>
          <a:p>
            <a:pPr algn="l"/>
            <a:r>
              <a:rPr lang="en-IN" dirty="0"/>
              <a:t>Our whole project is based on the regression problem. Now for the Stock Price Prediction there are plenty of algorithms that can predict the Price of the stock but here for the scope of this project report only one machine learning model will be sufficient. Here, we are going to train Linear Regression Model on Stock Dataset and get their result and check their predictive ability for future Prices</a:t>
            </a:r>
            <a:endParaRPr lang="en-IN" dirty="0">
              <a:solidFill>
                <a:schemeClr val="tx1"/>
              </a:solidFill>
            </a:endParaRPr>
          </a:p>
        </p:txBody>
      </p:sp>
    </p:spTree>
    <p:extLst>
      <p:ext uri="{BB962C8B-B14F-4D97-AF65-F5344CB8AC3E}">
        <p14:creationId xmlns:p14="http://schemas.microsoft.com/office/powerpoint/2010/main" val="425388881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78</TotalTime>
  <Words>805</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STOCK ANALYSIS</vt:lpstr>
      <vt:lpstr>GROUP MEMBERS</vt:lpstr>
      <vt:lpstr>What is stock analysis?</vt:lpstr>
      <vt:lpstr>How to analyze stock?</vt:lpstr>
      <vt:lpstr>We introduce the 8th way</vt:lpstr>
      <vt:lpstr>HOW Artificial intelligence will help?</vt:lpstr>
      <vt:lpstr>About dataset</vt:lpstr>
      <vt:lpstr>PowerPoint Presentation</vt:lpstr>
      <vt:lpstr>hoW it works</vt:lpstr>
      <vt:lpstr>Model used</vt:lpstr>
      <vt:lpstr>Accuracy score</vt:lpstr>
      <vt:lpstr>Visualisation of adj. close</vt:lpstr>
      <vt:lpstr>results</vt:lpstr>
      <vt:lpstr>PowerPoint Presentation</vt:lpstr>
      <vt:lpstr>comparison</vt:lpstr>
      <vt:lpstr>Graphical representation of predictions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ANALYSIS</dc:title>
  <dc:creator>Kushal Sharma</dc:creator>
  <cp:lastModifiedBy>Kushal Sharma</cp:lastModifiedBy>
  <cp:revision>9</cp:revision>
  <dcterms:created xsi:type="dcterms:W3CDTF">2019-11-06T13:31:24Z</dcterms:created>
  <dcterms:modified xsi:type="dcterms:W3CDTF">2019-11-14T15:58:27Z</dcterms:modified>
</cp:coreProperties>
</file>