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1" r:id="rId3"/>
    <p:sldId id="258" r:id="rId4"/>
    <p:sldId id="260" r:id="rId5"/>
    <p:sldId id="259" r:id="rId6"/>
    <p:sldId id="262" r:id="rId7"/>
    <p:sldId id="266" r:id="rId8"/>
    <p:sldId id="280" r:id="rId9"/>
    <p:sldId id="272" r:id="rId10"/>
    <p:sldId id="267" r:id="rId11"/>
    <p:sldId id="278" r:id="rId12"/>
    <p:sldId id="279" r:id="rId13"/>
    <p:sldId id="271" r:id="rId14"/>
    <p:sldId id="281" r:id="rId15"/>
    <p:sldId id="268" r:id="rId16"/>
    <p:sldId id="269" r:id="rId17"/>
    <p:sldId id="277" r:id="rId18"/>
    <p:sldId id="270" r:id="rId19"/>
    <p:sldId id="273" r:id="rId20"/>
    <p:sldId id="274" r:id="rId21"/>
    <p:sldId id="282" r:id="rId22"/>
    <p:sldId id="283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38213-C24C-4F60-9CF9-135012197686}" v="77" dt="2025-04-04T04:15:18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6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048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8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0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9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59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1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3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4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1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7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2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>
            <a:lvl2pPr>
              <a:defRPr sz="2000">
                <a:latin typeface="Abadi" panose="020F0502020204030204" pitchFamily="34" charset="0"/>
              </a:defRPr>
            </a:lvl2pPr>
            <a:lvl3pPr>
              <a:defRPr sz="2000">
                <a:latin typeface="Abadi" panose="020F0502020204030204" pitchFamily="34" charset="0"/>
              </a:defRPr>
            </a:lvl3pPr>
            <a:lvl4pPr>
              <a:defRPr sz="2000">
                <a:latin typeface="Abadi" panose="020F0502020204030204" pitchFamily="34" charset="0"/>
              </a:defRPr>
            </a:lvl4pPr>
            <a:lvl5pPr>
              <a:defRPr sz="2000">
                <a:latin typeface="Abad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1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64E6-80BD-44CA-9552-DDD55D676F43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7D94B5-8ED7-4D1F-808D-F742DF99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3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9BA-99BF-DCF7-4AD5-A8EB4D9DB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1685611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Retrieval-Augmented Generation </a:t>
            </a:r>
          </a:p>
        </p:txBody>
      </p:sp>
    </p:spTree>
    <p:extLst>
      <p:ext uri="{BB962C8B-B14F-4D97-AF65-F5344CB8AC3E}">
        <p14:creationId xmlns:p14="http://schemas.microsoft.com/office/powerpoint/2010/main" val="197866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ne">
            <a:extLst>
              <a:ext uri="{FF2B5EF4-FFF2-40B4-BE49-F238E27FC236}">
                <a16:creationId xmlns:a16="http://schemas.microsoft.com/office/drawing/2014/main" id="{7E9CA871-4581-E50A-6B41-E3CC65D6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4" y="0"/>
            <a:ext cx="8373836" cy="66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662293-81EE-988B-64B7-4D5A60B4A29E}"/>
              </a:ext>
            </a:extLst>
          </p:cNvPr>
          <p:cNvSpPr txBox="1"/>
          <p:nvPr/>
        </p:nvSpPr>
        <p:spPr>
          <a:xfrm>
            <a:off x="5214259" y="4953000"/>
            <a:ext cx="4343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Modifies user queries to improve retrieval accuracy by rephrasing, expanding, or refining them before searching the knowledge base.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F6F3-06AB-DEE0-2B38-84CA8928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51801" cy="943897"/>
          </a:xfrm>
        </p:spPr>
        <p:txBody>
          <a:bodyPr/>
          <a:lstStyle/>
          <a:p>
            <a:r>
              <a:rPr lang="en-IN" dirty="0"/>
              <a:t>Query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220C-8DCA-FDF7-858C-D0CCD816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3497"/>
            <a:ext cx="8596668" cy="3880773"/>
          </a:xfrm>
        </p:spPr>
        <p:txBody>
          <a:bodyPr>
            <a:noAutofit/>
          </a:bodyPr>
          <a:lstStyle/>
          <a:p>
            <a:r>
              <a:rPr lang="en-IN" sz="2000" dirty="0">
                <a:latin typeface="Abadi" panose="020B0604020104020204" pitchFamily="34" charset="0"/>
              </a:rPr>
              <a:t>Query Reformulation (</a:t>
            </a:r>
            <a:r>
              <a:rPr lang="en-US" sz="2000" dirty="0">
                <a:latin typeface="Abadi" panose="020B0604020104020204" pitchFamily="34" charset="0"/>
              </a:rPr>
              <a:t>Adding relevant keywords, synonyms, or entity variations)</a:t>
            </a:r>
            <a:endParaRPr lang="en-IN" sz="2000" dirty="0">
              <a:latin typeface="Abadi" panose="020B0604020104020204" pitchFamily="34" charset="0"/>
            </a:endParaRPr>
          </a:p>
          <a:p>
            <a:pPr lvl="1"/>
            <a:r>
              <a:rPr lang="en-US" sz="2000" b="1" dirty="0">
                <a:latin typeface="Abadi" panose="020B0604020104020204" pitchFamily="34" charset="0"/>
              </a:rPr>
              <a:t>User Query:</a:t>
            </a:r>
            <a:r>
              <a:rPr lang="en-US" sz="2000" dirty="0">
                <a:latin typeface="Abadi" panose="020B0604020104020204" pitchFamily="34" charset="0"/>
              </a:rPr>
              <a:t> "How does GPT-4 work?"</a:t>
            </a:r>
            <a:br>
              <a:rPr lang="en-US" sz="2000" dirty="0">
                <a:latin typeface="Abadi" panose="020B0604020104020204" pitchFamily="34" charset="0"/>
              </a:rPr>
            </a:br>
            <a:r>
              <a:rPr lang="en-US" sz="2000" b="1" dirty="0">
                <a:latin typeface="Abadi" panose="020B0604020104020204" pitchFamily="34" charset="0"/>
              </a:rPr>
              <a:t>Reformulated Query:</a:t>
            </a:r>
            <a:r>
              <a:rPr lang="en-US" sz="2000" dirty="0">
                <a:latin typeface="Abadi" panose="020B0604020104020204" pitchFamily="34" charset="0"/>
              </a:rPr>
              <a:t> "Explain the architecture and working mechanism of OpenAI's GPT-4 model.“</a:t>
            </a:r>
          </a:p>
          <a:p>
            <a:r>
              <a:rPr lang="en-IN" sz="2000" dirty="0">
                <a:latin typeface="Abadi" panose="020B0604020104020204" pitchFamily="34" charset="0"/>
              </a:rPr>
              <a:t>Query Decomposition (</a:t>
            </a:r>
            <a:r>
              <a:rPr lang="en-US" sz="2000" dirty="0">
                <a:latin typeface="Abadi" panose="020B0604020104020204" pitchFamily="34" charset="0"/>
              </a:rPr>
              <a:t>Rewriting the query in a clearer or more structured manner)</a:t>
            </a:r>
            <a:endParaRPr lang="en-IN" sz="2000" dirty="0">
              <a:latin typeface="Abadi" panose="020B0604020104020204" pitchFamily="34" charset="0"/>
            </a:endParaRPr>
          </a:p>
          <a:p>
            <a:pPr lvl="1">
              <a:buNone/>
            </a:pPr>
            <a:r>
              <a:rPr lang="en-US" sz="2000" b="1" dirty="0">
                <a:latin typeface="Abadi" panose="020B0604020104020204" pitchFamily="34" charset="0"/>
              </a:rPr>
              <a:t>User Query:</a:t>
            </a:r>
            <a:r>
              <a:rPr lang="en-US" sz="2000" dirty="0">
                <a:latin typeface="Abadi" panose="020B0604020104020204" pitchFamily="34" charset="0"/>
              </a:rPr>
              <a:t> "How does fine-tuning differ from prompt engineering in LLMs?"</a:t>
            </a:r>
            <a:br>
              <a:rPr lang="en-US" sz="2000" dirty="0">
                <a:latin typeface="Abadi" panose="020B0604020104020204" pitchFamily="34" charset="0"/>
              </a:rPr>
            </a:br>
            <a:r>
              <a:rPr lang="en-US" sz="2000" b="1" dirty="0">
                <a:latin typeface="Abadi" panose="020B0604020104020204" pitchFamily="34" charset="0"/>
              </a:rPr>
              <a:t>Decomposed Queries:</a:t>
            </a:r>
            <a:endParaRPr lang="en-US" sz="2000" dirty="0">
              <a:latin typeface="Abadi" panose="020B0604020104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"What is fine-tuning in large language models?"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"What is prompt engineering in large language models?"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"How do fine-tuning and prompt engineering compare?"</a:t>
            </a:r>
          </a:p>
        </p:txBody>
      </p:sp>
    </p:spTree>
    <p:extLst>
      <p:ext uri="{BB962C8B-B14F-4D97-AF65-F5344CB8AC3E}">
        <p14:creationId xmlns:p14="http://schemas.microsoft.com/office/powerpoint/2010/main" val="201551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E76E5-71BE-307D-B349-5EFB998E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46AA-4B44-A6A7-2A59-F80B764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/>
          <a:lstStyle/>
          <a:p>
            <a:r>
              <a:rPr lang="en-IN" dirty="0"/>
              <a:t>Query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6F95-0908-8F75-A1BD-4F8FC0B0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3832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badi" panose="020B0604020104020204" pitchFamily="34" charset="0"/>
              </a:rPr>
              <a:t>Query Disambiguation (</a:t>
            </a:r>
            <a:r>
              <a:rPr lang="en-US" sz="2000" dirty="0">
                <a:latin typeface="Abadi" panose="020B0604020104020204" pitchFamily="34" charset="0"/>
              </a:rPr>
              <a:t>Clarifying vague terms based on context.)</a:t>
            </a:r>
            <a:endParaRPr lang="en-IN" sz="2000" dirty="0">
              <a:latin typeface="Abadi" panose="020B0604020104020204" pitchFamily="34" charset="0"/>
            </a:endParaRPr>
          </a:p>
          <a:p>
            <a:pPr lvl="1"/>
            <a:r>
              <a:rPr lang="en-US" sz="2000" b="1" dirty="0">
                <a:latin typeface="Abadi" panose="020B0604020104020204" pitchFamily="34" charset="0"/>
              </a:rPr>
              <a:t>User Query:</a:t>
            </a:r>
            <a:r>
              <a:rPr lang="en-US" sz="2000" dirty="0">
                <a:latin typeface="Abadi" panose="020B0604020104020204" pitchFamily="34" charset="0"/>
              </a:rPr>
              <a:t> "What is Python used for?"</a:t>
            </a:r>
            <a:br>
              <a:rPr lang="en-US" sz="2000" dirty="0">
                <a:latin typeface="Abadi" panose="020B0604020104020204" pitchFamily="34" charset="0"/>
              </a:rPr>
            </a:br>
            <a:r>
              <a:rPr lang="en-US" sz="2000" b="1" dirty="0">
                <a:latin typeface="Abadi" panose="020B0604020104020204" pitchFamily="34" charset="0"/>
              </a:rPr>
              <a:t>Disambiguated Query:</a:t>
            </a:r>
            <a:r>
              <a:rPr lang="en-US" sz="2000" dirty="0">
                <a:latin typeface="Abadi" panose="020B0604020104020204" pitchFamily="34" charset="0"/>
              </a:rPr>
              <a:t> "What are the applications of Python in data science, web development, and automation?“</a:t>
            </a:r>
          </a:p>
          <a:p>
            <a:r>
              <a:rPr lang="en-IN" sz="2000" dirty="0">
                <a:latin typeface="Abadi" panose="020B0604020104020204" pitchFamily="34" charset="0"/>
              </a:rPr>
              <a:t>Query Reduction (Summarization)</a:t>
            </a:r>
            <a:endParaRPr lang="en-US" sz="2000" dirty="0">
              <a:latin typeface="Abadi" panose="020B0604020104020204" pitchFamily="34" charset="0"/>
            </a:endParaRPr>
          </a:p>
          <a:p>
            <a:pPr lvl="1"/>
            <a:r>
              <a:rPr lang="en-US" sz="2000" b="1" dirty="0">
                <a:latin typeface="Abadi" panose="020B0604020104020204" pitchFamily="34" charset="0"/>
              </a:rPr>
              <a:t>User Query:</a:t>
            </a:r>
            <a:r>
              <a:rPr lang="en-US" sz="2000" dirty="0">
                <a:latin typeface="Abadi" panose="020B0604020104020204" pitchFamily="34" charset="0"/>
              </a:rPr>
              <a:t> "Can you give me a detailed breakdown of all the differences between supervised, unsupervised, and reinforcement learning?"</a:t>
            </a:r>
            <a:br>
              <a:rPr lang="en-US" sz="2000" dirty="0">
                <a:latin typeface="Abadi" panose="020B0604020104020204" pitchFamily="34" charset="0"/>
              </a:rPr>
            </a:br>
            <a:r>
              <a:rPr lang="en-US" sz="2000" b="1" dirty="0">
                <a:latin typeface="Abadi" panose="020B0604020104020204" pitchFamily="34" charset="0"/>
              </a:rPr>
              <a:t>Reduced Query:</a:t>
            </a:r>
            <a:r>
              <a:rPr lang="en-US" sz="2000" dirty="0">
                <a:latin typeface="Abadi" panose="020B0604020104020204" pitchFamily="34" charset="0"/>
              </a:rPr>
              <a:t> "Differences between supervised, unsupervised, and reinforcement learning."</a:t>
            </a:r>
          </a:p>
        </p:txBody>
      </p:sp>
    </p:spTree>
    <p:extLst>
      <p:ext uri="{BB962C8B-B14F-4D97-AF65-F5344CB8AC3E}">
        <p14:creationId xmlns:p14="http://schemas.microsoft.com/office/powerpoint/2010/main" val="366981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3FFB959-4E27-F888-CC3F-28487B13A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r="7572" b="1010"/>
          <a:stretch/>
        </p:blipFill>
        <p:spPr bwMode="auto">
          <a:xfrm>
            <a:off x="648929" y="0"/>
            <a:ext cx="8681884" cy="47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B77F92-16CF-A990-34FF-CA385DB8CF01}"/>
              </a:ext>
            </a:extLst>
          </p:cNvPr>
          <p:cNvSpPr txBox="1"/>
          <p:nvPr/>
        </p:nvSpPr>
        <p:spPr>
          <a:xfrm>
            <a:off x="363793" y="4542503"/>
            <a:ext cx="95077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LLM generates follow-up queries based on the initial user query to retrieve more precise information.</a:t>
            </a:r>
            <a:endParaRPr lang="en-US" sz="2000" dirty="0">
              <a:solidFill>
                <a:srgbClr val="191919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metadata fields are defined for the documents in your vector store</a:t>
            </a:r>
            <a:endParaRPr lang="en-US" sz="2000" dirty="0">
              <a:solidFill>
                <a:srgbClr val="191919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for </a:t>
            </a:r>
            <a:r>
              <a:rPr lang="en-IN" sz="2000" b="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each user query Self-Query retrieval </a:t>
            </a:r>
            <a:r>
              <a:rPr lang="en-US" sz="2000" b="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searches against the vector store using both semantic and metadata-based retrieval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3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73673-4BF6-AD6F-CAF9-64BFEF16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211027" cy="747252"/>
          </a:xfrm>
        </p:spPr>
        <p:txBody>
          <a:bodyPr/>
          <a:lstStyle/>
          <a:p>
            <a:r>
              <a:rPr lang="en-IN" b="1" dirty="0"/>
              <a:t>What is Metadata?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7DA59-790B-599B-E249-066B8642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808"/>
            <a:ext cx="8596668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latin typeface="Abadi" panose="020B0604020104020204" pitchFamily="34" charset="0"/>
              </a:rPr>
              <a:t>Metadata refers to </a:t>
            </a:r>
            <a:r>
              <a:rPr lang="en-IN" sz="2000" b="1" dirty="0">
                <a:latin typeface="Abadi" panose="020B0604020104020204" pitchFamily="34" charset="0"/>
              </a:rPr>
              <a:t>structured information about documents</a:t>
            </a:r>
            <a:r>
              <a:rPr lang="en-IN" sz="2000" dirty="0">
                <a:latin typeface="Abadi" panose="020B0604020104020204" pitchFamily="34" charset="0"/>
              </a:rPr>
              <a:t> stored in a </a:t>
            </a:r>
            <a:r>
              <a:rPr lang="en-IN" sz="2000" b="1" dirty="0">
                <a:latin typeface="Abadi" panose="020B0604020104020204" pitchFamily="34" charset="0"/>
              </a:rPr>
              <a:t>vector database </a:t>
            </a:r>
            <a:r>
              <a:rPr lang="en-IN" sz="2000" dirty="0">
                <a:latin typeface="Abadi" panose="020B0604020104020204" pitchFamily="34" charset="0"/>
              </a:rPr>
              <a:t>that helps in filtering and retrieving relevant content efficiently.</a:t>
            </a:r>
          </a:p>
          <a:p>
            <a:pPr>
              <a:buNone/>
            </a:pPr>
            <a:r>
              <a:rPr lang="en-IN" sz="2000" b="1" dirty="0">
                <a:latin typeface="Abadi" panose="020B0604020104020204" pitchFamily="34" charset="0"/>
              </a:rPr>
              <a:t>Examples of Metadata in RAG: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badi" panose="020B0604020104020204" pitchFamily="34" charset="0"/>
              </a:rPr>
              <a:t>Document Source:</a:t>
            </a:r>
            <a:r>
              <a:rPr lang="en-IN" sz="2000" dirty="0">
                <a:latin typeface="Abadi" panose="020B0604020104020204" pitchFamily="34" charset="0"/>
              </a:rPr>
              <a:t> (e.g., "Research Paper," "Blog Post," "Internal Report")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badi" panose="020B0604020104020204" pitchFamily="34" charset="0"/>
              </a:rPr>
              <a:t>Date Created:</a:t>
            </a:r>
            <a:r>
              <a:rPr lang="en-IN" sz="2000" dirty="0">
                <a:latin typeface="Abadi" panose="020B0604020104020204" pitchFamily="34" charset="0"/>
              </a:rPr>
              <a:t> (e.g., "March 2024")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badi" panose="020B0604020104020204" pitchFamily="34" charset="0"/>
              </a:rPr>
              <a:t>Author:</a:t>
            </a:r>
            <a:r>
              <a:rPr lang="en-IN" sz="2000" dirty="0">
                <a:latin typeface="Abadi" panose="020B0604020104020204" pitchFamily="34" charset="0"/>
              </a:rPr>
              <a:t> (e.g., "John Cena")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badi" panose="020B0604020104020204" pitchFamily="34" charset="0"/>
              </a:rPr>
              <a:t>Topic or Category:</a:t>
            </a:r>
            <a:r>
              <a:rPr lang="en-IN" sz="2000" dirty="0">
                <a:latin typeface="Abadi" panose="020B0604020104020204" pitchFamily="34" charset="0"/>
              </a:rPr>
              <a:t> (e.g., "Machine Learning," "Healthcare")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badi" panose="020B0604020104020204" pitchFamily="34" charset="0"/>
              </a:rPr>
              <a:t>Relevance Score:</a:t>
            </a:r>
            <a:r>
              <a:rPr lang="en-IN" sz="2000" dirty="0">
                <a:latin typeface="Abadi" panose="020B0604020104020204" pitchFamily="34" charset="0"/>
              </a:rPr>
              <a:t> (e.g., "High," "Medium," "Low")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badi" panose="020B0604020104020204" pitchFamily="34" charset="0"/>
              </a:rPr>
              <a:t>Keywords or Tags:</a:t>
            </a:r>
            <a:r>
              <a:rPr lang="en-IN" sz="2000" dirty="0">
                <a:latin typeface="Abadi" panose="020B0604020104020204" pitchFamily="34" charset="0"/>
              </a:rPr>
              <a:t> (e.g., "Neural Networks, Transformer Models")</a:t>
            </a:r>
          </a:p>
          <a:p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8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30B427B-83F4-275E-CCF0-61BCD5002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83" y="0"/>
            <a:ext cx="10380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599287-E028-3714-2C73-4AB5C7CE8FA6}"/>
              </a:ext>
            </a:extLst>
          </p:cNvPr>
          <p:cNvSpPr/>
          <p:nvPr/>
        </p:nvSpPr>
        <p:spPr>
          <a:xfrm>
            <a:off x="4305036" y="134622"/>
            <a:ext cx="60363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Query</a:t>
            </a:r>
            <a:r>
              <a:rPr lang="en-IN" sz="2000" b="1" kern="120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Expansion with generated answers</a:t>
            </a:r>
            <a:br>
              <a:rPr lang="en-IN" sz="2000" b="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</a:b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7DBB3-3E8B-08F2-0B61-931FD05C73E1}"/>
              </a:ext>
            </a:extLst>
          </p:cNvPr>
          <p:cNvSpPr txBox="1"/>
          <p:nvPr/>
        </p:nvSpPr>
        <p:spPr>
          <a:xfrm>
            <a:off x="4305036" y="637205"/>
            <a:ext cx="6036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Generates potential answers first and then uses them as enriched queries for retrieval, often called Hypothetical Document Embeddings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HyDE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to improve search relevance</a:t>
            </a: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2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6E61220-177D-CCA2-8516-B3A32087D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3" y="224518"/>
            <a:ext cx="11073493" cy="638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9E0648-0A3C-61D4-AA0B-5C16348B8EE5}"/>
              </a:ext>
            </a:extLst>
          </p:cNvPr>
          <p:cNvSpPr txBox="1"/>
          <p:nvPr/>
        </p:nvSpPr>
        <p:spPr>
          <a:xfrm>
            <a:off x="4593771" y="224518"/>
            <a:ext cx="6868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Query Expansion with generated new queries</a:t>
            </a:r>
            <a:br>
              <a:rPr lang="en-IN" sz="2000" b="1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</a:b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FEB7F-06CB-0940-F22F-347C270DE8AA}"/>
              </a:ext>
            </a:extLst>
          </p:cNvPr>
          <p:cNvSpPr txBox="1"/>
          <p:nvPr/>
        </p:nvSpPr>
        <p:spPr>
          <a:xfrm>
            <a:off x="4735284" y="750707"/>
            <a:ext cx="6248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Reformulates the original query by generating multiple alternative queries to retrieve more relevant documents</a:t>
            </a:r>
            <a:r>
              <a:rPr lang="en-US" sz="2000" dirty="0">
                <a:latin typeface="Abadi" panose="020B0604020104020204" pitchFamily="34" charset="0"/>
              </a:rPr>
              <a:t>.</a:t>
            </a: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B0E6EF1-754A-3A5A-FA29-7D6FA420C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1" r="15057"/>
          <a:stretch/>
        </p:blipFill>
        <p:spPr bwMode="auto">
          <a:xfrm>
            <a:off x="2304000" y="605383"/>
            <a:ext cx="7848000" cy="53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5E1E2F-55F7-FF22-B7CC-A4A1D556C531}"/>
              </a:ext>
            </a:extLst>
          </p:cNvPr>
          <p:cNvSpPr txBox="1"/>
          <p:nvPr/>
        </p:nvSpPr>
        <p:spPr>
          <a:xfrm>
            <a:off x="655762" y="5475515"/>
            <a:ext cx="5873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 is organized into a hierarchical structure, with information categorized and sub-categorized based on relevance and relationships</a:t>
            </a:r>
            <a:endParaRPr lang="en-IN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7F913-E5C4-1FEB-01B5-6231DFDCADDF}"/>
              </a:ext>
            </a:extLst>
          </p:cNvPr>
          <p:cNvSpPr txBox="1"/>
          <p:nvPr/>
        </p:nvSpPr>
        <p:spPr>
          <a:xfrm>
            <a:off x="416277" y="264104"/>
            <a:ext cx="3785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retrieval process begins with broader chunks followed by a more focused search within smaller chunks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minimizes the inclusion of irrelevant data 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>
            <a:extLst>
              <a:ext uri="{FF2B5EF4-FFF2-40B4-BE49-F238E27FC236}">
                <a16:creationId xmlns:a16="http://schemas.microsoft.com/office/drawing/2014/main" id="{480B3985-FD05-7B54-0192-47828597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450"/>
            <a:ext cx="12192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C23DE-57E2-905D-5496-A3C4A1C7E342}"/>
              </a:ext>
            </a:extLst>
          </p:cNvPr>
          <p:cNvSpPr txBox="1"/>
          <p:nvPr/>
        </p:nvSpPr>
        <p:spPr>
          <a:xfrm>
            <a:off x="1360714" y="5395670"/>
            <a:ext cx="7336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sorts the documents based on their relevance to the query.</a:t>
            </a:r>
            <a:endParaRPr lang="en-US" sz="20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re-evaluates retrieved documents by jointly encoding the query and document to assign a more accurate relevance score.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B0172-F46A-2A84-76E3-B04287F7FFE2}"/>
              </a:ext>
            </a:extLst>
          </p:cNvPr>
          <p:cNvSpPr/>
          <p:nvPr/>
        </p:nvSpPr>
        <p:spPr>
          <a:xfrm>
            <a:off x="0" y="489857"/>
            <a:ext cx="65623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dirty="0"/>
              <a:t>Re-ranking (Using Cross-encoder)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18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F424A98D-50C2-A029-9DFB-EC04F9842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477385"/>
            <a:ext cx="9884229" cy="53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68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27E8-FB8C-A5ED-AEBD-485604E8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RAG?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38A0-8CAA-E552-1746-2BDBC2EF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A framework that combines the strengths of retrieval-based systems and generation-based models to produce more accurate and contextual relevant response </a:t>
            </a:r>
          </a:p>
          <a:p>
            <a:r>
              <a:rPr lang="en-US" sz="2000" dirty="0">
                <a:latin typeface="Abadi" panose="020B0604020104020204" pitchFamily="34" charset="0"/>
              </a:rPr>
              <a:t>Simple Terms … efficient way to customize an LLM (model) with your own data</a:t>
            </a: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845F80F6-1504-6180-5A48-632BCAF6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193"/>
            <a:ext cx="1168717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E6404E-9C2B-7B50-0DE7-501A7CC9A891}"/>
              </a:ext>
            </a:extLst>
          </p:cNvPr>
          <p:cNvSpPr txBox="1"/>
          <p:nvPr/>
        </p:nvSpPr>
        <p:spPr>
          <a:xfrm>
            <a:off x="914399" y="4931227"/>
            <a:ext cx="483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Directs user queries to the most relevant data source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26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FDD654-E819-8008-4EAB-303A8066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9" y="0"/>
            <a:ext cx="8991600" cy="50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C6D54B-1EC5-3968-EB12-5833006FF798}"/>
              </a:ext>
            </a:extLst>
          </p:cNvPr>
          <p:cNvSpPr txBox="1"/>
          <p:nvPr/>
        </p:nvSpPr>
        <p:spPr>
          <a:xfrm>
            <a:off x="816428" y="4973046"/>
            <a:ext cx="8196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involves guiding your system through a logical sequence of steps or “thoughts” </a:t>
            </a:r>
            <a:r>
              <a:rPr lang="en-IN" sz="200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using Chain-of-Thought (</a:t>
            </a:r>
            <a:r>
              <a:rPr lang="en-IN" sz="2000" i="0" dirty="0" err="1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CoT</a:t>
            </a:r>
            <a:r>
              <a:rPr lang="en-IN" sz="200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) Prompting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typically involves providing your model with examples of how to approach a specific type of query, where you demonstrate the thought process and intermediate steps required to arrive at a satisfactory answer.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8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 illustrating a query processed by an LLM with the response checked for accuracy against the most similar response from a vector database.">
            <a:extLst>
              <a:ext uri="{FF2B5EF4-FFF2-40B4-BE49-F238E27FC236}">
                <a16:creationId xmlns:a16="http://schemas.microsoft.com/office/drawing/2014/main" id="{54B60C59-6F11-3502-15D9-97EA5795E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7" y="1"/>
            <a:ext cx="7809554" cy="50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5D6B37-3100-903C-2EB6-5B0F8F95C23F}"/>
              </a:ext>
            </a:extLst>
          </p:cNvPr>
          <p:cNvSpPr txBox="1"/>
          <p:nvPr/>
        </p:nvSpPr>
        <p:spPr>
          <a:xfrm>
            <a:off x="185057" y="4659085"/>
            <a:ext cx="9013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191919"/>
                </a:solidFill>
                <a:latin typeface="Abadi" panose="020B0604020104020204" pitchFamily="34" charset="0"/>
              </a:rPr>
              <a:t>Refine</a:t>
            </a:r>
            <a:r>
              <a:rPr lang="en-US" sz="2000" dirty="0">
                <a:solidFill>
                  <a:srgbClr val="191919"/>
                </a:solidFill>
                <a:latin typeface="Abadi" panose="020B0604020104020204" pitchFamily="34" charset="0"/>
              </a:rPr>
              <a:t> </a:t>
            </a:r>
            <a:r>
              <a:rPr lang="en-US" sz="2000" b="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its own retrieval and generation process by iterating on its outputs.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model doesn’t just rely on the initial retrieval but actively re-evaluates and adjusts its approach by generating follow-up queries and responses.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91919"/>
                </a:solidFill>
                <a:effectLst/>
                <a:latin typeface="Abadi" panose="020B0604020104020204" pitchFamily="34" charset="0"/>
              </a:rPr>
              <a:t>This iterative process allows the model to correct its own mistakes, fill in gaps, and enhance the quality of the final output.</a:t>
            </a:r>
            <a:endParaRPr lang="en-IN" sz="2000" dirty="0">
              <a:latin typeface="Abadi" panose="020B0604020104020204" pitchFamily="34" charset="0"/>
            </a:endParaRPr>
          </a:p>
          <a:p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01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9612A2-2A7F-4FE9-871F-7CD7EB917C59}"/>
              </a:ext>
            </a:extLst>
          </p:cNvPr>
          <p:cNvSpPr/>
          <p:nvPr/>
        </p:nvSpPr>
        <p:spPr>
          <a:xfrm>
            <a:off x="2614647" y="2505670"/>
            <a:ext cx="64531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88931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944-E8DB-492A-9D8F-901D4675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8571" y="2901042"/>
            <a:ext cx="9046028" cy="1055915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5153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B506D9-7CE2-303E-F6B2-2E824E87C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32" y="342685"/>
            <a:ext cx="9716735" cy="60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9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0B9A-EE99-3424-7A66-464D06D7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Components of 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ABAB-8D05-5060-D01A-F33071B3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1801" cy="388077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badi" panose="020B0604020104020204" pitchFamily="34" charset="0"/>
              </a:rPr>
              <a:t>Indexing: </a:t>
            </a:r>
            <a:r>
              <a:rPr lang="en-US" sz="2000" dirty="0">
                <a:latin typeface="Abadi" panose="020B0604020104020204" pitchFamily="34" charset="0"/>
              </a:rPr>
              <a:t>Cleaning, extracting data from docs and storing it in Vector Database</a:t>
            </a:r>
            <a:endParaRPr lang="en-IN" sz="2000" dirty="0">
              <a:latin typeface="Abadi" panose="020B0604020104020204" pitchFamily="34" charset="0"/>
            </a:endParaRPr>
          </a:p>
          <a:p>
            <a:r>
              <a:rPr lang="en-IN" sz="2000" dirty="0">
                <a:latin typeface="Abadi" panose="020B0604020104020204" pitchFamily="34" charset="0"/>
              </a:rPr>
              <a:t>Retriever: Identifies and retrieves relevant documents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IN" sz="2000" dirty="0">
                <a:latin typeface="Abadi" panose="020B0604020104020204" pitchFamily="34" charset="0"/>
              </a:rPr>
              <a:t>Generator</a:t>
            </a:r>
            <a:r>
              <a:rPr lang="en-US" sz="2000" dirty="0">
                <a:latin typeface="Abadi" panose="020B0604020104020204" pitchFamily="34" charset="0"/>
              </a:rPr>
              <a:t>: Takes retrieved docs and the input query to generate coherent and contextually relevant response. </a:t>
            </a: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4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8112-FAF9-182F-A8AA-5B5E6C4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Naive RAG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1554F-2D5F-9D48-3F32-5AECCFE0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1723906"/>
            <a:ext cx="11462657" cy="41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6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B4F9-B090-663D-F4E7-19305738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Naive RAG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25DFD-1CB8-6733-DB85-4034C8A5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1" y="1270000"/>
            <a:ext cx="9835975" cy="50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5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A72C-70E8-04DB-8F3C-492162F6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Naive RAG Drawbacks/Challenges/Pitfalls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9912-53E9-D2E6-9A2B-0710BB48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Abadi" panose="020B0604020104020204" pitchFamily="34" charset="0"/>
              </a:rPr>
              <a:t>Limited contextual understanding </a:t>
            </a:r>
          </a:p>
          <a:p>
            <a:r>
              <a:rPr lang="en-IN" sz="2000" dirty="0">
                <a:latin typeface="Abadi" panose="020B0604020104020204" pitchFamily="34" charset="0"/>
              </a:rPr>
              <a:t>Inconsistent relevance and quality of retrieved documents </a:t>
            </a:r>
          </a:p>
          <a:p>
            <a:r>
              <a:rPr lang="en-IN" sz="2000" dirty="0">
                <a:latin typeface="Abadi" panose="020B0604020104020204" pitchFamily="34" charset="0"/>
              </a:rPr>
              <a:t>Poor integration between retrieval and generation </a:t>
            </a:r>
          </a:p>
          <a:p>
            <a:r>
              <a:rPr lang="en-IN" sz="2000" dirty="0">
                <a:latin typeface="Abadi" panose="020B0604020104020204" pitchFamily="34" charset="0"/>
              </a:rPr>
              <a:t>Inefficient handling of Large-Scale data </a:t>
            </a:r>
          </a:p>
          <a:p>
            <a:r>
              <a:rPr lang="en-IN" sz="2000" dirty="0">
                <a:latin typeface="Abadi" panose="020B0604020104020204" pitchFamily="34" charset="0"/>
              </a:rPr>
              <a:t>Lack of robustness and adaptability</a:t>
            </a:r>
          </a:p>
        </p:txBody>
      </p:sp>
    </p:spTree>
    <p:extLst>
      <p:ext uri="{BB962C8B-B14F-4D97-AF65-F5344CB8AC3E}">
        <p14:creationId xmlns:p14="http://schemas.microsoft.com/office/powerpoint/2010/main" val="272085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FF10-6186-8AFF-9721-E658A1B6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at 3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8CE0-63AB-DF7A-2C9D-020C79DC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Abadi" panose="020B0604020104020204" pitchFamily="34" charset="0"/>
              </a:rPr>
              <a:t>Query</a:t>
            </a:r>
          </a:p>
          <a:p>
            <a:r>
              <a:rPr lang="en-IN" sz="2000" dirty="0">
                <a:latin typeface="Abadi" panose="020B0604020104020204" pitchFamily="34" charset="0"/>
              </a:rPr>
              <a:t>Retrieval</a:t>
            </a:r>
          </a:p>
          <a:p>
            <a:r>
              <a:rPr lang="en-IN" sz="2000" dirty="0">
                <a:latin typeface="Abadi" panose="020B0604020104020204" pitchFamily="34" charset="0"/>
              </a:rPr>
              <a:t>Generation</a:t>
            </a:r>
          </a:p>
          <a:p>
            <a:pPr marL="0" indent="0">
              <a:buNone/>
            </a:pP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3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7E33918-BF5C-2966-A183-44EC6201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553893"/>
            <a:ext cx="11321144" cy="367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75FCE-E788-DBE8-7AEC-B359A6F88E28}"/>
              </a:ext>
            </a:extLst>
          </p:cNvPr>
          <p:cNvSpPr txBox="1"/>
          <p:nvPr/>
        </p:nvSpPr>
        <p:spPr>
          <a:xfrm>
            <a:off x="3113314" y="5304107"/>
            <a:ext cx="52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Converts user’s query into a format that is more understandable by the LLM and usable by retrievers.</a:t>
            </a: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35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3487</TotalTime>
  <Words>777</Words>
  <Application>Microsoft Office PowerPoint</Application>
  <PresentationFormat>Widescreen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Abadi</vt:lpstr>
      <vt:lpstr>Arial</vt:lpstr>
      <vt:lpstr>Trebuchet MS</vt:lpstr>
      <vt:lpstr>Wingdings</vt:lpstr>
      <vt:lpstr>Wingdings 3</vt:lpstr>
      <vt:lpstr>Facet</vt:lpstr>
      <vt:lpstr>Retrieval-Augmented Generation </vt:lpstr>
      <vt:lpstr>What is a RAG? </vt:lpstr>
      <vt:lpstr>PowerPoint Presentation</vt:lpstr>
      <vt:lpstr>Main Components of RAG</vt:lpstr>
      <vt:lpstr>Naive RAG</vt:lpstr>
      <vt:lpstr>Naive RAG</vt:lpstr>
      <vt:lpstr>Naive RAG Drawbacks/Challenges/Pitfalls</vt:lpstr>
      <vt:lpstr>Challenges at 3 level</vt:lpstr>
      <vt:lpstr>PowerPoint Presentation</vt:lpstr>
      <vt:lpstr>PowerPoint Presentation</vt:lpstr>
      <vt:lpstr>Query Transformation</vt:lpstr>
      <vt:lpstr>Query Transformation</vt:lpstr>
      <vt:lpstr>PowerPoint Presentation</vt:lpstr>
      <vt:lpstr>What is Metadata?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 Dilip Kulkarni</dc:creator>
  <cp:lastModifiedBy>Shreyas Dilip Kulkarni</cp:lastModifiedBy>
  <cp:revision>3</cp:revision>
  <dcterms:created xsi:type="dcterms:W3CDTF">2025-04-02T11:04:20Z</dcterms:created>
  <dcterms:modified xsi:type="dcterms:W3CDTF">2025-04-06T05:53:52Z</dcterms:modified>
</cp:coreProperties>
</file>