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9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3" r:id="rId24"/>
    <p:sldId id="284" r:id="rId25"/>
    <p:sldId id="28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6A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61065-C3AB-4F12-946B-940E8FFCEFE6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EFDC4-DD1A-4410-AE89-15A184C2A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61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B007-44D4-4801-BB56-3CACBDBEF677}" type="datetime1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RahulShettyAcademy.com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8CDB-CD6B-45D3-BA44-B39BF0C0B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3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3CAD-6B24-488D-B43C-9C0D0E51B18D}" type="datetime1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RahulShettyAcademy.com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8CDB-CD6B-45D3-BA44-B39BF0C0B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07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9BC2-39FC-495E-863F-623277FD9B6B}" type="datetime1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RahulShettyAcademy.com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8CDB-CD6B-45D3-BA44-B39BF0C0B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5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C530-8A62-417B-8A8E-5502EA6381F3}" type="datetime1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RahulShettyAcademy.com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8CDB-CD6B-45D3-BA44-B39BF0C0B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66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85F3-8990-4E15-BC79-9E8CB7ED4C99}" type="datetime1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RahulShettyAcademy.com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8CDB-CD6B-45D3-BA44-B39BF0C0B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7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01DA-24A2-4207-B060-65DDFB3619DA}" type="datetime1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RahulShettyAcademy.com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8CDB-CD6B-45D3-BA44-B39BF0C0B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39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6C7A-D45F-444B-85BB-D6F4F29873CB}" type="datetime1">
              <a:rPr lang="en-US" smtClean="0"/>
              <a:t>4/21/2020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RahulShettyAcademy.com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8CDB-CD6B-45D3-BA44-B39BF0C0B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86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5DCE-A214-477E-862F-248731FB5951}" type="datetime1">
              <a:rPr lang="en-US" smtClean="0"/>
              <a:t>4/21/2020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RahulShettyAcademy.com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8CDB-CD6B-45D3-BA44-B39BF0C0B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6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5F639-FC69-438D-A924-CE9BF6BDA3B2}" type="datetime1">
              <a:rPr lang="en-US" smtClean="0"/>
              <a:t>4/21/2020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RahulShettyAcademy.com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8CDB-CD6B-45D3-BA44-B39BF0C0B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75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ACAD6-648A-49B6-A160-21037466A276}" type="datetime1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RahulShettyAcademy.com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8CDB-CD6B-45D3-BA44-B39BF0C0B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7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0DBB-ED23-46D8-A85F-9F4DB6E19B9B}" type="datetime1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RahulShettyAcademy.com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8CDB-CD6B-45D3-BA44-B39BF0C0B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83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3000">
              <a:srgbClr val="FF0000">
                <a:lumMod val="53000"/>
                <a:lumOff val="47000"/>
              </a:srgbClr>
            </a:gs>
            <a:gs pos="100000">
              <a:schemeClr val="accent1">
                <a:lumMod val="45000"/>
                <a:lumOff val="55000"/>
              </a:schemeClr>
            </a:gs>
            <a:gs pos="100000">
              <a:srgbClr val="FF0000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CCAD5-F112-4AF0-9136-AEB0CFF8D0D4}" type="datetime1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RahulShettyAcademy.com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E8CDB-CD6B-45D3-BA44-B39BF0C0B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6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rgbClr val="FF0000">
              <a:alpha val="87059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400" dirty="0"/>
              <a:t>                             </a:t>
            </a:r>
            <a:r>
              <a:rPr lang="en-US" sz="1800" b="1" dirty="0"/>
              <a:t>What are the main file components of the Automation framework  built for Selenium?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  </a:t>
            </a:r>
            <a:r>
              <a:rPr lang="en-US" sz="1800" dirty="0"/>
              <a:t>Framework Built in TestNG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939268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1</a:t>
            </a:r>
            <a:r>
              <a:rPr lang="en-US" sz="1400" dirty="0"/>
              <a:t>. </a:t>
            </a:r>
            <a:r>
              <a:rPr lang="en-US" sz="1800" b="1" dirty="0"/>
              <a:t>TestNG file ( .xml extension) </a:t>
            </a:r>
          </a:p>
          <a:p>
            <a:pPr lvl="1" algn="just"/>
            <a:r>
              <a:rPr lang="en-US" sz="1600" dirty="0"/>
              <a:t>Contains name of the test folder, classes , methods.</a:t>
            </a:r>
          </a:p>
          <a:p>
            <a:pPr lvl="1" algn="just"/>
            <a:r>
              <a:rPr lang="en-US" sz="1600" dirty="0"/>
              <a:t>Executes of test cases in groups.</a:t>
            </a:r>
          </a:p>
          <a:p>
            <a:pPr lvl="1" algn="just"/>
            <a:r>
              <a:rPr lang="en-US" sz="1600" dirty="0"/>
              <a:t>Allows parallel execution.</a:t>
            </a:r>
          </a:p>
          <a:p>
            <a:pPr lvl="1" algn="just"/>
            <a:r>
              <a:rPr lang="en-US" sz="1600" dirty="0"/>
              <a:t>Include/exclude test methods during execution.</a:t>
            </a:r>
          </a:p>
          <a:p>
            <a:pPr lvl="1" algn="just"/>
            <a:r>
              <a:rPr lang="en-US" sz="1600" dirty="0"/>
              <a:t>Allows execution of multiple test cases from more than one classes.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800" dirty="0"/>
              <a:t>Framework Built in Cucumber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939268"/>
          </a:xfrm>
          <a:noFill/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b="1" dirty="0"/>
              <a:t>1.  </a:t>
            </a:r>
            <a:r>
              <a:rPr lang="en-US" sz="1800" b="1" dirty="0"/>
              <a:t>Feature file (.feature extension)</a:t>
            </a:r>
          </a:p>
          <a:p>
            <a:pPr lvl="1" algn="just"/>
            <a:r>
              <a:rPr lang="en-US" sz="1600" dirty="0"/>
              <a:t>Contains on or many test scenarios in plain text.</a:t>
            </a:r>
          </a:p>
          <a:p>
            <a:pPr lvl="1" algn="just"/>
            <a:r>
              <a:rPr lang="en-US" sz="1600" dirty="0"/>
              <a:t>All tests are in form of Given, When, Then, And , Feature, Background, Scenario and Scenario Outline, But.</a:t>
            </a:r>
          </a:p>
          <a:p>
            <a:pPr marL="0" indent="0" algn="just">
              <a:buNone/>
            </a:pPr>
            <a:r>
              <a:rPr lang="en-US" sz="1400" b="1" dirty="0"/>
              <a:t>2. </a:t>
            </a:r>
            <a:r>
              <a:rPr lang="en-US" sz="1800" b="1" dirty="0"/>
              <a:t>Step Definition file ( .java extension)</a:t>
            </a:r>
          </a:p>
          <a:p>
            <a:pPr lvl="1" algn="just"/>
            <a:r>
              <a:rPr lang="en-US" sz="1200" dirty="0"/>
              <a:t> </a:t>
            </a:r>
            <a:r>
              <a:rPr lang="en-US" sz="1600" dirty="0"/>
              <a:t>Mapping of every step of test scenarios in Feature file to the automation code</a:t>
            </a:r>
            <a:r>
              <a:rPr lang="en-US" sz="1000" dirty="0"/>
              <a:t>.</a:t>
            </a:r>
          </a:p>
          <a:p>
            <a:pPr marL="0" indent="0" algn="just">
              <a:buNone/>
            </a:pPr>
            <a:r>
              <a:rPr lang="en-US" sz="1800" b="1" dirty="0"/>
              <a:t>3. Test Runner file (.java extension)</a:t>
            </a:r>
          </a:p>
          <a:p>
            <a:pPr lvl="1" algn="just"/>
            <a:r>
              <a:rPr lang="en-US" sz="1600" dirty="0"/>
              <a:t>Interlink between Feature file and Step Definition file.</a:t>
            </a:r>
          </a:p>
          <a:p>
            <a:pPr lvl="1" algn="just"/>
            <a:r>
              <a:rPr lang="en-US" sz="1600" dirty="0"/>
              <a:t>Provides option to run a single or multiple feature files.</a:t>
            </a:r>
          </a:p>
          <a:p>
            <a:pPr lvl="1" algn="just"/>
            <a:r>
              <a:rPr lang="en-US" sz="1600" dirty="0"/>
              <a:t>Contains the location of the Feature and Step Definition file.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1001486" y="444137"/>
            <a:ext cx="896983" cy="11234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        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E5E0D9C-7CFF-4E66-99BF-D11A092A0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RahulShettyAcademy.com</a:t>
            </a:r>
          </a:p>
        </p:txBody>
      </p:sp>
    </p:spTree>
    <p:extLst>
      <p:ext uri="{BB962C8B-B14F-4D97-AF65-F5344CB8AC3E}">
        <p14:creationId xmlns:p14="http://schemas.microsoft.com/office/powerpoint/2010/main" val="124229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062622"/>
          </a:xfrm>
          <a:solidFill>
            <a:srgbClr val="FF0000">
              <a:alpha val="87059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400" dirty="0"/>
              <a:t>                             </a:t>
            </a:r>
            <a:r>
              <a:rPr lang="en-US" sz="1800" b="1" dirty="0"/>
              <a:t>How to set priority for execution in Automation Framework   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1442592"/>
            <a:ext cx="5157787" cy="281705"/>
          </a:xfrm>
          <a:noFill/>
          <a:ln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r>
              <a:rPr lang="en-US" dirty="0"/>
              <a:t>  </a:t>
            </a:r>
            <a:r>
              <a:rPr lang="en-US" sz="1800" dirty="0"/>
              <a:t>Framework Built in TestNG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1739141"/>
            <a:ext cx="5157787" cy="5001292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u="sng" dirty="0"/>
              <a:t>Class File</a:t>
            </a:r>
          </a:p>
          <a:p>
            <a:pPr marL="0" indent="0">
              <a:buNone/>
            </a:pPr>
            <a:endParaRPr lang="en-US" sz="1400" b="1" u="sng" dirty="0"/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/>
              <a:t>Here each test method is assigned with</a:t>
            </a:r>
            <a:r>
              <a:rPr lang="en-US" sz="1400" b="1" dirty="0"/>
              <a:t> priority </a:t>
            </a:r>
            <a:r>
              <a:rPr lang="en-US" sz="1400" dirty="0"/>
              <a:t>. Test method with </a:t>
            </a:r>
            <a:r>
              <a:rPr lang="en-US" sz="1400" b="1" dirty="0"/>
              <a:t>lower priority </a:t>
            </a:r>
            <a:r>
              <a:rPr lang="en-US" sz="1400" dirty="0"/>
              <a:t>will be executed first followed by the test method having </a:t>
            </a:r>
            <a:r>
              <a:rPr lang="en-US" sz="1400" b="1" dirty="0"/>
              <a:t>higher priority</a:t>
            </a:r>
            <a:r>
              <a:rPr lang="en-US" sz="1400" dirty="0"/>
              <a:t>. verifyLogin() will be executed first then verifyPayment().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72200" y="1427748"/>
            <a:ext cx="5183188" cy="296549"/>
          </a:xfrm>
          <a:noFill/>
          <a:ln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r>
              <a:rPr lang="en-US" sz="1800" dirty="0"/>
              <a:t>Framework Built in Cucumber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72200" y="1724296"/>
            <a:ext cx="5183188" cy="5016137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 </a:t>
            </a:r>
            <a:r>
              <a:rPr lang="en-US" sz="1500" b="1" u="sng" dirty="0"/>
              <a:t>Step Definition File</a:t>
            </a:r>
          </a:p>
          <a:p>
            <a:pPr marL="0" indent="0">
              <a:buNone/>
            </a:pPr>
            <a:endParaRPr lang="en-US" sz="1500" b="1" u="sng" dirty="0"/>
          </a:p>
          <a:p>
            <a:pPr marL="0" indent="0">
              <a:buNone/>
            </a:pPr>
            <a:endParaRPr lang="en-US" sz="1500" b="1" u="sng" dirty="0"/>
          </a:p>
          <a:p>
            <a:pPr marL="0" indent="0">
              <a:buNone/>
            </a:pPr>
            <a:endParaRPr lang="en-US" sz="1500" b="1" u="sng" dirty="0"/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              </a:t>
            </a:r>
          </a:p>
          <a:p>
            <a:pPr marL="0" indent="0">
              <a:buNone/>
            </a:pPr>
            <a:endParaRPr lang="en-US" sz="1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/>
              <a:t>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Here each test method is assigned with </a:t>
            </a:r>
            <a:r>
              <a:rPr lang="en-US" sz="1400" b="1" dirty="0"/>
              <a:t>order</a:t>
            </a:r>
            <a:r>
              <a:rPr lang="en-US" sz="1400" dirty="0"/>
              <a:t>. Test method with </a:t>
            </a:r>
            <a:r>
              <a:rPr lang="en-US" sz="1400" b="1" dirty="0"/>
              <a:t>lower order </a:t>
            </a:r>
            <a:r>
              <a:rPr lang="en-US" sz="1400" dirty="0"/>
              <a:t>(prerequisite()) will executed first . Then prerequisite2() test method will be executed which is having a higher order.</a:t>
            </a:r>
          </a:p>
          <a:p>
            <a:pPr marL="0" indent="0">
              <a:buNone/>
            </a:pPr>
            <a:r>
              <a:rPr lang="en-US" sz="1400" dirty="0"/>
              <a:t>Once these pre conditions get executed successfully  test method goTo() will be executed.</a:t>
            </a:r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1001486" y="444138"/>
            <a:ext cx="896983" cy="919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10.      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073" y="2089971"/>
            <a:ext cx="3894157" cy="185944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046" y="2080143"/>
            <a:ext cx="4092295" cy="269771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9A6AEC-C9FE-449D-AFBB-848FA8734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RahulShettyAcademy.com</a:t>
            </a:r>
          </a:p>
        </p:txBody>
      </p:sp>
    </p:spTree>
    <p:extLst>
      <p:ext uri="{BB962C8B-B14F-4D97-AF65-F5344CB8AC3E}">
        <p14:creationId xmlns:p14="http://schemas.microsoft.com/office/powerpoint/2010/main" val="1133124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8455"/>
          </a:xfrm>
          <a:solidFill>
            <a:srgbClr val="FF0000">
              <a:alpha val="87059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400" dirty="0"/>
              <a:t>                             </a:t>
            </a:r>
            <a:r>
              <a:rPr lang="en-US" sz="1800" b="1" dirty="0"/>
              <a:t>What are the different annotations available in TestNG?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@Test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@BeforeSuite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@AfterSuite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@BeforeClass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@AfterClass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@BeforeTest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@AfterTest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@BeforeGroups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@AfterGrroups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@BeforeMethod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@AfterMethod</a:t>
            </a:r>
          </a:p>
        </p:txBody>
      </p:sp>
      <p:sp>
        <p:nvSpPr>
          <p:cNvPr id="9" name="Oval 8"/>
          <p:cNvSpPr/>
          <p:nvPr/>
        </p:nvSpPr>
        <p:spPr>
          <a:xfrm>
            <a:off x="1001486" y="444138"/>
            <a:ext cx="896983" cy="919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11.       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17C162-9DAA-4000-A328-652408A42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RahulShettyAcademy.com</a:t>
            </a:r>
          </a:p>
        </p:txBody>
      </p:sp>
    </p:spTree>
    <p:extLst>
      <p:ext uri="{BB962C8B-B14F-4D97-AF65-F5344CB8AC3E}">
        <p14:creationId xmlns:p14="http://schemas.microsoft.com/office/powerpoint/2010/main" val="3664718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8455"/>
          </a:xfrm>
          <a:solidFill>
            <a:srgbClr val="FF0000">
              <a:alpha val="87059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400" dirty="0"/>
              <a:t>                             </a:t>
            </a:r>
            <a:r>
              <a:rPr lang="en-US" sz="1800" b="1" dirty="0"/>
              <a:t>What is invocation count in TestNG?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If we are required to execute a test case </a:t>
            </a:r>
            <a:r>
              <a:rPr lang="en-US" sz="1800" b="1" dirty="0"/>
              <a:t>N </a:t>
            </a:r>
            <a:r>
              <a:rPr lang="en-US" sz="1800" dirty="0"/>
              <a:t>number of times , then </a:t>
            </a:r>
            <a:r>
              <a:rPr lang="en-US" sz="1800" b="1" dirty="0"/>
              <a:t>invocationCount helper attribute </a:t>
            </a:r>
            <a:r>
              <a:rPr lang="en-US" sz="1800" dirty="0"/>
              <a:t>is used.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 In the above example , </a:t>
            </a:r>
            <a:r>
              <a:rPr lang="en-US" sz="1800" b="1" dirty="0"/>
              <a:t>This scenario will execute 5 times </a:t>
            </a:r>
            <a:r>
              <a:rPr lang="en-US" sz="1800" dirty="0"/>
              <a:t>will print on the console five times.</a:t>
            </a: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9" name="Oval 8"/>
          <p:cNvSpPr/>
          <p:nvPr/>
        </p:nvSpPr>
        <p:spPr>
          <a:xfrm>
            <a:off x="1001486" y="444138"/>
            <a:ext cx="896983" cy="919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12.      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433" y="2970653"/>
            <a:ext cx="5867908" cy="138696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0B566C-F6BF-43CD-9B26-74D66DB58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RahulShettyAcademy.com</a:t>
            </a:r>
          </a:p>
        </p:txBody>
      </p:sp>
    </p:spTree>
    <p:extLst>
      <p:ext uri="{BB962C8B-B14F-4D97-AF65-F5344CB8AC3E}">
        <p14:creationId xmlns:p14="http://schemas.microsoft.com/office/powerpoint/2010/main" val="2619709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8455"/>
          </a:xfrm>
          <a:solidFill>
            <a:srgbClr val="FF0000">
              <a:alpha val="87059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400" dirty="0"/>
              <a:t>                             </a:t>
            </a:r>
            <a:r>
              <a:rPr lang="en-US" sz="1800" b="1" dirty="0"/>
              <a:t>What is timeOut in TestNG?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If there any test method that consumes  a </a:t>
            </a:r>
            <a:r>
              <a:rPr lang="en-US" sz="1800" b="1" dirty="0"/>
              <a:t>lot of time for execution </a:t>
            </a:r>
            <a:r>
              <a:rPr lang="en-US" sz="1800" dirty="0"/>
              <a:t>,we can </a:t>
            </a:r>
            <a:r>
              <a:rPr lang="en-US" sz="1800" b="1" dirty="0"/>
              <a:t>terminate</a:t>
            </a:r>
            <a:r>
              <a:rPr lang="en-US" sz="1800" dirty="0"/>
              <a:t> that method with the help of </a:t>
            </a:r>
            <a:r>
              <a:rPr lang="en-US" sz="1800" b="1" dirty="0"/>
              <a:t>timeOut</a:t>
            </a:r>
            <a:r>
              <a:rPr lang="en-US" sz="1800" dirty="0"/>
              <a:t> helper attribute in TestNG.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After 6000ms , the test method will be terminated and will be marked as </a:t>
            </a:r>
            <a:r>
              <a:rPr lang="en-US" sz="1800" b="1" dirty="0"/>
              <a:t>Failed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9" name="Oval 8"/>
          <p:cNvSpPr/>
          <p:nvPr/>
        </p:nvSpPr>
        <p:spPr>
          <a:xfrm>
            <a:off x="1001486" y="444138"/>
            <a:ext cx="896983" cy="919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13.      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332" y="3127968"/>
            <a:ext cx="4313294" cy="967824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1D1526F-2B8D-48BB-B008-AEC4433FE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RahulShettyAcademy.com</a:t>
            </a:r>
          </a:p>
        </p:txBody>
      </p:sp>
    </p:spTree>
    <p:extLst>
      <p:ext uri="{BB962C8B-B14F-4D97-AF65-F5344CB8AC3E}">
        <p14:creationId xmlns:p14="http://schemas.microsoft.com/office/powerpoint/2010/main" val="598316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8455"/>
          </a:xfrm>
          <a:solidFill>
            <a:srgbClr val="FF0000">
              <a:alpha val="87059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400" dirty="0"/>
              <a:t>                             </a:t>
            </a:r>
            <a:r>
              <a:rPr lang="en-US" sz="1800" b="1" dirty="0"/>
              <a:t>How to achieve parallel execution in TestNG?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We use </a:t>
            </a:r>
            <a:r>
              <a:rPr lang="en-US" sz="1800" b="1" dirty="0"/>
              <a:t>parallel </a:t>
            </a:r>
            <a:r>
              <a:rPr lang="en-US" sz="1800" dirty="0"/>
              <a:t>attribute in testng.xml to achieve parallel execution in TestNG. It also has a parameter called as </a:t>
            </a:r>
            <a:r>
              <a:rPr lang="en-US" sz="1800" b="1" dirty="0"/>
              <a:t>thread-count .</a:t>
            </a:r>
            <a:r>
              <a:rPr lang="en-US" sz="1800" dirty="0"/>
              <a:t>The parallel can have the following values: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Tests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Classes                 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Methods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Instances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In the above example , execution will happen in parallel mode for </a:t>
            </a:r>
            <a:r>
              <a:rPr lang="en-US" sz="1800" b="1" dirty="0"/>
              <a:t>tests , </a:t>
            </a:r>
            <a:r>
              <a:rPr lang="en-US" sz="1800" dirty="0"/>
              <a:t>having </a:t>
            </a:r>
            <a:r>
              <a:rPr lang="en-US" sz="1800" b="1" dirty="0"/>
              <a:t>thread- count </a:t>
            </a:r>
            <a:r>
              <a:rPr lang="en-US" sz="1800" dirty="0"/>
              <a:t>of 6.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9" name="Oval 8"/>
          <p:cNvSpPr/>
          <p:nvPr/>
        </p:nvSpPr>
        <p:spPr>
          <a:xfrm>
            <a:off x="1001486" y="444138"/>
            <a:ext cx="896983" cy="919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14.      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163" y="3236667"/>
            <a:ext cx="4305673" cy="144030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5BC95-7D8B-478E-8CC8-57E718FA7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RahulShettyAcademy.com</a:t>
            </a:r>
          </a:p>
        </p:txBody>
      </p:sp>
    </p:spTree>
    <p:extLst>
      <p:ext uri="{BB962C8B-B14F-4D97-AF65-F5344CB8AC3E}">
        <p14:creationId xmlns:p14="http://schemas.microsoft.com/office/powerpoint/2010/main" val="3727110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8455"/>
          </a:xfrm>
          <a:solidFill>
            <a:srgbClr val="FF0000">
              <a:alpha val="87059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400" dirty="0"/>
              <a:t>                             </a:t>
            </a:r>
            <a:r>
              <a:rPr lang="en-US" sz="1800" b="1" dirty="0"/>
              <a:t>Explain the advantages of Cucumber.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Some of the advantages of cucumber are as the followings: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Involves the business stake holders who are not having coding knowledge.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Its is an open source tool.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Integration with tools like Eclipse is easy.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It reduces communication gaps among Business Analyst, Developers and QA in an Agile environment.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Plain text representation makes it easy to understand for non technical individuals.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It is easy to maintain and work with.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9" name="Oval 8"/>
          <p:cNvSpPr/>
          <p:nvPr/>
        </p:nvSpPr>
        <p:spPr>
          <a:xfrm>
            <a:off x="1001486" y="444138"/>
            <a:ext cx="896983" cy="919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15.       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AA3466-E217-4A7F-9059-4169DC5D0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RahulShettyAcademy.com</a:t>
            </a:r>
          </a:p>
        </p:txBody>
      </p:sp>
    </p:spTree>
    <p:extLst>
      <p:ext uri="{BB962C8B-B14F-4D97-AF65-F5344CB8AC3E}">
        <p14:creationId xmlns:p14="http://schemas.microsoft.com/office/powerpoint/2010/main" val="3656196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8455"/>
          </a:xfrm>
          <a:solidFill>
            <a:srgbClr val="FF0000">
              <a:alpha val="87059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400" dirty="0"/>
              <a:t>                             </a:t>
            </a:r>
            <a:r>
              <a:rPr lang="en-US" sz="1800" b="1" dirty="0"/>
              <a:t>What is Scenario Outline in Cucumber 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Scenario Outline </a:t>
            </a:r>
            <a:r>
              <a:rPr lang="en-US" sz="1800" dirty="0"/>
              <a:t>is the same scenario being executed for multiple data in multiple combinations. The data set is represented in form of table separated by (||). Each row constitute a set of data.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In the above example , </a:t>
            </a:r>
            <a:r>
              <a:rPr lang="en-US" sz="1800" b="1" dirty="0"/>
              <a:t>When</a:t>
            </a:r>
            <a:r>
              <a:rPr lang="en-US" sz="1800" dirty="0"/>
              <a:t> having &lt;username&gt; and &lt;password&gt; will be executed with three combinations of data defined under </a:t>
            </a:r>
            <a:r>
              <a:rPr lang="en-US" sz="1800" b="1" dirty="0"/>
              <a:t>Examples </a:t>
            </a:r>
            <a:r>
              <a:rPr lang="en-US" sz="1800" dirty="0"/>
              <a:t>separated by (||).</a:t>
            </a: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9" name="Oval 8"/>
          <p:cNvSpPr/>
          <p:nvPr/>
        </p:nvSpPr>
        <p:spPr>
          <a:xfrm>
            <a:off x="1001486" y="444138"/>
            <a:ext cx="896983" cy="919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16.      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697" y="2968980"/>
            <a:ext cx="4610500" cy="2278577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CD87DD-D77E-456B-9A05-8B177FCFB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RahulShettyAcademy.com</a:t>
            </a:r>
          </a:p>
        </p:txBody>
      </p:sp>
    </p:spTree>
    <p:extLst>
      <p:ext uri="{BB962C8B-B14F-4D97-AF65-F5344CB8AC3E}">
        <p14:creationId xmlns:p14="http://schemas.microsoft.com/office/powerpoint/2010/main" val="4263048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8455"/>
          </a:xfrm>
          <a:solidFill>
            <a:srgbClr val="FF0000">
              <a:alpha val="87059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400" dirty="0"/>
              <a:t>                             </a:t>
            </a:r>
            <a:r>
              <a:rPr lang="en-US" sz="1800" b="1" dirty="0"/>
              <a:t>What is the use of glue in Cucumber Options tag 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Cucumber Identifies the </a:t>
            </a:r>
            <a:r>
              <a:rPr lang="en-US" sz="1800" b="1" dirty="0"/>
              <a:t>location of the step definition files </a:t>
            </a:r>
            <a:r>
              <a:rPr lang="en-US" sz="1800" dirty="0"/>
              <a:t>from the glue property in Cucumber Options tags.</a:t>
            </a:r>
          </a:p>
          <a:p>
            <a:pPr marL="0" indent="0">
              <a:buNone/>
            </a:pPr>
            <a:r>
              <a:rPr lang="en-US" sz="1800" dirty="0"/>
              <a:t> 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9" name="Oval 8"/>
          <p:cNvSpPr/>
          <p:nvPr/>
        </p:nvSpPr>
        <p:spPr>
          <a:xfrm>
            <a:off x="1001486" y="444138"/>
            <a:ext cx="896983" cy="919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17.      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370" y="2916767"/>
            <a:ext cx="4153260" cy="142506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D8B2881-5486-4C2D-9917-C37CD329C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RahulShettyAcademy.com</a:t>
            </a:r>
          </a:p>
        </p:txBody>
      </p:sp>
    </p:spTree>
    <p:extLst>
      <p:ext uri="{BB962C8B-B14F-4D97-AF65-F5344CB8AC3E}">
        <p14:creationId xmlns:p14="http://schemas.microsoft.com/office/powerpoint/2010/main" val="3018779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8455"/>
          </a:xfrm>
          <a:solidFill>
            <a:srgbClr val="FF0000">
              <a:alpha val="87059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400" dirty="0"/>
              <a:t>                             </a:t>
            </a:r>
            <a:r>
              <a:rPr lang="en-US" sz="1800" b="1" dirty="0"/>
              <a:t>How will we achieve encapsulation in our Automation Framework 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838200" y="1363580"/>
            <a:ext cx="10515600" cy="5420397"/>
          </a:xfrm>
          <a:noFill/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700" dirty="0"/>
              <a:t>Encapsulation means enclosing anything in a container . It is done to hide details and it is achieved by the help of </a:t>
            </a:r>
          </a:p>
          <a:p>
            <a:pPr marL="0" indent="0">
              <a:buNone/>
            </a:pPr>
            <a:r>
              <a:rPr lang="en-US" sz="1700" dirty="0"/>
              <a:t>access modifiers like </a:t>
            </a:r>
            <a:r>
              <a:rPr lang="en-US" sz="1700" b="1" dirty="0"/>
              <a:t>public , protected and private. 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                                                        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                                                                                                     </a:t>
            </a:r>
            <a:r>
              <a:rPr lang="en-US" sz="1600" dirty="0"/>
              <a:t>Here we have declared the variables as private and methods 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                                                                                                     </a:t>
            </a:r>
            <a:r>
              <a:rPr lang="en-US" sz="1700" dirty="0"/>
              <a:t>accessing them as public. Thus , while we are creating the   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                                                                 </a:t>
            </a:r>
            <a:r>
              <a:rPr lang="en-US" sz="1700" dirty="0"/>
              <a:t>objects , we are not handling them directly but with the </a:t>
            </a:r>
          </a:p>
          <a:p>
            <a:pPr marL="0" indent="0">
              <a:buNone/>
            </a:pPr>
            <a:r>
              <a:rPr lang="en-US" sz="1700" dirty="0"/>
              <a:t>                                                                                                                        help of the methods , thus keeping variables intact.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                                                                </a:t>
            </a:r>
            <a:endParaRPr lang="en-US" sz="17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.    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9" name="Oval 8"/>
          <p:cNvSpPr/>
          <p:nvPr/>
        </p:nvSpPr>
        <p:spPr>
          <a:xfrm>
            <a:off x="1001486" y="444138"/>
            <a:ext cx="896983" cy="919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18.      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089" y="2344168"/>
            <a:ext cx="5326842" cy="37341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345" y="2336598"/>
            <a:ext cx="3330229" cy="1234547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FEAA5E-92E1-4CC6-B0E1-A09D105D6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RahulShettyAcademy.com</a:t>
            </a:r>
          </a:p>
        </p:txBody>
      </p:sp>
    </p:spTree>
    <p:extLst>
      <p:ext uri="{BB962C8B-B14F-4D97-AF65-F5344CB8AC3E}">
        <p14:creationId xmlns:p14="http://schemas.microsoft.com/office/powerpoint/2010/main" val="779450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8455"/>
          </a:xfrm>
          <a:solidFill>
            <a:srgbClr val="FF0000">
              <a:alpha val="87059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400" dirty="0"/>
              <a:t>                             </a:t>
            </a:r>
            <a:r>
              <a:rPr lang="en-US" sz="1800" b="1" dirty="0"/>
              <a:t>How will we declare global variables in Automation Framework 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838200" y="1363580"/>
            <a:ext cx="10515600" cy="5420397"/>
          </a:xfrm>
          <a:noFill/>
          <a:ln>
            <a:solidFill>
              <a:schemeClr val="tx1"/>
            </a:solidFill>
          </a:ln>
        </p:spPr>
        <p:txBody>
          <a:bodyPr>
            <a:normAutofit fontScale="40000" lnSpcReduction="20000"/>
          </a:bodyPr>
          <a:lstStyle/>
          <a:p>
            <a:pPr marL="0" indent="0" algn="just">
              <a:buNone/>
            </a:pPr>
            <a:endParaRPr lang="en-US" sz="2100" dirty="0"/>
          </a:p>
          <a:p>
            <a:pPr marL="0" indent="0" algn="just">
              <a:buNone/>
            </a:pPr>
            <a:r>
              <a:rPr lang="en-US" sz="3400" dirty="0"/>
              <a:t>We can declare global variables in Automation Framework with the help of the </a:t>
            </a:r>
            <a:r>
              <a:rPr lang="en-US" sz="3400" b="1" dirty="0"/>
              <a:t>Properties</a:t>
            </a:r>
            <a:r>
              <a:rPr lang="en-US" sz="3400" dirty="0"/>
              <a:t> class and a </a:t>
            </a:r>
            <a:r>
              <a:rPr lang="en-US" sz="3400" b="1" dirty="0"/>
              <a:t>properties</a:t>
            </a:r>
            <a:r>
              <a:rPr lang="en-US" sz="3400" dirty="0"/>
              <a:t> file . The properties file</a:t>
            </a:r>
          </a:p>
          <a:p>
            <a:pPr marL="0" indent="0" algn="just">
              <a:buNone/>
            </a:pPr>
            <a:r>
              <a:rPr lang="en-US" sz="3400" dirty="0"/>
              <a:t> contains  global variables in the form of </a:t>
            </a:r>
            <a:r>
              <a:rPr lang="en-US" sz="3400" b="1" dirty="0"/>
              <a:t>key – value pairs</a:t>
            </a:r>
            <a:r>
              <a:rPr lang="en-US" sz="3400" dirty="0"/>
              <a:t>. We can read and write values in the .properties file.</a:t>
            </a:r>
          </a:p>
          <a:p>
            <a:pPr marL="0" indent="0" algn="just">
              <a:buNone/>
            </a:pPr>
            <a:r>
              <a:rPr lang="en-US" sz="3500" b="1" u="sng" dirty="0"/>
              <a:t>Class File                                </a:t>
            </a:r>
          </a:p>
          <a:p>
            <a:pPr marL="0" indent="0" algn="just">
              <a:buNone/>
            </a:pPr>
            <a:endParaRPr lang="en-US" sz="1800" b="1" u="sng" dirty="0"/>
          </a:p>
          <a:p>
            <a:pPr marL="0" indent="0" algn="just">
              <a:buNone/>
            </a:pPr>
            <a:endParaRPr lang="en-US" sz="1800" u="sng" dirty="0"/>
          </a:p>
          <a:p>
            <a:pPr marL="0" indent="0" algn="just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</a:t>
            </a:r>
          </a:p>
          <a:p>
            <a:pPr marL="0" indent="0">
              <a:buNone/>
            </a:pPr>
            <a:r>
              <a:rPr lang="en-US" sz="1800" b="1" u="sng" dirty="0"/>
              <a:t>                                       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b="1" u="sng" dirty="0"/>
          </a:p>
          <a:p>
            <a:pPr marL="0" indent="0">
              <a:buNone/>
            </a:pPr>
            <a:endParaRPr lang="en-US" sz="1800" b="1" u="sng" dirty="0"/>
          </a:p>
          <a:p>
            <a:pPr marL="0" indent="0">
              <a:buNone/>
            </a:pPr>
            <a:endParaRPr lang="en-US" sz="1800" b="1" u="sng" dirty="0"/>
          </a:p>
          <a:p>
            <a:pPr marL="0" indent="0">
              <a:buNone/>
            </a:pPr>
            <a:endParaRPr lang="en-US" sz="2600" b="1" u="sng" dirty="0"/>
          </a:p>
          <a:p>
            <a:pPr marL="0" indent="0">
              <a:buNone/>
            </a:pPr>
            <a:endParaRPr lang="en-US" sz="2600" b="1" u="sng" dirty="0"/>
          </a:p>
          <a:p>
            <a:pPr marL="0" indent="0">
              <a:buNone/>
            </a:pPr>
            <a:r>
              <a:rPr lang="en-US" sz="3500" b="1" u="sng" dirty="0"/>
              <a:t>Properties File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                                                                                                    </a:t>
            </a:r>
            <a:endParaRPr lang="en-US" sz="17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3500" dirty="0"/>
              <a:t>The </a:t>
            </a:r>
            <a:r>
              <a:rPr lang="en-US" sz="3500" b="1" dirty="0"/>
              <a:t>title</a:t>
            </a:r>
            <a:r>
              <a:rPr lang="en-US" sz="3500" dirty="0"/>
              <a:t>  key writes the value </a:t>
            </a:r>
            <a:r>
              <a:rPr lang="en-US" sz="3500" b="1" dirty="0"/>
              <a:t>Google </a:t>
            </a:r>
            <a:r>
              <a:rPr lang="en-US" sz="3500" dirty="0"/>
              <a:t>in the properties file. It reads the keys </a:t>
            </a:r>
            <a:r>
              <a:rPr lang="en-US" sz="3500" b="1" dirty="0"/>
              <a:t>url</a:t>
            </a:r>
            <a:r>
              <a:rPr lang="en-US" sz="3500" dirty="0"/>
              <a:t>.</a:t>
            </a:r>
            <a:endParaRPr lang="en-US" sz="35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9" name="Oval 8"/>
          <p:cNvSpPr/>
          <p:nvPr/>
        </p:nvSpPr>
        <p:spPr>
          <a:xfrm>
            <a:off x="1001486" y="444138"/>
            <a:ext cx="896983" cy="919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19.       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565" y="2453530"/>
            <a:ext cx="7064352" cy="256054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619" y="5412183"/>
            <a:ext cx="2225233" cy="784928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FA4952-A833-417A-A603-1FE524E73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RahulShettyAcademy.com</a:t>
            </a:r>
          </a:p>
        </p:txBody>
      </p:sp>
    </p:spTree>
    <p:extLst>
      <p:ext uri="{BB962C8B-B14F-4D97-AF65-F5344CB8AC3E}">
        <p14:creationId xmlns:p14="http://schemas.microsoft.com/office/powerpoint/2010/main" val="2719052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062622"/>
          </a:xfrm>
          <a:solidFill>
            <a:srgbClr val="FF0000">
              <a:alpha val="87059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400" dirty="0"/>
              <a:t>                                </a:t>
            </a:r>
            <a:r>
              <a:rPr lang="en-US" sz="1800" b="1" dirty="0"/>
              <a:t>How do you handle single data parameterization in Automation Frameworks 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1442592"/>
            <a:ext cx="5157787" cy="530587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  </a:t>
            </a:r>
            <a:r>
              <a:rPr lang="en-US" sz="1800" dirty="0"/>
              <a:t>Framework Built in TestNG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1973179"/>
            <a:ext cx="5157787" cy="4471164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400" b="1" u="sng" dirty="0"/>
              <a:t>testNG File</a:t>
            </a:r>
          </a:p>
          <a:p>
            <a:pPr marL="0" indent="0">
              <a:buNone/>
            </a:pPr>
            <a:endParaRPr lang="en-US" sz="1400" b="1" u="sng" dirty="0"/>
          </a:p>
          <a:p>
            <a:pPr marL="0" indent="0">
              <a:buNone/>
            </a:pPr>
            <a:endParaRPr lang="en-US" sz="1400" b="1" u="sng" dirty="0"/>
          </a:p>
          <a:p>
            <a:pPr marL="0" indent="0">
              <a:buNone/>
            </a:pPr>
            <a:endParaRPr lang="en-US" sz="1400" b="1" u="sng" dirty="0"/>
          </a:p>
          <a:p>
            <a:pPr marL="0" indent="0">
              <a:buNone/>
            </a:pPr>
            <a:endParaRPr lang="en-US" sz="1400" b="1" u="sng" dirty="0"/>
          </a:p>
          <a:p>
            <a:pPr marL="0" indent="0">
              <a:buNone/>
            </a:pPr>
            <a:endParaRPr lang="en-US" sz="1400" b="1" u="sng" dirty="0"/>
          </a:p>
          <a:p>
            <a:pPr marL="0" indent="0">
              <a:buNone/>
            </a:pPr>
            <a:r>
              <a:rPr lang="en-US" sz="1400" dirty="0"/>
              <a:t>Here the testNG xml file contains the site Url</a:t>
            </a:r>
          </a:p>
          <a:p>
            <a:pPr marL="0" indent="0">
              <a:buNone/>
            </a:pPr>
            <a:r>
              <a:rPr lang="en-US" sz="1400" b="1" u="sng" dirty="0"/>
              <a:t>Class File</a:t>
            </a:r>
          </a:p>
          <a:p>
            <a:pPr marL="0" indent="0">
              <a:buNone/>
            </a:pPr>
            <a:r>
              <a:rPr lang="en-US" sz="1400" b="1" dirty="0"/>
              <a:t>   </a:t>
            </a:r>
            <a:r>
              <a:rPr lang="en-US" sz="1400" dirty="0">
                <a:solidFill>
                  <a:schemeClr val="bg1"/>
                </a:solidFill>
              </a:rPr>
              <a:t>@Parameter({“Url”})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      @Test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          public void Login(String url){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              driver.get(url);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        }</a:t>
            </a:r>
          </a:p>
          <a:p>
            <a:pPr marL="0" indent="0">
              <a:buNone/>
            </a:pPr>
            <a:r>
              <a:rPr lang="en-US" sz="1400" dirty="0"/>
              <a:t>The corresponding test method in the class file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72200" y="1427748"/>
            <a:ext cx="5183188" cy="545431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800" dirty="0"/>
              <a:t>Framework Built in Cucumber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72200" y="1973179"/>
            <a:ext cx="5183188" cy="447116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 </a:t>
            </a:r>
            <a:r>
              <a:rPr lang="en-US" sz="1400" b="1" u="sng" dirty="0"/>
              <a:t>Feature File</a:t>
            </a:r>
          </a:p>
          <a:p>
            <a:pPr marL="0" indent="0">
              <a:buNone/>
            </a:pPr>
            <a:r>
              <a:rPr lang="en-US" sz="1400" u="sng" dirty="0"/>
              <a:t>                                                                                                          </a:t>
            </a:r>
          </a:p>
          <a:p>
            <a:pPr marL="0" indent="0">
              <a:buNone/>
            </a:pPr>
            <a:endParaRPr lang="en-US" sz="1400" u="sng" dirty="0"/>
          </a:p>
          <a:p>
            <a:pPr marL="0" indent="0">
              <a:buNone/>
            </a:pPr>
            <a:endParaRPr lang="en-US" sz="1400" u="sng" dirty="0"/>
          </a:p>
          <a:p>
            <a:pPr marL="0" indent="0">
              <a:buNone/>
            </a:pPr>
            <a:r>
              <a:rPr lang="en-US" sz="1400" dirty="0"/>
              <a:t>Here the Feature file contains the site Url.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b="1" u="sng" dirty="0"/>
              <a:t>Step Definition File</a:t>
            </a:r>
          </a:p>
          <a:p>
            <a:pPr marL="0" indent="0">
              <a:buNone/>
            </a:pPr>
            <a:r>
              <a:rPr lang="en-US" sz="1400" b="1" u="sng" dirty="0"/>
              <a:t>          </a:t>
            </a:r>
          </a:p>
          <a:p>
            <a:pPr marL="0" indent="0">
              <a:buNone/>
            </a:pPr>
            <a:endParaRPr lang="en-US" sz="1400" b="1" u="sng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The corresponding mapping of the feature file to the step definition file.</a:t>
            </a:r>
          </a:p>
          <a:p>
            <a:pPr marL="0" indent="0">
              <a:buNone/>
            </a:pPr>
            <a:endParaRPr lang="en-US" sz="1400" u="sng" dirty="0"/>
          </a:p>
        </p:txBody>
      </p:sp>
      <p:sp>
        <p:nvSpPr>
          <p:cNvPr id="9" name="Oval 8"/>
          <p:cNvSpPr/>
          <p:nvPr/>
        </p:nvSpPr>
        <p:spPr>
          <a:xfrm>
            <a:off x="1001486" y="444138"/>
            <a:ext cx="896983" cy="919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2.       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546" y="2351948"/>
            <a:ext cx="3048264" cy="6782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670" y="3983014"/>
            <a:ext cx="3513124" cy="7849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994" y="2317005"/>
            <a:ext cx="4183743" cy="1476953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ECD87CA-E935-4A68-B1A0-2FECE73C8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RahulShettyAcademy.com</a:t>
            </a:r>
          </a:p>
        </p:txBody>
      </p:sp>
    </p:spTree>
    <p:extLst>
      <p:ext uri="{BB962C8B-B14F-4D97-AF65-F5344CB8AC3E}">
        <p14:creationId xmlns:p14="http://schemas.microsoft.com/office/powerpoint/2010/main" val="3026420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8455"/>
          </a:xfrm>
          <a:solidFill>
            <a:srgbClr val="FF0000">
              <a:alpha val="87059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400" dirty="0"/>
              <a:t>                             </a:t>
            </a:r>
            <a:r>
              <a:rPr lang="en-US" sz="1800" b="1" dirty="0"/>
              <a:t>How  do you deal with reusable components in Automation Framework 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838200" y="1363580"/>
            <a:ext cx="10515600" cy="5420397"/>
          </a:xfrm>
          <a:noFill/>
          <a:ln>
            <a:solidFill>
              <a:schemeClr val="tx1"/>
            </a:solidFill>
          </a:ln>
        </p:spPr>
        <p:txBody>
          <a:bodyPr>
            <a:normAutofit fontScale="47500" lnSpcReduction="20000"/>
          </a:bodyPr>
          <a:lstStyle/>
          <a:p>
            <a:pPr marL="0" indent="0" algn="just">
              <a:buNone/>
            </a:pPr>
            <a:endParaRPr lang="en-US" sz="2100" dirty="0"/>
          </a:p>
          <a:p>
            <a:pPr marL="0" indent="0" algn="just">
              <a:buNone/>
            </a:pPr>
            <a:r>
              <a:rPr lang="en-US" sz="2900" dirty="0"/>
              <a:t>We can deal with the reusable components in Automation Framework with the help of </a:t>
            </a:r>
            <a:r>
              <a:rPr lang="en-US" sz="2900" b="1" dirty="0"/>
              <a:t>inheritance</a:t>
            </a:r>
            <a:r>
              <a:rPr lang="en-US" sz="2900" dirty="0"/>
              <a:t> concept . It’s a </a:t>
            </a:r>
            <a:r>
              <a:rPr lang="en-US" sz="2900" b="1" dirty="0"/>
              <a:t>parent child relationship</a:t>
            </a:r>
          </a:p>
          <a:p>
            <a:pPr marL="0" indent="0" algn="just">
              <a:buNone/>
            </a:pPr>
            <a:r>
              <a:rPr lang="en-US" sz="2900" dirty="0"/>
              <a:t> where the child inherits the properties of the parent class.</a:t>
            </a:r>
            <a:endParaRPr lang="en-US" sz="2900" b="1" dirty="0"/>
          </a:p>
          <a:p>
            <a:pPr marL="0" indent="0" algn="just">
              <a:buNone/>
            </a:pPr>
            <a:r>
              <a:rPr lang="en-US" sz="2900" b="1" u="sng" dirty="0"/>
              <a:t>Parent Class</a:t>
            </a:r>
          </a:p>
          <a:p>
            <a:pPr marL="0" indent="0" algn="just">
              <a:buNone/>
            </a:pPr>
            <a:endParaRPr lang="en-US" sz="2300" b="1" u="sng" dirty="0"/>
          </a:p>
          <a:p>
            <a:pPr marL="0" indent="0" algn="just">
              <a:buNone/>
            </a:pPr>
            <a:endParaRPr lang="en-US" sz="2300" b="1" u="sng" dirty="0"/>
          </a:p>
          <a:p>
            <a:pPr marL="0" indent="0" algn="just">
              <a:buNone/>
            </a:pPr>
            <a:endParaRPr lang="en-US" sz="1800" b="1" u="sng" dirty="0"/>
          </a:p>
          <a:p>
            <a:pPr marL="0" indent="0" algn="just">
              <a:buNone/>
            </a:pPr>
            <a:endParaRPr lang="en-US" sz="1800" u="sng" dirty="0"/>
          </a:p>
          <a:p>
            <a:pPr marL="0" indent="0" algn="just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</a:t>
            </a:r>
          </a:p>
          <a:p>
            <a:pPr marL="0" indent="0">
              <a:buNone/>
            </a:pPr>
            <a:r>
              <a:rPr lang="en-US" sz="1800" b="1" u="sng" dirty="0"/>
              <a:t>                                       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900" b="1" u="sng" dirty="0"/>
              <a:t>Child Class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b="1" u="sng" dirty="0"/>
          </a:p>
          <a:p>
            <a:pPr marL="0" indent="0">
              <a:buNone/>
            </a:pPr>
            <a:endParaRPr lang="en-US" sz="1800" b="1" u="sng" dirty="0"/>
          </a:p>
          <a:p>
            <a:pPr marL="0" indent="0">
              <a:buNone/>
            </a:pPr>
            <a:endParaRPr lang="en-US" sz="1800" b="1" u="sng" dirty="0"/>
          </a:p>
          <a:p>
            <a:pPr marL="0" indent="0">
              <a:buNone/>
            </a:pPr>
            <a:endParaRPr lang="en-US" sz="2600" b="1" u="sng" dirty="0"/>
          </a:p>
          <a:p>
            <a:pPr marL="0" indent="0">
              <a:buNone/>
            </a:pPr>
            <a:endParaRPr lang="en-US" sz="3500" b="1" u="sng" dirty="0"/>
          </a:p>
          <a:p>
            <a:pPr marL="0" indent="0">
              <a:buNone/>
            </a:pPr>
            <a:r>
              <a:rPr lang="en-US" sz="2900" dirty="0"/>
              <a:t>Here the Child class </a:t>
            </a:r>
            <a:r>
              <a:rPr lang="en-US" sz="2900" b="1" dirty="0"/>
              <a:t>extends</a:t>
            </a:r>
            <a:r>
              <a:rPr lang="en-US" sz="2900" dirty="0"/>
              <a:t> the Baseclass and calls the login() method from it thereby achieving reusability of code.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                                                                </a:t>
            </a:r>
            <a:endParaRPr lang="en-US" sz="17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35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9" name="Oval 8"/>
          <p:cNvSpPr/>
          <p:nvPr/>
        </p:nvSpPr>
        <p:spPr>
          <a:xfrm>
            <a:off x="1001486" y="444138"/>
            <a:ext cx="896983" cy="919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20.      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929" y="2462804"/>
            <a:ext cx="7011008" cy="18975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732" y="4797829"/>
            <a:ext cx="3856054" cy="118120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9A3CAF0-9CC1-4136-B237-996BA71B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RahulShettyAcademy.com</a:t>
            </a:r>
          </a:p>
        </p:txBody>
      </p:sp>
    </p:spTree>
    <p:extLst>
      <p:ext uri="{BB962C8B-B14F-4D97-AF65-F5344CB8AC3E}">
        <p14:creationId xmlns:p14="http://schemas.microsoft.com/office/powerpoint/2010/main" val="647604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8455"/>
          </a:xfrm>
          <a:solidFill>
            <a:srgbClr val="FF0000">
              <a:alpha val="87059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400" dirty="0"/>
              <a:t>                             </a:t>
            </a:r>
            <a:r>
              <a:rPr lang="en-US" sz="1800" b="1" dirty="0"/>
              <a:t>How to run Automation Framework from Jenkins 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838200" y="1363580"/>
            <a:ext cx="10515600" cy="5420397"/>
          </a:xfrm>
          <a:noFill/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endParaRPr lang="en-US" sz="2100" dirty="0"/>
          </a:p>
          <a:p>
            <a:pPr marL="0" indent="0" algn="just">
              <a:buNone/>
            </a:pPr>
            <a:r>
              <a:rPr lang="en-US" sz="1500" dirty="0"/>
              <a:t>We can run Automation Framework from Jenkins with the help of Maven commands. We need to first configure Java and Maven paths in</a:t>
            </a:r>
          </a:p>
          <a:p>
            <a:pPr marL="0" indent="0" algn="just">
              <a:buNone/>
            </a:pPr>
            <a:r>
              <a:rPr lang="en-US" sz="1500" dirty="0"/>
              <a:t> Jenkins.  Then while creating the Jenkins jobs , the select </a:t>
            </a:r>
            <a:r>
              <a:rPr lang="en-US" sz="1500" b="1" dirty="0"/>
              <a:t>Invoke top-level Maven targets </a:t>
            </a:r>
            <a:r>
              <a:rPr lang="en-US" sz="1500" dirty="0"/>
              <a:t>from the Build section.</a:t>
            </a:r>
          </a:p>
          <a:p>
            <a:pPr marL="0" indent="0" algn="just">
              <a:buNone/>
            </a:pPr>
            <a:r>
              <a:rPr lang="en-US" sz="1400" dirty="0"/>
              <a:t>                                                                                                                            </a:t>
            </a:r>
          </a:p>
          <a:p>
            <a:pPr marL="0" indent="0" algn="just">
              <a:buNone/>
            </a:pPr>
            <a:r>
              <a:rPr lang="en-US" sz="1400" dirty="0"/>
              <a:t>                                                                                                                                       Here in the Goals , we need to  provided the Maven commands. </a:t>
            </a:r>
          </a:p>
          <a:p>
            <a:pPr marL="0" indent="0" algn="just">
              <a:buNone/>
            </a:pPr>
            <a:r>
              <a:rPr lang="en-US" sz="1400" dirty="0"/>
              <a:t>                                                                                                                                       </a:t>
            </a:r>
            <a:r>
              <a:rPr lang="en-US" sz="1400" b="1" dirty="0"/>
              <a:t>test –PRegression </a:t>
            </a:r>
            <a:r>
              <a:rPr lang="en-US" sz="1400" dirty="0"/>
              <a:t>is the specific command to trigger build without parameters.</a:t>
            </a:r>
            <a:endParaRPr lang="en-US" sz="1400" b="1" dirty="0"/>
          </a:p>
          <a:p>
            <a:pPr marL="0" indent="0">
              <a:buNone/>
            </a:pPr>
            <a:endParaRPr lang="en-US" sz="1400" dirty="0"/>
          </a:p>
          <a:p>
            <a:pPr marL="0" indent="0" algn="just">
              <a:buNone/>
            </a:pPr>
            <a:endParaRPr lang="en-US" sz="1400" b="1" dirty="0"/>
          </a:p>
          <a:p>
            <a:pPr marL="0" indent="0" algn="just">
              <a:buNone/>
            </a:pPr>
            <a:endParaRPr lang="en-US" sz="2300" b="1" u="sng" dirty="0"/>
          </a:p>
          <a:p>
            <a:pPr marL="0" indent="0" algn="just">
              <a:buNone/>
            </a:pPr>
            <a:endParaRPr lang="en-US" sz="2300" b="1" u="sng" dirty="0"/>
          </a:p>
          <a:p>
            <a:pPr marL="0" indent="0" algn="just">
              <a:buNone/>
            </a:pPr>
            <a:r>
              <a:rPr lang="en-US" sz="1500" b="1" u="sng" dirty="0"/>
              <a:t>Parameterize Jenkins Build</a:t>
            </a:r>
          </a:p>
          <a:p>
            <a:pPr marL="0" indent="0" algn="just">
              <a:buNone/>
            </a:pPr>
            <a:r>
              <a:rPr lang="en-US" sz="1800" u="sng" dirty="0"/>
              <a:t>                                                           </a:t>
            </a:r>
          </a:p>
          <a:p>
            <a:pPr marL="0" indent="0" algn="just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</a:t>
            </a:r>
          </a:p>
          <a:p>
            <a:pPr marL="0" indent="0">
              <a:buNone/>
            </a:pPr>
            <a:r>
              <a:rPr lang="en-US" sz="1800" b="1" u="sng" dirty="0"/>
              <a:t>                                       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500" dirty="0"/>
              <a:t>Here first the parameters are defined in Jenkin jobs. Then the Maven Goals is set with </a:t>
            </a:r>
            <a:r>
              <a:rPr lang="en-US" sz="1500" b="1" dirty="0"/>
              <a:t>test –Dbrowser=$browser</a:t>
            </a:r>
            <a:r>
              <a:rPr lang="en-US" sz="1500" dirty="0"/>
              <a:t>, with parameter </a:t>
            </a:r>
            <a:r>
              <a:rPr lang="en-US" sz="1500" b="1" dirty="0"/>
              <a:t>browser.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35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9" name="Oval 8"/>
          <p:cNvSpPr/>
          <p:nvPr/>
        </p:nvSpPr>
        <p:spPr>
          <a:xfrm>
            <a:off x="1001486" y="444138"/>
            <a:ext cx="896983" cy="919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21.        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001486" y="2362732"/>
            <a:ext cx="4518660" cy="157353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915" y="4643244"/>
            <a:ext cx="2316681" cy="14555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8212" y="4628521"/>
            <a:ext cx="3718882" cy="147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92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8455"/>
          </a:xfrm>
          <a:solidFill>
            <a:srgbClr val="FF0000">
              <a:alpha val="87059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400" dirty="0"/>
              <a:t>                             </a:t>
            </a:r>
            <a:r>
              <a:rPr lang="en-US" sz="1800" b="1" dirty="0"/>
              <a:t>How  do we  arrange locators in Automation Framework 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838200" y="1363580"/>
            <a:ext cx="10515600" cy="5420397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100" dirty="0"/>
          </a:p>
          <a:p>
            <a:pPr marL="0" indent="0" algn="just">
              <a:buNone/>
            </a:pPr>
            <a:r>
              <a:rPr lang="en-US" sz="1800" dirty="0"/>
              <a:t>We can arrange locators in Automation Framework in Page Object Model in the following way:</a:t>
            </a:r>
          </a:p>
          <a:p>
            <a:pPr algn="just"/>
            <a:r>
              <a:rPr lang="en-US" sz="1800" dirty="0"/>
              <a:t>Segregate locators for a particular screen in separate Java class. For example , LoginPage java class will contain objects with respect to that screen. While the PaymentPage java class will contain objects with respect to that screen.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The test cases are maintain in different Java classes where we will use the locators by calling the objects from that particular page ( for example , LoginPage) to the test case.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In case of any locator needs to be updated/deleted , we need to modify them to that particular java class for that specific screen and not every where.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Easy to use and maintain.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35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9" name="Oval 8"/>
          <p:cNvSpPr/>
          <p:nvPr/>
        </p:nvSpPr>
        <p:spPr>
          <a:xfrm>
            <a:off x="1001486" y="444138"/>
            <a:ext cx="896983" cy="919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22.       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7E0C42F-2DC4-431A-898A-04DB49F13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2060"/>
                </a:solidFill>
              </a:rPr>
              <a:t>RahulShettyAcademy.com</a:t>
            </a:r>
          </a:p>
        </p:txBody>
      </p:sp>
    </p:spTree>
    <p:extLst>
      <p:ext uri="{BB962C8B-B14F-4D97-AF65-F5344CB8AC3E}">
        <p14:creationId xmlns:p14="http://schemas.microsoft.com/office/powerpoint/2010/main" val="4210562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8455"/>
          </a:xfrm>
          <a:solidFill>
            <a:srgbClr val="FF0000">
              <a:alpha val="87059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400" dirty="0"/>
              <a:t>                             </a:t>
            </a:r>
            <a:r>
              <a:rPr lang="en-US" sz="1800" b="1" dirty="0"/>
              <a:t>Which is the Maven command to achieve profiling?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838200" y="1363580"/>
            <a:ext cx="10515600" cy="5420397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1400" dirty="0"/>
          </a:p>
          <a:p>
            <a:pPr marL="0" indent="0" algn="just">
              <a:buNone/>
            </a:pPr>
            <a:r>
              <a:rPr lang="en-US" sz="1400" dirty="0"/>
              <a:t>We can do profiling in Maven using the command : </a:t>
            </a:r>
            <a:r>
              <a:rPr lang="en-US" sz="1400" b="1" dirty="0"/>
              <a:t>mvn test –PSmoke</a:t>
            </a:r>
          </a:p>
          <a:p>
            <a:pPr marL="0" indent="0" algn="just">
              <a:buNone/>
            </a:pPr>
            <a:r>
              <a:rPr lang="en-US" sz="1400" b="1" u="sng" dirty="0"/>
              <a:t>Pom file</a:t>
            </a:r>
          </a:p>
          <a:p>
            <a:pPr marL="0" indent="0" algn="just">
              <a:buNone/>
            </a:pPr>
            <a:r>
              <a:rPr lang="en-US" sz="1800" b="1" u="sng" dirty="0"/>
              <a:t>                                                                         </a:t>
            </a:r>
            <a:r>
              <a:rPr lang="en-US" sz="1400" dirty="0"/>
              <a:t>Here we have defined two profiles with Id </a:t>
            </a:r>
            <a:r>
              <a:rPr lang="en-US" sz="1400" b="1" dirty="0"/>
              <a:t>Regression</a:t>
            </a:r>
            <a:r>
              <a:rPr lang="en-US" sz="1400" dirty="0"/>
              <a:t> and </a:t>
            </a:r>
            <a:r>
              <a:rPr lang="en-US" sz="1400" b="1" dirty="0"/>
              <a:t>Smoke</a:t>
            </a:r>
            <a:r>
              <a:rPr lang="en-US" sz="1400" dirty="0"/>
              <a:t>. With the command ,</a:t>
            </a:r>
          </a:p>
          <a:p>
            <a:pPr marL="0" indent="0" algn="just">
              <a:buNone/>
            </a:pPr>
            <a:r>
              <a:rPr lang="en-US" sz="1400" dirty="0"/>
              <a:t>                                                                                                 given above we will be able to trigger the test cases with profile id </a:t>
            </a:r>
            <a:r>
              <a:rPr lang="en-US" sz="1400" b="1" dirty="0"/>
              <a:t>Smoke </a:t>
            </a:r>
            <a:r>
              <a:rPr lang="en-US" sz="1400" dirty="0"/>
              <a:t>pointing to the </a:t>
            </a:r>
          </a:p>
          <a:p>
            <a:pPr marL="0" indent="0" algn="just">
              <a:buNone/>
            </a:pPr>
            <a:r>
              <a:rPr lang="en-US" sz="1400" dirty="0"/>
              <a:t>                                                                                                 </a:t>
            </a:r>
            <a:r>
              <a:rPr lang="en-US" sz="1400" b="1" dirty="0"/>
              <a:t>testng.xml</a:t>
            </a:r>
            <a:r>
              <a:rPr lang="en-US" sz="1400" dirty="0"/>
              <a:t> file. In this way , we can have  N number of TestNG xml files driven by a single</a:t>
            </a:r>
          </a:p>
          <a:p>
            <a:pPr marL="0" indent="0" algn="just">
              <a:buNone/>
            </a:pPr>
            <a:r>
              <a:rPr lang="en-US" sz="1400" b="1" u="sng" dirty="0"/>
              <a:t>                                                                                                </a:t>
            </a:r>
            <a:r>
              <a:rPr lang="en-US" sz="1400" dirty="0"/>
              <a:t>pom file.</a:t>
            </a:r>
          </a:p>
          <a:p>
            <a:pPr marL="0" indent="0" algn="just">
              <a:buNone/>
            </a:pPr>
            <a:endParaRPr lang="en-US" sz="1400" dirty="0"/>
          </a:p>
          <a:p>
            <a:pPr marL="0" indent="0" algn="just">
              <a:buNone/>
            </a:pPr>
            <a:r>
              <a:rPr lang="en-US" sz="1400" b="1" u="sng" dirty="0"/>
              <a:t>                                                                                                </a:t>
            </a:r>
            <a:r>
              <a:rPr lang="en-US" sz="1400" dirty="0"/>
              <a:t>Similarly , to trigger the execution with profile Id Regression , Maven command is :</a:t>
            </a:r>
          </a:p>
          <a:p>
            <a:pPr marL="0" indent="0" algn="just">
              <a:buNone/>
            </a:pPr>
            <a:r>
              <a:rPr lang="en-US" sz="1400" b="1" u="sng" dirty="0"/>
              <a:t>                                                                                                 </a:t>
            </a:r>
            <a:r>
              <a:rPr lang="en-US" sz="1400" b="1" dirty="0"/>
              <a:t>mvn test –PRegression . </a:t>
            </a:r>
            <a:r>
              <a:rPr lang="en-US" sz="1400" dirty="0"/>
              <a:t>In this case , </a:t>
            </a:r>
            <a:r>
              <a:rPr lang="en-US" sz="1400" b="1" dirty="0"/>
              <a:t>testng2.xml</a:t>
            </a:r>
            <a:r>
              <a:rPr lang="en-US" sz="1400" dirty="0"/>
              <a:t> file will be pointed.</a:t>
            </a:r>
            <a:endParaRPr lang="en-US" sz="1800" b="1" u="sng" dirty="0"/>
          </a:p>
          <a:p>
            <a:pPr marL="0" indent="0" algn="just">
              <a:buNone/>
            </a:pPr>
            <a:endParaRPr lang="en-US" sz="1800" b="1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35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9" name="Oval 8"/>
          <p:cNvSpPr/>
          <p:nvPr/>
        </p:nvSpPr>
        <p:spPr>
          <a:xfrm>
            <a:off x="1001486" y="444138"/>
            <a:ext cx="896983" cy="919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23.      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12" y="2271097"/>
            <a:ext cx="3680779" cy="4460637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5DFCBF-E797-45CA-A157-10E96C295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2060"/>
                </a:solidFill>
              </a:rPr>
              <a:t>RahulShettyAcademy.com</a:t>
            </a:r>
          </a:p>
        </p:txBody>
      </p:sp>
    </p:spTree>
    <p:extLst>
      <p:ext uri="{BB962C8B-B14F-4D97-AF65-F5344CB8AC3E}">
        <p14:creationId xmlns:p14="http://schemas.microsoft.com/office/powerpoint/2010/main" val="1037367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8455"/>
          </a:xfrm>
          <a:solidFill>
            <a:srgbClr val="FF0000">
              <a:alpha val="87059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000" b="1" dirty="0"/>
              <a:t>		How to capture Screenshot automatically on Test Failure in the Framework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838200" y="1363580"/>
            <a:ext cx="10515600" cy="5420397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1400" dirty="0"/>
          </a:p>
          <a:p>
            <a:pPr marL="0" indent="0" algn="just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800" b="1" dirty="0"/>
              <a:t> Using TestNG Listeners </a:t>
            </a:r>
          </a:p>
          <a:p>
            <a:pPr marL="0" indent="0">
              <a:buNone/>
            </a:pPr>
            <a:endParaRPr lang="en-US" sz="1800" b="1" dirty="0"/>
          </a:p>
          <a:p>
            <a:r>
              <a:rPr lang="en-US" b="1" dirty="0"/>
              <a:t>public void </a:t>
            </a:r>
            <a:r>
              <a:rPr lang="en-US" b="1" dirty="0" err="1"/>
              <a:t>onTestFailure</a:t>
            </a:r>
            <a:r>
              <a:rPr lang="en-US" b="1" dirty="0"/>
              <a:t>(</a:t>
            </a:r>
            <a:r>
              <a:rPr lang="en-US" b="1" dirty="0" err="1"/>
              <a:t>ITestResult</a:t>
            </a:r>
            <a:r>
              <a:rPr lang="en-US" b="1" dirty="0"/>
              <a:t> result) {</a:t>
            </a:r>
          </a:p>
          <a:p>
            <a:pPr marL="0" indent="0">
              <a:buNone/>
            </a:pPr>
            <a:r>
              <a:rPr lang="en-US" dirty="0"/>
              <a:t>// Selenium Screenshot Method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Cucumber do not have Listeners by default. We should Integrate it with TestNG to enjoy the features of Cucumber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9" name="Oval 8"/>
          <p:cNvSpPr/>
          <p:nvPr/>
        </p:nvSpPr>
        <p:spPr>
          <a:xfrm>
            <a:off x="1001486" y="444138"/>
            <a:ext cx="896983" cy="919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24.      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531FCC-DE3A-43D3-A274-C9D2A89CF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154" y="5327374"/>
            <a:ext cx="7429500" cy="1530626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0D19E-9708-403D-82F3-EF62A416C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RahulShettyAcademy.com</a:t>
            </a:r>
          </a:p>
        </p:txBody>
      </p:sp>
    </p:spTree>
    <p:extLst>
      <p:ext uri="{BB962C8B-B14F-4D97-AF65-F5344CB8AC3E}">
        <p14:creationId xmlns:p14="http://schemas.microsoft.com/office/powerpoint/2010/main" val="3508420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8455"/>
          </a:xfrm>
          <a:solidFill>
            <a:srgbClr val="FF0000">
              <a:alpha val="87059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400" dirty="0"/>
              <a:t>                             </a:t>
            </a:r>
            <a:r>
              <a:rPr lang="en-US" sz="1800" b="1" dirty="0"/>
              <a:t>How do you manage code when multiple people in the team contributing for the Framework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838200" y="1363580"/>
            <a:ext cx="10515600" cy="5420397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1400" dirty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Using Version Control Tools like</a:t>
            </a:r>
          </a:p>
          <a:p>
            <a:pPr marL="0" indent="0" algn="just">
              <a:buNone/>
            </a:pPr>
            <a:r>
              <a:rPr lang="en-US" sz="1800" b="1" dirty="0"/>
              <a:t>GIT</a:t>
            </a:r>
          </a:p>
          <a:p>
            <a:pPr marL="0" indent="0" algn="just">
              <a:buNone/>
            </a:pPr>
            <a:r>
              <a:rPr lang="en-US" sz="1800" b="1" dirty="0"/>
              <a:t>SVN</a:t>
            </a:r>
          </a:p>
          <a:p>
            <a:pPr marL="0" indent="0">
              <a:buNone/>
            </a:pPr>
            <a:endParaRPr lang="en-US" sz="35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9" name="Oval 8"/>
          <p:cNvSpPr/>
          <p:nvPr/>
        </p:nvSpPr>
        <p:spPr>
          <a:xfrm>
            <a:off x="1001486" y="444138"/>
            <a:ext cx="896983" cy="919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25.       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EEA37B-03DF-4844-9296-554151677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2060"/>
                </a:solidFill>
              </a:rPr>
              <a:t>RahulShettyAcademy.com</a:t>
            </a:r>
          </a:p>
        </p:txBody>
      </p:sp>
    </p:spTree>
    <p:extLst>
      <p:ext uri="{BB962C8B-B14F-4D97-AF65-F5344CB8AC3E}">
        <p14:creationId xmlns:p14="http://schemas.microsoft.com/office/powerpoint/2010/main" val="2818625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062622"/>
          </a:xfrm>
          <a:solidFill>
            <a:srgbClr val="FF0000">
              <a:alpha val="87059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400" dirty="0"/>
              <a:t>                             </a:t>
            </a:r>
            <a:r>
              <a:rPr lang="en-US" sz="1800" b="1" dirty="0"/>
              <a:t>How do you handle multiple data parametrizations in Automation Frameworks 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1442592"/>
            <a:ext cx="5157787" cy="281705"/>
          </a:xfrm>
          <a:noFill/>
          <a:ln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r>
              <a:rPr lang="en-US" dirty="0"/>
              <a:t>  </a:t>
            </a:r>
            <a:r>
              <a:rPr lang="en-US" sz="1800" dirty="0"/>
              <a:t>Framework Built in TestNG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1739141"/>
            <a:ext cx="5157787" cy="5001292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u="sng" dirty="0"/>
              <a:t>Class File</a:t>
            </a:r>
          </a:p>
          <a:p>
            <a:pPr marL="0" indent="0">
              <a:buNone/>
            </a:pPr>
            <a:r>
              <a:rPr lang="en-US" sz="1400" b="1" dirty="0"/>
              <a:t> 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/>
              <a:t>DataProvider</a:t>
            </a:r>
            <a:r>
              <a:rPr lang="en-US" sz="1400" dirty="0"/>
              <a:t> attribute helper used for parameterizing</a:t>
            </a:r>
            <a:r>
              <a:rPr lang="en-US" sz="1400" b="1" dirty="0"/>
              <a:t>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72200" y="1427748"/>
            <a:ext cx="5183188" cy="296549"/>
          </a:xfrm>
          <a:noFill/>
          <a:ln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r>
              <a:rPr lang="en-US" sz="1800" dirty="0"/>
              <a:t>Framework Built in Cucumber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72200" y="1724296"/>
            <a:ext cx="5183188" cy="5016137"/>
          </a:xfrm>
          <a:noFill/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b="1" dirty="0"/>
              <a:t> </a:t>
            </a:r>
            <a:r>
              <a:rPr lang="en-US" sz="1500" b="1" u="sng" dirty="0"/>
              <a:t>Feature File</a:t>
            </a:r>
          </a:p>
          <a:p>
            <a:pPr marL="0" indent="0">
              <a:buNone/>
            </a:pPr>
            <a:r>
              <a:rPr lang="en-US" sz="1500" b="1" u="sng" dirty="0"/>
              <a:t>  </a:t>
            </a:r>
            <a:r>
              <a:rPr lang="en-US" sz="1500" dirty="0"/>
              <a:t>Feature</a:t>
            </a:r>
            <a:r>
              <a:rPr lang="en-US" sz="1500" dirty="0">
                <a:solidFill>
                  <a:schemeClr val="bg1"/>
                </a:solidFill>
              </a:rPr>
              <a:t>: Login Feature</a:t>
            </a:r>
          </a:p>
          <a:p>
            <a:pPr marL="0" indent="0">
              <a:buNone/>
            </a:pPr>
            <a:r>
              <a:rPr lang="en-US" sz="1500" dirty="0"/>
              <a:t>Scenario Outline: </a:t>
            </a:r>
            <a:r>
              <a:rPr lang="en-US" sz="1500" dirty="0">
                <a:solidFill>
                  <a:schemeClr val="bg1"/>
                </a:solidFill>
              </a:rPr>
              <a:t>Login Test </a:t>
            </a:r>
          </a:p>
          <a:p>
            <a:pPr marL="0" indent="0">
              <a:buNone/>
            </a:pPr>
            <a:r>
              <a:rPr lang="en-US" sz="1500" dirty="0"/>
              <a:t>Given </a:t>
            </a:r>
            <a:r>
              <a:rPr lang="en-US" sz="1500" dirty="0">
                <a:solidFill>
                  <a:schemeClr val="bg1"/>
                </a:solidFill>
              </a:rPr>
              <a:t>User is on Login Page</a:t>
            </a:r>
          </a:p>
          <a:p>
            <a:pPr marL="0" indent="0">
              <a:buNone/>
            </a:pPr>
            <a:r>
              <a:rPr lang="en-US" sz="1500" dirty="0"/>
              <a:t>When </a:t>
            </a:r>
            <a:r>
              <a:rPr lang="en-US" sz="1500" dirty="0">
                <a:solidFill>
                  <a:schemeClr val="bg1"/>
                </a:solidFill>
              </a:rPr>
              <a:t>title of login page is QAClick</a:t>
            </a:r>
          </a:p>
          <a:p>
            <a:pPr marL="0" indent="0">
              <a:buNone/>
            </a:pPr>
            <a:r>
              <a:rPr lang="en-US" sz="1500" b="1" dirty="0"/>
              <a:t>Then </a:t>
            </a:r>
            <a:r>
              <a:rPr lang="en-US" sz="1500" b="1" dirty="0">
                <a:solidFill>
                  <a:schemeClr val="bg1"/>
                </a:solidFill>
              </a:rPr>
              <a:t>User enters "&lt;username&gt;" and "&lt;password&gt;“</a:t>
            </a:r>
          </a:p>
          <a:p>
            <a:pPr marL="0" indent="0">
              <a:buNone/>
            </a:pPr>
            <a:r>
              <a:rPr lang="en-US" sz="1500" dirty="0"/>
              <a:t>Examples:</a:t>
            </a:r>
          </a:p>
          <a:p>
            <a:pPr marL="0" indent="0">
              <a:buNone/>
            </a:pPr>
            <a:r>
              <a:rPr lang="en-US" sz="1500" dirty="0"/>
              <a:t>                  </a:t>
            </a:r>
            <a:r>
              <a:rPr lang="en-US" sz="1500" dirty="0">
                <a:solidFill>
                  <a:schemeClr val="bg1"/>
                </a:solidFill>
              </a:rPr>
              <a:t>| username | password |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</a:rPr>
              <a:t>                  | qaclick       | test#123  |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</a:rPr>
              <a:t>                  | test            | t123          |</a:t>
            </a:r>
          </a:p>
          <a:p>
            <a:pPr marL="0" indent="0">
              <a:buNone/>
            </a:pPr>
            <a:r>
              <a:rPr lang="en-US" sz="1500" b="1" u="sng" dirty="0"/>
              <a:t>Step Definition File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              </a:t>
            </a:r>
          </a:p>
          <a:p>
            <a:pPr marL="0" indent="0">
              <a:buNone/>
            </a:pPr>
            <a:endParaRPr lang="en-US" sz="1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u="sng" dirty="0"/>
              <a:t>                                                                                                          </a:t>
            </a:r>
          </a:p>
          <a:p>
            <a:pPr marL="0" indent="0">
              <a:buNone/>
            </a:pPr>
            <a:endParaRPr lang="en-US" sz="1400" u="sng" dirty="0"/>
          </a:p>
          <a:p>
            <a:pPr marL="0" indent="0">
              <a:buNone/>
            </a:pPr>
            <a:endParaRPr lang="en-US" sz="1400" u="sng" dirty="0"/>
          </a:p>
          <a:p>
            <a:pPr marL="0" indent="0">
              <a:buNone/>
            </a:pPr>
            <a:r>
              <a:rPr lang="en-US" sz="1400" dirty="0"/>
              <a:t>The corresponding mapping of the parametrized </a:t>
            </a:r>
            <a:r>
              <a:rPr lang="en-US" sz="1400" b="1" dirty="0"/>
              <a:t>Then</a:t>
            </a:r>
            <a:r>
              <a:rPr lang="en-US" sz="1400" dirty="0"/>
              <a:t> in feature file </a:t>
            </a:r>
            <a:r>
              <a:rPr lang="en-US" sz="1400" u="sng" dirty="0"/>
              <a:t>. </a:t>
            </a:r>
          </a:p>
          <a:p>
            <a:pPr marL="0" indent="0">
              <a:buNone/>
            </a:pPr>
            <a:endParaRPr lang="en-US" sz="1400" b="1" u="sng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u="sng" dirty="0"/>
          </a:p>
        </p:txBody>
      </p:sp>
      <p:sp>
        <p:nvSpPr>
          <p:cNvPr id="9" name="Oval 8"/>
          <p:cNvSpPr/>
          <p:nvPr/>
        </p:nvSpPr>
        <p:spPr>
          <a:xfrm>
            <a:off x="1001486" y="444138"/>
            <a:ext cx="896983" cy="919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3.         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891" y="4969265"/>
            <a:ext cx="4191363" cy="120406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590" y="2132386"/>
            <a:ext cx="4762913" cy="29415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7C780-1925-4EBF-B5D1-E4F6BF68E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RahulShettyAcademy.com</a:t>
            </a:r>
          </a:p>
        </p:txBody>
      </p:sp>
    </p:spTree>
    <p:extLst>
      <p:ext uri="{BB962C8B-B14F-4D97-AF65-F5344CB8AC3E}">
        <p14:creationId xmlns:p14="http://schemas.microsoft.com/office/powerpoint/2010/main" val="694260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062622"/>
          </a:xfrm>
          <a:solidFill>
            <a:srgbClr val="FF0000">
              <a:alpha val="87059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400" dirty="0"/>
              <a:t>                                </a:t>
            </a:r>
            <a:r>
              <a:rPr lang="en-US" sz="1800" b="1" dirty="0"/>
              <a:t>How to make use of regular expressions in Automation Frameworks 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1442592"/>
            <a:ext cx="5157787" cy="323147"/>
          </a:xfrm>
          <a:noFill/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en-US" dirty="0"/>
              <a:t>  </a:t>
            </a:r>
            <a:r>
              <a:rPr lang="en-US" sz="1800" dirty="0"/>
              <a:t>Framework Built in TestNG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1780583"/>
            <a:ext cx="5157787" cy="4942434"/>
          </a:xfrm>
          <a:noFill/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b="1" u="sng" dirty="0"/>
              <a:t>testNG File</a:t>
            </a:r>
          </a:p>
          <a:p>
            <a:pPr marL="0" indent="0">
              <a:buNone/>
            </a:pPr>
            <a:endParaRPr lang="en-US" sz="1400" b="1" u="sng" dirty="0"/>
          </a:p>
          <a:p>
            <a:pPr marL="0" indent="0">
              <a:buNone/>
            </a:pPr>
            <a:endParaRPr lang="en-US" sz="1400" b="1" u="sng" dirty="0"/>
          </a:p>
          <a:p>
            <a:pPr marL="0" indent="0">
              <a:buNone/>
            </a:pPr>
            <a:endParaRPr lang="en-US" sz="1400" b="1" u="sng" dirty="0"/>
          </a:p>
          <a:p>
            <a:pPr marL="0" indent="0">
              <a:buNone/>
            </a:pPr>
            <a:endParaRPr lang="en-US" sz="1400" b="1" u="sng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b="1" u="sng" dirty="0"/>
          </a:p>
          <a:p>
            <a:pPr marL="0" indent="0">
              <a:buNone/>
            </a:pPr>
            <a:r>
              <a:rPr lang="en-US" sz="1400" b="1" u="sng" dirty="0"/>
              <a:t>Class File</a:t>
            </a:r>
            <a:endParaRPr lang="en-US" sz="1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Out of the three test methods, only </a:t>
            </a:r>
            <a:r>
              <a:rPr lang="en-US" sz="1400" b="1" dirty="0"/>
              <a:t>VerifyLoan() </a:t>
            </a:r>
            <a:r>
              <a:rPr lang="en-US" sz="1400" dirty="0"/>
              <a:t>will be executed, since we have excluded all the methods starting with name </a:t>
            </a:r>
            <a:r>
              <a:rPr lang="en-US" sz="1400" b="1" dirty="0"/>
              <a:t>Validate</a:t>
            </a:r>
            <a:r>
              <a:rPr lang="en-US" sz="1400" dirty="0"/>
              <a:t> using </a:t>
            </a:r>
            <a:r>
              <a:rPr lang="en-US" sz="1400" b="1" dirty="0"/>
              <a:t>regular expression</a:t>
            </a:r>
            <a:r>
              <a:rPr lang="en-US" sz="1400" dirty="0"/>
              <a:t>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72200" y="1427748"/>
            <a:ext cx="5183188" cy="352835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800" dirty="0"/>
              <a:t>Framework Built in Cucumber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72200" y="1780583"/>
            <a:ext cx="5183188" cy="494243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 </a:t>
            </a:r>
            <a:r>
              <a:rPr lang="en-US" sz="1400" b="1" u="sng" dirty="0"/>
              <a:t>Feature File</a:t>
            </a:r>
          </a:p>
          <a:p>
            <a:pPr marL="0" indent="0">
              <a:buNone/>
            </a:pPr>
            <a:endParaRPr lang="en-US" sz="1400" b="1" u="sng" dirty="0"/>
          </a:p>
          <a:p>
            <a:pPr marL="0" indent="0">
              <a:buNone/>
            </a:pPr>
            <a:r>
              <a:rPr lang="en-US" sz="1400" u="sng" dirty="0"/>
              <a:t>                                                                                                          </a:t>
            </a:r>
          </a:p>
          <a:p>
            <a:pPr marL="0" indent="0">
              <a:buNone/>
            </a:pPr>
            <a:endParaRPr lang="en-US" sz="1400" u="sng" dirty="0"/>
          </a:p>
          <a:p>
            <a:pPr marL="0" indent="0">
              <a:buNone/>
            </a:pPr>
            <a:endParaRPr lang="en-US" sz="1400" u="sng" dirty="0"/>
          </a:p>
          <a:p>
            <a:pPr marL="0" indent="0">
              <a:buNone/>
            </a:pPr>
            <a:r>
              <a:rPr lang="en-US" sz="1400" b="1" u="sng" dirty="0"/>
              <a:t>Step Definition File</a:t>
            </a:r>
          </a:p>
          <a:p>
            <a:pPr marL="0" indent="0">
              <a:buNone/>
            </a:pPr>
            <a:endParaRPr lang="en-US" sz="1400" b="1" u="sng" dirty="0"/>
          </a:p>
          <a:p>
            <a:pPr marL="0" indent="0">
              <a:buNone/>
            </a:pPr>
            <a:r>
              <a:rPr lang="en-US" sz="1400" b="1" u="sng" dirty="0"/>
              <a:t>          </a:t>
            </a:r>
          </a:p>
          <a:p>
            <a:pPr marL="0" indent="0">
              <a:buNone/>
            </a:pPr>
            <a:endParaRPr lang="en-US" sz="1400" b="1" u="sng" dirty="0"/>
          </a:p>
          <a:p>
            <a:pPr marL="0" indent="0">
              <a:buNone/>
            </a:pPr>
            <a:endParaRPr lang="en-US" sz="1400" b="1" u="sng" dirty="0"/>
          </a:p>
          <a:p>
            <a:pPr marL="0" indent="0">
              <a:buNone/>
            </a:pPr>
            <a:endParaRPr lang="en-US" sz="1400" b="1" u="sng" dirty="0"/>
          </a:p>
          <a:p>
            <a:pPr marL="0" indent="0">
              <a:buNone/>
            </a:pPr>
            <a:endParaRPr lang="en-US" sz="1400" b="1" u="sng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Here, </a:t>
            </a:r>
            <a:r>
              <a:rPr lang="en-US" sz="1400" b="1" dirty="0"/>
              <a:t>@Given("^I go to ([^\"]*) in the morning$") </a:t>
            </a:r>
            <a:r>
              <a:rPr lang="en-US" sz="1400" dirty="0"/>
              <a:t>maps</a:t>
            </a:r>
            <a:r>
              <a:rPr lang="en-US" sz="1400" b="1" dirty="0"/>
              <a:t> </a:t>
            </a:r>
            <a:r>
              <a:rPr lang="en-US" sz="1400" dirty="0"/>
              <a:t>two Given statements in Feature file using regular expression.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1001486" y="444138"/>
            <a:ext cx="896983" cy="919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4.        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538" y="2042086"/>
            <a:ext cx="4138019" cy="167654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594" y="4134318"/>
            <a:ext cx="2522439" cy="170702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6044" y="2217367"/>
            <a:ext cx="2385267" cy="10821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6101" y="3699949"/>
            <a:ext cx="4313294" cy="233192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052FFC0-0AFF-4B4C-BD20-3C135C869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RahulShettyAcademy.com</a:t>
            </a:r>
          </a:p>
        </p:txBody>
      </p:sp>
    </p:spTree>
    <p:extLst>
      <p:ext uri="{BB962C8B-B14F-4D97-AF65-F5344CB8AC3E}">
        <p14:creationId xmlns:p14="http://schemas.microsoft.com/office/powerpoint/2010/main" val="1033485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062622"/>
          </a:xfrm>
          <a:solidFill>
            <a:srgbClr val="FF0000">
              <a:alpha val="87059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400" dirty="0"/>
              <a:t>                             </a:t>
            </a:r>
            <a:r>
              <a:rPr lang="en-US" sz="1800" b="1" dirty="0"/>
              <a:t>How to run selected tests from the set of  test cases in Automation Frameworks 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1442592"/>
            <a:ext cx="5157787" cy="281705"/>
          </a:xfrm>
          <a:noFill/>
          <a:ln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r>
              <a:rPr lang="en-US" dirty="0"/>
              <a:t>  </a:t>
            </a:r>
            <a:r>
              <a:rPr lang="en-US" sz="1800" dirty="0"/>
              <a:t>Framework Built in TestNG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1739141"/>
            <a:ext cx="5157787" cy="5001292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u="sng" dirty="0"/>
              <a:t>testNG File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dirty="0"/>
              <a:t>Here the testNG xml contains </a:t>
            </a:r>
            <a:r>
              <a:rPr lang="en-US" sz="1400" b="1" dirty="0"/>
              <a:t>group</a:t>
            </a:r>
            <a:r>
              <a:rPr lang="en-US" sz="1400" dirty="0"/>
              <a:t> Sanity to be </a:t>
            </a:r>
            <a:r>
              <a:rPr lang="en-US" sz="1400" b="1" dirty="0"/>
              <a:t>included</a:t>
            </a:r>
            <a:r>
              <a:rPr lang="en-US" sz="1400" dirty="0"/>
              <a:t> in run.</a:t>
            </a:r>
          </a:p>
          <a:p>
            <a:pPr marL="0" indent="0">
              <a:buNone/>
            </a:pPr>
            <a:r>
              <a:rPr lang="en-US" sz="1400" b="1" u="sng" dirty="0"/>
              <a:t>Class File</a:t>
            </a: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      @Test(groups={"Sanity"})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          public void Login(){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              System.out.println(“Login is successful”);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        }</a:t>
            </a:r>
          </a:p>
          <a:p>
            <a:pPr marL="0" indent="0">
              <a:buNone/>
            </a:pPr>
            <a:r>
              <a:rPr lang="en-US" sz="1400" dirty="0"/>
              <a:t>Only the test methods having groups as </a:t>
            </a:r>
            <a:r>
              <a:rPr lang="en-US" sz="1400" b="1" dirty="0"/>
              <a:t>Sanity</a:t>
            </a:r>
            <a:r>
              <a:rPr lang="en-US" sz="1400" dirty="0"/>
              <a:t> will be executed, out of the full regression suite.</a:t>
            </a:r>
            <a:endParaRPr lang="en-US" sz="1400" b="1" dirty="0"/>
          </a:p>
          <a:p>
            <a:pPr marL="0" indent="0">
              <a:buNone/>
            </a:pPr>
            <a:endParaRPr lang="en-US" sz="1400" b="1" u="sng" dirty="0"/>
          </a:p>
          <a:p>
            <a:pPr marL="0" indent="0">
              <a:buNone/>
            </a:pPr>
            <a:endParaRPr lang="en-US" sz="14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72200" y="1427748"/>
            <a:ext cx="5183188" cy="296549"/>
          </a:xfrm>
          <a:noFill/>
          <a:ln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r>
              <a:rPr lang="en-US" sz="1800" dirty="0"/>
              <a:t>Framework Built in Cucumber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72200" y="1724296"/>
            <a:ext cx="5183188" cy="5016137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 </a:t>
            </a:r>
            <a:r>
              <a:rPr lang="en-US" sz="1500" b="1" u="sng" dirty="0"/>
              <a:t>Feature File</a:t>
            </a: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500" b="1" u="sng" dirty="0"/>
          </a:p>
          <a:p>
            <a:pPr marL="0" indent="0">
              <a:buNone/>
            </a:pPr>
            <a:endParaRPr lang="en-US" sz="1500" b="1" u="sng" dirty="0"/>
          </a:p>
          <a:p>
            <a:pPr marL="0" indent="0">
              <a:buNone/>
            </a:pPr>
            <a:endParaRPr lang="en-US" sz="1500" b="1" u="sng" dirty="0"/>
          </a:p>
          <a:p>
            <a:pPr marL="0" indent="0">
              <a:buNone/>
            </a:pPr>
            <a:endParaRPr lang="en-US" sz="1500" b="1" u="sng" dirty="0"/>
          </a:p>
          <a:p>
            <a:pPr marL="0" indent="0">
              <a:buNone/>
            </a:pPr>
            <a:r>
              <a:rPr lang="en-US" sz="1400" dirty="0"/>
              <a:t>Here the Feature file contains the scenarios with tags Sanity and Regression.</a:t>
            </a:r>
          </a:p>
          <a:p>
            <a:pPr marL="0" indent="0">
              <a:buNone/>
            </a:pPr>
            <a:r>
              <a:rPr lang="en-US" sz="1500" b="1" u="sng" dirty="0"/>
              <a:t>Test Runner File</a:t>
            </a:r>
          </a:p>
          <a:p>
            <a:pPr marL="0" indent="0">
              <a:buNone/>
            </a:pPr>
            <a:endParaRPr lang="en-US" sz="1500" b="1" u="sng" dirty="0"/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              </a:t>
            </a:r>
          </a:p>
          <a:p>
            <a:pPr marL="0" indent="0">
              <a:buNone/>
            </a:pPr>
            <a:endParaRPr lang="en-US" sz="1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u="sng" dirty="0"/>
              <a:t>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1400" dirty="0"/>
              <a:t>Test Runner File contains the tag </a:t>
            </a:r>
            <a:r>
              <a:rPr lang="en-US" sz="1400" b="1" dirty="0"/>
              <a:t>@Sanity </a:t>
            </a:r>
            <a:r>
              <a:rPr lang="en-US" sz="1400" dirty="0"/>
              <a:t>hence only the scenarios with Sanity tag will executed.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u="sng" dirty="0"/>
          </a:p>
        </p:txBody>
      </p:sp>
      <p:sp>
        <p:nvSpPr>
          <p:cNvPr id="9" name="Oval 8"/>
          <p:cNvSpPr/>
          <p:nvPr/>
        </p:nvSpPr>
        <p:spPr>
          <a:xfrm>
            <a:off x="1001486" y="444138"/>
            <a:ext cx="896983" cy="919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5.       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556" y="2007770"/>
            <a:ext cx="4023709" cy="21109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011" y="2024161"/>
            <a:ext cx="2027096" cy="14326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3437" y="4548545"/>
            <a:ext cx="3398815" cy="1104996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D812E3B-59AE-4800-B997-212E934DA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RahulShettyAcademy.com</a:t>
            </a:r>
          </a:p>
        </p:txBody>
      </p:sp>
    </p:spTree>
    <p:extLst>
      <p:ext uri="{BB962C8B-B14F-4D97-AF65-F5344CB8AC3E}">
        <p14:creationId xmlns:p14="http://schemas.microsoft.com/office/powerpoint/2010/main" val="538313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062622"/>
          </a:xfrm>
          <a:solidFill>
            <a:srgbClr val="FF0000">
              <a:alpha val="87059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400" dirty="0"/>
              <a:t>                             </a:t>
            </a:r>
            <a:r>
              <a:rPr lang="en-US" sz="1800" b="1" dirty="0"/>
              <a:t>How to skip selected test method from the set of  test cases in Automation Frameworks 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1442592"/>
            <a:ext cx="5157787" cy="281705"/>
          </a:xfrm>
          <a:noFill/>
          <a:ln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r>
              <a:rPr lang="en-US" dirty="0"/>
              <a:t>  </a:t>
            </a:r>
            <a:r>
              <a:rPr lang="en-US" sz="1800" dirty="0"/>
              <a:t>Framework Built in TestNG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1739141"/>
            <a:ext cx="5157787" cy="5001292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u="sng" dirty="0"/>
              <a:t>Class File</a:t>
            </a: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 </a:t>
            </a: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/>
              <a:t>Here the helper attribute </a:t>
            </a:r>
            <a:r>
              <a:rPr lang="en-US" sz="1400" b="1" dirty="0"/>
              <a:t>enabled set to false </a:t>
            </a:r>
            <a:r>
              <a:rPr lang="en-US" sz="1400" dirty="0"/>
              <a:t>is used to skip a particular test method from execution.</a:t>
            </a:r>
            <a:endParaRPr lang="en-US" sz="14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72200" y="1427748"/>
            <a:ext cx="5183188" cy="296549"/>
          </a:xfrm>
          <a:noFill/>
          <a:ln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r>
              <a:rPr lang="en-US" sz="1800" dirty="0"/>
              <a:t>Framework Built in Cucumber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72200" y="1724296"/>
            <a:ext cx="5183188" cy="5016137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 </a:t>
            </a:r>
            <a:r>
              <a:rPr lang="en-US" sz="1500" b="1" u="sng" dirty="0"/>
              <a:t>Feature File</a:t>
            </a: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500" b="1" u="sng" dirty="0"/>
          </a:p>
          <a:p>
            <a:pPr marL="0" indent="0">
              <a:buNone/>
            </a:pPr>
            <a:endParaRPr lang="en-US" sz="1500" b="1" u="sng" dirty="0"/>
          </a:p>
          <a:p>
            <a:pPr marL="0" indent="0">
              <a:buNone/>
            </a:pPr>
            <a:endParaRPr lang="en-US" sz="1500" b="1" u="sng" dirty="0"/>
          </a:p>
          <a:p>
            <a:pPr marL="0" indent="0">
              <a:buNone/>
            </a:pPr>
            <a:endParaRPr lang="en-US" sz="1500" b="1" u="sng" dirty="0"/>
          </a:p>
          <a:p>
            <a:pPr marL="0" indent="0">
              <a:buNone/>
            </a:pPr>
            <a:r>
              <a:rPr lang="en-US" sz="1400" dirty="0"/>
              <a:t>Here the Feature file contains the scenarios with tags Sanity and Regression.</a:t>
            </a:r>
          </a:p>
          <a:p>
            <a:pPr marL="0" indent="0">
              <a:buNone/>
            </a:pPr>
            <a:r>
              <a:rPr lang="en-US" sz="1500" b="1" u="sng" dirty="0"/>
              <a:t>Test Runner File</a:t>
            </a:r>
          </a:p>
          <a:p>
            <a:pPr marL="0" indent="0">
              <a:buNone/>
            </a:pPr>
            <a:endParaRPr lang="en-US" sz="1500" b="1" u="sng" dirty="0"/>
          </a:p>
          <a:p>
            <a:pPr marL="0" indent="0">
              <a:buNone/>
            </a:pPr>
            <a:endParaRPr lang="en-US" sz="1500" b="1" u="sng" dirty="0"/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              </a:t>
            </a:r>
          </a:p>
          <a:p>
            <a:pPr marL="0" indent="0">
              <a:buNone/>
            </a:pPr>
            <a:endParaRPr lang="en-US" sz="1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u="sng" dirty="0"/>
              <a:t>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1400" dirty="0"/>
              <a:t>In order to </a:t>
            </a:r>
            <a:r>
              <a:rPr lang="en-US" sz="1400" b="1" dirty="0"/>
              <a:t>skip the scenarios with @Sanity</a:t>
            </a:r>
            <a:r>
              <a:rPr lang="en-US" sz="1400" dirty="0"/>
              <a:t> , </a:t>
            </a:r>
            <a:r>
              <a:rPr lang="en-US" sz="1400" b="1" dirty="0"/>
              <a:t>~</a:t>
            </a:r>
            <a:r>
              <a:rPr lang="en-US" sz="1400" dirty="0"/>
              <a:t> is placed before @Sanity tag.</a:t>
            </a:r>
            <a:endParaRPr lang="en-US" sz="1400" u="sng" dirty="0"/>
          </a:p>
        </p:txBody>
      </p:sp>
      <p:sp>
        <p:nvSpPr>
          <p:cNvPr id="9" name="Oval 8"/>
          <p:cNvSpPr/>
          <p:nvPr/>
        </p:nvSpPr>
        <p:spPr>
          <a:xfrm>
            <a:off x="1001486" y="444138"/>
            <a:ext cx="896983" cy="919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6.       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011" y="2024161"/>
            <a:ext cx="2027096" cy="14326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346" y="2166199"/>
            <a:ext cx="4724809" cy="121930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529" y="4624747"/>
            <a:ext cx="3703641" cy="1196444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A229A84-CD39-49BF-B88F-7B4343E4A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RahulShettyAcademy.com</a:t>
            </a:r>
          </a:p>
        </p:txBody>
      </p:sp>
    </p:spTree>
    <p:extLst>
      <p:ext uri="{BB962C8B-B14F-4D97-AF65-F5344CB8AC3E}">
        <p14:creationId xmlns:p14="http://schemas.microsoft.com/office/powerpoint/2010/main" val="172823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062622"/>
          </a:xfrm>
          <a:solidFill>
            <a:srgbClr val="FF0000">
              <a:alpha val="87059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400" dirty="0"/>
              <a:t>                             </a:t>
            </a:r>
            <a:r>
              <a:rPr lang="en-US" sz="1800" b="1" dirty="0"/>
              <a:t>How to include and exclude test methods from set of test cases in Automation Framework   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1442592"/>
            <a:ext cx="5157787" cy="281705"/>
          </a:xfrm>
          <a:noFill/>
          <a:ln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r>
              <a:rPr lang="en-US" dirty="0"/>
              <a:t>  </a:t>
            </a:r>
            <a:r>
              <a:rPr lang="en-US" sz="1800" dirty="0"/>
              <a:t>Framework Built in TestNG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1739141"/>
            <a:ext cx="5157787" cy="5001292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u="sng" dirty="0"/>
              <a:t>testNG File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 </a:t>
            </a: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/>
              <a:t>Here the testNG xml contains group </a:t>
            </a:r>
            <a:r>
              <a:rPr lang="en-US" sz="1400" b="1" dirty="0"/>
              <a:t>Sanity to be included  and Regression to be excluded</a:t>
            </a:r>
            <a:r>
              <a:rPr lang="en-US" sz="1400" dirty="0"/>
              <a:t> in run.</a:t>
            </a:r>
          </a:p>
          <a:p>
            <a:pPr marL="0" indent="0">
              <a:buNone/>
            </a:pPr>
            <a:r>
              <a:rPr lang="en-US" sz="1400" b="1" u="sng" dirty="0"/>
              <a:t>Class File</a:t>
            </a:r>
          </a:p>
          <a:p>
            <a:pPr marL="0" indent="0">
              <a:buNone/>
            </a:pPr>
            <a:endParaRPr lang="en-US" sz="1400" b="1" u="sng" dirty="0"/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72200" y="1427748"/>
            <a:ext cx="5183188" cy="296549"/>
          </a:xfrm>
          <a:noFill/>
          <a:ln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r>
              <a:rPr lang="en-US" sz="1800" dirty="0"/>
              <a:t>Framework Built in Cucumber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72200" y="1724296"/>
            <a:ext cx="5183188" cy="5016137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 </a:t>
            </a:r>
            <a:r>
              <a:rPr lang="en-US" sz="1500" b="1" u="sng" dirty="0"/>
              <a:t>Feature File</a:t>
            </a: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500" b="1" u="sng" dirty="0"/>
          </a:p>
          <a:p>
            <a:pPr marL="0" indent="0">
              <a:buNone/>
            </a:pPr>
            <a:endParaRPr lang="en-US" sz="1500" b="1" u="sng" dirty="0"/>
          </a:p>
          <a:p>
            <a:pPr marL="0" indent="0">
              <a:buNone/>
            </a:pPr>
            <a:endParaRPr lang="en-US" sz="1500" b="1" u="sng" dirty="0"/>
          </a:p>
          <a:p>
            <a:pPr marL="0" indent="0">
              <a:buNone/>
            </a:pPr>
            <a:endParaRPr lang="en-US" sz="1500" b="1" u="sng" dirty="0"/>
          </a:p>
          <a:p>
            <a:pPr marL="0" indent="0">
              <a:buNone/>
            </a:pPr>
            <a:r>
              <a:rPr lang="en-US" sz="1400" dirty="0"/>
              <a:t>Here the Feature file contains the scenarios with tags Sanity and Regression.</a:t>
            </a:r>
          </a:p>
          <a:p>
            <a:pPr marL="0" indent="0">
              <a:buNone/>
            </a:pPr>
            <a:r>
              <a:rPr lang="en-US" sz="1500" b="1" u="sng" dirty="0"/>
              <a:t>Test Runner File</a:t>
            </a:r>
          </a:p>
          <a:p>
            <a:pPr marL="0" indent="0">
              <a:buNone/>
            </a:pPr>
            <a:endParaRPr lang="en-US" sz="1500" b="1" u="sng" dirty="0"/>
          </a:p>
          <a:p>
            <a:pPr marL="0" indent="0">
              <a:buNone/>
            </a:pPr>
            <a:endParaRPr lang="en-US" sz="1500" b="1" u="sng" dirty="0"/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              </a:t>
            </a:r>
          </a:p>
          <a:p>
            <a:pPr marL="0" indent="0">
              <a:buNone/>
            </a:pPr>
            <a:endParaRPr lang="en-US" sz="1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/>
              <a:t>Here the test runner file contains tag </a:t>
            </a:r>
            <a:r>
              <a:rPr lang="en-US" sz="1400" b="1" dirty="0"/>
              <a:t>Sanity to be included </a:t>
            </a:r>
            <a:r>
              <a:rPr lang="en-US" sz="1400" dirty="0"/>
              <a:t>and </a:t>
            </a:r>
            <a:r>
              <a:rPr lang="en-US" sz="1400" b="1" dirty="0"/>
              <a:t>Regression to be excluded </a:t>
            </a:r>
            <a:r>
              <a:rPr lang="en-US" sz="1400" dirty="0"/>
              <a:t>in run.</a:t>
            </a:r>
          </a:p>
        </p:txBody>
      </p:sp>
      <p:sp>
        <p:nvSpPr>
          <p:cNvPr id="9" name="Oval 8"/>
          <p:cNvSpPr/>
          <p:nvPr/>
        </p:nvSpPr>
        <p:spPr>
          <a:xfrm>
            <a:off x="1001486" y="444138"/>
            <a:ext cx="896983" cy="919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7.      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011" y="2024161"/>
            <a:ext cx="2027096" cy="143268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742" y="2011030"/>
            <a:ext cx="4031329" cy="22785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222" y="5136373"/>
            <a:ext cx="3063505" cy="14098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6020" y="4593723"/>
            <a:ext cx="3398815" cy="1066892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016D94D-CA11-43E7-A3B1-38EAEF442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RahulShettyAcademy.com</a:t>
            </a:r>
          </a:p>
        </p:txBody>
      </p:sp>
    </p:spTree>
    <p:extLst>
      <p:ext uri="{BB962C8B-B14F-4D97-AF65-F5344CB8AC3E}">
        <p14:creationId xmlns:p14="http://schemas.microsoft.com/office/powerpoint/2010/main" val="4115070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062622"/>
          </a:xfrm>
          <a:solidFill>
            <a:srgbClr val="FF0000">
              <a:alpha val="87059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400" dirty="0"/>
              <a:t>                             </a:t>
            </a:r>
            <a:r>
              <a:rPr lang="en-US" sz="1800" b="1" dirty="0"/>
              <a:t>How to execute pre conditions and post conditions for each test method in Automation Framework?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1442592"/>
            <a:ext cx="5157787" cy="281705"/>
          </a:xfrm>
          <a:noFill/>
          <a:ln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r>
              <a:rPr lang="en-US" dirty="0"/>
              <a:t>  </a:t>
            </a:r>
            <a:r>
              <a:rPr lang="en-US" sz="1800" dirty="0"/>
              <a:t>Framework Built in TestNG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1739141"/>
            <a:ext cx="5157787" cy="5001292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u="sng" dirty="0"/>
              <a:t>Class File</a:t>
            </a:r>
          </a:p>
          <a:p>
            <a:pPr marL="0" indent="0">
              <a:buNone/>
            </a:pPr>
            <a:endParaRPr lang="en-US" sz="1400" b="1" u="sng" dirty="0"/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/>
              <a:t>First the method with tags</a:t>
            </a:r>
            <a:r>
              <a:rPr lang="en-US" sz="1400" b="1" dirty="0"/>
              <a:t> @BeforeMethod </a:t>
            </a:r>
            <a:r>
              <a:rPr lang="en-US" sz="1400" dirty="0"/>
              <a:t>will be executed (pre condition), followed by the test method ( Login() ) and finally the </a:t>
            </a:r>
            <a:r>
              <a:rPr lang="en-US" sz="1400" b="1" dirty="0"/>
              <a:t>@AfterMethod </a:t>
            </a:r>
            <a:r>
              <a:rPr lang="en-US" sz="1400" dirty="0"/>
              <a:t>will be executed(post condition).</a:t>
            </a: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72200" y="1427748"/>
            <a:ext cx="5183188" cy="296549"/>
          </a:xfrm>
          <a:noFill/>
          <a:ln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r>
              <a:rPr lang="en-US" sz="1800" dirty="0"/>
              <a:t>Framework Built in Cucumber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72200" y="1724296"/>
            <a:ext cx="5183188" cy="5016137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 </a:t>
            </a:r>
            <a:r>
              <a:rPr lang="en-US" sz="1500" b="1" u="sng" dirty="0"/>
              <a:t>Feature File</a:t>
            </a: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/>
              <a:t> Feature file contains the above scenario.</a:t>
            </a:r>
          </a:p>
          <a:p>
            <a:pPr marL="0" indent="0">
              <a:buNone/>
            </a:pPr>
            <a:r>
              <a:rPr lang="en-US" sz="1500" b="1" u="sng" dirty="0"/>
              <a:t>Step Definition File</a:t>
            </a:r>
          </a:p>
          <a:p>
            <a:pPr marL="0" indent="0">
              <a:buNone/>
            </a:pPr>
            <a:endParaRPr lang="en-US" sz="1500" b="1" u="sng" dirty="0"/>
          </a:p>
          <a:p>
            <a:pPr marL="0" indent="0">
              <a:buNone/>
            </a:pPr>
            <a:endParaRPr lang="en-US" sz="1500" b="1" u="sng" dirty="0"/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              </a:t>
            </a:r>
          </a:p>
          <a:p>
            <a:pPr marL="0" indent="0">
              <a:buNone/>
            </a:pPr>
            <a:endParaRPr lang="en-US" sz="1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/>
              <a:t>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First the method with hook </a:t>
            </a:r>
            <a:r>
              <a:rPr lang="en-US" sz="1400" b="1" dirty="0"/>
              <a:t>@Before </a:t>
            </a:r>
            <a:r>
              <a:rPr lang="en-US" sz="1400" dirty="0"/>
              <a:t>will be executed (pre condition), followed by the test method ( goTo() method) and finally the </a:t>
            </a:r>
            <a:r>
              <a:rPr lang="en-US" sz="1400" b="1" dirty="0"/>
              <a:t>@After </a:t>
            </a:r>
            <a:r>
              <a:rPr lang="en-US" sz="1400" dirty="0"/>
              <a:t>will be executed(post condition).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1001486" y="444138"/>
            <a:ext cx="896983" cy="919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8.       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183" y="2056273"/>
            <a:ext cx="2324301" cy="65537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153" y="3290647"/>
            <a:ext cx="3619814" cy="245385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458" y="2118794"/>
            <a:ext cx="4419983" cy="244623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914A7DF-0300-4102-B5A9-6EF8EAE0D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RahulShettyAcademy.com</a:t>
            </a:r>
          </a:p>
        </p:txBody>
      </p:sp>
    </p:spTree>
    <p:extLst>
      <p:ext uri="{BB962C8B-B14F-4D97-AF65-F5344CB8AC3E}">
        <p14:creationId xmlns:p14="http://schemas.microsoft.com/office/powerpoint/2010/main" val="3033709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062622"/>
          </a:xfrm>
          <a:solidFill>
            <a:srgbClr val="FF0000">
              <a:alpha val="87059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400" dirty="0"/>
              <a:t>                             </a:t>
            </a:r>
            <a:r>
              <a:rPr lang="en-US" sz="1800" b="1" dirty="0"/>
              <a:t>How to execute pre conditions for a particular scenario in Automation Framework   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1442592"/>
            <a:ext cx="5157787" cy="281705"/>
          </a:xfrm>
          <a:noFill/>
          <a:ln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r>
              <a:rPr lang="en-US" dirty="0"/>
              <a:t>  </a:t>
            </a:r>
            <a:r>
              <a:rPr lang="en-US" sz="1800" dirty="0"/>
              <a:t>Framework Built in TestNG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1739141"/>
            <a:ext cx="5157787" cy="5001292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u="sng" dirty="0"/>
              <a:t>Class File</a:t>
            </a:r>
          </a:p>
          <a:p>
            <a:pPr marL="0" indent="0">
              <a:buNone/>
            </a:pPr>
            <a:endParaRPr lang="en-US" sz="1400" b="1" u="sng" dirty="0"/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/>
              <a:t>Here </a:t>
            </a:r>
            <a:r>
              <a:rPr lang="en-US" sz="1400" b="1" dirty="0"/>
              <a:t>dependsOnMethods helper attribute </a:t>
            </a:r>
            <a:r>
              <a:rPr lang="en-US" sz="1400" dirty="0"/>
              <a:t>is used. </a:t>
            </a:r>
            <a:r>
              <a:rPr lang="en-US" sz="1400" b="1" dirty="0"/>
              <a:t>ValidatePayment() </a:t>
            </a:r>
            <a:r>
              <a:rPr lang="en-US" sz="1400" dirty="0"/>
              <a:t>will only be executed after Login() precondition is ran successfully . But ValidateHistory() runs independently without having a pre condition test method to be executed.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72200" y="1427748"/>
            <a:ext cx="5183188" cy="296549"/>
          </a:xfrm>
          <a:noFill/>
          <a:ln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r>
              <a:rPr lang="en-US" sz="1800" dirty="0"/>
              <a:t>Framework Built in Cucumber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72200" y="1724296"/>
            <a:ext cx="5183188" cy="5016137"/>
          </a:xfrm>
          <a:noFill/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b="1" dirty="0"/>
              <a:t> </a:t>
            </a:r>
            <a:r>
              <a:rPr lang="en-US" sz="1500" b="1" u="sng" dirty="0"/>
              <a:t>Feature File</a:t>
            </a: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500" b="1" u="sng" dirty="0"/>
          </a:p>
          <a:p>
            <a:pPr marL="0" indent="0">
              <a:buNone/>
            </a:pPr>
            <a:endParaRPr lang="en-US" sz="1500" b="1" u="sng" dirty="0"/>
          </a:p>
          <a:p>
            <a:pPr marL="0" indent="0">
              <a:buNone/>
            </a:pPr>
            <a:endParaRPr lang="en-US" sz="1500" b="1" u="sng" dirty="0"/>
          </a:p>
          <a:p>
            <a:pPr marL="0" indent="0">
              <a:buNone/>
            </a:pPr>
            <a:r>
              <a:rPr lang="en-US" sz="1500" b="1" u="sng" dirty="0"/>
              <a:t>Step Definition File</a:t>
            </a:r>
          </a:p>
          <a:p>
            <a:pPr marL="0" indent="0">
              <a:buNone/>
            </a:pPr>
            <a:endParaRPr lang="en-US" sz="1500" b="1" u="sng" dirty="0"/>
          </a:p>
          <a:p>
            <a:pPr marL="0" indent="0">
              <a:buNone/>
            </a:pPr>
            <a:endParaRPr lang="en-US" sz="1500" b="1" u="sng" dirty="0"/>
          </a:p>
          <a:p>
            <a:pPr marL="0" indent="0">
              <a:buNone/>
            </a:pPr>
            <a:endParaRPr lang="en-US" sz="1500" b="1" u="sng" dirty="0"/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              </a:t>
            </a:r>
          </a:p>
          <a:p>
            <a:pPr marL="0" indent="0">
              <a:buNone/>
            </a:pPr>
            <a:endParaRPr lang="en-US" sz="1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/>
              <a:t>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</a:t>
            </a:r>
          </a:p>
          <a:p>
            <a:pPr marL="0" indent="0">
              <a:buNone/>
            </a:pPr>
            <a:r>
              <a:rPr lang="en-US" sz="1300" dirty="0"/>
              <a:t>Here precondition prerequisite() has to be run successfully before nav_homepage() but nav_payment() runs independently.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1001486" y="444138"/>
            <a:ext cx="896983" cy="919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9.      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630" y="1995230"/>
            <a:ext cx="2842506" cy="13640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500" y="3644957"/>
            <a:ext cx="3444538" cy="25986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296" y="2118246"/>
            <a:ext cx="3429297" cy="262150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BCE3599-4AB5-4C0E-B7FE-FED64570F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RahulShettyAcademy.com</a:t>
            </a:r>
          </a:p>
        </p:txBody>
      </p:sp>
    </p:spTree>
    <p:extLst>
      <p:ext uri="{BB962C8B-B14F-4D97-AF65-F5344CB8AC3E}">
        <p14:creationId xmlns:p14="http://schemas.microsoft.com/office/powerpoint/2010/main" val="3943481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9736</TotalTime>
  <Words>2304</Words>
  <Application>Microsoft Office PowerPoint</Application>
  <PresentationFormat>Widescreen</PresentationFormat>
  <Paragraphs>546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                             What are the main file components of the Automation framework  built for Selenium?</vt:lpstr>
      <vt:lpstr>                                How do you handle single data parameterization in Automation Frameworks ?</vt:lpstr>
      <vt:lpstr>                             How do you handle multiple data parametrizations in Automation Frameworks ?</vt:lpstr>
      <vt:lpstr>                                How to make use of regular expressions in Automation Frameworks ?</vt:lpstr>
      <vt:lpstr>                             How to run selected tests from the set of  test cases in Automation Frameworks ?</vt:lpstr>
      <vt:lpstr>                             How to skip selected test method from the set of  test cases in Automation Frameworks ?</vt:lpstr>
      <vt:lpstr>                             How to include and exclude test methods from set of test cases in Automation Framework   ?</vt:lpstr>
      <vt:lpstr>                             How to execute pre conditions and post conditions for each test method in Automation Framework?</vt:lpstr>
      <vt:lpstr>                             How to execute pre conditions for a particular scenario in Automation Framework   ?</vt:lpstr>
      <vt:lpstr>                             How to set priority for execution in Automation Framework   ?</vt:lpstr>
      <vt:lpstr>                             What are the different annotations available in TestNG?</vt:lpstr>
      <vt:lpstr>                             What is invocation count in TestNG?</vt:lpstr>
      <vt:lpstr>                             What is timeOut in TestNG?</vt:lpstr>
      <vt:lpstr>                             How to achieve parallel execution in TestNG?</vt:lpstr>
      <vt:lpstr>                             Explain the advantages of Cucumber.</vt:lpstr>
      <vt:lpstr>                             What is Scenario Outline in Cucumber ?</vt:lpstr>
      <vt:lpstr>                             What is the use of glue in Cucumber Options tag ?</vt:lpstr>
      <vt:lpstr>                             How will we achieve encapsulation in our Automation Framework ?</vt:lpstr>
      <vt:lpstr>                             How will we declare global variables in Automation Framework ?</vt:lpstr>
      <vt:lpstr>                             How  do you deal with reusable components in Automation Framework ?</vt:lpstr>
      <vt:lpstr>                             How to run Automation Framework from Jenkins ?</vt:lpstr>
      <vt:lpstr>                             How  do we  arrange locators in Automation Framework ?</vt:lpstr>
      <vt:lpstr>                             Which is the Maven command to achieve profiling?</vt:lpstr>
      <vt:lpstr>  How to capture Screenshot automatically on Test Failure in the Framework</vt:lpstr>
      <vt:lpstr>                             How do you manage code when multiple people in the team contributing for the Framework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Ghosal Sabyasachi (RBEI/PJ-HMI-EP2)</dc:creator>
  <cp:lastModifiedBy>Owner</cp:lastModifiedBy>
  <cp:revision>154</cp:revision>
  <dcterms:created xsi:type="dcterms:W3CDTF">2020-04-07T22:50:59Z</dcterms:created>
  <dcterms:modified xsi:type="dcterms:W3CDTF">2020-04-28T11:35:32Z</dcterms:modified>
</cp:coreProperties>
</file>