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9" r:id="rId3"/>
    <p:sldId id="274" r:id="rId4"/>
    <p:sldId id="275" r:id="rId5"/>
    <p:sldId id="276" r:id="rId6"/>
    <p:sldId id="277" r:id="rId7"/>
    <p:sldId id="278" r:id="rId8"/>
    <p:sldId id="279" r:id="rId9"/>
    <p:sldId id="280" r:id="rId10"/>
    <p:sldId id="281" r:id="rId11"/>
    <p:sldId id="282" r:id="rId12"/>
    <p:sldId id="283" r:id="rId13"/>
    <p:sldId id="284" r:id="rId14"/>
    <p:sldId id="285" r:id="rId15"/>
    <p:sldId id="286" r:id="rId16"/>
    <p:sldId id="257" r:id="rId17"/>
    <p:sldId id="25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557" autoAdjust="0"/>
    <p:restoredTop sz="94660"/>
  </p:normalViewPr>
  <p:slideViewPr>
    <p:cSldViewPr snapToGrid="0">
      <p:cViewPr varScale="1">
        <p:scale>
          <a:sx n="92" d="100"/>
          <a:sy n="92" d="100"/>
        </p:scale>
        <p:origin x="63" y="9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E9555B2-A1AB-4350-ACFD-50B5A6279A65}" type="doc">
      <dgm:prSet loTypeId="urn:microsoft.com/office/officeart/2005/8/layout/vProcess5" loCatId="process" qsTypeId="urn:microsoft.com/office/officeart/2005/8/quickstyle/simple2" qsCatId="simple" csTypeId="urn:microsoft.com/office/officeart/2005/8/colors/colorful2" csCatId="colorful"/>
      <dgm:spPr/>
      <dgm:t>
        <a:bodyPr/>
        <a:lstStyle/>
        <a:p>
          <a:endParaRPr lang="en-US"/>
        </a:p>
      </dgm:t>
    </dgm:pt>
    <dgm:pt modelId="{88A58A6A-3D26-40CD-88EB-517AC8454010}">
      <dgm:prSet/>
      <dgm:spPr/>
      <dgm:t>
        <a:bodyPr/>
        <a:lstStyle/>
        <a:p>
          <a:r>
            <a:rPr lang="en-US"/>
            <a:t>Business Continuity and Disaster Recovery</a:t>
          </a:r>
        </a:p>
      </dgm:t>
    </dgm:pt>
    <dgm:pt modelId="{ECF86B69-6CFD-4863-83E8-034BAF86D661}" type="parTrans" cxnId="{FC2440AF-444D-4DC5-A279-D3523A75CE6A}">
      <dgm:prSet/>
      <dgm:spPr/>
      <dgm:t>
        <a:bodyPr/>
        <a:lstStyle/>
        <a:p>
          <a:endParaRPr lang="en-US"/>
        </a:p>
      </dgm:t>
    </dgm:pt>
    <dgm:pt modelId="{EBC1A857-A5C1-499E-B8F1-4DCDB4AF8DDD}" type="sibTrans" cxnId="{FC2440AF-444D-4DC5-A279-D3523A75CE6A}">
      <dgm:prSet/>
      <dgm:spPr/>
      <dgm:t>
        <a:bodyPr/>
        <a:lstStyle/>
        <a:p>
          <a:endParaRPr lang="en-US"/>
        </a:p>
      </dgm:t>
    </dgm:pt>
    <dgm:pt modelId="{8B09F5A0-4E1A-45B7-9882-1CFD6F3A0976}">
      <dgm:prSet/>
      <dgm:spPr/>
      <dgm:t>
        <a:bodyPr/>
        <a:lstStyle/>
        <a:p>
          <a:r>
            <a:rPr lang="en-US"/>
            <a:t>Security</a:t>
          </a:r>
        </a:p>
      </dgm:t>
    </dgm:pt>
    <dgm:pt modelId="{C584AF3A-5F57-451A-8312-D39D1373A964}" type="parTrans" cxnId="{D4E9FD1A-EF18-4802-9F21-6788BC0B3600}">
      <dgm:prSet/>
      <dgm:spPr/>
      <dgm:t>
        <a:bodyPr/>
        <a:lstStyle/>
        <a:p>
          <a:endParaRPr lang="en-US"/>
        </a:p>
      </dgm:t>
    </dgm:pt>
    <dgm:pt modelId="{638B8164-5650-45FF-BF51-783E07426FD0}" type="sibTrans" cxnId="{D4E9FD1A-EF18-4802-9F21-6788BC0B3600}">
      <dgm:prSet/>
      <dgm:spPr/>
      <dgm:t>
        <a:bodyPr/>
        <a:lstStyle/>
        <a:p>
          <a:endParaRPr lang="en-US"/>
        </a:p>
      </dgm:t>
    </dgm:pt>
    <dgm:pt modelId="{72600F19-A575-4D8B-92B8-4AE772BE1465}">
      <dgm:prSet/>
      <dgm:spPr/>
      <dgm:t>
        <a:bodyPr/>
        <a:lstStyle/>
        <a:p>
          <a:r>
            <a:rPr lang="en-US"/>
            <a:t>Monitoring</a:t>
          </a:r>
        </a:p>
      </dgm:t>
    </dgm:pt>
    <dgm:pt modelId="{160526C2-856D-400C-A206-D2594D9F9BC6}" type="parTrans" cxnId="{D027FBD5-EFE2-474A-BEE7-A84E14626DBE}">
      <dgm:prSet/>
      <dgm:spPr/>
      <dgm:t>
        <a:bodyPr/>
        <a:lstStyle/>
        <a:p>
          <a:endParaRPr lang="en-US"/>
        </a:p>
      </dgm:t>
    </dgm:pt>
    <dgm:pt modelId="{4350D382-ADD2-48EA-89B0-7A5FC602E37F}" type="sibTrans" cxnId="{D027FBD5-EFE2-474A-BEE7-A84E14626DBE}">
      <dgm:prSet/>
      <dgm:spPr/>
      <dgm:t>
        <a:bodyPr/>
        <a:lstStyle/>
        <a:p>
          <a:endParaRPr lang="en-US"/>
        </a:p>
      </dgm:t>
    </dgm:pt>
    <dgm:pt modelId="{7EFC3665-288B-4A16-ABF3-947C0F942084}">
      <dgm:prSet/>
      <dgm:spPr/>
      <dgm:t>
        <a:bodyPr/>
        <a:lstStyle/>
        <a:p>
          <a:r>
            <a:rPr lang="en-US"/>
            <a:t>Maintenance</a:t>
          </a:r>
        </a:p>
      </dgm:t>
    </dgm:pt>
    <dgm:pt modelId="{45EA105D-9E04-41C9-A309-CF5C6F2FE8D9}" type="parTrans" cxnId="{57D6C693-C5B9-4210-BD02-98817F191628}">
      <dgm:prSet/>
      <dgm:spPr/>
      <dgm:t>
        <a:bodyPr/>
        <a:lstStyle/>
        <a:p>
          <a:endParaRPr lang="en-US"/>
        </a:p>
      </dgm:t>
    </dgm:pt>
    <dgm:pt modelId="{9FFBBE37-7ED6-45FC-87D2-E77BFB6B3ED3}" type="sibTrans" cxnId="{57D6C693-C5B9-4210-BD02-98817F191628}">
      <dgm:prSet/>
      <dgm:spPr/>
      <dgm:t>
        <a:bodyPr/>
        <a:lstStyle/>
        <a:p>
          <a:endParaRPr lang="en-US"/>
        </a:p>
      </dgm:t>
    </dgm:pt>
    <dgm:pt modelId="{50F36E58-03CD-4510-A7E0-E0F25DE03E36}">
      <dgm:prSet/>
      <dgm:spPr/>
      <dgm:t>
        <a:bodyPr/>
        <a:lstStyle/>
        <a:p>
          <a:r>
            <a:rPr lang="en-US"/>
            <a:t>Application Characterstics</a:t>
          </a:r>
        </a:p>
      </dgm:t>
    </dgm:pt>
    <dgm:pt modelId="{2921D5C1-7EA9-409A-BDE8-7EC76DD59737}" type="parTrans" cxnId="{266225AA-AB6D-4811-AF0E-09B75C284EF3}">
      <dgm:prSet/>
      <dgm:spPr/>
      <dgm:t>
        <a:bodyPr/>
        <a:lstStyle/>
        <a:p>
          <a:endParaRPr lang="en-US"/>
        </a:p>
      </dgm:t>
    </dgm:pt>
    <dgm:pt modelId="{21512D82-A731-474D-9A7C-DA5F367D679A}" type="sibTrans" cxnId="{266225AA-AB6D-4811-AF0E-09B75C284EF3}">
      <dgm:prSet/>
      <dgm:spPr/>
      <dgm:t>
        <a:bodyPr/>
        <a:lstStyle/>
        <a:p>
          <a:endParaRPr lang="en-US"/>
        </a:p>
      </dgm:t>
    </dgm:pt>
    <dgm:pt modelId="{4B635799-B5D9-42FD-97AA-3C5003A125C6}" type="pres">
      <dgm:prSet presAssocID="{FE9555B2-A1AB-4350-ACFD-50B5A6279A65}" presName="outerComposite" presStyleCnt="0">
        <dgm:presLayoutVars>
          <dgm:chMax val="5"/>
          <dgm:dir/>
          <dgm:resizeHandles val="exact"/>
        </dgm:presLayoutVars>
      </dgm:prSet>
      <dgm:spPr/>
    </dgm:pt>
    <dgm:pt modelId="{6F4B611F-F19B-42F8-9946-B9B436657A65}" type="pres">
      <dgm:prSet presAssocID="{FE9555B2-A1AB-4350-ACFD-50B5A6279A65}" presName="dummyMaxCanvas" presStyleCnt="0">
        <dgm:presLayoutVars/>
      </dgm:prSet>
      <dgm:spPr/>
    </dgm:pt>
    <dgm:pt modelId="{7C2DBCA2-307D-455A-A06E-A9986DF945B5}" type="pres">
      <dgm:prSet presAssocID="{FE9555B2-A1AB-4350-ACFD-50B5A6279A65}" presName="FiveNodes_1" presStyleLbl="node1" presStyleIdx="0" presStyleCnt="5">
        <dgm:presLayoutVars>
          <dgm:bulletEnabled val="1"/>
        </dgm:presLayoutVars>
      </dgm:prSet>
      <dgm:spPr/>
    </dgm:pt>
    <dgm:pt modelId="{B956FF5F-9D5C-47A8-A1B4-9BEC29BD54B8}" type="pres">
      <dgm:prSet presAssocID="{FE9555B2-A1AB-4350-ACFD-50B5A6279A65}" presName="FiveNodes_2" presStyleLbl="node1" presStyleIdx="1" presStyleCnt="5">
        <dgm:presLayoutVars>
          <dgm:bulletEnabled val="1"/>
        </dgm:presLayoutVars>
      </dgm:prSet>
      <dgm:spPr/>
    </dgm:pt>
    <dgm:pt modelId="{58F68BB9-711C-409D-BE43-0606941D5A63}" type="pres">
      <dgm:prSet presAssocID="{FE9555B2-A1AB-4350-ACFD-50B5A6279A65}" presName="FiveNodes_3" presStyleLbl="node1" presStyleIdx="2" presStyleCnt="5">
        <dgm:presLayoutVars>
          <dgm:bulletEnabled val="1"/>
        </dgm:presLayoutVars>
      </dgm:prSet>
      <dgm:spPr/>
    </dgm:pt>
    <dgm:pt modelId="{B544E6CD-9D08-42EA-86BF-C17953AD0C0C}" type="pres">
      <dgm:prSet presAssocID="{FE9555B2-A1AB-4350-ACFD-50B5A6279A65}" presName="FiveNodes_4" presStyleLbl="node1" presStyleIdx="3" presStyleCnt="5">
        <dgm:presLayoutVars>
          <dgm:bulletEnabled val="1"/>
        </dgm:presLayoutVars>
      </dgm:prSet>
      <dgm:spPr/>
    </dgm:pt>
    <dgm:pt modelId="{82BA09E9-751F-45DE-8CEA-F75D6A43A64C}" type="pres">
      <dgm:prSet presAssocID="{FE9555B2-A1AB-4350-ACFD-50B5A6279A65}" presName="FiveNodes_5" presStyleLbl="node1" presStyleIdx="4" presStyleCnt="5">
        <dgm:presLayoutVars>
          <dgm:bulletEnabled val="1"/>
        </dgm:presLayoutVars>
      </dgm:prSet>
      <dgm:spPr/>
    </dgm:pt>
    <dgm:pt modelId="{46A33CA3-95FA-48AD-9221-645E98F406F7}" type="pres">
      <dgm:prSet presAssocID="{FE9555B2-A1AB-4350-ACFD-50B5A6279A65}" presName="FiveConn_1-2" presStyleLbl="fgAccFollowNode1" presStyleIdx="0" presStyleCnt="4">
        <dgm:presLayoutVars>
          <dgm:bulletEnabled val="1"/>
        </dgm:presLayoutVars>
      </dgm:prSet>
      <dgm:spPr/>
    </dgm:pt>
    <dgm:pt modelId="{EA8C086B-94E4-4F50-B6BF-8AED869EDB09}" type="pres">
      <dgm:prSet presAssocID="{FE9555B2-A1AB-4350-ACFD-50B5A6279A65}" presName="FiveConn_2-3" presStyleLbl="fgAccFollowNode1" presStyleIdx="1" presStyleCnt="4">
        <dgm:presLayoutVars>
          <dgm:bulletEnabled val="1"/>
        </dgm:presLayoutVars>
      </dgm:prSet>
      <dgm:spPr/>
    </dgm:pt>
    <dgm:pt modelId="{DC426933-6994-41C5-BEE5-DDA7A15E6F01}" type="pres">
      <dgm:prSet presAssocID="{FE9555B2-A1AB-4350-ACFD-50B5A6279A65}" presName="FiveConn_3-4" presStyleLbl="fgAccFollowNode1" presStyleIdx="2" presStyleCnt="4">
        <dgm:presLayoutVars>
          <dgm:bulletEnabled val="1"/>
        </dgm:presLayoutVars>
      </dgm:prSet>
      <dgm:spPr/>
    </dgm:pt>
    <dgm:pt modelId="{4F3F5CFD-0A17-4853-BCFD-3CBBA19E2487}" type="pres">
      <dgm:prSet presAssocID="{FE9555B2-A1AB-4350-ACFD-50B5A6279A65}" presName="FiveConn_4-5" presStyleLbl="fgAccFollowNode1" presStyleIdx="3" presStyleCnt="4">
        <dgm:presLayoutVars>
          <dgm:bulletEnabled val="1"/>
        </dgm:presLayoutVars>
      </dgm:prSet>
      <dgm:spPr/>
    </dgm:pt>
    <dgm:pt modelId="{5CA2686C-C2DB-4D34-B4C7-4C754BD863BE}" type="pres">
      <dgm:prSet presAssocID="{FE9555B2-A1AB-4350-ACFD-50B5A6279A65}" presName="FiveNodes_1_text" presStyleLbl="node1" presStyleIdx="4" presStyleCnt="5">
        <dgm:presLayoutVars>
          <dgm:bulletEnabled val="1"/>
        </dgm:presLayoutVars>
      </dgm:prSet>
      <dgm:spPr/>
    </dgm:pt>
    <dgm:pt modelId="{7162F504-9EC3-482C-89B2-3E99FF7A810C}" type="pres">
      <dgm:prSet presAssocID="{FE9555B2-A1AB-4350-ACFD-50B5A6279A65}" presName="FiveNodes_2_text" presStyleLbl="node1" presStyleIdx="4" presStyleCnt="5">
        <dgm:presLayoutVars>
          <dgm:bulletEnabled val="1"/>
        </dgm:presLayoutVars>
      </dgm:prSet>
      <dgm:spPr/>
    </dgm:pt>
    <dgm:pt modelId="{6F6BD2C7-01F4-485D-9E60-39265435FED0}" type="pres">
      <dgm:prSet presAssocID="{FE9555B2-A1AB-4350-ACFD-50B5A6279A65}" presName="FiveNodes_3_text" presStyleLbl="node1" presStyleIdx="4" presStyleCnt="5">
        <dgm:presLayoutVars>
          <dgm:bulletEnabled val="1"/>
        </dgm:presLayoutVars>
      </dgm:prSet>
      <dgm:spPr/>
    </dgm:pt>
    <dgm:pt modelId="{261C9AEC-43FF-4BB3-89A2-5D0264325370}" type="pres">
      <dgm:prSet presAssocID="{FE9555B2-A1AB-4350-ACFD-50B5A6279A65}" presName="FiveNodes_4_text" presStyleLbl="node1" presStyleIdx="4" presStyleCnt="5">
        <dgm:presLayoutVars>
          <dgm:bulletEnabled val="1"/>
        </dgm:presLayoutVars>
      </dgm:prSet>
      <dgm:spPr/>
    </dgm:pt>
    <dgm:pt modelId="{F73AC913-AB1C-4A8A-83E9-D8105D8449CA}" type="pres">
      <dgm:prSet presAssocID="{FE9555B2-A1AB-4350-ACFD-50B5A6279A65}" presName="FiveNodes_5_text" presStyleLbl="node1" presStyleIdx="4" presStyleCnt="5">
        <dgm:presLayoutVars>
          <dgm:bulletEnabled val="1"/>
        </dgm:presLayoutVars>
      </dgm:prSet>
      <dgm:spPr/>
    </dgm:pt>
  </dgm:ptLst>
  <dgm:cxnLst>
    <dgm:cxn modelId="{41B2DC03-8ACC-4C66-91E6-D02498167E1E}" type="presOf" srcId="{50F36E58-03CD-4510-A7E0-E0F25DE03E36}" destId="{F73AC913-AB1C-4A8A-83E9-D8105D8449CA}" srcOrd="1" destOrd="0" presId="urn:microsoft.com/office/officeart/2005/8/layout/vProcess5"/>
    <dgm:cxn modelId="{12E47206-1161-47D6-961F-6132DF1CFFDF}" type="presOf" srcId="{4350D382-ADD2-48EA-89B0-7A5FC602E37F}" destId="{DC426933-6994-41C5-BEE5-DDA7A15E6F01}" srcOrd="0" destOrd="0" presId="urn:microsoft.com/office/officeart/2005/8/layout/vProcess5"/>
    <dgm:cxn modelId="{F8FEC106-D7AD-460C-902F-A9E80EDCC518}" type="presOf" srcId="{88A58A6A-3D26-40CD-88EB-517AC8454010}" destId="{7C2DBCA2-307D-455A-A06E-A9986DF945B5}" srcOrd="0" destOrd="0" presId="urn:microsoft.com/office/officeart/2005/8/layout/vProcess5"/>
    <dgm:cxn modelId="{18055016-0703-432B-8F68-88BF8C521D3E}" type="presOf" srcId="{EBC1A857-A5C1-499E-B8F1-4DCDB4AF8DDD}" destId="{46A33CA3-95FA-48AD-9221-645E98F406F7}" srcOrd="0" destOrd="0" presId="urn:microsoft.com/office/officeart/2005/8/layout/vProcess5"/>
    <dgm:cxn modelId="{E979AB17-66CB-488A-9810-65662002CC87}" type="presOf" srcId="{50F36E58-03CD-4510-A7E0-E0F25DE03E36}" destId="{82BA09E9-751F-45DE-8CEA-F75D6A43A64C}" srcOrd="0" destOrd="0" presId="urn:microsoft.com/office/officeart/2005/8/layout/vProcess5"/>
    <dgm:cxn modelId="{D4E9FD1A-EF18-4802-9F21-6788BC0B3600}" srcId="{FE9555B2-A1AB-4350-ACFD-50B5A6279A65}" destId="{8B09F5A0-4E1A-45B7-9882-1CFD6F3A0976}" srcOrd="1" destOrd="0" parTransId="{C584AF3A-5F57-451A-8312-D39D1373A964}" sibTransId="{638B8164-5650-45FF-BF51-783E07426FD0}"/>
    <dgm:cxn modelId="{BBE6A221-BB03-4475-989F-19FAC93143DF}" type="presOf" srcId="{7EFC3665-288B-4A16-ABF3-947C0F942084}" destId="{261C9AEC-43FF-4BB3-89A2-5D0264325370}" srcOrd="1" destOrd="0" presId="urn:microsoft.com/office/officeart/2005/8/layout/vProcess5"/>
    <dgm:cxn modelId="{F0E73F47-DC98-4A2C-9769-A3BF5B964DBD}" type="presOf" srcId="{9FFBBE37-7ED6-45FC-87D2-E77BFB6B3ED3}" destId="{4F3F5CFD-0A17-4853-BCFD-3CBBA19E2487}" srcOrd="0" destOrd="0" presId="urn:microsoft.com/office/officeart/2005/8/layout/vProcess5"/>
    <dgm:cxn modelId="{D8E4194F-BF01-490F-9967-E1B5F728628E}" type="presOf" srcId="{8B09F5A0-4E1A-45B7-9882-1CFD6F3A0976}" destId="{7162F504-9EC3-482C-89B2-3E99FF7A810C}" srcOrd="1" destOrd="0" presId="urn:microsoft.com/office/officeart/2005/8/layout/vProcess5"/>
    <dgm:cxn modelId="{9F46628E-8592-4540-BEAE-0E5AC8BD4A7B}" type="presOf" srcId="{7EFC3665-288B-4A16-ABF3-947C0F942084}" destId="{B544E6CD-9D08-42EA-86BF-C17953AD0C0C}" srcOrd="0" destOrd="0" presId="urn:microsoft.com/office/officeart/2005/8/layout/vProcess5"/>
    <dgm:cxn modelId="{EFD1C790-B6C6-46FD-9A1E-C1A494032D69}" type="presOf" srcId="{72600F19-A575-4D8B-92B8-4AE772BE1465}" destId="{58F68BB9-711C-409D-BE43-0606941D5A63}" srcOrd="0" destOrd="0" presId="urn:microsoft.com/office/officeart/2005/8/layout/vProcess5"/>
    <dgm:cxn modelId="{57D6C693-C5B9-4210-BD02-98817F191628}" srcId="{FE9555B2-A1AB-4350-ACFD-50B5A6279A65}" destId="{7EFC3665-288B-4A16-ABF3-947C0F942084}" srcOrd="3" destOrd="0" parTransId="{45EA105D-9E04-41C9-A309-CF5C6F2FE8D9}" sibTransId="{9FFBBE37-7ED6-45FC-87D2-E77BFB6B3ED3}"/>
    <dgm:cxn modelId="{E5FF279A-3414-427D-8421-6212073E07C1}" type="presOf" srcId="{8B09F5A0-4E1A-45B7-9882-1CFD6F3A0976}" destId="{B956FF5F-9D5C-47A8-A1B4-9BEC29BD54B8}" srcOrd="0" destOrd="0" presId="urn:microsoft.com/office/officeart/2005/8/layout/vProcess5"/>
    <dgm:cxn modelId="{54743D9D-7343-4691-83ED-24A25E4EE2BA}" type="presOf" srcId="{FE9555B2-A1AB-4350-ACFD-50B5A6279A65}" destId="{4B635799-B5D9-42FD-97AA-3C5003A125C6}" srcOrd="0" destOrd="0" presId="urn:microsoft.com/office/officeart/2005/8/layout/vProcess5"/>
    <dgm:cxn modelId="{266225AA-AB6D-4811-AF0E-09B75C284EF3}" srcId="{FE9555B2-A1AB-4350-ACFD-50B5A6279A65}" destId="{50F36E58-03CD-4510-A7E0-E0F25DE03E36}" srcOrd="4" destOrd="0" parTransId="{2921D5C1-7EA9-409A-BDE8-7EC76DD59737}" sibTransId="{21512D82-A731-474D-9A7C-DA5F367D679A}"/>
    <dgm:cxn modelId="{FC2440AF-444D-4DC5-A279-D3523A75CE6A}" srcId="{FE9555B2-A1AB-4350-ACFD-50B5A6279A65}" destId="{88A58A6A-3D26-40CD-88EB-517AC8454010}" srcOrd="0" destOrd="0" parTransId="{ECF86B69-6CFD-4863-83E8-034BAF86D661}" sibTransId="{EBC1A857-A5C1-499E-B8F1-4DCDB4AF8DDD}"/>
    <dgm:cxn modelId="{9A88CDB0-326F-4123-80F1-889C02A36696}" type="presOf" srcId="{72600F19-A575-4D8B-92B8-4AE772BE1465}" destId="{6F6BD2C7-01F4-485D-9E60-39265435FED0}" srcOrd="1" destOrd="0" presId="urn:microsoft.com/office/officeart/2005/8/layout/vProcess5"/>
    <dgm:cxn modelId="{02BE62B8-E5D2-4711-B56F-DF5B8B881FDB}" type="presOf" srcId="{88A58A6A-3D26-40CD-88EB-517AC8454010}" destId="{5CA2686C-C2DB-4D34-B4C7-4C754BD863BE}" srcOrd="1" destOrd="0" presId="urn:microsoft.com/office/officeart/2005/8/layout/vProcess5"/>
    <dgm:cxn modelId="{17786AC1-FBD2-459B-A2F9-BF7D957C17EB}" type="presOf" srcId="{638B8164-5650-45FF-BF51-783E07426FD0}" destId="{EA8C086B-94E4-4F50-B6BF-8AED869EDB09}" srcOrd="0" destOrd="0" presId="urn:microsoft.com/office/officeart/2005/8/layout/vProcess5"/>
    <dgm:cxn modelId="{D027FBD5-EFE2-474A-BEE7-A84E14626DBE}" srcId="{FE9555B2-A1AB-4350-ACFD-50B5A6279A65}" destId="{72600F19-A575-4D8B-92B8-4AE772BE1465}" srcOrd="2" destOrd="0" parTransId="{160526C2-856D-400C-A206-D2594D9F9BC6}" sibTransId="{4350D382-ADD2-48EA-89B0-7A5FC602E37F}"/>
    <dgm:cxn modelId="{9E5419C8-86D8-47E9-86A1-504676510798}" type="presParOf" srcId="{4B635799-B5D9-42FD-97AA-3C5003A125C6}" destId="{6F4B611F-F19B-42F8-9946-B9B436657A65}" srcOrd="0" destOrd="0" presId="urn:microsoft.com/office/officeart/2005/8/layout/vProcess5"/>
    <dgm:cxn modelId="{3C88A49E-9C0C-4D48-B1BE-64225466E932}" type="presParOf" srcId="{4B635799-B5D9-42FD-97AA-3C5003A125C6}" destId="{7C2DBCA2-307D-455A-A06E-A9986DF945B5}" srcOrd="1" destOrd="0" presId="urn:microsoft.com/office/officeart/2005/8/layout/vProcess5"/>
    <dgm:cxn modelId="{08F7D10B-8AD1-4B4F-811D-1CE604B884E0}" type="presParOf" srcId="{4B635799-B5D9-42FD-97AA-3C5003A125C6}" destId="{B956FF5F-9D5C-47A8-A1B4-9BEC29BD54B8}" srcOrd="2" destOrd="0" presId="urn:microsoft.com/office/officeart/2005/8/layout/vProcess5"/>
    <dgm:cxn modelId="{0FE0D524-6820-4CBC-9B69-E180DC42C2DA}" type="presParOf" srcId="{4B635799-B5D9-42FD-97AA-3C5003A125C6}" destId="{58F68BB9-711C-409D-BE43-0606941D5A63}" srcOrd="3" destOrd="0" presId="urn:microsoft.com/office/officeart/2005/8/layout/vProcess5"/>
    <dgm:cxn modelId="{699712A3-0F03-4750-B7A0-050F4B561240}" type="presParOf" srcId="{4B635799-B5D9-42FD-97AA-3C5003A125C6}" destId="{B544E6CD-9D08-42EA-86BF-C17953AD0C0C}" srcOrd="4" destOrd="0" presId="urn:microsoft.com/office/officeart/2005/8/layout/vProcess5"/>
    <dgm:cxn modelId="{EDE50246-99D6-4BF7-B1BF-EF68377230BD}" type="presParOf" srcId="{4B635799-B5D9-42FD-97AA-3C5003A125C6}" destId="{82BA09E9-751F-45DE-8CEA-F75D6A43A64C}" srcOrd="5" destOrd="0" presId="urn:microsoft.com/office/officeart/2005/8/layout/vProcess5"/>
    <dgm:cxn modelId="{571BDFD3-9C11-43EF-A883-2284E2B3BE8A}" type="presParOf" srcId="{4B635799-B5D9-42FD-97AA-3C5003A125C6}" destId="{46A33CA3-95FA-48AD-9221-645E98F406F7}" srcOrd="6" destOrd="0" presId="urn:microsoft.com/office/officeart/2005/8/layout/vProcess5"/>
    <dgm:cxn modelId="{D9A07674-5313-4DC1-8A9D-76905CC11ABE}" type="presParOf" srcId="{4B635799-B5D9-42FD-97AA-3C5003A125C6}" destId="{EA8C086B-94E4-4F50-B6BF-8AED869EDB09}" srcOrd="7" destOrd="0" presId="urn:microsoft.com/office/officeart/2005/8/layout/vProcess5"/>
    <dgm:cxn modelId="{7C1F35D4-3922-4B31-BF52-91D96B7676B5}" type="presParOf" srcId="{4B635799-B5D9-42FD-97AA-3C5003A125C6}" destId="{DC426933-6994-41C5-BEE5-DDA7A15E6F01}" srcOrd="8" destOrd="0" presId="urn:microsoft.com/office/officeart/2005/8/layout/vProcess5"/>
    <dgm:cxn modelId="{AF66BFC3-FF47-42ED-8719-481A4220701C}" type="presParOf" srcId="{4B635799-B5D9-42FD-97AA-3C5003A125C6}" destId="{4F3F5CFD-0A17-4853-BCFD-3CBBA19E2487}" srcOrd="9" destOrd="0" presId="urn:microsoft.com/office/officeart/2005/8/layout/vProcess5"/>
    <dgm:cxn modelId="{0F744A36-7DE9-4BB5-8E1D-6790616B1FA8}" type="presParOf" srcId="{4B635799-B5D9-42FD-97AA-3C5003A125C6}" destId="{5CA2686C-C2DB-4D34-B4C7-4C754BD863BE}" srcOrd="10" destOrd="0" presId="urn:microsoft.com/office/officeart/2005/8/layout/vProcess5"/>
    <dgm:cxn modelId="{37BCCD48-5F14-42FF-A298-2A82C41646B8}" type="presParOf" srcId="{4B635799-B5D9-42FD-97AA-3C5003A125C6}" destId="{7162F504-9EC3-482C-89B2-3E99FF7A810C}" srcOrd="11" destOrd="0" presId="urn:microsoft.com/office/officeart/2005/8/layout/vProcess5"/>
    <dgm:cxn modelId="{5779DF64-D539-4141-B124-768670D2030E}" type="presParOf" srcId="{4B635799-B5D9-42FD-97AA-3C5003A125C6}" destId="{6F6BD2C7-01F4-485D-9E60-39265435FED0}" srcOrd="12" destOrd="0" presId="urn:microsoft.com/office/officeart/2005/8/layout/vProcess5"/>
    <dgm:cxn modelId="{928D43B2-3202-4D23-B6D7-D6A723CC0390}" type="presParOf" srcId="{4B635799-B5D9-42FD-97AA-3C5003A125C6}" destId="{261C9AEC-43FF-4BB3-89A2-5D0264325370}" srcOrd="13" destOrd="0" presId="urn:microsoft.com/office/officeart/2005/8/layout/vProcess5"/>
    <dgm:cxn modelId="{3885F3B3-CCDB-472D-904B-9C71D608E4E0}" type="presParOf" srcId="{4B635799-B5D9-42FD-97AA-3C5003A125C6}" destId="{F73AC913-AB1C-4A8A-83E9-D8105D8449CA}"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2DBCA2-307D-455A-A06E-A9986DF945B5}">
      <dsp:nvSpPr>
        <dsp:cNvPr id="0" name=""/>
        <dsp:cNvSpPr/>
      </dsp:nvSpPr>
      <dsp:spPr>
        <a:xfrm>
          <a:off x="0" y="0"/>
          <a:ext cx="5632704" cy="814447"/>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Business Continuity and Disaster Recovery</a:t>
          </a:r>
        </a:p>
      </dsp:txBody>
      <dsp:txXfrm>
        <a:off x="23854" y="23854"/>
        <a:ext cx="4658562" cy="766739"/>
      </dsp:txXfrm>
    </dsp:sp>
    <dsp:sp modelId="{B956FF5F-9D5C-47A8-A1B4-9BEC29BD54B8}">
      <dsp:nvSpPr>
        <dsp:cNvPr id="0" name=""/>
        <dsp:cNvSpPr/>
      </dsp:nvSpPr>
      <dsp:spPr>
        <a:xfrm>
          <a:off x="420624" y="927564"/>
          <a:ext cx="5632704" cy="814447"/>
        </a:xfrm>
        <a:prstGeom prst="roundRect">
          <a:avLst>
            <a:gd name="adj" fmla="val 10000"/>
          </a:avLst>
        </a:prstGeom>
        <a:solidFill>
          <a:schemeClr val="accent2">
            <a:hueOff val="-363841"/>
            <a:satOff val="-20982"/>
            <a:lumOff val="2157"/>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Security</a:t>
          </a:r>
        </a:p>
      </dsp:txBody>
      <dsp:txXfrm>
        <a:off x="444478" y="951418"/>
        <a:ext cx="4634981" cy="766739"/>
      </dsp:txXfrm>
    </dsp:sp>
    <dsp:sp modelId="{58F68BB9-711C-409D-BE43-0606941D5A63}">
      <dsp:nvSpPr>
        <dsp:cNvPr id="0" name=""/>
        <dsp:cNvSpPr/>
      </dsp:nvSpPr>
      <dsp:spPr>
        <a:xfrm>
          <a:off x="841247" y="1855129"/>
          <a:ext cx="5632704" cy="814447"/>
        </a:xfrm>
        <a:prstGeom prst="roundRect">
          <a:avLst>
            <a:gd name="adj" fmla="val 10000"/>
          </a:avLst>
        </a:prstGeom>
        <a:solidFill>
          <a:schemeClr val="accent2">
            <a:hueOff val="-727682"/>
            <a:satOff val="-41964"/>
            <a:lumOff val="4314"/>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Monitoring</a:t>
          </a:r>
        </a:p>
      </dsp:txBody>
      <dsp:txXfrm>
        <a:off x="865101" y="1878983"/>
        <a:ext cx="4634981" cy="766739"/>
      </dsp:txXfrm>
    </dsp:sp>
    <dsp:sp modelId="{B544E6CD-9D08-42EA-86BF-C17953AD0C0C}">
      <dsp:nvSpPr>
        <dsp:cNvPr id="0" name=""/>
        <dsp:cNvSpPr/>
      </dsp:nvSpPr>
      <dsp:spPr>
        <a:xfrm>
          <a:off x="1261871" y="2782694"/>
          <a:ext cx="5632704" cy="814447"/>
        </a:xfrm>
        <a:prstGeom prst="roundRect">
          <a:avLst>
            <a:gd name="adj" fmla="val 10000"/>
          </a:avLst>
        </a:prstGeom>
        <a:solidFill>
          <a:schemeClr val="accent2">
            <a:hueOff val="-1091522"/>
            <a:satOff val="-62946"/>
            <a:lumOff val="6471"/>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Maintenance</a:t>
          </a:r>
        </a:p>
      </dsp:txBody>
      <dsp:txXfrm>
        <a:off x="1285725" y="2806548"/>
        <a:ext cx="4634981" cy="766739"/>
      </dsp:txXfrm>
    </dsp:sp>
    <dsp:sp modelId="{82BA09E9-751F-45DE-8CEA-F75D6A43A64C}">
      <dsp:nvSpPr>
        <dsp:cNvPr id="0" name=""/>
        <dsp:cNvSpPr/>
      </dsp:nvSpPr>
      <dsp:spPr>
        <a:xfrm>
          <a:off x="1682495" y="3710258"/>
          <a:ext cx="5632704" cy="814447"/>
        </a:xfrm>
        <a:prstGeom prst="roundRect">
          <a:avLst>
            <a:gd name="adj" fmla="val 10000"/>
          </a:avLst>
        </a:prstGeom>
        <a:solidFill>
          <a:schemeClr val="accent2">
            <a:hueOff val="-1455363"/>
            <a:satOff val="-83928"/>
            <a:lumOff val="8628"/>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Application Characterstics</a:t>
          </a:r>
        </a:p>
      </dsp:txBody>
      <dsp:txXfrm>
        <a:off x="1706349" y="3734112"/>
        <a:ext cx="4634981" cy="766739"/>
      </dsp:txXfrm>
    </dsp:sp>
    <dsp:sp modelId="{46A33CA3-95FA-48AD-9221-645E98F406F7}">
      <dsp:nvSpPr>
        <dsp:cNvPr id="0" name=""/>
        <dsp:cNvSpPr/>
      </dsp:nvSpPr>
      <dsp:spPr>
        <a:xfrm>
          <a:off x="5103313" y="594998"/>
          <a:ext cx="529390" cy="529390"/>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5222426" y="594998"/>
        <a:ext cx="291164" cy="398366"/>
      </dsp:txXfrm>
    </dsp:sp>
    <dsp:sp modelId="{EA8C086B-94E4-4F50-B6BF-8AED869EDB09}">
      <dsp:nvSpPr>
        <dsp:cNvPr id="0" name=""/>
        <dsp:cNvSpPr/>
      </dsp:nvSpPr>
      <dsp:spPr>
        <a:xfrm>
          <a:off x="5523937" y="1522563"/>
          <a:ext cx="529390" cy="529390"/>
        </a:xfrm>
        <a:prstGeom prst="downArrow">
          <a:avLst>
            <a:gd name="adj1" fmla="val 55000"/>
            <a:gd name="adj2" fmla="val 45000"/>
          </a:avLst>
        </a:prstGeom>
        <a:solidFill>
          <a:schemeClr val="accent2">
            <a:tint val="40000"/>
            <a:alpha val="90000"/>
            <a:hueOff val="-283075"/>
            <a:satOff val="-25115"/>
            <a:lumOff val="-256"/>
            <a:alphaOff val="0"/>
          </a:schemeClr>
        </a:solidFill>
        <a:ln w="12700" cap="flat" cmpd="sng" algn="ctr">
          <a:solidFill>
            <a:schemeClr val="accent2">
              <a:tint val="40000"/>
              <a:alpha val="90000"/>
              <a:hueOff val="-283075"/>
              <a:satOff val="-25115"/>
              <a:lumOff val="-25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5643050" y="1522563"/>
        <a:ext cx="291164" cy="398366"/>
      </dsp:txXfrm>
    </dsp:sp>
    <dsp:sp modelId="{DC426933-6994-41C5-BEE5-DDA7A15E6F01}">
      <dsp:nvSpPr>
        <dsp:cNvPr id="0" name=""/>
        <dsp:cNvSpPr/>
      </dsp:nvSpPr>
      <dsp:spPr>
        <a:xfrm>
          <a:off x="5944561" y="2436554"/>
          <a:ext cx="529390" cy="529390"/>
        </a:xfrm>
        <a:prstGeom prst="downArrow">
          <a:avLst>
            <a:gd name="adj1" fmla="val 55000"/>
            <a:gd name="adj2" fmla="val 45000"/>
          </a:avLst>
        </a:prstGeom>
        <a:solidFill>
          <a:schemeClr val="accent2">
            <a:tint val="40000"/>
            <a:alpha val="90000"/>
            <a:hueOff val="-566151"/>
            <a:satOff val="-50231"/>
            <a:lumOff val="-513"/>
            <a:alphaOff val="0"/>
          </a:schemeClr>
        </a:solidFill>
        <a:ln w="12700" cap="flat" cmpd="sng" algn="ctr">
          <a:solidFill>
            <a:schemeClr val="accent2">
              <a:tint val="40000"/>
              <a:alpha val="90000"/>
              <a:hueOff val="-566151"/>
              <a:satOff val="-50231"/>
              <a:lumOff val="-51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6063674" y="2436554"/>
        <a:ext cx="291164" cy="398366"/>
      </dsp:txXfrm>
    </dsp:sp>
    <dsp:sp modelId="{4F3F5CFD-0A17-4853-BCFD-3CBBA19E2487}">
      <dsp:nvSpPr>
        <dsp:cNvPr id="0" name=""/>
        <dsp:cNvSpPr/>
      </dsp:nvSpPr>
      <dsp:spPr>
        <a:xfrm>
          <a:off x="6365185" y="3373168"/>
          <a:ext cx="529390" cy="529390"/>
        </a:xfrm>
        <a:prstGeom prst="downArrow">
          <a:avLst>
            <a:gd name="adj1" fmla="val 55000"/>
            <a:gd name="adj2" fmla="val 45000"/>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6484298" y="3373168"/>
        <a:ext cx="291164" cy="398366"/>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8CED79-CD7C-49D0-B34C-6E63F823F13E}" type="datetimeFigureOut">
              <a:rPr lang="en-US" smtClean="0"/>
              <a:t>11/30/2018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461838-C560-42BA-AB46-84EDC132F270}" type="slidenum">
              <a:rPr lang="en-US" smtClean="0"/>
              <a:t>‹#›</a:t>
            </a:fld>
            <a:endParaRPr lang="en-US"/>
          </a:p>
        </p:txBody>
      </p:sp>
    </p:spTree>
    <p:extLst>
      <p:ext uri="{BB962C8B-B14F-4D97-AF65-F5344CB8AC3E}">
        <p14:creationId xmlns:p14="http://schemas.microsoft.com/office/powerpoint/2010/main" val="23520860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cs.microsoft.com/en-us/azure/sql-database/sql-database-threat-detection"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s://docs.microsoft.com/en-us/azure/sql-database/sql-database-security-tutorial#enable-sql-database-threat-detection"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https://docs.microsoft.com/en-us/azure/sql-database/sql-database-manage-after-migration</a:t>
            </a:r>
          </a:p>
          <a:p>
            <a:endParaRPr lang="en-US" dirty="0"/>
          </a:p>
        </p:txBody>
      </p:sp>
      <p:sp>
        <p:nvSpPr>
          <p:cNvPr id="4" name="Slide Number Placeholder 3"/>
          <p:cNvSpPr>
            <a:spLocks noGrp="1"/>
          </p:cNvSpPr>
          <p:nvPr>
            <p:ph type="sldNum" sz="quarter" idx="5"/>
          </p:nvPr>
        </p:nvSpPr>
        <p:spPr/>
        <p:txBody>
          <a:bodyPr/>
          <a:lstStyle/>
          <a:p>
            <a:fld id="{92F992A1-E22D-4684-9C7A-57A60441361B}" type="slidenum">
              <a:rPr lang="en-US" smtClean="0"/>
              <a:t>4</a:t>
            </a:fld>
            <a:endParaRPr lang="en-US"/>
          </a:p>
        </p:txBody>
      </p:sp>
    </p:spTree>
    <p:extLst>
      <p:ext uri="{BB962C8B-B14F-4D97-AF65-F5344CB8AC3E}">
        <p14:creationId xmlns:p14="http://schemas.microsoft.com/office/powerpoint/2010/main" val="30726379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F992A1-E22D-4684-9C7A-57A60441361B}" type="slidenum">
              <a:rPr lang="en-US" smtClean="0"/>
              <a:t>13</a:t>
            </a:fld>
            <a:endParaRPr lang="en-US"/>
          </a:p>
        </p:txBody>
      </p:sp>
    </p:spTree>
    <p:extLst>
      <p:ext uri="{BB962C8B-B14F-4D97-AF65-F5344CB8AC3E}">
        <p14:creationId xmlns:p14="http://schemas.microsoft.com/office/powerpoint/2010/main" val="32047616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F992A1-E22D-4684-9C7A-57A60441361B}" type="slidenum">
              <a:rPr lang="en-US" smtClean="0"/>
              <a:t>14</a:t>
            </a:fld>
            <a:endParaRPr lang="en-US"/>
          </a:p>
        </p:txBody>
      </p:sp>
    </p:spTree>
    <p:extLst>
      <p:ext uri="{BB962C8B-B14F-4D97-AF65-F5344CB8AC3E}">
        <p14:creationId xmlns:p14="http://schemas.microsoft.com/office/powerpoint/2010/main" val="7413700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F992A1-E22D-4684-9C7A-57A60441361B}" type="slidenum">
              <a:rPr lang="en-US" smtClean="0"/>
              <a:t>15</a:t>
            </a:fld>
            <a:endParaRPr lang="en-US"/>
          </a:p>
        </p:txBody>
      </p:sp>
    </p:spTree>
    <p:extLst>
      <p:ext uri="{BB962C8B-B14F-4D97-AF65-F5344CB8AC3E}">
        <p14:creationId xmlns:p14="http://schemas.microsoft.com/office/powerpoint/2010/main" val="4253900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https://azure.microsoft.com/en-us/blog/azure-sql-databases-disaster-recovery-101/</a:t>
            </a:r>
          </a:p>
        </p:txBody>
      </p:sp>
      <p:sp>
        <p:nvSpPr>
          <p:cNvPr id="4" name="Slide Number Placeholder 3"/>
          <p:cNvSpPr>
            <a:spLocks noGrp="1"/>
          </p:cNvSpPr>
          <p:nvPr>
            <p:ph type="sldNum" sz="quarter" idx="5"/>
          </p:nvPr>
        </p:nvSpPr>
        <p:spPr/>
        <p:txBody>
          <a:bodyPr/>
          <a:lstStyle/>
          <a:p>
            <a:fld id="{92F992A1-E22D-4684-9C7A-57A60441361B}" type="slidenum">
              <a:rPr lang="en-US" smtClean="0"/>
              <a:t>5</a:t>
            </a:fld>
            <a:endParaRPr lang="en-US"/>
          </a:p>
        </p:txBody>
      </p:sp>
    </p:spTree>
    <p:extLst>
      <p:ext uri="{BB962C8B-B14F-4D97-AF65-F5344CB8AC3E}">
        <p14:creationId xmlns:p14="http://schemas.microsoft.com/office/powerpoint/2010/main" val="19736326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https://azure.microsoft.com/en-us/blog/azure-sql-databases-disaster-recovery-101/</a:t>
            </a:r>
          </a:p>
        </p:txBody>
      </p:sp>
      <p:sp>
        <p:nvSpPr>
          <p:cNvPr id="4" name="Slide Number Placeholder 3"/>
          <p:cNvSpPr>
            <a:spLocks noGrp="1"/>
          </p:cNvSpPr>
          <p:nvPr>
            <p:ph type="sldNum" sz="quarter" idx="5"/>
          </p:nvPr>
        </p:nvSpPr>
        <p:spPr/>
        <p:txBody>
          <a:bodyPr/>
          <a:lstStyle/>
          <a:p>
            <a:fld id="{92F992A1-E22D-4684-9C7A-57A60441361B}" type="slidenum">
              <a:rPr lang="en-US" smtClean="0"/>
              <a:t>6</a:t>
            </a:fld>
            <a:endParaRPr lang="en-US"/>
          </a:p>
        </p:txBody>
      </p:sp>
    </p:spTree>
    <p:extLst>
      <p:ext uri="{BB962C8B-B14F-4D97-AF65-F5344CB8AC3E}">
        <p14:creationId xmlns:p14="http://schemas.microsoft.com/office/powerpoint/2010/main" val="13374203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F992A1-E22D-4684-9C7A-57A60441361B}" type="slidenum">
              <a:rPr lang="en-US" smtClean="0"/>
              <a:t>7</a:t>
            </a:fld>
            <a:endParaRPr lang="en-US"/>
          </a:p>
        </p:txBody>
      </p:sp>
    </p:spTree>
    <p:extLst>
      <p:ext uri="{BB962C8B-B14F-4D97-AF65-F5344CB8AC3E}">
        <p14:creationId xmlns:p14="http://schemas.microsoft.com/office/powerpoint/2010/main" val="15115817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https://docs.microsoft.com/en-us/azure/sql-database/sql-database-manage-after-migration</a:t>
            </a:r>
          </a:p>
          <a:p>
            <a:endParaRPr lang="en-US" dirty="0"/>
          </a:p>
          <a:p>
            <a:r>
              <a:rPr lang="en-US" dirty="0"/>
              <a:t>https://docs.microsoft.com/en-us/azure/sql-database/sql-database-auditing#subheading-8 </a:t>
            </a:r>
          </a:p>
          <a:p>
            <a:endParaRPr lang="en-US" dirty="0"/>
          </a:p>
          <a:p>
            <a:r>
              <a:rPr lang="en-US" dirty="0"/>
              <a:t>https://docs.microsoft.com/en-us/azure/sql-database/sql-database-auditing#subheading-7</a:t>
            </a:r>
          </a:p>
        </p:txBody>
      </p:sp>
      <p:sp>
        <p:nvSpPr>
          <p:cNvPr id="4" name="Slide Number Placeholder 3"/>
          <p:cNvSpPr>
            <a:spLocks noGrp="1"/>
          </p:cNvSpPr>
          <p:nvPr>
            <p:ph type="sldNum" sz="quarter" idx="5"/>
          </p:nvPr>
        </p:nvSpPr>
        <p:spPr/>
        <p:txBody>
          <a:bodyPr/>
          <a:lstStyle/>
          <a:p>
            <a:fld id="{92F992A1-E22D-4684-9C7A-57A60441361B}" type="slidenum">
              <a:rPr lang="en-US" smtClean="0"/>
              <a:t>8</a:t>
            </a:fld>
            <a:endParaRPr lang="en-US"/>
          </a:p>
        </p:txBody>
      </p:sp>
    </p:spTree>
    <p:extLst>
      <p:ext uri="{BB962C8B-B14F-4D97-AF65-F5344CB8AC3E}">
        <p14:creationId xmlns:p14="http://schemas.microsoft.com/office/powerpoint/2010/main" val="21064679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https://docs.microsoft.com/en-us/azure/sql-database/sql-database-manage-after-migration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With </a:t>
            </a:r>
            <a:r>
              <a:rPr lang="en-US" dirty="0">
                <a:hlinkClick r:id="rId3"/>
              </a:rPr>
              <a:t>threat detection</a:t>
            </a:r>
            <a:r>
              <a:rPr lang="en-US" dirty="0"/>
              <a:t>, you get the ability to act upon security or policy violations discovered by Auditing very easily. You don’t need to be a security expert to address potential threats or violations in your system. Threat detection also has some built-in capabilities like SQL Injection detection. SQL Injection is an attempt to alter or compromise the data and a quite common way of attacking a database application in general. SQL Database Threat Detection runs multiple sets of algorithms which detect potential vulnerabilities and SQL injection attacks, as well as anomalous database access patterns (such as access from an unusual location or by an unfamiliar principal). Security officers or other designated administrators receive an email notification if a threat is detected on the database. Each notification provides details of the suspicious activity and recommendations on how to further investigate and mitigate the threat. To learn how to turn on Threat detection, see: </a:t>
            </a:r>
            <a:r>
              <a:rPr lang="en-US" dirty="0">
                <a:hlinkClick r:id="rId4"/>
              </a:rPr>
              <a:t>Enable SQL Database Threat Detection</a:t>
            </a:r>
            <a:r>
              <a:rPr lang="en-US" dirty="0"/>
              <a:t>. </a:t>
            </a:r>
          </a:p>
          <a:p>
            <a:endParaRPr lang="en-US" dirty="0"/>
          </a:p>
        </p:txBody>
      </p:sp>
      <p:sp>
        <p:nvSpPr>
          <p:cNvPr id="4" name="Slide Number Placeholder 3"/>
          <p:cNvSpPr>
            <a:spLocks noGrp="1"/>
          </p:cNvSpPr>
          <p:nvPr>
            <p:ph type="sldNum" sz="quarter" idx="5"/>
          </p:nvPr>
        </p:nvSpPr>
        <p:spPr/>
        <p:txBody>
          <a:bodyPr/>
          <a:lstStyle/>
          <a:p>
            <a:fld id="{92F992A1-E22D-4684-9C7A-57A60441361B}" type="slidenum">
              <a:rPr lang="en-US" smtClean="0"/>
              <a:t>9</a:t>
            </a:fld>
            <a:endParaRPr lang="en-US"/>
          </a:p>
        </p:txBody>
      </p:sp>
    </p:spTree>
    <p:extLst>
      <p:ext uri="{BB962C8B-B14F-4D97-AF65-F5344CB8AC3E}">
        <p14:creationId xmlns:p14="http://schemas.microsoft.com/office/powerpoint/2010/main" val="3262477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F992A1-E22D-4684-9C7A-57A60441361B}" type="slidenum">
              <a:rPr lang="en-US" smtClean="0"/>
              <a:t>10</a:t>
            </a:fld>
            <a:endParaRPr lang="en-US"/>
          </a:p>
        </p:txBody>
      </p:sp>
    </p:spTree>
    <p:extLst>
      <p:ext uri="{BB962C8B-B14F-4D97-AF65-F5344CB8AC3E}">
        <p14:creationId xmlns:p14="http://schemas.microsoft.com/office/powerpoint/2010/main" val="23131088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F992A1-E22D-4684-9C7A-57A60441361B}" type="slidenum">
              <a:rPr lang="en-US" smtClean="0"/>
              <a:t>11</a:t>
            </a:fld>
            <a:endParaRPr lang="en-US"/>
          </a:p>
        </p:txBody>
      </p:sp>
    </p:spTree>
    <p:extLst>
      <p:ext uri="{BB962C8B-B14F-4D97-AF65-F5344CB8AC3E}">
        <p14:creationId xmlns:p14="http://schemas.microsoft.com/office/powerpoint/2010/main" val="2928258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F992A1-E22D-4684-9C7A-57A60441361B}" type="slidenum">
              <a:rPr lang="en-US" smtClean="0"/>
              <a:t>12</a:t>
            </a:fld>
            <a:endParaRPr lang="en-US"/>
          </a:p>
        </p:txBody>
      </p:sp>
    </p:spTree>
    <p:extLst>
      <p:ext uri="{BB962C8B-B14F-4D97-AF65-F5344CB8AC3E}">
        <p14:creationId xmlns:p14="http://schemas.microsoft.com/office/powerpoint/2010/main" val="26150642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60224B9-0DB4-4361-A24E-7F01F57D8C01}" type="datetimeFigureOut">
              <a:rPr lang="en-US" smtClean="0"/>
              <a:t>11/30/2018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67EDB8-903D-46E8-8F56-ABBE3C051D78}" type="slidenum">
              <a:rPr lang="en-US" smtClean="0"/>
              <a:t>‹#›</a:t>
            </a:fld>
            <a:endParaRPr lang="en-US"/>
          </a:p>
        </p:txBody>
      </p:sp>
    </p:spTree>
    <p:extLst>
      <p:ext uri="{BB962C8B-B14F-4D97-AF65-F5344CB8AC3E}">
        <p14:creationId xmlns:p14="http://schemas.microsoft.com/office/powerpoint/2010/main" val="1148744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60224B9-0DB4-4361-A24E-7F01F57D8C01}" type="datetimeFigureOut">
              <a:rPr lang="en-US" smtClean="0"/>
              <a:t>11/30/2018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67EDB8-903D-46E8-8F56-ABBE3C051D78}" type="slidenum">
              <a:rPr lang="en-US" smtClean="0"/>
              <a:t>‹#›</a:t>
            </a:fld>
            <a:endParaRPr lang="en-US"/>
          </a:p>
        </p:txBody>
      </p:sp>
    </p:spTree>
    <p:extLst>
      <p:ext uri="{BB962C8B-B14F-4D97-AF65-F5344CB8AC3E}">
        <p14:creationId xmlns:p14="http://schemas.microsoft.com/office/powerpoint/2010/main" val="1777254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60224B9-0DB4-4361-A24E-7F01F57D8C01}" type="datetimeFigureOut">
              <a:rPr lang="en-US" smtClean="0"/>
              <a:t>11/30/2018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67EDB8-903D-46E8-8F56-ABBE3C051D78}" type="slidenum">
              <a:rPr lang="en-US" smtClean="0"/>
              <a:t>‹#›</a:t>
            </a:fld>
            <a:endParaRPr lang="en-US"/>
          </a:p>
        </p:txBody>
      </p:sp>
    </p:spTree>
    <p:extLst>
      <p:ext uri="{BB962C8B-B14F-4D97-AF65-F5344CB8AC3E}">
        <p14:creationId xmlns:p14="http://schemas.microsoft.com/office/powerpoint/2010/main" val="536871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60224B9-0DB4-4361-A24E-7F01F57D8C01}" type="datetimeFigureOut">
              <a:rPr lang="en-US" smtClean="0"/>
              <a:t>11/30/2018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67EDB8-903D-46E8-8F56-ABBE3C051D78}" type="slidenum">
              <a:rPr lang="en-US" smtClean="0"/>
              <a:t>‹#›</a:t>
            </a:fld>
            <a:endParaRPr lang="en-US"/>
          </a:p>
        </p:txBody>
      </p:sp>
    </p:spTree>
    <p:extLst>
      <p:ext uri="{BB962C8B-B14F-4D97-AF65-F5344CB8AC3E}">
        <p14:creationId xmlns:p14="http://schemas.microsoft.com/office/powerpoint/2010/main" val="3082989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0224B9-0DB4-4361-A24E-7F01F57D8C01}" type="datetimeFigureOut">
              <a:rPr lang="en-US" smtClean="0"/>
              <a:t>11/30/2018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67EDB8-903D-46E8-8F56-ABBE3C051D78}" type="slidenum">
              <a:rPr lang="en-US" smtClean="0"/>
              <a:t>‹#›</a:t>
            </a:fld>
            <a:endParaRPr lang="en-US"/>
          </a:p>
        </p:txBody>
      </p:sp>
    </p:spTree>
    <p:extLst>
      <p:ext uri="{BB962C8B-B14F-4D97-AF65-F5344CB8AC3E}">
        <p14:creationId xmlns:p14="http://schemas.microsoft.com/office/powerpoint/2010/main" val="3320954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60224B9-0DB4-4361-A24E-7F01F57D8C01}" type="datetimeFigureOut">
              <a:rPr lang="en-US" smtClean="0"/>
              <a:t>11/30/2018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67EDB8-903D-46E8-8F56-ABBE3C051D78}" type="slidenum">
              <a:rPr lang="en-US" smtClean="0"/>
              <a:t>‹#›</a:t>
            </a:fld>
            <a:endParaRPr lang="en-US"/>
          </a:p>
        </p:txBody>
      </p:sp>
    </p:spTree>
    <p:extLst>
      <p:ext uri="{BB962C8B-B14F-4D97-AF65-F5344CB8AC3E}">
        <p14:creationId xmlns:p14="http://schemas.microsoft.com/office/powerpoint/2010/main" val="1718425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60224B9-0DB4-4361-A24E-7F01F57D8C01}" type="datetimeFigureOut">
              <a:rPr lang="en-US" smtClean="0"/>
              <a:t>11/30/2018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67EDB8-903D-46E8-8F56-ABBE3C051D78}" type="slidenum">
              <a:rPr lang="en-US" smtClean="0"/>
              <a:t>‹#›</a:t>
            </a:fld>
            <a:endParaRPr lang="en-US"/>
          </a:p>
        </p:txBody>
      </p:sp>
    </p:spTree>
    <p:extLst>
      <p:ext uri="{BB962C8B-B14F-4D97-AF65-F5344CB8AC3E}">
        <p14:creationId xmlns:p14="http://schemas.microsoft.com/office/powerpoint/2010/main" val="1474674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60224B9-0DB4-4361-A24E-7F01F57D8C01}" type="datetimeFigureOut">
              <a:rPr lang="en-US" smtClean="0"/>
              <a:t>11/30/2018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67EDB8-903D-46E8-8F56-ABBE3C051D78}" type="slidenum">
              <a:rPr lang="en-US" smtClean="0"/>
              <a:t>‹#›</a:t>
            </a:fld>
            <a:endParaRPr lang="en-US"/>
          </a:p>
        </p:txBody>
      </p:sp>
    </p:spTree>
    <p:extLst>
      <p:ext uri="{BB962C8B-B14F-4D97-AF65-F5344CB8AC3E}">
        <p14:creationId xmlns:p14="http://schemas.microsoft.com/office/powerpoint/2010/main" val="255294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0224B9-0DB4-4361-A24E-7F01F57D8C01}" type="datetimeFigureOut">
              <a:rPr lang="en-US" smtClean="0"/>
              <a:t>11/30/2018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67EDB8-903D-46E8-8F56-ABBE3C051D78}" type="slidenum">
              <a:rPr lang="en-US" smtClean="0"/>
              <a:t>‹#›</a:t>
            </a:fld>
            <a:endParaRPr lang="en-US"/>
          </a:p>
        </p:txBody>
      </p:sp>
    </p:spTree>
    <p:extLst>
      <p:ext uri="{BB962C8B-B14F-4D97-AF65-F5344CB8AC3E}">
        <p14:creationId xmlns:p14="http://schemas.microsoft.com/office/powerpoint/2010/main" val="3136300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0224B9-0DB4-4361-A24E-7F01F57D8C01}" type="datetimeFigureOut">
              <a:rPr lang="en-US" smtClean="0"/>
              <a:t>11/30/2018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67EDB8-903D-46E8-8F56-ABBE3C051D78}" type="slidenum">
              <a:rPr lang="en-US" smtClean="0"/>
              <a:t>‹#›</a:t>
            </a:fld>
            <a:endParaRPr lang="en-US"/>
          </a:p>
        </p:txBody>
      </p:sp>
    </p:spTree>
    <p:extLst>
      <p:ext uri="{BB962C8B-B14F-4D97-AF65-F5344CB8AC3E}">
        <p14:creationId xmlns:p14="http://schemas.microsoft.com/office/powerpoint/2010/main" val="1205309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0224B9-0DB4-4361-A24E-7F01F57D8C01}" type="datetimeFigureOut">
              <a:rPr lang="en-US" smtClean="0"/>
              <a:t>11/30/2018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67EDB8-903D-46E8-8F56-ABBE3C051D78}" type="slidenum">
              <a:rPr lang="en-US" smtClean="0"/>
              <a:t>‹#›</a:t>
            </a:fld>
            <a:endParaRPr lang="en-US"/>
          </a:p>
        </p:txBody>
      </p:sp>
    </p:spTree>
    <p:extLst>
      <p:ext uri="{BB962C8B-B14F-4D97-AF65-F5344CB8AC3E}">
        <p14:creationId xmlns:p14="http://schemas.microsoft.com/office/powerpoint/2010/main" val="3499781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0224B9-0DB4-4361-A24E-7F01F57D8C01}" type="datetimeFigureOut">
              <a:rPr lang="en-US" smtClean="0"/>
              <a:t>11/30/2018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67EDB8-903D-46E8-8F56-ABBE3C051D78}" type="slidenum">
              <a:rPr lang="en-US" smtClean="0"/>
              <a:t>‹#›</a:t>
            </a:fld>
            <a:endParaRPr lang="en-US"/>
          </a:p>
        </p:txBody>
      </p:sp>
    </p:spTree>
    <p:extLst>
      <p:ext uri="{BB962C8B-B14F-4D97-AF65-F5344CB8AC3E}">
        <p14:creationId xmlns:p14="http://schemas.microsoft.com/office/powerpoint/2010/main" val="4125258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github.com/anthonychu/azure-content/blob/master/articles/sql-database/sql-database-troubleshoot-common-connection-issues.md" TargetMode="External"/><Relationship Id="rId3" Type="http://schemas.openxmlformats.org/officeDocument/2006/relationships/hyperlink" Target="https://docs.microsoft.com/en-us/azure/sql-database/sql-database-manage-after-migration#security-and-compliance" TargetMode="External"/><Relationship Id="rId7" Type="http://schemas.openxmlformats.org/officeDocument/2006/relationships/hyperlink" Target="https://docs.microsoft.com/en-us/azure/sql-database/sql-database-insights-alerts-portal" TargetMode="External"/><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hyperlink" Target="https://docs.microsoft.com/en-us/azure/sql-database/sql-database-query-performance" TargetMode="External"/><Relationship Id="rId5" Type="http://schemas.openxmlformats.org/officeDocument/2006/relationships/hyperlink" Target="https://docs.microsoft.com/en-us/azure/sql-database/sql-database-advisor" TargetMode="External"/><Relationship Id="rId4" Type="http://schemas.openxmlformats.org/officeDocument/2006/relationships/hyperlink" Target="https://docs.microsoft.com/en-us/azure/sql-database/sql-database-connectivity-issues#retry-logic-for-transient-errors"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p:cNvSpPr>
            <a:spLocks noGrp="1"/>
          </p:cNvSpPr>
          <p:nvPr/>
        </p:nvSpPr>
        <p:spPr>
          <a:xfrm>
            <a:off x="5933632" y="3417001"/>
            <a:ext cx="5545154" cy="611987"/>
          </a:xfrm>
          <a:prstGeom prst="rect">
            <a:avLst/>
          </a:prstGeom>
        </p:spPr>
        <p:txBody>
          <a:bodyPr vert="horz" lIns="91440" tIns="45720" rIns="91440" bIns="45720" rtlCol="0" anchor="b">
            <a:normAutofit fontScale="62500" lnSpcReduction="20000"/>
          </a:bodyPr>
          <a:lstStyle>
            <a:lvl1pPr algn="l" defTabSz="914400" rtl="0" eaLnBrk="1" latinLnBrk="0" hangingPunct="1">
              <a:spcBef>
                <a:spcPct val="0"/>
              </a:spcBef>
              <a:buNone/>
              <a:defRPr sz="3800" kern="1200">
                <a:solidFill>
                  <a:srgbClr val="C00000"/>
                </a:solidFill>
                <a:latin typeface="Segoe UI" pitchFamily="34" charset="0"/>
                <a:ea typeface="Segoe UI" pitchFamily="34" charset="0"/>
                <a:cs typeface="Segoe UI" pitchFamily="34" charset="0"/>
              </a:defRPr>
            </a:lvl1pPr>
          </a:lstStyle>
          <a:p>
            <a:r>
              <a:rPr lang="en-IN" dirty="0"/>
              <a:t>Best Practices for Azure SQL Database</a:t>
            </a:r>
          </a:p>
        </p:txBody>
      </p:sp>
      <p:sp>
        <p:nvSpPr>
          <p:cNvPr id="6" name="Subtitle 5"/>
          <p:cNvSpPr txBox="1">
            <a:spLocks/>
          </p:cNvSpPr>
          <p:nvPr/>
        </p:nvSpPr>
        <p:spPr>
          <a:xfrm>
            <a:off x="5993810" y="4193696"/>
            <a:ext cx="2949713" cy="1023463"/>
          </a:xfrm>
          <a:prstGeom prst="rect">
            <a:avLst/>
          </a:prstGeom>
        </p:spPr>
        <p:txBody>
          <a:bodyPr vert="horz" lIns="91440" tIns="45720" rIns="91440" bIns="45720" rtlCol="0" anchor="t"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0000"/>
              </a:lnSpc>
              <a:spcBef>
                <a:spcPts val="0"/>
              </a:spcBef>
              <a:spcAft>
                <a:spcPts val="0"/>
              </a:spcAft>
            </a:pPr>
            <a:r>
              <a:rPr lang="en-US" sz="1600" b="1" dirty="0">
                <a:solidFill>
                  <a:schemeClr val="tx1">
                    <a:lumMod val="50000"/>
                    <a:lumOff val="50000"/>
                  </a:schemeClr>
                </a:solidFill>
                <a:latin typeface="Segoe UI" pitchFamily="34" charset="0"/>
                <a:ea typeface="Segoe UI" pitchFamily="34" charset="0"/>
                <a:cs typeface="Segoe UI" pitchFamily="34" charset="0"/>
              </a:rPr>
              <a:t>Sumit Sarabhai</a:t>
            </a:r>
          </a:p>
          <a:p>
            <a:pPr>
              <a:lnSpc>
                <a:spcPct val="100000"/>
              </a:lnSpc>
              <a:spcBef>
                <a:spcPts val="0"/>
              </a:spcBef>
              <a:spcAft>
                <a:spcPts val="0"/>
              </a:spcAft>
            </a:pPr>
            <a:r>
              <a:rPr lang="en-US" sz="1600" dirty="0">
                <a:solidFill>
                  <a:schemeClr val="tx1">
                    <a:lumMod val="50000"/>
                    <a:lumOff val="50000"/>
                  </a:schemeClr>
                </a:solidFill>
                <a:latin typeface="Segoe UI" pitchFamily="34" charset="0"/>
                <a:ea typeface="Segoe UI" pitchFamily="34" charset="0"/>
                <a:cs typeface="Segoe UI" pitchFamily="34" charset="0"/>
              </a:rPr>
              <a:t>Sr. Consultant, Data &amp; AI</a:t>
            </a:r>
          </a:p>
          <a:p>
            <a:pPr>
              <a:lnSpc>
                <a:spcPct val="100000"/>
              </a:lnSpc>
              <a:spcBef>
                <a:spcPts val="0"/>
              </a:spcBef>
              <a:spcAft>
                <a:spcPts val="0"/>
              </a:spcAft>
            </a:pPr>
            <a:r>
              <a:rPr lang="en-US" sz="1600" dirty="0">
                <a:solidFill>
                  <a:schemeClr val="tx1">
                    <a:lumMod val="50000"/>
                    <a:lumOff val="50000"/>
                  </a:schemeClr>
                </a:solidFill>
                <a:latin typeface="Segoe UI" pitchFamily="34" charset="0"/>
                <a:ea typeface="Segoe UI" pitchFamily="34" charset="0"/>
                <a:cs typeface="Segoe UI" pitchFamily="34" charset="0"/>
              </a:rPr>
              <a:t>Microsoft</a:t>
            </a:r>
          </a:p>
        </p:txBody>
      </p:sp>
    </p:spTree>
    <p:extLst>
      <p:ext uri="{BB962C8B-B14F-4D97-AF65-F5344CB8AC3E}">
        <p14:creationId xmlns:p14="http://schemas.microsoft.com/office/powerpoint/2010/main" val="26419219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5BC3FF-B18E-41CD-ADD0-79EEAA481A6A}"/>
              </a:ext>
            </a:extLst>
          </p:cNvPr>
          <p:cNvSpPr>
            <a:spLocks noGrp="1"/>
          </p:cNvSpPr>
          <p:nvPr>
            <p:ph type="title"/>
          </p:nvPr>
        </p:nvSpPr>
        <p:spPr>
          <a:xfrm>
            <a:off x="655320" y="365125"/>
            <a:ext cx="9013052" cy="1623312"/>
          </a:xfrm>
        </p:spPr>
        <p:txBody>
          <a:bodyPr anchor="b">
            <a:normAutofit/>
          </a:bodyPr>
          <a:lstStyle/>
          <a:p>
            <a:r>
              <a:rPr lang="en-US" sz="4000"/>
              <a:t>Monitoring &amp; Maintenance</a:t>
            </a:r>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E0247D5-0B32-4ECA-9F49-957BE4FA1F1C}"/>
              </a:ext>
            </a:extLst>
          </p:cNvPr>
          <p:cNvSpPr>
            <a:spLocks noGrp="1"/>
          </p:cNvSpPr>
          <p:nvPr>
            <p:ph idx="1"/>
          </p:nvPr>
        </p:nvSpPr>
        <p:spPr>
          <a:xfrm>
            <a:off x="655320" y="2644518"/>
            <a:ext cx="9013052" cy="3327251"/>
          </a:xfrm>
        </p:spPr>
        <p:txBody>
          <a:bodyPr>
            <a:normAutofit/>
          </a:bodyPr>
          <a:lstStyle/>
          <a:p>
            <a:pPr marL="0" indent="0">
              <a:buNone/>
            </a:pPr>
            <a:r>
              <a:rPr lang="en-US" sz="2000" dirty="0"/>
              <a:t>SQL Database is </a:t>
            </a:r>
            <a:r>
              <a:rPr lang="en-US" sz="2000" i="1" dirty="0"/>
              <a:t>Intelligent</a:t>
            </a:r>
            <a:r>
              <a:rPr lang="en-US" sz="2000" dirty="0"/>
              <a:t> in the sense that:</a:t>
            </a:r>
          </a:p>
          <a:p>
            <a:r>
              <a:rPr lang="en-US" sz="1800" dirty="0"/>
              <a:t>It uses the historical trends and recorded metrics and statistics to proactively help you monitor</a:t>
            </a:r>
          </a:p>
          <a:p>
            <a:r>
              <a:rPr lang="en-US" sz="1800" dirty="0"/>
              <a:t>Maintain your database, so that your application runs optimally always.</a:t>
            </a:r>
          </a:p>
          <a:p>
            <a:endParaRPr lang="en-US" sz="2000" dirty="0"/>
          </a:p>
          <a:p>
            <a:r>
              <a:rPr lang="en-US" sz="2000" dirty="0"/>
              <a:t>Three facets of Monitoring:</a:t>
            </a:r>
          </a:p>
          <a:p>
            <a:pPr lvl="1"/>
            <a:r>
              <a:rPr lang="en-US" sz="1800" dirty="0"/>
              <a:t>Performance monitoring and optimization.</a:t>
            </a:r>
          </a:p>
          <a:p>
            <a:pPr lvl="1"/>
            <a:r>
              <a:rPr lang="en-US" sz="1800" dirty="0"/>
              <a:t>Security optimization.</a:t>
            </a:r>
          </a:p>
          <a:p>
            <a:pPr lvl="1"/>
            <a:r>
              <a:rPr lang="en-US" sz="1800" dirty="0"/>
              <a:t>Cost optimization.</a:t>
            </a:r>
          </a:p>
          <a:p>
            <a:endParaRPr lang="en-US" sz="2000" dirty="0"/>
          </a:p>
        </p:txBody>
      </p:sp>
    </p:spTree>
    <p:extLst>
      <p:ext uri="{BB962C8B-B14F-4D97-AF65-F5344CB8AC3E}">
        <p14:creationId xmlns:p14="http://schemas.microsoft.com/office/powerpoint/2010/main" val="480728287"/>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5BC3FF-B18E-41CD-ADD0-79EEAA481A6A}"/>
              </a:ext>
            </a:extLst>
          </p:cNvPr>
          <p:cNvSpPr>
            <a:spLocks noGrp="1"/>
          </p:cNvSpPr>
          <p:nvPr>
            <p:ph type="title"/>
          </p:nvPr>
        </p:nvSpPr>
        <p:spPr>
          <a:xfrm>
            <a:off x="655320" y="365125"/>
            <a:ext cx="9013052" cy="1623312"/>
          </a:xfrm>
        </p:spPr>
        <p:txBody>
          <a:bodyPr anchor="b">
            <a:normAutofit/>
          </a:bodyPr>
          <a:lstStyle/>
          <a:p>
            <a:r>
              <a:rPr lang="en-US" sz="4000"/>
              <a:t>Monitoring &amp; Maintenance</a:t>
            </a:r>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E0247D5-0B32-4ECA-9F49-957BE4FA1F1C}"/>
              </a:ext>
            </a:extLst>
          </p:cNvPr>
          <p:cNvSpPr>
            <a:spLocks noGrp="1"/>
          </p:cNvSpPr>
          <p:nvPr>
            <p:ph idx="1"/>
          </p:nvPr>
        </p:nvSpPr>
        <p:spPr>
          <a:xfrm>
            <a:off x="655320" y="2332794"/>
            <a:ext cx="10681162" cy="4213482"/>
          </a:xfrm>
        </p:spPr>
        <p:txBody>
          <a:bodyPr>
            <a:normAutofit lnSpcReduction="10000"/>
          </a:bodyPr>
          <a:lstStyle/>
          <a:p>
            <a:pPr marL="0" indent="0">
              <a:buNone/>
            </a:pPr>
            <a:r>
              <a:rPr lang="en-US" sz="2000" dirty="0"/>
              <a:t>Performance Monitoring Alerts</a:t>
            </a:r>
          </a:p>
          <a:p>
            <a:pPr lvl="1"/>
            <a:r>
              <a:rPr lang="en-US" sz="1600" dirty="0"/>
              <a:t>Create Alerts and Take Action</a:t>
            </a:r>
          </a:p>
          <a:p>
            <a:pPr lvl="1"/>
            <a:r>
              <a:rPr lang="en-US" sz="1600" dirty="0"/>
              <a:t>Azure Automation Service</a:t>
            </a:r>
          </a:p>
          <a:p>
            <a:pPr lvl="1"/>
            <a:r>
              <a:rPr lang="en-US" sz="1600" dirty="0"/>
              <a:t>Logic App</a:t>
            </a:r>
          </a:p>
          <a:p>
            <a:endParaRPr lang="en-US" sz="2000" dirty="0"/>
          </a:p>
          <a:p>
            <a:pPr marL="0" indent="0">
              <a:buNone/>
            </a:pPr>
            <a:r>
              <a:rPr lang="en-US" sz="2000" dirty="0"/>
              <a:t>Automatic Tuning</a:t>
            </a:r>
          </a:p>
          <a:p>
            <a:pPr lvl="1"/>
            <a:r>
              <a:rPr lang="en-US" sz="1600" dirty="0"/>
              <a:t>Enable this option if needed, to auto-tune your workload based on the performance of your existing queries.</a:t>
            </a:r>
          </a:p>
          <a:p>
            <a:pPr lvl="2"/>
            <a:r>
              <a:rPr lang="en-US" sz="1600" dirty="0"/>
              <a:t>FORCE PLAN</a:t>
            </a:r>
          </a:p>
          <a:p>
            <a:pPr lvl="2"/>
            <a:r>
              <a:rPr lang="en-US" sz="1600" dirty="0"/>
              <a:t>CREATE INDEX</a:t>
            </a:r>
          </a:p>
          <a:p>
            <a:pPr lvl="2"/>
            <a:r>
              <a:rPr lang="en-US" sz="1600" dirty="0"/>
              <a:t>DROP INDEX</a:t>
            </a:r>
          </a:p>
          <a:p>
            <a:endParaRPr lang="en-US" sz="2000" dirty="0"/>
          </a:p>
          <a:p>
            <a:pPr marL="0" indent="0">
              <a:buNone/>
            </a:pPr>
            <a:r>
              <a:rPr lang="en-US" sz="2000" dirty="0"/>
              <a:t>Query Performance Insights</a:t>
            </a:r>
          </a:p>
          <a:p>
            <a:pPr lvl="1"/>
            <a:r>
              <a:rPr lang="en-US" sz="1600" dirty="0"/>
              <a:t>Historical data retention for performance analysis, drill down and resource utilization</a:t>
            </a:r>
          </a:p>
          <a:p>
            <a:pPr lvl="1"/>
            <a:r>
              <a:rPr lang="en-US" sz="1600" dirty="0"/>
              <a:t>Requires Query Store</a:t>
            </a:r>
          </a:p>
          <a:p>
            <a:pPr lvl="1"/>
            <a:endParaRPr lang="en-US" sz="1400" dirty="0"/>
          </a:p>
        </p:txBody>
      </p:sp>
    </p:spTree>
    <p:extLst>
      <p:ext uri="{BB962C8B-B14F-4D97-AF65-F5344CB8AC3E}">
        <p14:creationId xmlns:p14="http://schemas.microsoft.com/office/powerpoint/2010/main" val="1377586566"/>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5BC3FF-B18E-41CD-ADD0-79EEAA481A6A}"/>
              </a:ext>
            </a:extLst>
          </p:cNvPr>
          <p:cNvSpPr>
            <a:spLocks noGrp="1"/>
          </p:cNvSpPr>
          <p:nvPr>
            <p:ph type="title"/>
          </p:nvPr>
        </p:nvSpPr>
        <p:spPr>
          <a:xfrm>
            <a:off x="655320" y="365125"/>
            <a:ext cx="9013052" cy="1623312"/>
          </a:xfrm>
        </p:spPr>
        <p:txBody>
          <a:bodyPr anchor="b">
            <a:normAutofit/>
          </a:bodyPr>
          <a:lstStyle/>
          <a:p>
            <a:r>
              <a:rPr lang="en-US" sz="4000" dirty="0"/>
              <a:t>Monitoring &amp; Maintenance</a:t>
            </a:r>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E0247D5-0B32-4ECA-9F49-957BE4FA1F1C}"/>
              </a:ext>
            </a:extLst>
          </p:cNvPr>
          <p:cNvSpPr>
            <a:spLocks noGrp="1"/>
          </p:cNvSpPr>
          <p:nvPr>
            <p:ph idx="1"/>
          </p:nvPr>
        </p:nvSpPr>
        <p:spPr>
          <a:xfrm>
            <a:off x="655320" y="2367329"/>
            <a:ext cx="9791551" cy="4096938"/>
          </a:xfrm>
        </p:spPr>
        <p:txBody>
          <a:bodyPr>
            <a:normAutofit/>
          </a:bodyPr>
          <a:lstStyle/>
          <a:p>
            <a:pPr marL="0" indent="0">
              <a:buNone/>
            </a:pPr>
            <a:r>
              <a:rPr lang="en-US" sz="2000" dirty="0"/>
              <a:t>Performance Tier</a:t>
            </a:r>
          </a:p>
          <a:p>
            <a:pPr lvl="1"/>
            <a:endParaRPr lang="en-US" sz="1400" dirty="0"/>
          </a:p>
          <a:p>
            <a:pPr lvl="1"/>
            <a:endParaRPr lang="en-US" sz="1400" dirty="0"/>
          </a:p>
          <a:p>
            <a:pPr lvl="1"/>
            <a:endParaRPr lang="en-US" sz="1400" dirty="0"/>
          </a:p>
          <a:p>
            <a:pPr lvl="1"/>
            <a:endParaRPr lang="en-US" sz="1400" dirty="0"/>
          </a:p>
          <a:p>
            <a:pPr lvl="1"/>
            <a:endParaRPr lang="en-US" sz="1400" dirty="0"/>
          </a:p>
          <a:p>
            <a:pPr lvl="1"/>
            <a:endParaRPr lang="en-US" sz="1400" dirty="0"/>
          </a:p>
          <a:p>
            <a:pPr lvl="1"/>
            <a:endParaRPr lang="en-US" sz="1400" dirty="0"/>
          </a:p>
          <a:p>
            <a:pPr lvl="1"/>
            <a:endParaRPr lang="en-US" sz="1400" dirty="0"/>
          </a:p>
          <a:p>
            <a:pPr lvl="1"/>
            <a:endParaRPr lang="en-US" sz="1400" dirty="0"/>
          </a:p>
          <a:p>
            <a:pPr lvl="1"/>
            <a:endParaRPr lang="en-US" sz="1400" dirty="0"/>
          </a:p>
          <a:p>
            <a:pPr lvl="1"/>
            <a:endParaRPr lang="en-US" sz="1400" dirty="0"/>
          </a:p>
          <a:p>
            <a:pPr lvl="1"/>
            <a:endParaRPr lang="en-US" sz="1400" dirty="0"/>
          </a:p>
          <a:p>
            <a:pPr lvl="1"/>
            <a:r>
              <a:rPr lang="en-US" sz="1600" dirty="0"/>
              <a:t>Start with Standard Tier (S1/S2) based on the requirements and then monitor resource consumption to scale the tier up and down using Azure Alerts.</a:t>
            </a:r>
          </a:p>
        </p:txBody>
      </p:sp>
      <p:pic>
        <p:nvPicPr>
          <p:cNvPr id="13" name="Picture 12">
            <a:extLst>
              <a:ext uri="{FF2B5EF4-FFF2-40B4-BE49-F238E27FC236}">
                <a16:creationId xmlns:a16="http://schemas.microsoft.com/office/drawing/2014/main" id="{B97A2B39-F3DF-4DE9-BAF7-7B2858D15008}"/>
              </a:ext>
            </a:extLst>
          </p:cNvPr>
          <p:cNvPicPr>
            <a:picLocks noChangeAspect="1"/>
          </p:cNvPicPr>
          <p:nvPr/>
        </p:nvPicPr>
        <p:blipFill>
          <a:blip r:embed="rId3"/>
          <a:stretch>
            <a:fillRect/>
          </a:stretch>
        </p:blipFill>
        <p:spPr>
          <a:xfrm>
            <a:off x="1876441" y="2906900"/>
            <a:ext cx="6693988" cy="2645893"/>
          </a:xfrm>
          <a:prstGeom prst="rect">
            <a:avLst/>
          </a:prstGeom>
        </p:spPr>
      </p:pic>
    </p:spTree>
    <p:extLst>
      <p:ext uri="{BB962C8B-B14F-4D97-AF65-F5344CB8AC3E}">
        <p14:creationId xmlns:p14="http://schemas.microsoft.com/office/powerpoint/2010/main" val="632166351"/>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5BC3FF-B18E-41CD-ADD0-79EEAA481A6A}"/>
              </a:ext>
            </a:extLst>
          </p:cNvPr>
          <p:cNvSpPr>
            <a:spLocks noGrp="1"/>
          </p:cNvSpPr>
          <p:nvPr>
            <p:ph type="title"/>
          </p:nvPr>
        </p:nvSpPr>
        <p:spPr>
          <a:xfrm>
            <a:off x="655320" y="365125"/>
            <a:ext cx="9013052" cy="1623312"/>
          </a:xfrm>
        </p:spPr>
        <p:txBody>
          <a:bodyPr anchor="b">
            <a:normAutofit/>
          </a:bodyPr>
          <a:lstStyle/>
          <a:p>
            <a:r>
              <a:rPr lang="en-US" sz="4000"/>
              <a:t>Monitoring &amp; Maintenance</a:t>
            </a:r>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E0247D5-0B32-4ECA-9F49-957BE4FA1F1C}"/>
              </a:ext>
            </a:extLst>
          </p:cNvPr>
          <p:cNvSpPr>
            <a:spLocks noGrp="1"/>
          </p:cNvSpPr>
          <p:nvPr>
            <p:ph idx="1"/>
          </p:nvPr>
        </p:nvSpPr>
        <p:spPr>
          <a:xfrm>
            <a:off x="655320" y="2483461"/>
            <a:ext cx="9013052" cy="3327251"/>
          </a:xfrm>
        </p:spPr>
        <p:txBody>
          <a:bodyPr>
            <a:normAutofit/>
          </a:bodyPr>
          <a:lstStyle/>
          <a:p>
            <a:pPr marL="0" indent="0">
              <a:buNone/>
            </a:pPr>
            <a:r>
              <a:rPr lang="en-US" sz="2000" dirty="0"/>
              <a:t>Database Integrity Check</a:t>
            </a:r>
          </a:p>
          <a:p>
            <a:pPr lvl="1"/>
            <a:r>
              <a:rPr lang="en-US" sz="1600" dirty="0"/>
              <a:t>You can run DBCC CHECKDB, at will.</a:t>
            </a:r>
          </a:p>
          <a:p>
            <a:pPr lvl="1"/>
            <a:r>
              <a:rPr lang="en-US" sz="1600" dirty="0"/>
              <a:t>By default, SQL DB handle the data corruption automatically.</a:t>
            </a:r>
          </a:p>
          <a:p>
            <a:pPr lvl="1"/>
            <a:r>
              <a:rPr lang="en-US" sz="1600" dirty="0"/>
              <a:t>Backups are tested using CHECKDB.</a:t>
            </a:r>
          </a:p>
          <a:p>
            <a:pPr lvl="1"/>
            <a:endParaRPr lang="en-US" sz="2000" dirty="0"/>
          </a:p>
          <a:p>
            <a:endParaRPr lang="en-US" sz="2000" dirty="0"/>
          </a:p>
          <a:p>
            <a:pPr lvl="1"/>
            <a:endParaRPr lang="en-US" sz="2000" dirty="0"/>
          </a:p>
          <a:p>
            <a:pPr lvl="1"/>
            <a:endParaRPr lang="en-US" sz="2000" dirty="0"/>
          </a:p>
        </p:txBody>
      </p:sp>
    </p:spTree>
    <p:extLst>
      <p:ext uri="{BB962C8B-B14F-4D97-AF65-F5344CB8AC3E}">
        <p14:creationId xmlns:p14="http://schemas.microsoft.com/office/powerpoint/2010/main" val="1018207758"/>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5BC3FF-B18E-41CD-ADD0-79EEAA481A6A}"/>
              </a:ext>
            </a:extLst>
          </p:cNvPr>
          <p:cNvSpPr>
            <a:spLocks noGrp="1"/>
          </p:cNvSpPr>
          <p:nvPr>
            <p:ph type="title"/>
          </p:nvPr>
        </p:nvSpPr>
        <p:spPr>
          <a:xfrm>
            <a:off x="655320" y="365125"/>
            <a:ext cx="9013052" cy="1623312"/>
          </a:xfrm>
        </p:spPr>
        <p:txBody>
          <a:bodyPr anchor="b">
            <a:normAutofit/>
          </a:bodyPr>
          <a:lstStyle/>
          <a:p>
            <a:r>
              <a:rPr lang="en-US" sz="4000"/>
              <a:t>Application Characteristics</a:t>
            </a:r>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E0247D5-0B32-4ECA-9F49-957BE4FA1F1C}"/>
              </a:ext>
            </a:extLst>
          </p:cNvPr>
          <p:cNvSpPr>
            <a:spLocks noGrp="1"/>
          </p:cNvSpPr>
          <p:nvPr>
            <p:ph idx="1"/>
          </p:nvPr>
        </p:nvSpPr>
        <p:spPr>
          <a:xfrm>
            <a:off x="655320" y="2644518"/>
            <a:ext cx="10239548" cy="4213482"/>
          </a:xfrm>
        </p:spPr>
        <p:txBody>
          <a:bodyPr>
            <a:normAutofit lnSpcReduction="10000"/>
          </a:bodyPr>
          <a:lstStyle/>
          <a:p>
            <a:pPr marL="0" indent="0">
              <a:buNone/>
            </a:pPr>
            <a:r>
              <a:rPr lang="en-US" sz="2000" dirty="0"/>
              <a:t>Retry Logic for Transient Errors</a:t>
            </a:r>
          </a:p>
          <a:p>
            <a:endParaRPr lang="en-US" sz="1700" dirty="0"/>
          </a:p>
          <a:p>
            <a:pPr lvl="1"/>
            <a:r>
              <a:rPr lang="en-US" sz="1800" dirty="0"/>
              <a:t>If the error is transient, retry to open a connection.</a:t>
            </a:r>
          </a:p>
          <a:p>
            <a:pPr lvl="1"/>
            <a:endParaRPr lang="en-US" sz="1800" dirty="0"/>
          </a:p>
          <a:p>
            <a:pPr lvl="1"/>
            <a:r>
              <a:rPr lang="en-US" sz="1800" dirty="0"/>
              <a:t>Do not directly retry a SQL statement that failed with a transient error. Instead, establish a fresh connection, and then retry the statement.</a:t>
            </a:r>
          </a:p>
          <a:p>
            <a:pPr lvl="1"/>
            <a:endParaRPr lang="en-US" sz="1800" dirty="0"/>
          </a:p>
          <a:p>
            <a:pPr lvl="1"/>
            <a:r>
              <a:rPr lang="en-US" sz="1800" dirty="0"/>
              <a:t>The retry logic must ensure that either the entire database transaction finished or that the entire transaction is rolled back.</a:t>
            </a:r>
          </a:p>
          <a:p>
            <a:pPr lvl="1"/>
            <a:endParaRPr lang="en-US" sz="1800" dirty="0"/>
          </a:p>
          <a:p>
            <a:pPr lvl="1"/>
            <a:r>
              <a:rPr lang="en-US" sz="1800" dirty="0"/>
              <a:t>A batch program (after work hours) can afford to be very patient with long time intervals between its retry attempts.</a:t>
            </a:r>
          </a:p>
          <a:p>
            <a:pPr lvl="1"/>
            <a:endParaRPr lang="en-US" sz="1800" dirty="0"/>
          </a:p>
          <a:p>
            <a:pPr lvl="1"/>
            <a:r>
              <a:rPr lang="en-US" sz="1800" dirty="0"/>
              <a:t>A user interface program must not retry every few seconds, because that policy can flood the system with requests.</a:t>
            </a:r>
          </a:p>
          <a:p>
            <a:pPr lvl="1"/>
            <a:endParaRPr lang="en-US" sz="1700" dirty="0"/>
          </a:p>
        </p:txBody>
      </p:sp>
    </p:spTree>
    <p:extLst>
      <p:ext uri="{BB962C8B-B14F-4D97-AF65-F5344CB8AC3E}">
        <p14:creationId xmlns:p14="http://schemas.microsoft.com/office/powerpoint/2010/main" val="3175998035"/>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5BC3FF-B18E-41CD-ADD0-79EEAA481A6A}"/>
              </a:ext>
            </a:extLst>
          </p:cNvPr>
          <p:cNvSpPr>
            <a:spLocks noGrp="1"/>
          </p:cNvSpPr>
          <p:nvPr>
            <p:ph type="title"/>
          </p:nvPr>
        </p:nvSpPr>
        <p:spPr>
          <a:xfrm>
            <a:off x="655320" y="365125"/>
            <a:ext cx="9013052" cy="1623312"/>
          </a:xfrm>
        </p:spPr>
        <p:txBody>
          <a:bodyPr anchor="b">
            <a:normAutofit/>
          </a:bodyPr>
          <a:lstStyle/>
          <a:p>
            <a:r>
              <a:rPr lang="en-US" sz="4000" dirty="0"/>
              <a:t>Application Characteristics</a:t>
            </a:r>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E0247D5-0B32-4ECA-9F49-957BE4FA1F1C}"/>
              </a:ext>
            </a:extLst>
          </p:cNvPr>
          <p:cNvSpPr>
            <a:spLocks noGrp="1"/>
          </p:cNvSpPr>
          <p:nvPr>
            <p:ph idx="1"/>
          </p:nvPr>
        </p:nvSpPr>
        <p:spPr>
          <a:xfrm>
            <a:off x="655319" y="2493858"/>
            <a:ext cx="10270721" cy="4213479"/>
          </a:xfrm>
        </p:spPr>
        <p:txBody>
          <a:bodyPr>
            <a:normAutofit/>
          </a:bodyPr>
          <a:lstStyle/>
          <a:p>
            <a:r>
              <a:rPr lang="en-US" sz="2000" dirty="0"/>
              <a:t>Chatty Behavior</a:t>
            </a:r>
          </a:p>
          <a:p>
            <a:pPr lvl="1"/>
            <a:r>
              <a:rPr lang="en-US" sz="1600" dirty="0"/>
              <a:t>Chatty applications make excessive data access operations that are sensitive to network latency</a:t>
            </a:r>
          </a:p>
          <a:p>
            <a:pPr lvl="1"/>
            <a:r>
              <a:rPr lang="en-US" sz="1600" dirty="0"/>
              <a:t>Modify these kinds of applications to reduce the number of data access operations to the SQL database.</a:t>
            </a:r>
          </a:p>
          <a:p>
            <a:pPr lvl="1"/>
            <a:r>
              <a:rPr lang="en-US" sz="1600" dirty="0"/>
              <a:t>Improve application performance by using techniques like batching ad-hoc queries or moving the queries to stored procedures to reduce network roundtrips.</a:t>
            </a:r>
          </a:p>
          <a:p>
            <a:pPr lvl="1"/>
            <a:endParaRPr lang="en-US" sz="1400" dirty="0"/>
          </a:p>
          <a:p>
            <a:r>
              <a:rPr lang="en-US" sz="2000" dirty="0"/>
              <a:t>Sub-optimal Data Access Pattern</a:t>
            </a:r>
          </a:p>
          <a:p>
            <a:pPr lvl="1"/>
            <a:r>
              <a:rPr lang="en-US" sz="1600" dirty="0"/>
              <a:t>For read intensive workloads, consider reducing round trips against the Azure SQL Database by caching data on the client side with the Azure Caching service (Redis Cache) or another caching technology.</a:t>
            </a:r>
          </a:p>
          <a:p>
            <a:pPr lvl="1"/>
            <a:endParaRPr lang="en-US" sz="1400" dirty="0"/>
          </a:p>
          <a:p>
            <a:r>
              <a:rPr lang="en-US" sz="2000" dirty="0"/>
              <a:t>Databases with Intensive Workload</a:t>
            </a:r>
          </a:p>
          <a:p>
            <a:pPr lvl="1"/>
            <a:r>
              <a:rPr lang="en-US" sz="1600" dirty="0"/>
              <a:t>Scale the workload across multiple databases using Database Sharding or Functional Partitioning</a:t>
            </a:r>
          </a:p>
        </p:txBody>
      </p:sp>
    </p:spTree>
    <p:extLst>
      <p:ext uri="{BB962C8B-B14F-4D97-AF65-F5344CB8AC3E}">
        <p14:creationId xmlns:p14="http://schemas.microsoft.com/office/powerpoint/2010/main" val="1302767980"/>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B1ACE-4D56-4D0A-A483-F22D200647B7}"/>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AEA9EACD-AB09-4F1A-960D-F58A6F404EB7}"/>
              </a:ext>
            </a:extLst>
          </p:cNvPr>
          <p:cNvSpPr>
            <a:spLocks noGrp="1"/>
          </p:cNvSpPr>
          <p:nvPr>
            <p:ph idx="1"/>
          </p:nvPr>
        </p:nvSpPr>
        <p:spPr/>
        <p:txBody>
          <a:bodyPr>
            <a:normAutofit fontScale="92500" lnSpcReduction="20000"/>
          </a:bodyPr>
          <a:lstStyle/>
          <a:p>
            <a:r>
              <a:rPr lang="en-US" dirty="0">
                <a:hlinkClick r:id="rId3"/>
              </a:rPr>
              <a:t>https://docs.microsoft.com/en-us/azure/sql-database/sql-database-manage-after-migration#security-and-compliance</a:t>
            </a:r>
            <a:r>
              <a:rPr lang="en-US" dirty="0"/>
              <a:t> </a:t>
            </a:r>
          </a:p>
          <a:p>
            <a:endParaRPr lang="en-US"/>
          </a:p>
          <a:p>
            <a:r>
              <a:rPr lang="en-US">
                <a:hlinkClick r:id="rId4"/>
              </a:rPr>
              <a:t>https</a:t>
            </a:r>
            <a:r>
              <a:rPr lang="en-US" dirty="0">
                <a:hlinkClick r:id="rId4"/>
              </a:rPr>
              <a:t>://docs.microsoft.com/en-us/azure/sql-database/sql-database-connectivity-issues#retry-logic-for-transient-errors</a:t>
            </a:r>
            <a:r>
              <a:rPr lang="en-US" dirty="0"/>
              <a:t> </a:t>
            </a:r>
          </a:p>
          <a:p>
            <a:r>
              <a:rPr lang="en-US" dirty="0">
                <a:hlinkClick r:id="rId5"/>
              </a:rPr>
              <a:t>https://docs.microsoft.com/en-us/azure/sql-database/sql-database-advisor</a:t>
            </a:r>
            <a:r>
              <a:rPr lang="en-US" dirty="0"/>
              <a:t> </a:t>
            </a:r>
          </a:p>
          <a:p>
            <a:r>
              <a:rPr lang="en-US" dirty="0">
                <a:hlinkClick r:id="rId6"/>
              </a:rPr>
              <a:t>https://docs.microsoft.com/en-us/azure/sql-database/sql-database-query-performance</a:t>
            </a:r>
            <a:r>
              <a:rPr lang="en-US" dirty="0"/>
              <a:t> </a:t>
            </a:r>
          </a:p>
          <a:p>
            <a:r>
              <a:rPr lang="en-US" dirty="0">
                <a:hlinkClick r:id="rId7"/>
              </a:rPr>
              <a:t>https://docs.microsoft.com/en-us/azure/sql-database/sql-database-insights-alerts-portal</a:t>
            </a:r>
            <a:endParaRPr lang="en-US" dirty="0"/>
          </a:p>
          <a:p>
            <a:r>
              <a:rPr lang="en-US" dirty="0">
                <a:hlinkClick r:id="rId8"/>
              </a:rPr>
              <a:t>https://github.com/anthonychu/azure-content/blob/master/articles/sql-database/sql-database-troubleshoot-common-connection-issues.md</a:t>
            </a:r>
            <a:r>
              <a:rPr lang="en-US" dirty="0"/>
              <a:t> </a:t>
            </a:r>
          </a:p>
          <a:p>
            <a:endParaRPr lang="en-US" dirty="0"/>
          </a:p>
        </p:txBody>
      </p:sp>
    </p:spTree>
    <p:extLst>
      <p:ext uri="{BB962C8B-B14F-4D97-AF65-F5344CB8AC3E}">
        <p14:creationId xmlns:p14="http://schemas.microsoft.com/office/powerpoint/2010/main" val="20488489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0032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48FF55E-5177-4DA6-A1D8-E11022643B69}"/>
              </a:ext>
            </a:extLst>
          </p:cNvPr>
          <p:cNvSpPr>
            <a:spLocks noGrp="1"/>
          </p:cNvSpPr>
          <p:nvPr>
            <p:ph type="title"/>
          </p:nvPr>
        </p:nvSpPr>
        <p:spPr>
          <a:xfrm>
            <a:off x="838200" y="2057400"/>
            <a:ext cx="2743200" cy="2743200"/>
          </a:xfrm>
          <a:prstGeom prst="ellipse">
            <a:avLst/>
          </a:prstGeom>
          <a:solidFill>
            <a:srgbClr val="262626"/>
          </a:solidFill>
          <a:ln w="174625" cmpd="thinThick">
            <a:solidFill>
              <a:srgbClr val="262626"/>
            </a:solidFill>
          </a:ln>
        </p:spPr>
        <p:txBody>
          <a:bodyPr anchor="ctr">
            <a:normAutofit/>
          </a:bodyPr>
          <a:lstStyle/>
          <a:p>
            <a:pPr algn="ctr"/>
            <a:r>
              <a:rPr lang="en-US" sz="2600">
                <a:solidFill>
                  <a:srgbClr val="FFFFFF"/>
                </a:solidFill>
              </a:rPr>
              <a:t>Agenda</a:t>
            </a:r>
          </a:p>
        </p:txBody>
      </p:sp>
      <p:graphicFrame>
        <p:nvGraphicFramePr>
          <p:cNvPr id="5" name="Content Placeholder 2">
            <a:extLst>
              <a:ext uri="{FF2B5EF4-FFF2-40B4-BE49-F238E27FC236}">
                <a16:creationId xmlns:a16="http://schemas.microsoft.com/office/drawing/2014/main" id="{C11766B5-2762-4B2F-8A4C-A802E59A5A3A}"/>
              </a:ext>
            </a:extLst>
          </p:cNvPr>
          <p:cNvGraphicFramePr>
            <a:graphicFrameLocks noGrp="1"/>
          </p:cNvGraphicFramePr>
          <p:nvPr>
            <p:ph idx="1"/>
            <p:extLst>
              <p:ext uri="{D42A27DB-BD31-4B8C-83A1-F6EECF244321}">
                <p14:modId xmlns:p14="http://schemas.microsoft.com/office/powerpoint/2010/main" val="2781669701"/>
              </p:ext>
            </p:extLst>
          </p:nvPr>
        </p:nvGraphicFramePr>
        <p:xfrm>
          <a:off x="4038600" y="1166648"/>
          <a:ext cx="7315200" cy="45247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0391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3A1949C-5ED8-4968-87C4-0655900A74B1}"/>
              </a:ext>
            </a:extLst>
          </p:cNvPr>
          <p:cNvSpPr>
            <a:spLocks noGrp="1"/>
          </p:cNvSpPr>
          <p:nvPr>
            <p:ph type="title"/>
          </p:nvPr>
        </p:nvSpPr>
        <p:spPr>
          <a:xfrm>
            <a:off x="655320" y="365125"/>
            <a:ext cx="9013052" cy="1623312"/>
          </a:xfrm>
        </p:spPr>
        <p:txBody>
          <a:bodyPr anchor="b">
            <a:normAutofit/>
          </a:bodyPr>
          <a:lstStyle/>
          <a:p>
            <a:r>
              <a:rPr lang="en-US" sz="4000"/>
              <a:t>BCDR</a:t>
            </a:r>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DCA2D82-4099-4D22-8C59-DC035DEC8660}"/>
              </a:ext>
            </a:extLst>
          </p:cNvPr>
          <p:cNvSpPr>
            <a:spLocks noGrp="1"/>
          </p:cNvSpPr>
          <p:nvPr>
            <p:ph idx="1"/>
          </p:nvPr>
        </p:nvSpPr>
        <p:spPr>
          <a:xfrm>
            <a:off x="655320" y="2644518"/>
            <a:ext cx="9013052" cy="3327251"/>
          </a:xfrm>
        </p:spPr>
        <p:txBody>
          <a:bodyPr>
            <a:normAutofit/>
          </a:bodyPr>
          <a:lstStyle/>
          <a:p>
            <a:r>
              <a:rPr lang="en-US" sz="2000" dirty="0"/>
              <a:t>Business continuity and disaster recovery abilities enable you to continue your business, as usual, in case of a disaster.</a:t>
            </a:r>
          </a:p>
          <a:p>
            <a:r>
              <a:rPr lang="en-US" sz="2000" dirty="0"/>
              <a:t>The disaster could be a database level event (for example, someone mistakenly drops a crucial table) </a:t>
            </a:r>
          </a:p>
          <a:p>
            <a:r>
              <a:rPr lang="en-US" sz="2000" dirty="0"/>
              <a:t>The disaster could be a datacenter level event (regional catastrophe, for example a tsunami). </a:t>
            </a:r>
          </a:p>
        </p:txBody>
      </p:sp>
    </p:spTree>
    <p:extLst>
      <p:ext uri="{BB962C8B-B14F-4D97-AF65-F5344CB8AC3E}">
        <p14:creationId xmlns:p14="http://schemas.microsoft.com/office/powerpoint/2010/main" val="269653444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0BD9C6F-FCCB-4965-A4A2-146A64E98E91}"/>
              </a:ext>
            </a:extLst>
          </p:cNvPr>
          <p:cNvSpPr>
            <a:spLocks noGrp="1"/>
          </p:cNvSpPr>
          <p:nvPr>
            <p:ph type="title"/>
          </p:nvPr>
        </p:nvSpPr>
        <p:spPr>
          <a:xfrm>
            <a:off x="655320" y="365125"/>
            <a:ext cx="9013052" cy="1623312"/>
          </a:xfrm>
        </p:spPr>
        <p:txBody>
          <a:bodyPr anchor="b">
            <a:normAutofit/>
          </a:bodyPr>
          <a:lstStyle/>
          <a:p>
            <a:r>
              <a:rPr lang="en-US" sz="4000" dirty="0"/>
              <a:t>BCDR.. Options?</a:t>
            </a:r>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D07E22E-FE43-46B6-BB85-8BA3A9CD8F4A}"/>
              </a:ext>
            </a:extLst>
          </p:cNvPr>
          <p:cNvSpPr>
            <a:spLocks noGrp="1"/>
          </p:cNvSpPr>
          <p:nvPr>
            <p:ph idx="1"/>
          </p:nvPr>
        </p:nvSpPr>
        <p:spPr>
          <a:xfrm>
            <a:off x="655320" y="2501900"/>
            <a:ext cx="10488930" cy="4781546"/>
          </a:xfrm>
        </p:spPr>
        <p:txBody>
          <a:bodyPr>
            <a:normAutofit fontScale="77500" lnSpcReduction="20000"/>
          </a:bodyPr>
          <a:lstStyle/>
          <a:p>
            <a:r>
              <a:rPr lang="en-US" sz="2300" b="1" dirty="0"/>
              <a:t>Geo</a:t>
            </a:r>
            <a:r>
              <a:rPr lang="en-US" sz="2200" b="1" dirty="0"/>
              <a:t> </a:t>
            </a:r>
            <a:r>
              <a:rPr lang="en-US" sz="2600" b="1" dirty="0"/>
              <a:t>Restore</a:t>
            </a:r>
            <a:endParaRPr lang="en-US" sz="2200" b="1" dirty="0"/>
          </a:p>
          <a:p>
            <a:endParaRPr lang="en-US" sz="1600" b="1" dirty="0"/>
          </a:p>
          <a:p>
            <a:pPr lvl="1"/>
            <a:r>
              <a:rPr lang="en-US" sz="2100" dirty="0"/>
              <a:t>Geo Restore allows you to recover the database to a different region from backup</a:t>
            </a:r>
          </a:p>
          <a:p>
            <a:pPr lvl="1"/>
            <a:r>
              <a:rPr lang="en-US" sz="2100" dirty="0"/>
              <a:t>RPO: 1 Hour</a:t>
            </a:r>
          </a:p>
          <a:p>
            <a:pPr lvl="1"/>
            <a:r>
              <a:rPr lang="en-US" sz="2100" dirty="0"/>
              <a:t>Data Loss!</a:t>
            </a:r>
          </a:p>
          <a:p>
            <a:pPr lvl="1"/>
            <a:r>
              <a:rPr lang="en-US" sz="2100" dirty="0"/>
              <a:t>ERT: Depends on the size of the database, location of backup, tier etc.</a:t>
            </a:r>
          </a:p>
          <a:p>
            <a:pPr lvl="1"/>
            <a:r>
              <a:rPr lang="en-US" sz="2100" dirty="0"/>
              <a:t>Free!!</a:t>
            </a:r>
          </a:p>
          <a:p>
            <a:endParaRPr lang="en-US" sz="1600" dirty="0"/>
          </a:p>
          <a:p>
            <a:r>
              <a:rPr lang="en-US" sz="2600" b="1" dirty="0"/>
              <a:t>Active Geo-Replication</a:t>
            </a:r>
          </a:p>
          <a:p>
            <a:endParaRPr lang="en-US" sz="1600" b="1" dirty="0"/>
          </a:p>
          <a:p>
            <a:pPr lvl="1"/>
            <a:r>
              <a:rPr lang="en-US" sz="2300" dirty="0"/>
              <a:t>It creates a geo-replicated secondary copy of your original database in another region.</a:t>
            </a:r>
          </a:p>
          <a:p>
            <a:pPr lvl="1"/>
            <a:r>
              <a:rPr lang="en-US" sz="2300" dirty="0"/>
              <a:t>Enable Auto-Failover group</a:t>
            </a:r>
          </a:p>
          <a:p>
            <a:pPr lvl="1"/>
            <a:r>
              <a:rPr lang="en-US" sz="2300" dirty="0"/>
              <a:t>Manual failover requires continuous monitoring</a:t>
            </a:r>
          </a:p>
          <a:p>
            <a:pPr lvl="1"/>
            <a:r>
              <a:rPr lang="en-US" sz="2300" dirty="0"/>
              <a:t>RPO: 5 seconds</a:t>
            </a:r>
          </a:p>
          <a:p>
            <a:pPr lvl="1"/>
            <a:r>
              <a:rPr lang="en-US" sz="2300" dirty="0"/>
              <a:t>No Data Loss</a:t>
            </a:r>
          </a:p>
          <a:p>
            <a:pPr lvl="1"/>
            <a:r>
              <a:rPr lang="en-US" sz="2300" dirty="0"/>
              <a:t>ERT: 30 seconds</a:t>
            </a:r>
          </a:p>
          <a:p>
            <a:pPr lvl="1"/>
            <a:r>
              <a:rPr lang="en-US" sz="2300" dirty="0"/>
              <a:t>$$$</a:t>
            </a:r>
          </a:p>
          <a:p>
            <a:pPr marL="457200" lvl="1" indent="0">
              <a:buNone/>
            </a:pPr>
            <a:endParaRPr lang="en-US" sz="800" dirty="0"/>
          </a:p>
          <a:p>
            <a:pPr marL="0" indent="0">
              <a:buNone/>
            </a:pPr>
            <a:r>
              <a:rPr lang="en-US" sz="800" dirty="0"/>
              <a:t> </a:t>
            </a:r>
          </a:p>
        </p:txBody>
      </p:sp>
    </p:spTree>
    <p:extLst>
      <p:ext uri="{BB962C8B-B14F-4D97-AF65-F5344CB8AC3E}">
        <p14:creationId xmlns:p14="http://schemas.microsoft.com/office/powerpoint/2010/main" val="2969903835"/>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E917AA4-3567-4BBF-BB1B-8F8E5E662538}"/>
              </a:ext>
            </a:extLst>
          </p:cNvPr>
          <p:cNvSpPr>
            <a:spLocks noGrp="1"/>
          </p:cNvSpPr>
          <p:nvPr>
            <p:ph type="title"/>
          </p:nvPr>
        </p:nvSpPr>
        <p:spPr>
          <a:xfrm>
            <a:off x="655320" y="365125"/>
            <a:ext cx="9013052" cy="1623312"/>
          </a:xfrm>
        </p:spPr>
        <p:txBody>
          <a:bodyPr anchor="b">
            <a:normAutofit/>
          </a:bodyPr>
          <a:lstStyle/>
          <a:p>
            <a:r>
              <a:rPr lang="en-US" sz="4000"/>
              <a:t>BCDR.. How do I choose?</a:t>
            </a:r>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0FABB88-253C-40D4-92BF-F868BBEFF1BC}"/>
              </a:ext>
            </a:extLst>
          </p:cNvPr>
          <p:cNvSpPr>
            <a:spLocks noGrp="1"/>
          </p:cNvSpPr>
          <p:nvPr>
            <p:ph idx="1"/>
          </p:nvPr>
        </p:nvSpPr>
        <p:spPr>
          <a:xfrm>
            <a:off x="655320" y="2644518"/>
            <a:ext cx="9013052" cy="3327251"/>
          </a:xfrm>
        </p:spPr>
        <p:txBody>
          <a:bodyPr>
            <a:normAutofit/>
          </a:bodyPr>
          <a:lstStyle/>
          <a:p>
            <a:r>
              <a:rPr lang="en-US" sz="2000" dirty="0"/>
              <a:t>Think about how much it’s going to cost you if you lose the data in last 60 minutes or have your database offline for 24 hours. Compare it with the extra cost of configuring geo replication. </a:t>
            </a:r>
          </a:p>
          <a:p>
            <a:endParaRPr lang="en-US" sz="2000" dirty="0"/>
          </a:p>
          <a:p>
            <a:r>
              <a:rPr lang="en-US" sz="2000" dirty="0"/>
              <a:t>You can apply different DR solutions for different databases. Databases for an online payment system? Yes, please configure geo replication and failover groups! Databases where you store recipes you found from internet? Nah.</a:t>
            </a:r>
          </a:p>
          <a:p>
            <a:endParaRPr lang="en-US" sz="2000" dirty="0"/>
          </a:p>
          <a:p>
            <a:r>
              <a:rPr lang="en-US" sz="2000" dirty="0"/>
              <a:t>You can change your mind and switch between these two anytime.</a:t>
            </a:r>
          </a:p>
          <a:p>
            <a:endParaRPr lang="en-US" sz="2000"/>
          </a:p>
        </p:txBody>
      </p:sp>
    </p:spTree>
    <p:extLst>
      <p:ext uri="{BB962C8B-B14F-4D97-AF65-F5344CB8AC3E}">
        <p14:creationId xmlns:p14="http://schemas.microsoft.com/office/powerpoint/2010/main" val="3826587743"/>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0E1D9ED-42BC-469D-A8C3-C66204A0EB61}"/>
              </a:ext>
            </a:extLst>
          </p:cNvPr>
          <p:cNvSpPr>
            <a:spLocks noGrp="1"/>
          </p:cNvSpPr>
          <p:nvPr>
            <p:ph type="title"/>
          </p:nvPr>
        </p:nvSpPr>
        <p:spPr>
          <a:xfrm>
            <a:off x="655320" y="365125"/>
            <a:ext cx="9013052" cy="1623312"/>
          </a:xfrm>
        </p:spPr>
        <p:txBody>
          <a:bodyPr anchor="b">
            <a:normAutofit/>
          </a:bodyPr>
          <a:lstStyle/>
          <a:p>
            <a:r>
              <a:rPr lang="en-US" sz="4000"/>
              <a:t>BCDR… Anything else?</a:t>
            </a:r>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407FBE9-DF4F-42C1-BDE1-91B8A9E2D6CE}"/>
              </a:ext>
            </a:extLst>
          </p:cNvPr>
          <p:cNvSpPr>
            <a:spLocks noGrp="1"/>
          </p:cNvSpPr>
          <p:nvPr>
            <p:ph idx="1"/>
          </p:nvPr>
        </p:nvSpPr>
        <p:spPr>
          <a:xfrm>
            <a:off x="655320" y="2644518"/>
            <a:ext cx="9013052" cy="3327251"/>
          </a:xfrm>
        </p:spPr>
        <p:txBody>
          <a:bodyPr>
            <a:normAutofit/>
          </a:bodyPr>
          <a:lstStyle/>
          <a:p>
            <a:r>
              <a:rPr lang="en-US" sz="2000" dirty="0"/>
              <a:t>Do DR drills and document all the steps. Always prepare and plan for the worst.</a:t>
            </a:r>
          </a:p>
          <a:p>
            <a:r>
              <a:rPr lang="en-US" sz="2000" dirty="0"/>
              <a:t>Create a failover server in a secondary region and pre-configure all security objects including logins, users, and certificates. It will save you some time from the recovery.</a:t>
            </a:r>
          </a:p>
          <a:p>
            <a:r>
              <a:rPr lang="en-US" sz="2000" dirty="0"/>
              <a:t>If you are using encryption keys in Azure key vault to protect your data, backup your keys!</a:t>
            </a:r>
          </a:p>
          <a:p>
            <a:r>
              <a:rPr lang="en-US" sz="2000" dirty="0"/>
              <a:t>Active geo-replication can also be used to provide better query performance for read-only queries to geographically dispersed users.</a:t>
            </a:r>
          </a:p>
          <a:p>
            <a:endParaRPr lang="en-US" sz="2000" dirty="0"/>
          </a:p>
        </p:txBody>
      </p:sp>
    </p:spTree>
    <p:extLst>
      <p:ext uri="{BB962C8B-B14F-4D97-AF65-F5344CB8AC3E}">
        <p14:creationId xmlns:p14="http://schemas.microsoft.com/office/powerpoint/2010/main" val="690437030"/>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E6A1513-AFF7-47DB-AF1B-50B1D3F0EA21}"/>
              </a:ext>
            </a:extLst>
          </p:cNvPr>
          <p:cNvSpPr>
            <a:spLocks noGrp="1"/>
          </p:cNvSpPr>
          <p:nvPr>
            <p:ph type="title"/>
          </p:nvPr>
        </p:nvSpPr>
        <p:spPr>
          <a:xfrm>
            <a:off x="655320" y="365125"/>
            <a:ext cx="9013052" cy="1623312"/>
          </a:xfrm>
        </p:spPr>
        <p:txBody>
          <a:bodyPr anchor="b">
            <a:normAutofit/>
          </a:bodyPr>
          <a:lstStyle/>
          <a:p>
            <a:r>
              <a:rPr lang="en-US" sz="4000"/>
              <a:t>Security</a:t>
            </a:r>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DBDA718-0E98-4933-A47F-21ECD3710099}"/>
              </a:ext>
            </a:extLst>
          </p:cNvPr>
          <p:cNvSpPr>
            <a:spLocks noGrp="1"/>
          </p:cNvSpPr>
          <p:nvPr>
            <p:ph idx="1"/>
          </p:nvPr>
        </p:nvSpPr>
        <p:spPr>
          <a:xfrm>
            <a:off x="655320" y="2644518"/>
            <a:ext cx="9013052" cy="3327251"/>
          </a:xfrm>
        </p:spPr>
        <p:txBody>
          <a:bodyPr>
            <a:normAutofit/>
          </a:bodyPr>
          <a:lstStyle/>
          <a:p>
            <a:pPr marL="0" indent="0">
              <a:buNone/>
            </a:pPr>
            <a:r>
              <a:rPr lang="en-US" sz="2400" dirty="0"/>
              <a:t>Layers of Security:</a:t>
            </a:r>
          </a:p>
          <a:p>
            <a:pPr marL="0" indent="0">
              <a:buNone/>
            </a:pPr>
            <a:endParaRPr lang="en-US" sz="2000" dirty="0"/>
          </a:p>
          <a:p>
            <a:r>
              <a:rPr lang="en-US" sz="2000" dirty="0"/>
              <a:t>Identity and Authentication (SQL Auth and AAD Auth)</a:t>
            </a:r>
          </a:p>
          <a:p>
            <a:r>
              <a:rPr lang="en-US" sz="2000" dirty="0"/>
              <a:t>Monitoring (Auditing and Threat Detection)</a:t>
            </a:r>
          </a:p>
          <a:p>
            <a:r>
              <a:rPr lang="en-US" sz="2000" dirty="0"/>
              <a:t>Protecting Actual Data (TDE and Always Encrypted)</a:t>
            </a:r>
          </a:p>
          <a:p>
            <a:r>
              <a:rPr lang="en-US" sz="2000" dirty="0"/>
              <a:t>Controlling Access to Sensitive and Privilege Data (RLS and Dynamic Data Masking)</a:t>
            </a:r>
          </a:p>
          <a:p>
            <a:r>
              <a:rPr lang="en-US" sz="2000" dirty="0"/>
              <a:t>Azure Security Center: offers centralized security management across workloads running in Azure, on-premises, and in other clouds.</a:t>
            </a:r>
          </a:p>
        </p:txBody>
      </p:sp>
    </p:spTree>
    <p:extLst>
      <p:ext uri="{BB962C8B-B14F-4D97-AF65-F5344CB8AC3E}">
        <p14:creationId xmlns:p14="http://schemas.microsoft.com/office/powerpoint/2010/main" val="915686923"/>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BC9E0C0-A2D8-4181-A6F0-A617CE7CE7F2}"/>
              </a:ext>
            </a:extLst>
          </p:cNvPr>
          <p:cNvSpPr>
            <a:spLocks noGrp="1"/>
          </p:cNvSpPr>
          <p:nvPr>
            <p:ph type="title"/>
          </p:nvPr>
        </p:nvSpPr>
        <p:spPr>
          <a:xfrm>
            <a:off x="655320" y="365125"/>
            <a:ext cx="9013052" cy="1623312"/>
          </a:xfrm>
        </p:spPr>
        <p:txBody>
          <a:bodyPr anchor="b">
            <a:normAutofit/>
          </a:bodyPr>
          <a:lstStyle/>
          <a:p>
            <a:r>
              <a:rPr lang="en-US" sz="4000" dirty="0"/>
              <a:t>Security</a:t>
            </a:r>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0429695-7BA4-438E-A848-277CA77B205D}"/>
              </a:ext>
            </a:extLst>
          </p:cNvPr>
          <p:cNvSpPr>
            <a:spLocks noGrp="1"/>
          </p:cNvSpPr>
          <p:nvPr>
            <p:ph idx="1"/>
          </p:nvPr>
        </p:nvSpPr>
        <p:spPr>
          <a:xfrm>
            <a:off x="655319" y="2353564"/>
            <a:ext cx="11164340" cy="4504436"/>
          </a:xfrm>
        </p:spPr>
        <p:txBody>
          <a:bodyPr>
            <a:normAutofit lnSpcReduction="10000"/>
          </a:bodyPr>
          <a:lstStyle/>
          <a:p>
            <a:pPr marL="0" indent="0">
              <a:buNone/>
            </a:pPr>
            <a:r>
              <a:rPr lang="en-US" sz="2000" dirty="0"/>
              <a:t>Authentication</a:t>
            </a:r>
            <a:endParaRPr lang="en-US" sz="1400" dirty="0"/>
          </a:p>
          <a:p>
            <a:pPr lvl="1"/>
            <a:endParaRPr lang="en-US" sz="1400" dirty="0"/>
          </a:p>
          <a:p>
            <a:pPr lvl="1"/>
            <a:r>
              <a:rPr lang="en-US" sz="1600" dirty="0"/>
              <a:t>Use Azure AD authentication instead of SQL authentication in order to make the environment safer by avoiding password leaks.</a:t>
            </a:r>
          </a:p>
          <a:p>
            <a:pPr lvl="1"/>
            <a:endParaRPr lang="en-US" sz="1400" dirty="0"/>
          </a:p>
          <a:p>
            <a:pPr marL="0" indent="0">
              <a:buNone/>
            </a:pPr>
            <a:r>
              <a:rPr lang="en-US" sz="2000" dirty="0"/>
              <a:t>Limit Access to databases: </a:t>
            </a:r>
          </a:p>
          <a:p>
            <a:pPr lvl="1"/>
            <a:endParaRPr lang="en-US" sz="1400" b="1" dirty="0"/>
          </a:p>
          <a:p>
            <a:pPr lvl="1"/>
            <a:r>
              <a:rPr lang="en-US" sz="1600" b="1" dirty="0"/>
              <a:t>Firewall Rules:</a:t>
            </a:r>
            <a:r>
              <a:rPr lang="en-US" sz="1600" dirty="0"/>
              <a:t> By default, all connections and databases inside the logical server are disallowed</a:t>
            </a:r>
          </a:p>
          <a:p>
            <a:pPr lvl="1"/>
            <a:r>
              <a:rPr lang="en-US" sz="1600" b="1" dirty="0"/>
              <a:t>Service Endpoints:</a:t>
            </a:r>
            <a:r>
              <a:rPr lang="en-US" sz="1600" dirty="0"/>
              <a:t> Allow you to expose your critical Azure resources only to your own private virtual network in Azure.</a:t>
            </a:r>
          </a:p>
          <a:p>
            <a:pPr lvl="1"/>
            <a:r>
              <a:rPr lang="en-US" sz="1600" b="1" dirty="0"/>
              <a:t>Reserved IPs:</a:t>
            </a:r>
            <a:r>
              <a:rPr lang="en-US" sz="1600" dirty="0"/>
              <a:t> Provision reserved IPs for your VMs, and whitelist those specific VM IP addresses in the server firewall settings.</a:t>
            </a:r>
          </a:p>
          <a:p>
            <a:pPr lvl="1"/>
            <a:endParaRPr lang="en-US" sz="1400" dirty="0"/>
          </a:p>
          <a:p>
            <a:pPr marL="0" indent="0">
              <a:buNone/>
            </a:pPr>
            <a:r>
              <a:rPr lang="en-US" sz="2000" dirty="0"/>
              <a:t>Database</a:t>
            </a:r>
            <a:r>
              <a:rPr lang="en-US" sz="1400" dirty="0"/>
              <a:t> </a:t>
            </a:r>
            <a:r>
              <a:rPr lang="en-US" sz="2000" dirty="0"/>
              <a:t>Auditing</a:t>
            </a:r>
            <a:endParaRPr lang="en-US" sz="1400" dirty="0"/>
          </a:p>
          <a:p>
            <a:pPr lvl="1"/>
            <a:endParaRPr lang="en-US" sz="1400" dirty="0"/>
          </a:p>
          <a:p>
            <a:pPr lvl="1"/>
            <a:r>
              <a:rPr lang="en-US" sz="1600" dirty="0"/>
              <a:t>Turn ON Auditing to track database events. </a:t>
            </a:r>
          </a:p>
          <a:p>
            <a:pPr lvl="1"/>
            <a:r>
              <a:rPr lang="en-US" sz="1600" dirty="0"/>
              <a:t>Avoid both server level and database level auditing, keep only server level auditing if you wish to audit all </a:t>
            </a:r>
            <a:r>
              <a:rPr lang="en-US" sz="1600" dirty="0" err="1"/>
              <a:t>DBs.</a:t>
            </a:r>
            <a:endParaRPr lang="en-US" sz="1600" dirty="0"/>
          </a:p>
          <a:p>
            <a:pPr lvl="1"/>
            <a:r>
              <a:rPr lang="en-US" sz="1600" dirty="0"/>
              <a:t>Customize audited events as per your requirements using Powershell or REST API</a:t>
            </a:r>
          </a:p>
          <a:p>
            <a:pPr lvl="1"/>
            <a:endParaRPr lang="en-US" sz="1400" dirty="0"/>
          </a:p>
        </p:txBody>
      </p:sp>
    </p:spTree>
    <p:extLst>
      <p:ext uri="{BB962C8B-B14F-4D97-AF65-F5344CB8AC3E}">
        <p14:creationId xmlns:p14="http://schemas.microsoft.com/office/powerpoint/2010/main" val="3533605463"/>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D41AA33-128F-48C0-900A-9B00997F7A49}"/>
              </a:ext>
            </a:extLst>
          </p:cNvPr>
          <p:cNvSpPr>
            <a:spLocks noGrp="1"/>
          </p:cNvSpPr>
          <p:nvPr>
            <p:ph type="title"/>
          </p:nvPr>
        </p:nvSpPr>
        <p:spPr>
          <a:xfrm>
            <a:off x="655320" y="365125"/>
            <a:ext cx="9013052" cy="1623312"/>
          </a:xfrm>
        </p:spPr>
        <p:txBody>
          <a:bodyPr anchor="b">
            <a:normAutofit/>
          </a:bodyPr>
          <a:lstStyle/>
          <a:p>
            <a:r>
              <a:rPr lang="en-US" sz="4000" dirty="0"/>
              <a:t>Security</a:t>
            </a:r>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DB2DEF2-7077-4471-B1E1-D4F2E9E6653A}"/>
              </a:ext>
            </a:extLst>
          </p:cNvPr>
          <p:cNvSpPr>
            <a:spLocks noGrp="1"/>
          </p:cNvSpPr>
          <p:nvPr>
            <p:ph idx="1"/>
          </p:nvPr>
        </p:nvSpPr>
        <p:spPr>
          <a:xfrm>
            <a:off x="655320" y="2353564"/>
            <a:ext cx="10338262" cy="4504435"/>
          </a:xfrm>
        </p:spPr>
        <p:txBody>
          <a:bodyPr>
            <a:normAutofit lnSpcReduction="10000"/>
          </a:bodyPr>
          <a:lstStyle/>
          <a:p>
            <a:pPr marL="0" indent="0">
              <a:buNone/>
            </a:pPr>
            <a:r>
              <a:rPr lang="en-US" sz="2000" dirty="0"/>
              <a:t>Threat Detection</a:t>
            </a:r>
          </a:p>
          <a:p>
            <a:pPr lvl="1"/>
            <a:r>
              <a:rPr lang="en-US" sz="1600" dirty="0"/>
              <a:t>Act upon security or policy violations discovered by Auditing very easily – SQL Injection detection</a:t>
            </a:r>
          </a:p>
          <a:p>
            <a:pPr lvl="1"/>
            <a:r>
              <a:rPr lang="en-US" sz="1600" dirty="0"/>
              <a:t>Runs multiple algorithms in the background and acts on the potential security violations</a:t>
            </a:r>
          </a:p>
          <a:p>
            <a:pPr marL="0" indent="0">
              <a:buNone/>
            </a:pPr>
            <a:endParaRPr lang="en-US" sz="2000" dirty="0"/>
          </a:p>
          <a:p>
            <a:pPr marL="0" indent="0">
              <a:buNone/>
            </a:pPr>
            <a:r>
              <a:rPr lang="en-US" sz="2000" dirty="0"/>
              <a:t>Encryption</a:t>
            </a:r>
          </a:p>
          <a:p>
            <a:pPr lvl="1"/>
            <a:r>
              <a:rPr lang="en-US" sz="1600" dirty="0"/>
              <a:t>Enable Always Encrypted feature for protecting your sensitive data in-flight and at rest.</a:t>
            </a:r>
          </a:p>
          <a:p>
            <a:pPr marL="0" indent="0">
              <a:buNone/>
            </a:pPr>
            <a:endParaRPr lang="en-US" sz="2000" dirty="0"/>
          </a:p>
          <a:p>
            <a:pPr marL="0" indent="0">
              <a:buNone/>
            </a:pPr>
            <a:r>
              <a:rPr lang="en-US" sz="2000" dirty="0"/>
              <a:t>Key Management</a:t>
            </a:r>
          </a:p>
          <a:p>
            <a:pPr lvl="1"/>
            <a:r>
              <a:rPr lang="en-US" sz="1600" dirty="0"/>
              <a:t>Use Azure Key Vault to protect the keys – AE or TDE.</a:t>
            </a:r>
          </a:p>
          <a:p>
            <a:pPr lvl="1"/>
            <a:r>
              <a:rPr lang="en-US" sz="1600" dirty="0"/>
              <a:t>Regularly rotate encryption keys. The rotation frequency should align with both your internal organization regulations and compliance requirements. </a:t>
            </a:r>
          </a:p>
          <a:p>
            <a:pPr marL="0" indent="0">
              <a:buNone/>
            </a:pPr>
            <a:endParaRPr lang="en-US" sz="2000" dirty="0"/>
          </a:p>
          <a:p>
            <a:pPr marL="0" indent="0">
              <a:buNone/>
            </a:pPr>
            <a:r>
              <a:rPr lang="en-US" sz="2000" dirty="0"/>
              <a:t>Security Traffic</a:t>
            </a:r>
          </a:p>
          <a:p>
            <a:pPr lvl="1"/>
            <a:r>
              <a:rPr lang="en-US" sz="1600" dirty="0"/>
              <a:t>Express Route: extend your corporate network into the Azure platform over a private connection.</a:t>
            </a:r>
          </a:p>
          <a:p>
            <a:pPr marL="0" indent="0">
              <a:buNone/>
            </a:pPr>
            <a:endParaRPr lang="en-US" sz="1600" dirty="0"/>
          </a:p>
          <a:p>
            <a:pPr lvl="1"/>
            <a:endParaRPr lang="en-US" sz="1600" dirty="0"/>
          </a:p>
        </p:txBody>
      </p:sp>
    </p:spTree>
    <p:extLst>
      <p:ext uri="{BB962C8B-B14F-4D97-AF65-F5344CB8AC3E}">
        <p14:creationId xmlns:p14="http://schemas.microsoft.com/office/powerpoint/2010/main" val="3765904582"/>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853</TotalTime>
  <Words>1447</Words>
  <Application>Microsoft Office PowerPoint</Application>
  <PresentationFormat>Widescreen</PresentationFormat>
  <Paragraphs>182</Paragraphs>
  <Slides>17</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Segoe UI</vt:lpstr>
      <vt:lpstr>Office Theme</vt:lpstr>
      <vt:lpstr>PowerPoint Presentation</vt:lpstr>
      <vt:lpstr>Agenda</vt:lpstr>
      <vt:lpstr>BCDR</vt:lpstr>
      <vt:lpstr>BCDR.. Options?</vt:lpstr>
      <vt:lpstr>BCDR.. How do I choose?</vt:lpstr>
      <vt:lpstr>BCDR… Anything else?</vt:lpstr>
      <vt:lpstr>Security</vt:lpstr>
      <vt:lpstr>Security</vt:lpstr>
      <vt:lpstr>Security</vt:lpstr>
      <vt:lpstr>Monitoring &amp; Maintenance</vt:lpstr>
      <vt:lpstr>Monitoring &amp; Maintenance</vt:lpstr>
      <vt:lpstr>Monitoring &amp; Maintenance</vt:lpstr>
      <vt:lpstr>Monitoring &amp; Maintenance</vt:lpstr>
      <vt:lpstr>Application Characteristics</vt:lpstr>
      <vt:lpstr>Application Characteristics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Sumit Sarabhai</dc:creator>
  <cp:lastModifiedBy>Sumit Sarabhai</cp:lastModifiedBy>
  <cp:revision>37</cp:revision>
  <dcterms:created xsi:type="dcterms:W3CDTF">2018-11-30T14:28:36Z</dcterms:created>
  <dcterms:modified xsi:type="dcterms:W3CDTF">2018-12-01T04:43:15Z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sumitsar@microsoft.com</vt:lpwstr>
  </property>
  <property fmtid="{D5CDD505-2E9C-101B-9397-08002B2CF9AE}" pid="5" name="MSIP_Label_f42aa342-8706-4288-bd11-ebb85995028c_SetDate">
    <vt:lpwstr>2018-11-30T14:29:47.8112073Z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