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8" r:id="rId4"/>
    <p:sldId id="269" r:id="rId5"/>
    <p:sldId id="270" r:id="rId6"/>
    <p:sldId id="272" r:id="rId7"/>
    <p:sldId id="273" r:id="rId8"/>
    <p:sldId id="274" r:id="rId9"/>
    <p:sldId id="275" r:id="rId10"/>
    <p:sldId id="276" r:id="rId11"/>
    <p:sldId id="271" r:id="rId12"/>
    <p:sldId id="27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805EE0-2B97-4D52-A37B-BDDEE4EA0F1F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25CC86CE-99FC-4069-92B6-B68C168657E0}">
      <dgm:prSet phldrT="[Text]"/>
      <dgm:spPr/>
      <dgm:t>
        <a:bodyPr/>
        <a:lstStyle/>
        <a:p>
          <a:r>
            <a:rPr lang="en-US" dirty="0" smtClean="0"/>
            <a:t>Elastic Pools</a:t>
          </a:r>
          <a:endParaRPr lang="en-US" dirty="0"/>
        </a:p>
      </dgm:t>
    </dgm:pt>
    <dgm:pt modelId="{7B094EF7-6A23-4FFE-A882-ECB7BD2CC786}" type="parTrans" cxnId="{DD60B867-FCA5-4F14-B500-2EFC5E1CD606}">
      <dgm:prSet/>
      <dgm:spPr/>
      <dgm:t>
        <a:bodyPr/>
        <a:lstStyle/>
        <a:p>
          <a:endParaRPr lang="en-US"/>
        </a:p>
      </dgm:t>
    </dgm:pt>
    <dgm:pt modelId="{627E11B4-A7D2-401C-80B8-99BFEB1DA398}" type="sibTrans" cxnId="{DD60B867-FCA5-4F14-B500-2EFC5E1CD606}">
      <dgm:prSet/>
      <dgm:spPr/>
      <dgm:t>
        <a:bodyPr/>
        <a:lstStyle/>
        <a:p>
          <a:endParaRPr lang="en-US"/>
        </a:p>
      </dgm:t>
    </dgm:pt>
    <dgm:pt modelId="{B9F8370D-74DA-422B-9C45-A2BE249A449C}">
      <dgm:prSet phldrT="[Text]"/>
      <dgm:spPr/>
      <dgm:t>
        <a:bodyPr/>
        <a:lstStyle/>
        <a:p>
          <a:r>
            <a:rPr lang="en-US" dirty="0" smtClean="0"/>
            <a:t>Elastic Jobs</a:t>
          </a:r>
          <a:endParaRPr lang="en-US" dirty="0"/>
        </a:p>
      </dgm:t>
    </dgm:pt>
    <dgm:pt modelId="{C543E0E6-CD00-4BC6-B6C4-CB1F7B802863}" type="parTrans" cxnId="{7A6B1537-BC1E-4320-BEA9-BBA36874D262}">
      <dgm:prSet/>
      <dgm:spPr/>
      <dgm:t>
        <a:bodyPr/>
        <a:lstStyle/>
        <a:p>
          <a:endParaRPr lang="en-US"/>
        </a:p>
      </dgm:t>
    </dgm:pt>
    <dgm:pt modelId="{2C0E80DF-0E45-4869-95AA-39BCA0B5E41E}" type="sibTrans" cxnId="{7A6B1537-BC1E-4320-BEA9-BBA36874D262}">
      <dgm:prSet/>
      <dgm:spPr/>
      <dgm:t>
        <a:bodyPr/>
        <a:lstStyle/>
        <a:p>
          <a:endParaRPr lang="en-US"/>
        </a:p>
      </dgm:t>
    </dgm:pt>
    <dgm:pt modelId="{FA59FCB4-7BD5-4921-B78D-48C91B46B287}">
      <dgm:prSet phldrT="[Text]"/>
      <dgm:spPr/>
      <dgm:t>
        <a:bodyPr/>
        <a:lstStyle/>
        <a:p>
          <a:r>
            <a:rPr lang="en-US" dirty="0" smtClean="0"/>
            <a:t>Elastic Queries</a:t>
          </a:r>
          <a:endParaRPr lang="en-US" dirty="0"/>
        </a:p>
      </dgm:t>
    </dgm:pt>
    <dgm:pt modelId="{D0249772-3DA1-4825-9F6D-E322E348C206}" type="parTrans" cxnId="{25F72A01-0E3B-477E-BCF4-9AED9F940AAF}">
      <dgm:prSet/>
      <dgm:spPr/>
      <dgm:t>
        <a:bodyPr/>
        <a:lstStyle/>
        <a:p>
          <a:endParaRPr lang="en-US"/>
        </a:p>
      </dgm:t>
    </dgm:pt>
    <dgm:pt modelId="{99E88B77-AAAE-49E6-9069-2069F83E684B}" type="sibTrans" cxnId="{25F72A01-0E3B-477E-BCF4-9AED9F940AAF}">
      <dgm:prSet/>
      <dgm:spPr/>
      <dgm:t>
        <a:bodyPr/>
        <a:lstStyle/>
        <a:p>
          <a:endParaRPr lang="en-US"/>
        </a:p>
      </dgm:t>
    </dgm:pt>
    <dgm:pt modelId="{275FF6F1-A9DC-4F91-AC8B-7360510602BE}">
      <dgm:prSet/>
      <dgm:spPr/>
      <dgm:t>
        <a:bodyPr/>
        <a:lstStyle/>
        <a:p>
          <a:r>
            <a:rPr lang="en-US" dirty="0" smtClean="0"/>
            <a:t>Elastic Pool is a collection of Azure SQL databases grouped together for saving cost.</a:t>
          </a:r>
          <a:endParaRPr lang="en-US" dirty="0"/>
        </a:p>
      </dgm:t>
    </dgm:pt>
    <dgm:pt modelId="{2D7D1DB7-1D9D-45CE-906C-E6E3429BA609}" type="parTrans" cxnId="{BAA5A6C3-BB94-4FF3-A454-B61BB97628A2}">
      <dgm:prSet/>
      <dgm:spPr/>
      <dgm:t>
        <a:bodyPr/>
        <a:lstStyle/>
        <a:p>
          <a:endParaRPr lang="en-US"/>
        </a:p>
      </dgm:t>
    </dgm:pt>
    <dgm:pt modelId="{8DF6D249-6CC0-4747-83EA-718EF6D2D7AB}" type="sibTrans" cxnId="{BAA5A6C3-BB94-4FF3-A454-B61BB97628A2}">
      <dgm:prSet/>
      <dgm:spPr/>
      <dgm:t>
        <a:bodyPr/>
        <a:lstStyle/>
        <a:p>
          <a:endParaRPr lang="en-US"/>
        </a:p>
      </dgm:t>
    </dgm:pt>
    <dgm:pt modelId="{92B8B02D-7CD5-4CA4-A9B3-15C07C00AEAD}">
      <dgm:prSet/>
      <dgm:spPr/>
      <dgm:t>
        <a:bodyPr/>
        <a:lstStyle/>
        <a:p>
          <a:r>
            <a:rPr lang="en-US" dirty="0" smtClean="0"/>
            <a:t>Elastic Database Jobs helps run one or more T-SQL scripts in parallel across large number of DB’s.</a:t>
          </a:r>
          <a:endParaRPr lang="en-US" dirty="0"/>
        </a:p>
      </dgm:t>
    </dgm:pt>
    <dgm:pt modelId="{D977986D-9034-47C6-887B-02006B44811F}" type="parTrans" cxnId="{232D5560-D03B-4DA4-AEA4-62C55314CA1A}">
      <dgm:prSet/>
      <dgm:spPr/>
      <dgm:t>
        <a:bodyPr/>
        <a:lstStyle/>
        <a:p>
          <a:endParaRPr lang="en-US"/>
        </a:p>
      </dgm:t>
    </dgm:pt>
    <dgm:pt modelId="{BFF0C4CB-D7E2-401A-8B91-5E99C7F20165}" type="sibTrans" cxnId="{232D5560-D03B-4DA4-AEA4-62C55314CA1A}">
      <dgm:prSet/>
      <dgm:spPr/>
      <dgm:t>
        <a:bodyPr/>
        <a:lstStyle/>
        <a:p>
          <a:endParaRPr lang="en-US"/>
        </a:p>
      </dgm:t>
    </dgm:pt>
    <dgm:pt modelId="{6D804EE3-F769-4C17-A1AB-FF3A7479CBA7}">
      <dgm:prSet/>
      <dgm:spPr/>
      <dgm:t>
        <a:bodyPr/>
        <a:lstStyle/>
        <a:p>
          <a:r>
            <a:rPr lang="en-US" dirty="0" smtClean="0"/>
            <a:t>Elastic Queries allows to perform cross-database queries to access remote tables.</a:t>
          </a:r>
          <a:endParaRPr lang="en-US" dirty="0"/>
        </a:p>
      </dgm:t>
    </dgm:pt>
    <dgm:pt modelId="{FE981727-486E-4FED-B8F8-549E1A7A3071}" type="parTrans" cxnId="{7C16BF7C-1E3B-4B37-AC87-AA20D242751E}">
      <dgm:prSet/>
      <dgm:spPr/>
      <dgm:t>
        <a:bodyPr/>
        <a:lstStyle/>
        <a:p>
          <a:endParaRPr lang="en-US"/>
        </a:p>
      </dgm:t>
    </dgm:pt>
    <dgm:pt modelId="{2E0D4D75-A9C8-42B6-9215-DAD735230124}" type="sibTrans" cxnId="{7C16BF7C-1E3B-4B37-AC87-AA20D242751E}">
      <dgm:prSet/>
      <dgm:spPr/>
      <dgm:t>
        <a:bodyPr/>
        <a:lstStyle/>
        <a:p>
          <a:endParaRPr lang="en-US"/>
        </a:p>
      </dgm:t>
    </dgm:pt>
    <dgm:pt modelId="{F379A658-ED14-4189-986A-964D77B5FD02}" type="pres">
      <dgm:prSet presAssocID="{80805EE0-2B97-4D52-A37B-BDDEE4EA0F1F}" presName="diagram" presStyleCnt="0">
        <dgm:presLayoutVars>
          <dgm:dir/>
          <dgm:animLvl val="lvl"/>
          <dgm:resizeHandles val="exact"/>
        </dgm:presLayoutVars>
      </dgm:prSet>
      <dgm:spPr/>
    </dgm:pt>
    <dgm:pt modelId="{DEFF5533-9F7A-411D-8FAA-5698DA6E66CF}" type="pres">
      <dgm:prSet presAssocID="{25CC86CE-99FC-4069-92B6-B68C168657E0}" presName="compNode" presStyleCnt="0"/>
      <dgm:spPr/>
    </dgm:pt>
    <dgm:pt modelId="{4D27CA26-4E9E-4FF6-95B8-E33C559AF491}" type="pres">
      <dgm:prSet presAssocID="{25CC86CE-99FC-4069-92B6-B68C168657E0}" presName="childRect" presStyleLbl="bgAcc1" presStyleIdx="0" presStyleCnt="3" custLinFactNeighborX="7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AA74C5-4326-4D4D-ACF1-DA9EFAF3D578}" type="pres">
      <dgm:prSet presAssocID="{25CC86CE-99FC-4069-92B6-B68C168657E0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AB7BA-D4D2-455B-A714-AC2D5DAD3EFD}" type="pres">
      <dgm:prSet presAssocID="{25CC86CE-99FC-4069-92B6-B68C168657E0}" presName="parentRect" presStyleLbl="alignNode1" presStyleIdx="0" presStyleCnt="3"/>
      <dgm:spPr/>
      <dgm:t>
        <a:bodyPr/>
        <a:lstStyle/>
        <a:p>
          <a:endParaRPr lang="en-US"/>
        </a:p>
      </dgm:t>
    </dgm:pt>
    <dgm:pt modelId="{1240F263-E44A-4366-AEC2-ED2E87F95D76}" type="pres">
      <dgm:prSet presAssocID="{25CC86CE-99FC-4069-92B6-B68C168657E0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649F0F7A-D994-49FA-8D2A-C59197814B38}" type="pres">
      <dgm:prSet presAssocID="{627E11B4-A7D2-401C-80B8-99BFEB1DA39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043B46D4-E1E5-4543-A5DF-8EC6D47C57F1}" type="pres">
      <dgm:prSet presAssocID="{B9F8370D-74DA-422B-9C45-A2BE249A449C}" presName="compNode" presStyleCnt="0"/>
      <dgm:spPr/>
    </dgm:pt>
    <dgm:pt modelId="{B5290B6D-1A53-4237-B368-999B3D6EF86B}" type="pres">
      <dgm:prSet presAssocID="{B9F8370D-74DA-422B-9C45-A2BE249A449C}" presName="childRec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1EF6A-9CC9-4225-AA3E-76B55D1D5972}" type="pres">
      <dgm:prSet presAssocID="{B9F8370D-74DA-422B-9C45-A2BE249A449C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D5DEA-6C3B-458F-BDB7-E3B05D095874}" type="pres">
      <dgm:prSet presAssocID="{B9F8370D-74DA-422B-9C45-A2BE249A449C}" presName="parentRect" presStyleLbl="alignNode1" presStyleIdx="1" presStyleCnt="3"/>
      <dgm:spPr/>
      <dgm:t>
        <a:bodyPr/>
        <a:lstStyle/>
        <a:p>
          <a:endParaRPr lang="en-US"/>
        </a:p>
      </dgm:t>
    </dgm:pt>
    <dgm:pt modelId="{1941F6AB-6B68-46E0-AAE0-CBB3C4BA7C7B}" type="pres">
      <dgm:prSet presAssocID="{B9F8370D-74DA-422B-9C45-A2BE249A449C}" presName="adorn" presStyleLbl="fgAccFollow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</dgm:spPr>
    </dgm:pt>
    <dgm:pt modelId="{4725DD5C-0C1D-4EEB-B703-994EC7951463}" type="pres">
      <dgm:prSet presAssocID="{2C0E80DF-0E45-4869-95AA-39BCA0B5E41E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00566B5-3FCE-4C2B-A799-A04D8FC61C2C}" type="pres">
      <dgm:prSet presAssocID="{FA59FCB4-7BD5-4921-B78D-48C91B46B287}" presName="compNode" presStyleCnt="0"/>
      <dgm:spPr/>
    </dgm:pt>
    <dgm:pt modelId="{EC86F0E7-69FA-4F7C-BA85-823AEF073D5D}" type="pres">
      <dgm:prSet presAssocID="{FA59FCB4-7BD5-4921-B78D-48C91B46B287}" presName="childRec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D066E2-F869-4DAC-8AA0-45DF2823CC2F}" type="pres">
      <dgm:prSet presAssocID="{FA59FCB4-7BD5-4921-B78D-48C91B46B287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D071E-D41C-47D3-98B8-BFA3A85CB28E}" type="pres">
      <dgm:prSet presAssocID="{FA59FCB4-7BD5-4921-B78D-48C91B46B287}" presName="parentRect" presStyleLbl="alignNode1" presStyleIdx="2" presStyleCnt="3"/>
      <dgm:spPr/>
      <dgm:t>
        <a:bodyPr/>
        <a:lstStyle/>
        <a:p>
          <a:endParaRPr lang="en-US"/>
        </a:p>
      </dgm:t>
    </dgm:pt>
    <dgm:pt modelId="{5312F02E-27D1-48E5-84A7-618031460837}" type="pres">
      <dgm:prSet presAssocID="{FA59FCB4-7BD5-4921-B78D-48C91B46B287}" presName="adorn" presStyleLbl="fgAccFollow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</dgm:ptLst>
  <dgm:cxnLst>
    <dgm:cxn modelId="{79C76C2C-81E7-4A6C-B3E9-CE6C04453D3F}" type="presOf" srcId="{6D804EE3-F769-4C17-A1AB-FF3A7479CBA7}" destId="{EC86F0E7-69FA-4F7C-BA85-823AEF073D5D}" srcOrd="0" destOrd="0" presId="urn:microsoft.com/office/officeart/2005/8/layout/bList2"/>
    <dgm:cxn modelId="{25F72A01-0E3B-477E-BCF4-9AED9F940AAF}" srcId="{80805EE0-2B97-4D52-A37B-BDDEE4EA0F1F}" destId="{FA59FCB4-7BD5-4921-B78D-48C91B46B287}" srcOrd="2" destOrd="0" parTransId="{D0249772-3DA1-4825-9F6D-E322E348C206}" sibTransId="{99E88B77-AAAE-49E6-9069-2069F83E684B}"/>
    <dgm:cxn modelId="{7B506006-BE2E-493F-A323-5E9570DCFEAE}" type="presOf" srcId="{2C0E80DF-0E45-4869-95AA-39BCA0B5E41E}" destId="{4725DD5C-0C1D-4EEB-B703-994EC7951463}" srcOrd="0" destOrd="0" presId="urn:microsoft.com/office/officeart/2005/8/layout/bList2"/>
    <dgm:cxn modelId="{04B211E3-C733-4736-9327-A31FA6899A10}" type="presOf" srcId="{92B8B02D-7CD5-4CA4-A9B3-15C07C00AEAD}" destId="{B5290B6D-1A53-4237-B368-999B3D6EF86B}" srcOrd="0" destOrd="0" presId="urn:microsoft.com/office/officeart/2005/8/layout/bList2"/>
    <dgm:cxn modelId="{6960D0F3-47D2-45B7-9537-EA93D83C39BF}" type="presOf" srcId="{275FF6F1-A9DC-4F91-AC8B-7360510602BE}" destId="{4D27CA26-4E9E-4FF6-95B8-E33C559AF491}" srcOrd="0" destOrd="0" presId="urn:microsoft.com/office/officeart/2005/8/layout/bList2"/>
    <dgm:cxn modelId="{A3DBCC7B-A91A-490D-A397-994D2A4E75BB}" type="presOf" srcId="{25CC86CE-99FC-4069-92B6-B68C168657E0}" destId="{D6AA74C5-4326-4D4D-ACF1-DA9EFAF3D578}" srcOrd="0" destOrd="0" presId="urn:microsoft.com/office/officeart/2005/8/layout/bList2"/>
    <dgm:cxn modelId="{BAA5A6C3-BB94-4FF3-A454-B61BB97628A2}" srcId="{25CC86CE-99FC-4069-92B6-B68C168657E0}" destId="{275FF6F1-A9DC-4F91-AC8B-7360510602BE}" srcOrd="0" destOrd="0" parTransId="{2D7D1DB7-1D9D-45CE-906C-E6E3429BA609}" sibTransId="{8DF6D249-6CC0-4747-83EA-718EF6D2D7AB}"/>
    <dgm:cxn modelId="{7A6B1537-BC1E-4320-BEA9-BBA36874D262}" srcId="{80805EE0-2B97-4D52-A37B-BDDEE4EA0F1F}" destId="{B9F8370D-74DA-422B-9C45-A2BE249A449C}" srcOrd="1" destOrd="0" parTransId="{C543E0E6-CD00-4BC6-B6C4-CB1F7B802863}" sibTransId="{2C0E80DF-0E45-4869-95AA-39BCA0B5E41E}"/>
    <dgm:cxn modelId="{659D1750-84A7-4260-B83A-C9658AC415F8}" type="presOf" srcId="{FA59FCB4-7BD5-4921-B78D-48C91B46B287}" destId="{A6ED071E-D41C-47D3-98B8-BFA3A85CB28E}" srcOrd="1" destOrd="0" presId="urn:microsoft.com/office/officeart/2005/8/layout/bList2"/>
    <dgm:cxn modelId="{9CC5662E-7AA1-4D30-A1CC-533FA624CB50}" type="presOf" srcId="{FA59FCB4-7BD5-4921-B78D-48C91B46B287}" destId="{D0D066E2-F869-4DAC-8AA0-45DF2823CC2F}" srcOrd="0" destOrd="0" presId="urn:microsoft.com/office/officeart/2005/8/layout/bList2"/>
    <dgm:cxn modelId="{44014032-07F4-4A84-A84D-89464F8B26F5}" type="presOf" srcId="{627E11B4-A7D2-401C-80B8-99BFEB1DA398}" destId="{649F0F7A-D994-49FA-8D2A-C59197814B38}" srcOrd="0" destOrd="0" presId="urn:microsoft.com/office/officeart/2005/8/layout/bList2"/>
    <dgm:cxn modelId="{DD60B867-FCA5-4F14-B500-2EFC5E1CD606}" srcId="{80805EE0-2B97-4D52-A37B-BDDEE4EA0F1F}" destId="{25CC86CE-99FC-4069-92B6-B68C168657E0}" srcOrd="0" destOrd="0" parTransId="{7B094EF7-6A23-4FFE-A882-ECB7BD2CC786}" sibTransId="{627E11B4-A7D2-401C-80B8-99BFEB1DA398}"/>
    <dgm:cxn modelId="{F561E450-AC3F-4FFC-BB16-19ECA505944B}" type="presOf" srcId="{80805EE0-2B97-4D52-A37B-BDDEE4EA0F1F}" destId="{F379A658-ED14-4189-986A-964D77B5FD02}" srcOrd="0" destOrd="0" presId="urn:microsoft.com/office/officeart/2005/8/layout/bList2"/>
    <dgm:cxn modelId="{664B5727-E5FC-44A0-846C-4D0D35AEC239}" type="presOf" srcId="{B9F8370D-74DA-422B-9C45-A2BE249A449C}" destId="{0481EF6A-9CC9-4225-AA3E-76B55D1D5972}" srcOrd="0" destOrd="0" presId="urn:microsoft.com/office/officeart/2005/8/layout/bList2"/>
    <dgm:cxn modelId="{3482D336-E196-43A3-A60F-37DF0A3D0D39}" type="presOf" srcId="{25CC86CE-99FC-4069-92B6-B68C168657E0}" destId="{5A6AB7BA-D4D2-455B-A714-AC2D5DAD3EFD}" srcOrd="1" destOrd="0" presId="urn:microsoft.com/office/officeart/2005/8/layout/bList2"/>
    <dgm:cxn modelId="{232D5560-D03B-4DA4-AEA4-62C55314CA1A}" srcId="{B9F8370D-74DA-422B-9C45-A2BE249A449C}" destId="{92B8B02D-7CD5-4CA4-A9B3-15C07C00AEAD}" srcOrd="0" destOrd="0" parTransId="{D977986D-9034-47C6-887B-02006B44811F}" sibTransId="{BFF0C4CB-D7E2-401A-8B91-5E99C7F20165}"/>
    <dgm:cxn modelId="{7C16BF7C-1E3B-4B37-AC87-AA20D242751E}" srcId="{FA59FCB4-7BD5-4921-B78D-48C91B46B287}" destId="{6D804EE3-F769-4C17-A1AB-FF3A7479CBA7}" srcOrd="0" destOrd="0" parTransId="{FE981727-486E-4FED-B8F8-549E1A7A3071}" sibTransId="{2E0D4D75-A9C8-42B6-9215-DAD735230124}"/>
    <dgm:cxn modelId="{31DC225F-0FFF-46F4-9F61-71E0FD9B55BA}" type="presOf" srcId="{B9F8370D-74DA-422B-9C45-A2BE249A449C}" destId="{E60D5DEA-6C3B-458F-BDB7-E3B05D095874}" srcOrd="1" destOrd="0" presId="urn:microsoft.com/office/officeart/2005/8/layout/bList2"/>
    <dgm:cxn modelId="{A9D61EE9-F8BE-4BCD-B253-4F52638163D4}" type="presParOf" srcId="{F379A658-ED14-4189-986A-964D77B5FD02}" destId="{DEFF5533-9F7A-411D-8FAA-5698DA6E66CF}" srcOrd="0" destOrd="0" presId="urn:microsoft.com/office/officeart/2005/8/layout/bList2"/>
    <dgm:cxn modelId="{17C9A689-776B-4888-9951-B0EA2C54674F}" type="presParOf" srcId="{DEFF5533-9F7A-411D-8FAA-5698DA6E66CF}" destId="{4D27CA26-4E9E-4FF6-95B8-E33C559AF491}" srcOrd="0" destOrd="0" presId="urn:microsoft.com/office/officeart/2005/8/layout/bList2"/>
    <dgm:cxn modelId="{7F662379-3E6F-4B4F-A24D-506E184F53A8}" type="presParOf" srcId="{DEFF5533-9F7A-411D-8FAA-5698DA6E66CF}" destId="{D6AA74C5-4326-4D4D-ACF1-DA9EFAF3D578}" srcOrd="1" destOrd="0" presId="urn:microsoft.com/office/officeart/2005/8/layout/bList2"/>
    <dgm:cxn modelId="{78C0D484-B534-4DD0-9820-41B7ECB4E923}" type="presParOf" srcId="{DEFF5533-9F7A-411D-8FAA-5698DA6E66CF}" destId="{5A6AB7BA-D4D2-455B-A714-AC2D5DAD3EFD}" srcOrd="2" destOrd="0" presId="urn:microsoft.com/office/officeart/2005/8/layout/bList2"/>
    <dgm:cxn modelId="{5BDCD8EA-A52D-48FA-8A57-99C7476079F3}" type="presParOf" srcId="{DEFF5533-9F7A-411D-8FAA-5698DA6E66CF}" destId="{1240F263-E44A-4366-AEC2-ED2E87F95D76}" srcOrd="3" destOrd="0" presId="urn:microsoft.com/office/officeart/2005/8/layout/bList2"/>
    <dgm:cxn modelId="{DAAA2689-15B0-48E5-907B-DC3B3784BC56}" type="presParOf" srcId="{F379A658-ED14-4189-986A-964D77B5FD02}" destId="{649F0F7A-D994-49FA-8D2A-C59197814B38}" srcOrd="1" destOrd="0" presId="urn:microsoft.com/office/officeart/2005/8/layout/bList2"/>
    <dgm:cxn modelId="{9B077A24-4F7D-4AF1-A07E-3241F905CAD4}" type="presParOf" srcId="{F379A658-ED14-4189-986A-964D77B5FD02}" destId="{043B46D4-E1E5-4543-A5DF-8EC6D47C57F1}" srcOrd="2" destOrd="0" presId="urn:microsoft.com/office/officeart/2005/8/layout/bList2"/>
    <dgm:cxn modelId="{B9FD8C86-7A10-4BFE-8DF5-ACEF4EA3A237}" type="presParOf" srcId="{043B46D4-E1E5-4543-A5DF-8EC6D47C57F1}" destId="{B5290B6D-1A53-4237-B368-999B3D6EF86B}" srcOrd="0" destOrd="0" presId="urn:microsoft.com/office/officeart/2005/8/layout/bList2"/>
    <dgm:cxn modelId="{8E295223-2D7E-4C08-B434-A3587C7EA04D}" type="presParOf" srcId="{043B46D4-E1E5-4543-A5DF-8EC6D47C57F1}" destId="{0481EF6A-9CC9-4225-AA3E-76B55D1D5972}" srcOrd="1" destOrd="0" presId="urn:microsoft.com/office/officeart/2005/8/layout/bList2"/>
    <dgm:cxn modelId="{DCC51A6A-9FC1-47E5-B118-BCE0B5980A52}" type="presParOf" srcId="{043B46D4-E1E5-4543-A5DF-8EC6D47C57F1}" destId="{E60D5DEA-6C3B-458F-BDB7-E3B05D095874}" srcOrd="2" destOrd="0" presId="urn:microsoft.com/office/officeart/2005/8/layout/bList2"/>
    <dgm:cxn modelId="{BD1D06D4-554B-4825-8DFD-57D370C6ADB2}" type="presParOf" srcId="{043B46D4-E1E5-4543-A5DF-8EC6D47C57F1}" destId="{1941F6AB-6B68-46E0-AAE0-CBB3C4BA7C7B}" srcOrd="3" destOrd="0" presId="urn:microsoft.com/office/officeart/2005/8/layout/bList2"/>
    <dgm:cxn modelId="{18F0D6A8-D23D-4E7C-A294-3812EC826A99}" type="presParOf" srcId="{F379A658-ED14-4189-986A-964D77B5FD02}" destId="{4725DD5C-0C1D-4EEB-B703-994EC7951463}" srcOrd="3" destOrd="0" presId="urn:microsoft.com/office/officeart/2005/8/layout/bList2"/>
    <dgm:cxn modelId="{7959CF64-9703-4242-AD17-A495FA8DA9CA}" type="presParOf" srcId="{F379A658-ED14-4189-986A-964D77B5FD02}" destId="{300566B5-3FCE-4C2B-A799-A04D8FC61C2C}" srcOrd="4" destOrd="0" presId="urn:microsoft.com/office/officeart/2005/8/layout/bList2"/>
    <dgm:cxn modelId="{192EF1D9-1C78-4DB1-9E18-A8F3B4AEA666}" type="presParOf" srcId="{300566B5-3FCE-4C2B-A799-A04D8FC61C2C}" destId="{EC86F0E7-69FA-4F7C-BA85-823AEF073D5D}" srcOrd="0" destOrd="0" presId="urn:microsoft.com/office/officeart/2005/8/layout/bList2"/>
    <dgm:cxn modelId="{3A25A695-B152-4D7C-B33F-DC03F0CB9F74}" type="presParOf" srcId="{300566B5-3FCE-4C2B-A799-A04D8FC61C2C}" destId="{D0D066E2-F869-4DAC-8AA0-45DF2823CC2F}" srcOrd="1" destOrd="0" presId="urn:microsoft.com/office/officeart/2005/8/layout/bList2"/>
    <dgm:cxn modelId="{5D4B046B-8CE3-4C2A-A1C7-02DAA73C936E}" type="presParOf" srcId="{300566B5-3FCE-4C2B-A799-A04D8FC61C2C}" destId="{A6ED071E-D41C-47D3-98B8-BFA3A85CB28E}" srcOrd="2" destOrd="0" presId="urn:microsoft.com/office/officeart/2005/8/layout/bList2"/>
    <dgm:cxn modelId="{26839AA5-A098-4528-A549-49A9BA8AEE0F}" type="presParOf" srcId="{300566B5-3FCE-4C2B-A799-A04D8FC61C2C}" destId="{5312F02E-27D1-48E5-84A7-618031460837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7CA26-4E9E-4FF6-95B8-E33C559AF491}">
      <dsp:nvSpPr>
        <dsp:cNvPr id="0" name=""/>
        <dsp:cNvSpPr/>
      </dsp:nvSpPr>
      <dsp:spPr>
        <a:xfrm>
          <a:off x="22767" y="521724"/>
          <a:ext cx="2372728" cy="177119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Elastic Pool is a collection of Azure SQL databases grouped together for saving cost.</a:t>
          </a:r>
          <a:endParaRPr lang="en-US" sz="1900" kern="1200" dirty="0"/>
        </a:p>
      </dsp:txBody>
      <dsp:txXfrm>
        <a:off x="64268" y="563225"/>
        <a:ext cx="2289726" cy="1729690"/>
      </dsp:txXfrm>
    </dsp:sp>
    <dsp:sp modelId="{5A6AB7BA-D4D2-455B-A714-AC2D5DAD3EFD}">
      <dsp:nvSpPr>
        <dsp:cNvPr id="0" name=""/>
        <dsp:cNvSpPr/>
      </dsp:nvSpPr>
      <dsp:spPr>
        <a:xfrm>
          <a:off x="5493" y="2292916"/>
          <a:ext cx="2372728" cy="76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Elastic Pools</a:t>
          </a:r>
          <a:endParaRPr lang="en-US" sz="2700" kern="1200" dirty="0"/>
        </a:p>
      </dsp:txBody>
      <dsp:txXfrm>
        <a:off x="5493" y="2292916"/>
        <a:ext cx="1670935" cy="761612"/>
      </dsp:txXfrm>
    </dsp:sp>
    <dsp:sp modelId="{1240F263-E44A-4366-AEC2-ED2E87F95D76}">
      <dsp:nvSpPr>
        <dsp:cNvPr id="0" name=""/>
        <dsp:cNvSpPr/>
      </dsp:nvSpPr>
      <dsp:spPr>
        <a:xfrm>
          <a:off x="1743549" y="2413891"/>
          <a:ext cx="830454" cy="8304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90B6D-1A53-4237-B368-999B3D6EF86B}">
      <dsp:nvSpPr>
        <dsp:cNvPr id="0" name=""/>
        <dsp:cNvSpPr/>
      </dsp:nvSpPr>
      <dsp:spPr>
        <a:xfrm>
          <a:off x="2779744" y="521724"/>
          <a:ext cx="2372728" cy="177119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Elastic Database Jobs helps run one or more T-SQL scripts in parallel across large number of DB’s.</a:t>
          </a:r>
          <a:endParaRPr lang="en-US" sz="1900" kern="1200" dirty="0"/>
        </a:p>
      </dsp:txBody>
      <dsp:txXfrm>
        <a:off x="2821245" y="563225"/>
        <a:ext cx="2289726" cy="1729690"/>
      </dsp:txXfrm>
    </dsp:sp>
    <dsp:sp modelId="{E60D5DEA-6C3B-458F-BDB7-E3B05D095874}">
      <dsp:nvSpPr>
        <dsp:cNvPr id="0" name=""/>
        <dsp:cNvSpPr/>
      </dsp:nvSpPr>
      <dsp:spPr>
        <a:xfrm>
          <a:off x="2779744" y="2292916"/>
          <a:ext cx="2372728" cy="76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Elastic Jobs</a:t>
          </a:r>
          <a:endParaRPr lang="en-US" sz="2700" kern="1200" dirty="0"/>
        </a:p>
      </dsp:txBody>
      <dsp:txXfrm>
        <a:off x="2779744" y="2292916"/>
        <a:ext cx="1670935" cy="761612"/>
      </dsp:txXfrm>
    </dsp:sp>
    <dsp:sp modelId="{1941F6AB-6B68-46E0-AAE0-CBB3C4BA7C7B}">
      <dsp:nvSpPr>
        <dsp:cNvPr id="0" name=""/>
        <dsp:cNvSpPr/>
      </dsp:nvSpPr>
      <dsp:spPr>
        <a:xfrm>
          <a:off x="4517800" y="2413891"/>
          <a:ext cx="830454" cy="830454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6F0E7-69FA-4F7C-BA85-823AEF073D5D}">
      <dsp:nvSpPr>
        <dsp:cNvPr id="0" name=""/>
        <dsp:cNvSpPr/>
      </dsp:nvSpPr>
      <dsp:spPr>
        <a:xfrm>
          <a:off x="5553995" y="521724"/>
          <a:ext cx="2372728" cy="177119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Elastic Queries allows to perform cross-database queries to access remote tables.</a:t>
          </a:r>
          <a:endParaRPr lang="en-US" sz="1900" kern="1200" dirty="0"/>
        </a:p>
      </dsp:txBody>
      <dsp:txXfrm>
        <a:off x="5595496" y="563225"/>
        <a:ext cx="2289726" cy="1729690"/>
      </dsp:txXfrm>
    </dsp:sp>
    <dsp:sp modelId="{A6ED071E-D41C-47D3-98B8-BFA3A85CB28E}">
      <dsp:nvSpPr>
        <dsp:cNvPr id="0" name=""/>
        <dsp:cNvSpPr/>
      </dsp:nvSpPr>
      <dsp:spPr>
        <a:xfrm>
          <a:off x="5553995" y="2292916"/>
          <a:ext cx="2372728" cy="7616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0" rIns="34290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Elastic Queries</a:t>
          </a:r>
          <a:endParaRPr lang="en-US" sz="2700" kern="1200" dirty="0"/>
        </a:p>
      </dsp:txBody>
      <dsp:txXfrm>
        <a:off x="5553995" y="2292916"/>
        <a:ext cx="1670935" cy="761612"/>
      </dsp:txXfrm>
    </dsp:sp>
    <dsp:sp modelId="{5312F02E-27D1-48E5-84A7-618031460837}">
      <dsp:nvSpPr>
        <dsp:cNvPr id="0" name=""/>
        <dsp:cNvSpPr/>
      </dsp:nvSpPr>
      <dsp:spPr>
        <a:xfrm>
          <a:off x="7292051" y="2413891"/>
          <a:ext cx="830454" cy="83045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24B9-0DB4-4361-A24E-7F01F57D8C0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EDB8-903D-46E8-8F56-ABBE3C051D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4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24B9-0DB4-4361-A24E-7F01F57D8C0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EDB8-903D-46E8-8F56-ABBE3C051D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5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24B9-0DB4-4361-A24E-7F01F57D8C0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EDB8-903D-46E8-8F56-ABBE3C051D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87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24B9-0DB4-4361-A24E-7F01F57D8C0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EDB8-903D-46E8-8F56-ABBE3C051D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98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24B9-0DB4-4361-A24E-7F01F57D8C0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EDB8-903D-46E8-8F56-ABBE3C051D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5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24B9-0DB4-4361-A24E-7F01F57D8C0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EDB8-903D-46E8-8F56-ABBE3C051D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2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24B9-0DB4-4361-A24E-7F01F57D8C0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EDB8-903D-46E8-8F56-ABBE3C051D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7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24B9-0DB4-4361-A24E-7F01F57D8C0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EDB8-903D-46E8-8F56-ABBE3C051D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9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24B9-0DB4-4361-A24E-7F01F57D8C0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EDB8-903D-46E8-8F56-ABBE3C051D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0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24B9-0DB4-4361-A24E-7F01F57D8C0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EDB8-903D-46E8-8F56-ABBE3C051D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09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224B9-0DB4-4361-A24E-7F01F57D8C0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7EDB8-903D-46E8-8F56-ABBE3C051D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224B9-0DB4-4361-A24E-7F01F57D8C01}" type="datetimeFigureOut">
              <a:rPr lang="en-US" smtClean="0"/>
              <a:t>12/15/2018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7EDB8-903D-46E8-8F56-ABBE3C051D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5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azure.microsoft.com/en-in/pricing/details/sql-database/single/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090" y="388191"/>
            <a:ext cx="8551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My Actual Topic… Lets Go Elastic… </a:t>
            </a:r>
            <a:r>
              <a:rPr lang="en-US" sz="2800" b="1" dirty="0" smtClean="0">
                <a:solidFill>
                  <a:srgbClr val="FF0000"/>
                </a:solidFill>
              </a:rPr>
              <a:t>Elasticity in SQL Azure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20009947"/>
              </p:ext>
            </p:extLst>
          </p:nvPr>
        </p:nvGraphicFramePr>
        <p:xfrm>
          <a:off x="988203" y="1000664"/>
          <a:ext cx="8128000" cy="3766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66169" y="4589250"/>
            <a:ext cx="846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 talking further on Elasticity a quick </a:t>
            </a:r>
            <a:r>
              <a:rPr lang="en-US" b="1" dirty="0" smtClean="0"/>
              <a:t>5 mins walk through</a:t>
            </a:r>
            <a:r>
              <a:rPr lang="en-US" dirty="0" smtClean="0"/>
              <a:t> on </a:t>
            </a:r>
            <a:r>
              <a:rPr lang="en-US" b="1" dirty="0" smtClean="0">
                <a:solidFill>
                  <a:srgbClr val="FF0000"/>
                </a:solidFill>
              </a:rPr>
              <a:t>Azure SQL Databases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1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090" y="388191"/>
            <a:ext cx="5786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Azure Elastic Pool… </a:t>
            </a:r>
            <a:r>
              <a:rPr lang="en-US" sz="2800" b="1" dirty="0" smtClean="0">
                <a:solidFill>
                  <a:srgbClr val="FF0000"/>
                </a:solidFill>
              </a:rPr>
              <a:t>E</a:t>
            </a:r>
            <a:r>
              <a:rPr lang="en-US" sz="2800" b="1" dirty="0" smtClean="0"/>
              <a:t>quity To </a:t>
            </a:r>
            <a:r>
              <a:rPr lang="en-US" sz="2800" b="1" dirty="0" smtClean="0">
                <a:solidFill>
                  <a:srgbClr val="FF0000"/>
                </a:solidFill>
              </a:rPr>
              <a:t>E</a:t>
            </a:r>
            <a:r>
              <a:rPr lang="en-US" sz="2800" b="1" dirty="0" smtClean="0"/>
              <a:t>quality</a:t>
            </a:r>
            <a:endParaRPr lang="en-US" sz="2800" b="1" dirty="0"/>
          </a:p>
        </p:txBody>
      </p:sp>
      <p:pic>
        <p:nvPicPr>
          <p:cNvPr id="1026" name="Picture 2" descr="Image result for Equity Vs Equali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74" y="1120125"/>
            <a:ext cx="4702681" cy="352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quity Vs Equalit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938" y="2353702"/>
            <a:ext cx="4702681" cy="352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9607" y="65632"/>
            <a:ext cx="2001777" cy="7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6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090" y="388191"/>
            <a:ext cx="288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Azure Elastic Jobs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94589" y="931505"/>
            <a:ext cx="11470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 Database elastic pools are </a:t>
            </a:r>
            <a:r>
              <a:rPr lang="en-US" dirty="0" smtClean="0"/>
              <a:t>simple</a:t>
            </a:r>
            <a:r>
              <a:rPr lang="en-US" dirty="0"/>
              <a:t>, cost-effective solution for managing and scaling multiple databases that have varying and unpredictable usage demands.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584" y="1656125"/>
            <a:ext cx="114702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egoe UI" panose="020B0502040204020203" pitchFamily="34" charset="0"/>
              </a:rPr>
              <a:t>The databases in an elastic pool are on a single Azure SQL Database server and share a set number of resources at a set price.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4584" y="2072968"/>
            <a:ext cx="114702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common application pattern is to provision a single database for each customer</a:t>
            </a:r>
            <a:r>
              <a:rPr lang="en-US" dirty="0" smtClean="0"/>
              <a:t>. But different customers have different </a:t>
            </a:r>
          </a:p>
          <a:p>
            <a:r>
              <a:rPr lang="en-US" dirty="0" smtClean="0"/>
              <a:t>varying </a:t>
            </a:r>
            <a:r>
              <a:rPr lang="en-US" dirty="0"/>
              <a:t>and unpredictable usage patterns, and it is difficult to predict </a:t>
            </a:r>
            <a:r>
              <a:rPr lang="en-US" dirty="0" smtClean="0"/>
              <a:t>resource </a:t>
            </a:r>
            <a:r>
              <a:rPr lang="en-US" dirty="0"/>
              <a:t>requirements of each individual </a:t>
            </a:r>
            <a:r>
              <a:rPr lang="en-US" dirty="0" smtClean="0"/>
              <a:t>DB </a:t>
            </a:r>
            <a:r>
              <a:rPr lang="en-US" dirty="0"/>
              <a:t>user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u="sng" dirty="0" smtClean="0"/>
              <a:t>Two Challenges are</a:t>
            </a:r>
            <a:r>
              <a:rPr lang="en-US" dirty="0" smtClean="0"/>
              <a:t> </a:t>
            </a:r>
          </a:p>
          <a:p>
            <a:pPr marL="400050" indent="-400050">
              <a:buAutoNum type="romanLcParenR"/>
            </a:pPr>
            <a:r>
              <a:rPr lang="en-US" dirty="0" smtClean="0"/>
              <a:t>Over provision resources based on peak usage and pay more</a:t>
            </a:r>
          </a:p>
          <a:p>
            <a:pPr marL="400050" indent="-400050">
              <a:buAutoNum type="romanLcParenR"/>
            </a:pPr>
            <a:r>
              <a:rPr lang="en-US" dirty="0" smtClean="0"/>
              <a:t>Under provision to save cost, but it may lead to performance issues for the database during high loads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4584" y="3988025"/>
            <a:ext cx="113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Elastic pools solve this problem by ensuring that databases get the performance resources they need when they need it.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607" y="65632"/>
            <a:ext cx="2001777" cy="7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6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090" y="388191"/>
            <a:ext cx="3308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Azure Elastic Queries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94589" y="931505"/>
            <a:ext cx="11470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 Database elastic pools are </a:t>
            </a:r>
            <a:r>
              <a:rPr lang="en-US" dirty="0" smtClean="0"/>
              <a:t>simple</a:t>
            </a:r>
            <a:r>
              <a:rPr lang="en-US" dirty="0"/>
              <a:t>, cost-effective solution for managing and scaling multiple databases that have varying and unpredictable usage demands.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584" y="1656125"/>
            <a:ext cx="114702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egoe UI" panose="020B0502040204020203" pitchFamily="34" charset="0"/>
              </a:rPr>
              <a:t>The databases in an elastic pool are on a single Azure SQL Database server and share a set number of resources at a set price.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4584" y="2072968"/>
            <a:ext cx="114702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common application pattern is to provision a single database for each customer</a:t>
            </a:r>
            <a:r>
              <a:rPr lang="en-US" dirty="0" smtClean="0"/>
              <a:t>. But different customers have different </a:t>
            </a:r>
          </a:p>
          <a:p>
            <a:r>
              <a:rPr lang="en-US" dirty="0" smtClean="0"/>
              <a:t>varying </a:t>
            </a:r>
            <a:r>
              <a:rPr lang="en-US" dirty="0"/>
              <a:t>and unpredictable usage patterns, and it is difficult to predict </a:t>
            </a:r>
            <a:r>
              <a:rPr lang="en-US" dirty="0" smtClean="0"/>
              <a:t>resource </a:t>
            </a:r>
            <a:r>
              <a:rPr lang="en-US" dirty="0"/>
              <a:t>requirements of each individual </a:t>
            </a:r>
            <a:r>
              <a:rPr lang="en-US" dirty="0" smtClean="0"/>
              <a:t>DB </a:t>
            </a:r>
            <a:r>
              <a:rPr lang="en-US" dirty="0"/>
              <a:t>user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u="sng" dirty="0" smtClean="0"/>
              <a:t>Two Challenges are</a:t>
            </a:r>
            <a:r>
              <a:rPr lang="en-US" dirty="0" smtClean="0"/>
              <a:t> </a:t>
            </a:r>
          </a:p>
          <a:p>
            <a:pPr marL="400050" indent="-400050">
              <a:buAutoNum type="romanLcParenR"/>
            </a:pPr>
            <a:r>
              <a:rPr lang="en-US" dirty="0" smtClean="0"/>
              <a:t>Over provision resources based on peak usage and pay more</a:t>
            </a:r>
          </a:p>
          <a:p>
            <a:pPr marL="400050" indent="-400050">
              <a:buAutoNum type="romanLcParenR"/>
            </a:pPr>
            <a:r>
              <a:rPr lang="en-US" dirty="0" smtClean="0"/>
              <a:t>Under provision to save cost, but it may lead to performance issues for the database during high loads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4584" y="3988025"/>
            <a:ext cx="113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Elastic pools solve this problem by ensuring that databases get the performance resources they need when they need it.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607" y="65632"/>
            <a:ext cx="2001777" cy="7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5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How to reduce plastic pol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21" y="4422581"/>
            <a:ext cx="4359153" cy="243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7585" y="4037162"/>
            <a:ext cx="4675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Please Don’t Forget your 3 giveaways on Plastic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00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090" y="388191"/>
            <a:ext cx="7145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Azure SQL Databases (5 minutes walk through)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490" y="1075313"/>
            <a:ext cx="7235421" cy="34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1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676" y="1984075"/>
            <a:ext cx="6939554" cy="35525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63300" y="1613143"/>
            <a:ext cx="2930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Azure SQL Databases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2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090" y="388191"/>
            <a:ext cx="2806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Azure Elastic Pool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94589" y="931505"/>
            <a:ext cx="11470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SQL Database elastic pools are </a:t>
            </a:r>
            <a:r>
              <a:rPr lang="en-US" dirty="0" smtClean="0"/>
              <a:t>simple</a:t>
            </a:r>
            <a:r>
              <a:rPr lang="en-US" dirty="0"/>
              <a:t>, cost-effective solution for managing and scaling multiple databases that have varying and unpredictable usage demands.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584" y="1656125"/>
            <a:ext cx="114702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Segoe UI" panose="020B0502040204020203" pitchFamily="34" charset="0"/>
              </a:rPr>
              <a:t>The databases in an elastic pool are on a single Azure SQL Database server and share a set number of resources at a set price.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4584" y="2072968"/>
            <a:ext cx="114702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common application pattern is to provision a single database for each customer</a:t>
            </a:r>
            <a:r>
              <a:rPr lang="en-US" dirty="0" smtClean="0"/>
              <a:t>. But different customers have different </a:t>
            </a:r>
          </a:p>
          <a:p>
            <a:r>
              <a:rPr lang="en-US" dirty="0" smtClean="0"/>
              <a:t>varying </a:t>
            </a:r>
            <a:r>
              <a:rPr lang="en-US" dirty="0"/>
              <a:t>and unpredictable usage patterns, and it is difficult to predict </a:t>
            </a:r>
            <a:r>
              <a:rPr lang="en-US" dirty="0" smtClean="0"/>
              <a:t>resource </a:t>
            </a:r>
            <a:r>
              <a:rPr lang="en-US" dirty="0"/>
              <a:t>requirements of each individual </a:t>
            </a:r>
            <a:r>
              <a:rPr lang="en-US" dirty="0" smtClean="0"/>
              <a:t>DB </a:t>
            </a:r>
            <a:r>
              <a:rPr lang="en-US" dirty="0"/>
              <a:t>user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u="sng" dirty="0" smtClean="0"/>
              <a:t>Two Challenges are</a:t>
            </a:r>
            <a:r>
              <a:rPr lang="en-US" dirty="0" smtClean="0"/>
              <a:t> </a:t>
            </a:r>
          </a:p>
          <a:p>
            <a:pPr marL="400050" indent="-400050">
              <a:buAutoNum type="romanLcParenR"/>
            </a:pPr>
            <a:r>
              <a:rPr lang="en-US" dirty="0" smtClean="0"/>
              <a:t>Over provision resources based on peak usage and pay more</a:t>
            </a:r>
          </a:p>
          <a:p>
            <a:pPr marL="400050" indent="-400050">
              <a:buAutoNum type="romanLcParenR"/>
            </a:pPr>
            <a:r>
              <a:rPr lang="en-US" dirty="0" smtClean="0"/>
              <a:t>Under provision to save cost, but it may lead to performance issues for the database during high loads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4584" y="3988025"/>
            <a:ext cx="11378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Elastic pools solve this problem by ensuring that databases get the performance resources they need when they need it.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607" y="65632"/>
            <a:ext cx="2001777" cy="7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5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090" y="388191"/>
            <a:ext cx="8315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Azure Elastic Pool… Discussion on DTU before eDTU?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94589" y="931505"/>
            <a:ext cx="1147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Before discussing eDTU, a quick understanding on DTU.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94589" y="1415823"/>
            <a:ext cx="3965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is a DTU?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08" y="1753213"/>
            <a:ext cx="6350436" cy="28360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430665" y="1753213"/>
            <a:ext cx="45341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Database </a:t>
            </a:r>
            <a:r>
              <a:rPr lang="en-US" dirty="0" smtClean="0"/>
              <a:t>Transaction </a:t>
            </a:r>
            <a:r>
              <a:rPr lang="en-US" dirty="0"/>
              <a:t>Unit (DTU</a:t>
            </a:r>
            <a:r>
              <a:rPr lang="en-US" dirty="0" smtClean="0"/>
              <a:t>) describes </a:t>
            </a:r>
            <a:r>
              <a:rPr lang="en-US" dirty="0"/>
              <a:t>the capacity of a performance level of Basic, Standard, and Premium databases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DTUs are based on a blended measure of CPU, Memory, </a:t>
            </a:r>
            <a:r>
              <a:rPr lang="en-US" dirty="0" smtClean="0"/>
              <a:t>Reads </a:t>
            </a:r>
            <a:r>
              <a:rPr lang="en-US" dirty="0"/>
              <a:t>and </a:t>
            </a:r>
            <a:r>
              <a:rPr lang="en-US" dirty="0" smtClean="0"/>
              <a:t>Writes</a:t>
            </a:r>
            <a:r>
              <a:rPr lang="en-US" dirty="0"/>
              <a:t>. As DTUs increase, the power offered by the performance level increases.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615807" y="4778882"/>
            <a:ext cx="73808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performance level with 5 DTUs has five times more power than </a:t>
            </a:r>
            <a:r>
              <a:rPr lang="en-US" dirty="0" smtClean="0"/>
              <a:t>with </a:t>
            </a:r>
            <a:r>
              <a:rPr lang="en-US" dirty="0"/>
              <a:t>1 DTU.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DTU Quota </a:t>
            </a:r>
            <a:r>
              <a:rPr lang="en-US" b="1" dirty="0"/>
              <a:t>applies to </a:t>
            </a:r>
            <a:r>
              <a:rPr lang="en-US" b="1" dirty="0" smtClean="0"/>
              <a:t>the server and not to individual database.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Each server has maximum of 1600 DTU’s. 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607" y="82884"/>
            <a:ext cx="2001777" cy="7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1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090" y="388191"/>
            <a:ext cx="3942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Azure Elastic Pool… DTU?</a:t>
            </a:r>
            <a:endParaRPr lang="en-US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494589" y="760220"/>
            <a:ext cx="3965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DTU across Service Tiers: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81" y="1097610"/>
            <a:ext cx="4869726" cy="28360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7430665" y="1097610"/>
            <a:ext cx="45341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Database </a:t>
            </a:r>
            <a:r>
              <a:rPr lang="en-US" dirty="0" smtClean="0"/>
              <a:t>Transaction </a:t>
            </a:r>
            <a:r>
              <a:rPr lang="en-US" dirty="0"/>
              <a:t>Unit (DTU</a:t>
            </a:r>
            <a:r>
              <a:rPr lang="en-US" dirty="0" smtClean="0"/>
              <a:t>) describes </a:t>
            </a:r>
            <a:r>
              <a:rPr lang="en-US" dirty="0"/>
              <a:t>the capacity of a performance level of Basic, Standard, and Premium databases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DTUs are based on a blended measure of CPU, Memory, </a:t>
            </a:r>
            <a:r>
              <a:rPr lang="en-US" dirty="0" smtClean="0"/>
              <a:t>Reads </a:t>
            </a:r>
            <a:r>
              <a:rPr lang="en-US" dirty="0"/>
              <a:t>and </a:t>
            </a:r>
            <a:r>
              <a:rPr lang="en-US" dirty="0" smtClean="0"/>
              <a:t>Writes</a:t>
            </a:r>
            <a:r>
              <a:rPr lang="en-US" dirty="0"/>
              <a:t>. As DTUs increase, the power offered by the performance level increases.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615807" y="4123279"/>
            <a:ext cx="86662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performance level with 5 DTUs has five times more power than </a:t>
            </a:r>
            <a:r>
              <a:rPr lang="en-US" dirty="0" smtClean="0"/>
              <a:t>1 </a:t>
            </a:r>
            <a:r>
              <a:rPr lang="en-US" dirty="0"/>
              <a:t>DTU.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DTU Quota </a:t>
            </a:r>
            <a:r>
              <a:rPr lang="en-US" b="1" dirty="0"/>
              <a:t>applies to </a:t>
            </a:r>
            <a:r>
              <a:rPr lang="en-US" b="1" dirty="0" smtClean="0"/>
              <a:t>the server and not to individual database.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Each server has maximum of 54,000 DTU’s. 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071" y="3857262"/>
            <a:ext cx="4570973" cy="219848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4753152" y="4865304"/>
            <a:ext cx="2708694" cy="28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8358" y="5400136"/>
            <a:ext cx="7011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Updated Service </a:t>
            </a:r>
            <a:r>
              <a:rPr lang="en-US" dirty="0"/>
              <a:t>Tier Information: </a:t>
            </a:r>
            <a:endParaRPr lang="en-US" dirty="0" smtClean="0"/>
          </a:p>
          <a:p>
            <a:r>
              <a:rPr lang="en-US" b="1" dirty="0" smtClean="0">
                <a:hlinkClick r:id="rId5"/>
              </a:rPr>
              <a:t>https</a:t>
            </a:r>
            <a:r>
              <a:rPr lang="en-US" b="1" dirty="0">
                <a:hlinkClick r:id="rId5"/>
              </a:rPr>
              <a:t>://azure.microsoft.com/en-in/pricing/details/sql-database/single/</a:t>
            </a:r>
            <a:endParaRPr lang="en-US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9607" y="65632"/>
            <a:ext cx="2001777" cy="7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2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090" y="388191"/>
            <a:ext cx="3942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Azure Elastic Pool… DTU?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9" y="860186"/>
            <a:ext cx="7625740" cy="3910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607" y="65632"/>
            <a:ext cx="2001777" cy="7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9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090" y="388191"/>
            <a:ext cx="6107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Azure Elastic Pool… Now its </a:t>
            </a:r>
            <a:r>
              <a:rPr lang="en-US" sz="2800" b="1" dirty="0" smtClean="0">
                <a:solidFill>
                  <a:srgbClr val="FF0000"/>
                </a:solidFill>
              </a:rPr>
              <a:t>eDTU</a:t>
            </a:r>
            <a:r>
              <a:rPr lang="en-US" sz="2800" b="1" dirty="0" smtClean="0"/>
              <a:t> time?</a:t>
            </a:r>
            <a:endParaRPr lang="en-US" sz="2800" b="1" dirty="0"/>
          </a:p>
        </p:txBody>
      </p:sp>
      <p:pic>
        <p:nvPicPr>
          <p:cNvPr id="2050" name="Picture 2" descr="a single database suitable for a p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23" y="870532"/>
            <a:ext cx="4821026" cy="281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our databases with a utilization pattern suitable for a poo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457" y="870532"/>
            <a:ext cx="4821026" cy="281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wenty databases with a utilization pattern suitable for a poo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625" y="3794889"/>
            <a:ext cx="4821025" cy="281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55373" y="3848324"/>
            <a:ext cx="32227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The aggregate DTU utilization across all 20 databases is illustrated by the black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line and it never exceeds </a:t>
            </a:r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100DTU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That means </a:t>
            </a:r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20 databases can share 100 </a:t>
            </a:r>
            <a:r>
              <a:rPr lang="en-US" b="1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eDTU’s</a:t>
            </a:r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8788822" y="4152315"/>
            <a:ext cx="30882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This results in a </a:t>
            </a:r>
            <a:r>
              <a:rPr lang="en-US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20x reduction in DTUs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and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13x price reduction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compared to placing each of the databases in </a:t>
            </a:r>
            <a:r>
              <a:rPr lang="en-US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S3</a:t>
            </a:r>
            <a:endParaRPr lang="en-US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99607" y="65632"/>
            <a:ext cx="2001777" cy="78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3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3090" y="388191"/>
            <a:ext cx="6552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Azure Elastic Pool… </a:t>
            </a:r>
            <a:r>
              <a:rPr lang="en-US" sz="2800" b="1" dirty="0" smtClean="0">
                <a:solidFill>
                  <a:srgbClr val="FF0000"/>
                </a:solidFill>
              </a:rPr>
              <a:t>P</a:t>
            </a:r>
            <a:r>
              <a:rPr lang="en-US" sz="2800" b="1" dirty="0" smtClean="0"/>
              <a:t>ricing Facts of eDTU…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83090" y="1005840"/>
            <a:ext cx="9519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This example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of 20 databases pooling is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ideal for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following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reasons: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There are large differences between peak utilization and average utilization per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The peak utilization for each database occurs at different points in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eDTUs are shared between many databases.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3089" y="2381796"/>
            <a:ext cx="106363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eDTU </a:t>
            </a:r>
            <a:r>
              <a:rPr lang="en-US" b="1" dirty="0">
                <a:solidFill>
                  <a:srgbClr val="FF0000"/>
                </a:solidFill>
              </a:rPr>
              <a:t>unit price for a pool is 1.5x greater than the DTU unit price </a:t>
            </a:r>
            <a:r>
              <a:rPr lang="en-US" b="1" dirty="0" smtClean="0">
                <a:solidFill>
                  <a:srgbClr val="FF0000"/>
                </a:solidFill>
              </a:rPr>
              <a:t>for single DB</a:t>
            </a:r>
            <a:r>
              <a:rPr lang="en-US" dirty="0" smtClean="0"/>
              <a:t>, it is so because pool </a:t>
            </a:r>
            <a:r>
              <a:rPr lang="en-US" dirty="0"/>
              <a:t>eDTUs can be shared by many databases and fewer total eDTUs are needed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At least </a:t>
            </a:r>
            <a:r>
              <a:rPr lang="en-US" b="1" dirty="0"/>
              <a:t>two S3 databases or at least 15 S0 databases are needed for </a:t>
            </a:r>
            <a:r>
              <a:rPr lang="en-US" b="1" dirty="0" smtClean="0"/>
              <a:t>100 </a:t>
            </a:r>
            <a:r>
              <a:rPr lang="en-US" b="1" dirty="0"/>
              <a:t>eDTU pool</a:t>
            </a:r>
            <a:r>
              <a:rPr lang="en-US" dirty="0"/>
              <a:t> to be more </a:t>
            </a:r>
            <a:r>
              <a:rPr lang="en-US" dirty="0" smtClean="0"/>
              <a:t>cost-effective.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607" y="65632"/>
            <a:ext cx="2001777" cy="7875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1275" y="3727414"/>
            <a:ext cx="11489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Estimating </a:t>
            </a:r>
            <a:r>
              <a:rPr lang="en-US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eDTUs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>: (For DTU-based Purchasing Model)</a:t>
            </a:r>
            <a:endParaRPr lang="en-US" dirty="0"/>
          </a:p>
          <a:p>
            <a:r>
              <a:rPr lang="en-US" dirty="0"/>
              <a:t>MAX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&lt;Total DBs X </a:t>
            </a:r>
            <a:r>
              <a:rPr lang="en-US" dirty="0" err="1">
                <a:solidFill>
                  <a:srgbClr val="00B050"/>
                </a:solidFill>
              </a:rPr>
              <a:t>Avg</a:t>
            </a:r>
            <a:r>
              <a:rPr lang="en-US" dirty="0">
                <a:solidFill>
                  <a:srgbClr val="00B050"/>
                </a:solidFill>
              </a:rPr>
              <a:t> DTU utilization per DB</a:t>
            </a:r>
            <a:r>
              <a:rPr lang="en-US" dirty="0" smtClean="0">
                <a:solidFill>
                  <a:srgbClr val="00B050"/>
                </a:solidFill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F0"/>
                </a:solidFill>
              </a:rPr>
              <a:t>&lt;</a:t>
            </a:r>
            <a:r>
              <a:rPr lang="en-US" dirty="0">
                <a:solidFill>
                  <a:srgbClr val="00B0F0"/>
                </a:solidFill>
              </a:rPr>
              <a:t>Number of concurrently peaking DBs X Peak DTU utilization per </a:t>
            </a:r>
            <a:r>
              <a:rPr lang="en-US" dirty="0" smtClean="0">
                <a:solidFill>
                  <a:srgbClr val="00B0F0"/>
                </a:solidFill>
              </a:rPr>
              <a:t>DB&gt;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965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Chamana, Krishna Deepak</dc:creator>
  <cp:lastModifiedBy>Krishna Deepak Chamana</cp:lastModifiedBy>
  <cp:revision>137</cp:revision>
  <dcterms:created xsi:type="dcterms:W3CDTF">2018-11-28T14:35:04Z</dcterms:created>
  <dcterms:modified xsi:type="dcterms:W3CDTF">2018-12-15T10:43:11Z</dcterms:modified>
</cp:coreProperties>
</file>