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1917" r:id="rId2"/>
    <p:sldId id="1918" r:id="rId3"/>
    <p:sldId id="1922" r:id="rId4"/>
    <p:sldId id="1924" r:id="rId5"/>
    <p:sldId id="192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AE5"/>
    <a:srgbClr val="42469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537" autoAdjust="0"/>
  </p:normalViewPr>
  <p:slideViewPr>
    <p:cSldViewPr snapToGrid="0">
      <p:cViewPr>
        <p:scale>
          <a:sx n="100" d="100"/>
          <a:sy n="100" d="100"/>
        </p:scale>
        <p:origin x="17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397B-A90F-4FE4-913A-9E6A4D6D0D2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7F219-C59A-4122-846F-364F8A25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F219-C59A-4122-846F-364F8A25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F219-C59A-4122-846F-364F8A25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F219-C59A-4122-846F-364F8A25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7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BD35A-BEAF-6D22-4491-2E7340C6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B0DBC5D-50E5-5DCB-CEEB-707749FF3D64}"/>
              </a:ext>
            </a:extLst>
          </p:cNvPr>
          <p:cNvSpPr/>
          <p:nvPr/>
        </p:nvSpPr>
        <p:spPr>
          <a:xfrm>
            <a:off x="450055" y="116795"/>
            <a:ext cx="11291887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AE2F3-1181-0539-0A39-CD62A2BCA667}"/>
              </a:ext>
            </a:extLst>
          </p:cNvPr>
          <p:cNvSpPr/>
          <p:nvPr/>
        </p:nvSpPr>
        <p:spPr>
          <a:xfrm>
            <a:off x="280987" y="261937"/>
            <a:ext cx="11630025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863A6C-EA28-0A59-178C-B42F9B38B39C}"/>
              </a:ext>
            </a:extLst>
          </p:cNvPr>
          <p:cNvSpPr/>
          <p:nvPr/>
        </p:nvSpPr>
        <p:spPr>
          <a:xfrm>
            <a:off x="171450" y="407079"/>
            <a:ext cx="11849100" cy="6315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444500" dir="5400000" sx="95000" sy="95000" algn="t" rotWithShape="0">
              <a:srgbClr val="42469F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algn="ctr">
              <a:defRPr/>
            </a:pPr>
            <a:r>
              <a:rPr lang="en-US" altLang="ko-KR" sz="4000" kern="0" dirty="0" smtClean="0">
                <a:ln w="9525">
                  <a:noFill/>
                </a:ln>
                <a:solidFill>
                  <a:srgbClr val="4246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ARM </a:t>
            </a:r>
            <a:r>
              <a:rPr lang="en-US" altLang="ko-KR" sz="4000" kern="0" dirty="0">
                <a:ln w="9525">
                  <a:noFill/>
                </a:ln>
                <a:solidFill>
                  <a:srgbClr val="4246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Architecture</a:t>
            </a:r>
            <a:endParaRPr lang="en-US" altLang="ko-KR" sz="4000" kern="0" dirty="0" smtClean="0">
              <a:ln w="9525">
                <a:noFill/>
              </a:ln>
              <a:solidFill>
                <a:srgbClr val="42469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u="none" strike="noStrike" kern="0" cap="none" spc="0" normalizeH="0" baseline="0" noProof="0" dirty="0" smtClean="0">
                <a:ln w="9525"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</a:t>
            </a:r>
            <a:r>
              <a:rPr kumimoji="0" lang="ko-KR" altLang="en-US" sz="4000" b="0" u="none" strike="noStrike" kern="0" cap="none" spc="0" normalizeH="0" baseline="0" noProof="0" dirty="0" smtClean="0">
                <a:ln w="9525">
                  <a:noFill/>
                </a:ln>
                <a:solidFill>
                  <a:srgbClr val="42469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게임 만들기</a:t>
            </a:r>
            <a:endParaRPr kumimoji="0" lang="en-US" altLang="ko-KR" sz="4000" b="0" u="none" strike="noStrike" kern="0" cap="none" spc="0" normalizeH="0" baseline="0" noProof="0" dirty="0" smtClean="0">
              <a:ln w="9525">
                <a:noFill/>
              </a:ln>
              <a:solidFill>
                <a:srgbClr val="4246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kern="0" dirty="0" smtClean="0">
                <a:ln w="9525">
                  <a:noFill/>
                </a:ln>
                <a:solidFill>
                  <a:srgbClr val="4246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설명서</a:t>
            </a:r>
            <a:endParaRPr kumimoji="0" lang="en-US" altLang="ko-KR" sz="4000" b="0" u="none" strike="noStrike" kern="0" cap="none" spc="0" normalizeH="0" baseline="0" noProof="0" dirty="0">
              <a:ln w="9525">
                <a:noFill/>
              </a:ln>
              <a:solidFill>
                <a:srgbClr val="4246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DA62E5A-70FC-0A85-1964-B0FC3ED52B5A}"/>
              </a:ext>
            </a:extLst>
          </p:cNvPr>
          <p:cNvGrpSpPr/>
          <p:nvPr/>
        </p:nvGrpSpPr>
        <p:grpSpPr>
          <a:xfrm>
            <a:off x="10708215" y="5588207"/>
            <a:ext cx="288783" cy="288784"/>
            <a:chOff x="349029" y="527157"/>
            <a:chExt cx="429876" cy="429876"/>
          </a:xfrm>
          <a:solidFill>
            <a:schemeClr val="bg1"/>
          </a:solidFill>
        </p:grpSpPr>
        <p:sp>
          <p:nvSpPr>
            <p:cNvPr id="46" name="사각형: 둥근 모서리 18">
              <a:extLst>
                <a:ext uri="{FF2B5EF4-FFF2-40B4-BE49-F238E27FC236}">
                  <a16:creationId xmlns:a16="http://schemas.microsoft.com/office/drawing/2014/main" id="{C7DE1587-2591-8B65-7942-76B911D6E00C}"/>
                </a:ext>
              </a:extLst>
            </p:cNvPr>
            <p:cNvSpPr/>
            <p:nvPr/>
          </p:nvSpPr>
          <p:spPr>
            <a:xfrm>
              <a:off x="349029" y="527157"/>
              <a:ext cx="429876" cy="429876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bg1"/>
              </a:solidFill>
            </a:ln>
            <a:effectLst>
              <a:outerShdw blurRad="1270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9A34546-5754-6330-3FA0-4AE71D03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72" y="595047"/>
              <a:ext cx="302628" cy="302628"/>
            </a:xfrm>
            <a:prstGeom prst="rect">
              <a:avLst/>
            </a:prstGeom>
            <a:grpFill/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43ABA5A5-B3CF-5624-DB9D-A026B0CB5DD7}"/>
              </a:ext>
            </a:extLst>
          </p:cNvPr>
          <p:cNvSpPr/>
          <p:nvPr/>
        </p:nvSpPr>
        <p:spPr>
          <a:xfrm>
            <a:off x="8671560" y="5471160"/>
            <a:ext cx="2011979" cy="5228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문우진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924" y="605199"/>
            <a:ext cx="1952625" cy="504825"/>
          </a:xfrm>
          <a:prstGeom prst="rect">
            <a:avLst/>
          </a:prstGeom>
        </p:spPr>
      </p:pic>
      <p:sp>
        <p:nvSpPr>
          <p:cNvPr id="48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398518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6640034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8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>
            <a:alpha val="88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0F158-7802-A7D9-D835-E8425EE3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B0AE2F3-1181-0539-0A39-CD62A2BCA667}"/>
              </a:ext>
            </a:extLst>
          </p:cNvPr>
          <p:cNvSpPr/>
          <p:nvPr/>
        </p:nvSpPr>
        <p:spPr>
          <a:xfrm>
            <a:off x="280987" y="261937"/>
            <a:ext cx="11630025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863A6C-EA28-0A59-178C-B42F9B38B39C}"/>
              </a:ext>
            </a:extLst>
          </p:cNvPr>
          <p:cNvSpPr/>
          <p:nvPr/>
        </p:nvSpPr>
        <p:spPr>
          <a:xfrm>
            <a:off x="171450" y="407079"/>
            <a:ext cx="11849100" cy="6315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444500" dir="5400000" sx="95000" sy="95000" algn="t" rotWithShape="0">
              <a:srgbClr val="42469F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1" u="none" strike="noStrike" kern="0" cap="none" spc="0" normalizeH="0" baseline="0" noProof="0" dirty="0">
              <a:ln w="9525">
                <a:noFill/>
              </a:ln>
              <a:solidFill>
                <a:srgbClr val="4246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A9F8C-7BC3-5BCD-DD80-646306ADF7BB}"/>
              </a:ext>
            </a:extLst>
          </p:cNvPr>
          <p:cNvSpPr/>
          <p:nvPr/>
        </p:nvSpPr>
        <p:spPr>
          <a:xfrm>
            <a:off x="450055" y="116795"/>
            <a:ext cx="11291887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398518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2CE38-1EDF-E62A-D1D0-8D9E94261CBA}"/>
              </a:ext>
            </a:extLst>
          </p:cNvPr>
          <p:cNvSpPr/>
          <p:nvPr/>
        </p:nvSpPr>
        <p:spPr>
          <a:xfrm>
            <a:off x="334323" y="633767"/>
            <a:ext cx="11407619" cy="3511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5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● 게임 설명서</a:t>
            </a:r>
            <a:endParaRPr lang="en-US" altLang="ko-KR" sz="2500" b="1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1.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게임 장르 </a:t>
            </a:r>
            <a:r>
              <a:rPr lang="en-US" altLang="ko-KR" sz="20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Shooting Game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게임 제목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en-US" altLang="ko-KR" sz="1500" dirty="0">
                <a:solidFill>
                  <a:schemeClr val="tx1"/>
                </a:solidFill>
              </a:rPr>
              <a:t>Frog Prince, Protect the </a:t>
            </a:r>
            <a:r>
              <a:rPr lang="en-US" altLang="ko-KR" sz="1500" dirty="0" smtClean="0">
                <a:solidFill>
                  <a:schemeClr val="tx1"/>
                </a:solidFill>
              </a:rPr>
              <a:t>stars.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3</a:t>
            </a:r>
            <a:r>
              <a:rPr lang="en-US" altLang="ko-KR" sz="20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게임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스토리</a:t>
            </a:r>
            <a:endParaRPr lang="en-US" altLang="ko-KR" sz="2000" b="1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어린 개구리 왕자가 살고 있는 평화로운 소행성에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UFO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들이 몰려 든다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적들을 격추시켜 소행성을 지켜라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. (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총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3 Stage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로 구성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게임 조작법</a:t>
            </a:r>
            <a:endParaRPr lang="en-US" altLang="ko-KR" sz="2000" b="1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1) Jog :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방향키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누르고 있으면 누른 방향으로 계속 움직임</a:t>
            </a:r>
            <a:endParaRPr lang="en-US" altLang="ko-KR" sz="1500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2) SW 1 :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총알 발사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Key</a:t>
            </a:r>
          </a:p>
          <a:p>
            <a:pPr lvl="0">
              <a:lnSpc>
                <a:spcPct val="150000"/>
              </a:lnSpc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924" y="605199"/>
            <a:ext cx="1952625" cy="504825"/>
          </a:xfrm>
          <a:prstGeom prst="rect">
            <a:avLst/>
          </a:prstGeom>
        </p:spPr>
      </p:pic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6640034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754" y="4290422"/>
            <a:ext cx="3473484" cy="1736742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1995754" y="5326677"/>
            <a:ext cx="375138" cy="387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1331447" y="5318797"/>
            <a:ext cx="664307" cy="1597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18">
            <a:extLst>
              <a:ext uri="{FF2B5EF4-FFF2-40B4-BE49-F238E27FC236}">
                <a16:creationId xmlns:a16="http://schemas.microsoft.com/office/drawing/2014/main" id="{2DD485A4-4C49-723E-27D7-9CD257E5B205}"/>
              </a:ext>
            </a:extLst>
          </p:cNvPr>
          <p:cNvSpPr/>
          <p:nvPr/>
        </p:nvSpPr>
        <p:spPr>
          <a:xfrm>
            <a:off x="533875" y="5212006"/>
            <a:ext cx="844867" cy="2760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42469F"/>
                </a:solidFill>
                <a:latin typeface="맑은 고딕" panose="020F0502020204030204"/>
                <a:ea typeface="맑은 고딕" panose="020B0503020000020004" pitchFamily="50" charset="-127"/>
              </a:rPr>
              <a:t>Jog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246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75888" y="4894331"/>
            <a:ext cx="317713" cy="81639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5346937" y="5104619"/>
            <a:ext cx="840277" cy="54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8">
            <a:extLst>
              <a:ext uri="{FF2B5EF4-FFF2-40B4-BE49-F238E27FC236}">
                <a16:creationId xmlns:a16="http://schemas.microsoft.com/office/drawing/2014/main" id="{2DD485A4-4C49-723E-27D7-9CD257E5B205}"/>
              </a:ext>
            </a:extLst>
          </p:cNvPr>
          <p:cNvSpPr/>
          <p:nvPr/>
        </p:nvSpPr>
        <p:spPr>
          <a:xfrm>
            <a:off x="6173543" y="4984915"/>
            <a:ext cx="844867" cy="2760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smtClean="0">
                <a:solidFill>
                  <a:srgbClr val="42469F"/>
                </a:solidFill>
                <a:latin typeface="맑은 고딕" panose="020F0502020204030204"/>
                <a:ea typeface="맑은 고딕" panose="020B0503020000020004" pitchFamily="50" charset="-127"/>
              </a:rPr>
              <a:t>SW 0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246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사각형: 둥근 모서리 18">
            <a:extLst>
              <a:ext uri="{FF2B5EF4-FFF2-40B4-BE49-F238E27FC236}">
                <a16:creationId xmlns:a16="http://schemas.microsoft.com/office/drawing/2014/main" id="{2DD485A4-4C49-723E-27D7-9CD257E5B205}"/>
              </a:ext>
            </a:extLst>
          </p:cNvPr>
          <p:cNvSpPr/>
          <p:nvPr/>
        </p:nvSpPr>
        <p:spPr>
          <a:xfrm>
            <a:off x="6173543" y="5269498"/>
            <a:ext cx="844867" cy="2760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smtClean="0">
                <a:solidFill>
                  <a:srgbClr val="42469F"/>
                </a:solidFill>
                <a:latin typeface="맑은 고딕" panose="020F0502020204030204"/>
                <a:ea typeface="맑은 고딕" panose="020B0503020000020004" pitchFamily="50" charset="-127"/>
              </a:rPr>
              <a:t>SW 1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246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>
            <a:alpha val="88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0F158-7802-A7D9-D835-E8425EE3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B0AE2F3-1181-0539-0A39-CD62A2BCA667}"/>
              </a:ext>
            </a:extLst>
          </p:cNvPr>
          <p:cNvSpPr/>
          <p:nvPr/>
        </p:nvSpPr>
        <p:spPr>
          <a:xfrm>
            <a:off x="280987" y="261937"/>
            <a:ext cx="11630025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863A6C-EA28-0A59-178C-B42F9B38B39C}"/>
              </a:ext>
            </a:extLst>
          </p:cNvPr>
          <p:cNvSpPr/>
          <p:nvPr/>
        </p:nvSpPr>
        <p:spPr>
          <a:xfrm>
            <a:off x="171450" y="407079"/>
            <a:ext cx="11849100" cy="6315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444500" dir="5400000" sx="95000" sy="95000" algn="t" rotWithShape="0">
              <a:srgbClr val="42469F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1" u="none" strike="noStrike" kern="0" cap="none" spc="0" normalizeH="0" baseline="0" noProof="0" dirty="0">
              <a:ln w="9525">
                <a:noFill/>
              </a:ln>
              <a:solidFill>
                <a:srgbClr val="4246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A9F8C-7BC3-5BCD-DD80-646306ADF7BB}"/>
              </a:ext>
            </a:extLst>
          </p:cNvPr>
          <p:cNvSpPr/>
          <p:nvPr/>
        </p:nvSpPr>
        <p:spPr>
          <a:xfrm>
            <a:off x="450055" y="116795"/>
            <a:ext cx="11291887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398518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2CE38-1EDF-E62A-D1D0-8D9E94261CBA}"/>
              </a:ext>
            </a:extLst>
          </p:cNvPr>
          <p:cNvSpPr/>
          <p:nvPr/>
        </p:nvSpPr>
        <p:spPr>
          <a:xfrm>
            <a:off x="334323" y="633767"/>
            <a:ext cx="9733599" cy="3511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5</a:t>
            </a:r>
            <a:r>
              <a:rPr lang="en-US" altLang="ko-KR" sz="2000" b="1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Object </a:t>
            </a:r>
            <a:r>
              <a:rPr lang="ko-KR" altLang="en-US" sz="20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소개</a:t>
            </a:r>
            <a:endParaRPr lang="en-US" altLang="ko-KR" sz="20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924" y="605199"/>
            <a:ext cx="1952625" cy="504825"/>
          </a:xfrm>
          <a:prstGeom prst="rect">
            <a:avLst/>
          </a:prstGeom>
        </p:spPr>
      </p:pic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6640034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0371"/>
              </p:ext>
            </p:extLst>
          </p:nvPr>
        </p:nvGraphicFramePr>
        <p:xfrm>
          <a:off x="490057" y="1179856"/>
          <a:ext cx="11160924" cy="506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243">
                  <a:extLst>
                    <a:ext uri="{9D8B030D-6E8A-4147-A177-3AD203B41FA5}">
                      <a16:colId xmlns:a16="http://schemas.microsoft.com/office/drawing/2014/main" val="3406283088"/>
                    </a:ext>
                  </a:extLst>
                </a:gridCol>
                <a:gridCol w="6743700">
                  <a:extLst>
                    <a:ext uri="{9D8B030D-6E8A-4147-A177-3AD203B41FA5}">
                      <a16:colId xmlns:a16="http://schemas.microsoft.com/office/drawing/2014/main" val="107366040"/>
                    </a:ext>
                  </a:extLst>
                </a:gridCol>
                <a:gridCol w="1744981">
                  <a:extLst>
                    <a:ext uri="{9D8B030D-6E8A-4147-A177-3AD203B41FA5}">
                      <a16:colId xmlns:a16="http://schemas.microsoft.com/office/drawing/2014/main" val="1681888003"/>
                    </a:ext>
                  </a:extLst>
                </a:gridCol>
              </a:tblGrid>
              <a:tr h="68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요소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48347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Key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조작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Object 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주인공 어린 개구리 왕자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Jog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움직임에 따라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이동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21057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Key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조작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Object 2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총알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Object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명중 시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1 Damage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발생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9176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독립</a:t>
                      </a:r>
                      <a:r>
                        <a:rPr kumimoji="0" lang="ko-KR" altLang="en-US" sz="15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이동 </a:t>
                      </a:r>
                      <a:r>
                        <a:rPr kumimoji="0" lang="en-US" altLang="ko-KR" sz="15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Object 1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UFO, Damage 1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입을 경우 제거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일정 주기마다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Object 2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생성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1280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독립 이동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 2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중앙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대각선 상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하로 발사되는 적 총알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61330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독립 이동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 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Boss UFO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일정 주기마다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 4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113513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독립 이동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 4</a:t>
                      </a:r>
                      <a:endParaRPr lang="ko-KR" altLang="en-US" sz="15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조작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를 따라다니는 유도 발사체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503880"/>
                  </a:ext>
                </a:extLst>
              </a:tr>
              <a:tr h="6257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독립 이동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 5</a:t>
                      </a:r>
                      <a:endParaRPr lang="ko-KR" altLang="en-US" sz="15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제거 시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확률로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Object 5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하게 움직임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82628"/>
                  </a:ext>
                </a:extLst>
              </a:tr>
            </a:tbl>
          </a:graphicData>
        </a:graphic>
      </p:graphicFrame>
      <p:pic>
        <p:nvPicPr>
          <p:cNvPr id="13" name="그림 1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725" y="4428315"/>
            <a:ext cx="540000" cy="48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25" y="5059087"/>
            <a:ext cx="540000" cy="48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725" y="5686052"/>
            <a:ext cx="540000" cy="486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0525725" y="1938068"/>
            <a:ext cx="540000" cy="486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525725" y="2551867"/>
            <a:ext cx="540000" cy="486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5725" y="3188024"/>
            <a:ext cx="540000" cy="486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5725" y="3809894"/>
            <a:ext cx="540000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>
            <a:alpha val="88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0F158-7802-A7D9-D835-E8425EE3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B0AE2F3-1181-0539-0A39-CD62A2BCA667}"/>
              </a:ext>
            </a:extLst>
          </p:cNvPr>
          <p:cNvSpPr/>
          <p:nvPr/>
        </p:nvSpPr>
        <p:spPr>
          <a:xfrm>
            <a:off x="280987" y="261937"/>
            <a:ext cx="11630025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863A6C-EA28-0A59-178C-B42F9B38B39C}"/>
              </a:ext>
            </a:extLst>
          </p:cNvPr>
          <p:cNvSpPr/>
          <p:nvPr/>
        </p:nvSpPr>
        <p:spPr>
          <a:xfrm>
            <a:off x="171450" y="407079"/>
            <a:ext cx="11849100" cy="6315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444500" dir="5400000" sx="95000" sy="95000" algn="t" rotWithShape="0">
              <a:srgbClr val="42469F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1" u="none" strike="noStrike" kern="0" cap="none" spc="0" normalizeH="0" baseline="0" noProof="0" dirty="0">
              <a:ln w="9525">
                <a:noFill/>
              </a:ln>
              <a:solidFill>
                <a:srgbClr val="4246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A9F8C-7BC3-5BCD-DD80-646306ADF7BB}"/>
              </a:ext>
            </a:extLst>
          </p:cNvPr>
          <p:cNvSpPr/>
          <p:nvPr/>
        </p:nvSpPr>
        <p:spPr>
          <a:xfrm>
            <a:off x="450055" y="116795"/>
            <a:ext cx="11291887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398518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2CE38-1EDF-E62A-D1D0-8D9E94261CBA}"/>
              </a:ext>
            </a:extLst>
          </p:cNvPr>
          <p:cNvSpPr/>
          <p:nvPr/>
        </p:nvSpPr>
        <p:spPr>
          <a:xfrm>
            <a:off x="334323" y="633767"/>
            <a:ext cx="11407619" cy="49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게임 플레이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1) </a:t>
            </a:r>
            <a:r>
              <a:rPr lang="ko-KR" altLang="en-US" sz="1500" b="1" dirty="0" smtClean="0">
                <a:solidFill>
                  <a:schemeClr val="accent6"/>
                </a:solidFill>
                <a:ea typeface="맑은 고딕" panose="020B0503020000020004" pitchFamily="50" charset="-127"/>
              </a:rPr>
              <a:t>게임 시작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SW 1 Key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입력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(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시작 화면에서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SW 0 Key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를 </a:t>
            </a: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~5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회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누르면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BGM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Off, 4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번 이상 누르면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Cheat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Mode)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 * Cheat Mode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Frog </a:t>
            </a:r>
            <a:r>
              <a:rPr lang="en-US" altLang="ko-KR" sz="1500" dirty="0" err="1">
                <a:solidFill>
                  <a:schemeClr val="tx1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 sz="1500" dirty="0" err="1" smtClean="0">
                <a:solidFill>
                  <a:schemeClr val="tx1"/>
                </a:solidFill>
                <a:ea typeface="맑은 고딕" panose="020B0503020000020004" pitchFamily="50" charset="-127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10000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으로 시작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기본 </a:t>
            </a:r>
            <a:r>
              <a:rPr lang="en-US" altLang="ko-KR" sz="1500" dirty="0" err="1">
                <a:solidFill>
                  <a:schemeClr val="tx1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 sz="1500" dirty="0" err="1" smtClean="0">
                <a:solidFill>
                  <a:schemeClr val="tx1"/>
                </a:solidFill>
                <a:ea typeface="맑은 고딕" panose="020B0503020000020004" pitchFamily="50" charset="-127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5)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2) </a:t>
            </a:r>
            <a:r>
              <a:rPr lang="ko-KR" altLang="en-US" sz="15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공격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SW 1</a:t>
            </a:r>
            <a:r>
              <a:rPr lang="ko-KR" altLang="en-US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을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눌러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의 피해를 입히는 총알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발사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총알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Color : Red)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3) </a:t>
            </a:r>
            <a:r>
              <a:rPr lang="ko-KR" altLang="en-US" sz="1500" b="1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적 </a:t>
            </a:r>
            <a:r>
              <a:rPr lang="en-US" altLang="ko-KR" sz="1500" b="1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UFO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일정 주기마다 오른쪽 끝에서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축 좌표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Random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으로 적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UFO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생성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, UFO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는 생성 후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왼쪽으로 돌진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endParaRPr lang="en-US" altLang="ko-KR" sz="15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 (</a:t>
            </a: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) UFO </a:t>
            </a:r>
            <a:r>
              <a:rPr lang="en-US" altLang="ko-KR" sz="1500" dirty="0" err="1">
                <a:solidFill>
                  <a:schemeClr val="tx1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 sz="1500" dirty="0" err="1" smtClean="0">
                <a:solidFill>
                  <a:schemeClr val="tx1"/>
                </a:solidFill>
                <a:ea typeface="맑은 고딕" panose="020B0503020000020004" pitchFamily="50" charset="-127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: 1, Stage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증가 할 때마다 생성 주기가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짧아짐</a:t>
            </a:r>
            <a:endParaRPr lang="en-US" altLang="ko-KR" sz="1500" dirty="0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(2)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생성된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UFO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는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일정 주기마다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방향으로 총알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발사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부딪히면 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Frog </a:t>
            </a:r>
            <a:r>
              <a:rPr lang="en-US" altLang="ko-KR" sz="1500" dirty="0" err="1" smtClean="0">
                <a:solidFill>
                  <a:schemeClr val="tx1"/>
                </a:solidFill>
                <a:ea typeface="맑은 고딕" panose="020B0503020000020004" pitchFamily="50" charset="-127"/>
              </a:rPr>
              <a:t>Hp</a:t>
            </a: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1</a:t>
            </a:r>
            <a:r>
              <a:rPr lang="ko-KR" altLang="en-US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감소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대각선 </a:t>
            </a:r>
            <a:r>
              <a:rPr lang="ko-KR" altLang="en-US" sz="1500" dirty="0" smtClean="0">
                <a:solidFill>
                  <a:schemeClr val="tx1"/>
                </a:solidFill>
              </a:rPr>
              <a:t>상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중단 총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</a:rPr>
              <a:t>방향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schemeClr val="tx1"/>
                </a:solidFill>
              </a:rPr>
              <a:t>   (3) UFO</a:t>
            </a:r>
            <a:r>
              <a:rPr lang="ko-KR" altLang="en-US" sz="1500" dirty="0" smtClean="0">
                <a:solidFill>
                  <a:schemeClr val="tx1"/>
                </a:solidFill>
              </a:rPr>
              <a:t>를 파괴하면 </a:t>
            </a:r>
            <a:r>
              <a:rPr lang="en-US" altLang="ko-KR" sz="1500" dirty="0" smtClean="0">
                <a:solidFill>
                  <a:schemeClr val="tx1"/>
                </a:solidFill>
              </a:rPr>
              <a:t>Score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과 </a:t>
            </a:r>
            <a:r>
              <a:rPr lang="en-US" altLang="ko-KR" sz="1500" dirty="0" smtClean="0">
                <a:solidFill>
                  <a:schemeClr val="tx1"/>
                </a:solidFill>
              </a:rPr>
              <a:t>Gage 1 </a:t>
            </a:r>
            <a:r>
              <a:rPr lang="ko-KR" altLang="en-US" sz="1500" dirty="0" smtClean="0">
                <a:solidFill>
                  <a:schemeClr val="tx1"/>
                </a:solidFill>
              </a:rPr>
              <a:t>획득</a:t>
            </a:r>
            <a:r>
              <a:rPr lang="en-US" altLang="ko-KR" sz="1500" dirty="0" smtClean="0">
                <a:solidFill>
                  <a:schemeClr val="tx1"/>
                </a:solidFill>
              </a:rPr>
              <a:t>, 10% </a:t>
            </a:r>
            <a:r>
              <a:rPr lang="ko-KR" altLang="en-US" sz="1500" dirty="0" smtClean="0">
                <a:solidFill>
                  <a:schemeClr val="tx1"/>
                </a:solidFill>
              </a:rPr>
              <a:t>확률로 </a:t>
            </a:r>
            <a:r>
              <a:rPr lang="en-US" altLang="ko-KR" sz="1500" dirty="0" smtClean="0">
                <a:solidFill>
                  <a:schemeClr val="tx1"/>
                </a:solidFill>
              </a:rPr>
              <a:t>Item Box </a:t>
            </a:r>
            <a:r>
              <a:rPr lang="ko-KR" altLang="en-US" sz="1500" dirty="0" smtClean="0">
                <a:solidFill>
                  <a:schemeClr val="tx1"/>
                </a:solidFill>
              </a:rPr>
              <a:t>등장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4) </a:t>
            </a:r>
            <a:r>
              <a:rPr lang="en-US" altLang="ko-KR" sz="1500" b="1" dirty="0" smtClean="0">
                <a:solidFill>
                  <a:srgbClr val="FFC000"/>
                </a:solidFill>
              </a:rPr>
              <a:t>Item Box </a:t>
            </a:r>
            <a:r>
              <a:rPr lang="ko-KR" altLang="en-US" sz="1500" dirty="0" smtClean="0">
                <a:solidFill>
                  <a:schemeClr val="tx1"/>
                </a:solidFill>
              </a:rPr>
              <a:t>구성</a:t>
            </a:r>
            <a:r>
              <a:rPr lang="en-US" altLang="ko-KR" sz="1500" dirty="0" smtClean="0">
                <a:solidFill>
                  <a:schemeClr val="tx1"/>
                </a:solidFill>
              </a:rPr>
              <a:t> : 25% </a:t>
            </a:r>
            <a:r>
              <a:rPr lang="ko-KR" altLang="en-US" sz="1500" dirty="0" smtClean="0">
                <a:solidFill>
                  <a:schemeClr val="tx1"/>
                </a:solidFill>
              </a:rPr>
              <a:t>확률 </a:t>
            </a:r>
            <a:r>
              <a:rPr lang="en-US" altLang="ko-KR" sz="1500" dirty="0" smtClean="0">
                <a:solidFill>
                  <a:schemeClr val="tx1"/>
                </a:solidFill>
              </a:rPr>
              <a:t>–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Hp</a:t>
            </a:r>
            <a:r>
              <a:rPr lang="en-US" altLang="ko-KR" sz="1500" dirty="0" smtClean="0">
                <a:solidFill>
                  <a:schemeClr val="tx1"/>
                </a:solidFill>
              </a:rPr>
              <a:t> 1</a:t>
            </a:r>
            <a:r>
              <a:rPr lang="ko-KR" altLang="en-US" sz="1500" dirty="0" smtClean="0">
                <a:solidFill>
                  <a:schemeClr val="tx1"/>
                </a:solidFill>
              </a:rPr>
              <a:t>회복</a:t>
            </a:r>
            <a:r>
              <a:rPr lang="en-US" altLang="ko-KR" sz="1500" dirty="0" smtClean="0">
                <a:solidFill>
                  <a:schemeClr val="tx1"/>
                </a:solidFill>
              </a:rPr>
              <a:t>, 25% </a:t>
            </a:r>
            <a:r>
              <a:rPr lang="ko-KR" altLang="en-US" sz="1500" dirty="0" smtClean="0">
                <a:solidFill>
                  <a:schemeClr val="tx1"/>
                </a:solidFill>
              </a:rPr>
              <a:t>확률 </a:t>
            </a:r>
            <a:r>
              <a:rPr lang="en-US" altLang="ko-KR" sz="1500" dirty="0" smtClean="0">
                <a:solidFill>
                  <a:schemeClr val="tx1"/>
                </a:solidFill>
              </a:rPr>
              <a:t>– Gage 5 </a:t>
            </a:r>
            <a:r>
              <a:rPr lang="ko-KR" altLang="en-US" sz="1500" dirty="0" smtClean="0">
                <a:solidFill>
                  <a:schemeClr val="tx1"/>
                </a:solidFill>
              </a:rPr>
              <a:t>충전</a:t>
            </a:r>
            <a:r>
              <a:rPr lang="en-US" altLang="ko-KR" sz="1500" dirty="0" smtClean="0">
                <a:solidFill>
                  <a:schemeClr val="tx1"/>
                </a:solidFill>
              </a:rPr>
              <a:t>, 50% </a:t>
            </a:r>
            <a:r>
              <a:rPr lang="ko-KR" altLang="en-US" sz="1500" dirty="0" smtClean="0">
                <a:solidFill>
                  <a:schemeClr val="tx1"/>
                </a:solidFill>
              </a:rPr>
              <a:t>확률 </a:t>
            </a:r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총알 강화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강화 최대 횟수 </a:t>
            </a:r>
            <a:r>
              <a:rPr lang="en-US" altLang="ko-KR" sz="1500" dirty="0" smtClean="0">
                <a:solidFill>
                  <a:schemeClr val="tx1"/>
                </a:solidFill>
              </a:rPr>
              <a:t>: 2, </a:t>
            </a:r>
            <a:r>
              <a:rPr lang="ko-KR" altLang="en-US" sz="1500" dirty="0" smtClean="0">
                <a:solidFill>
                  <a:schemeClr val="tx1"/>
                </a:solidFill>
              </a:rPr>
              <a:t>이후 </a:t>
            </a:r>
            <a:r>
              <a:rPr lang="en-US" altLang="ko-KR" sz="1500" dirty="0" smtClean="0">
                <a:solidFill>
                  <a:schemeClr val="tx1"/>
                </a:solidFill>
              </a:rPr>
              <a:t>Score </a:t>
            </a:r>
            <a:r>
              <a:rPr lang="ko-KR" altLang="en-US" sz="1500" dirty="0" smtClean="0">
                <a:solidFill>
                  <a:schemeClr val="tx1"/>
                </a:solidFill>
              </a:rPr>
              <a:t>증가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5) </a:t>
            </a:r>
            <a:r>
              <a:rPr lang="en-US" altLang="ko-KR" sz="1500" b="1" dirty="0" smtClean="0">
                <a:solidFill>
                  <a:srgbClr val="00B0F0"/>
                </a:solidFill>
              </a:rPr>
              <a:t>Freeze Mode </a:t>
            </a:r>
            <a:r>
              <a:rPr lang="en-US" altLang="ko-KR" sz="1500" dirty="0" smtClean="0">
                <a:solidFill>
                  <a:schemeClr val="tx1"/>
                </a:solidFill>
              </a:rPr>
              <a:t>: </a:t>
            </a:r>
            <a:r>
              <a:rPr lang="en-US" altLang="ko-KR" sz="1500" dirty="0">
                <a:solidFill>
                  <a:schemeClr val="tx1"/>
                </a:solidFill>
              </a:rPr>
              <a:t>Gage 10</a:t>
            </a:r>
            <a:r>
              <a:rPr lang="ko-KR" altLang="en-US" sz="1500" dirty="0">
                <a:solidFill>
                  <a:schemeClr val="tx1"/>
                </a:solidFill>
              </a:rPr>
              <a:t>을 소모하여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</a:rPr>
              <a:t>초간 모든 적 </a:t>
            </a:r>
            <a:r>
              <a:rPr lang="en-US" altLang="ko-KR" sz="1500" dirty="0" smtClean="0">
                <a:solidFill>
                  <a:schemeClr val="tx1"/>
                </a:solidFill>
              </a:rPr>
              <a:t>Object</a:t>
            </a:r>
            <a:r>
              <a:rPr lang="ko-KR" altLang="en-US" sz="1500" dirty="0" smtClean="0">
                <a:solidFill>
                  <a:schemeClr val="tx1"/>
                </a:solidFill>
              </a:rPr>
              <a:t> 멈춤</a:t>
            </a:r>
            <a:r>
              <a:rPr lang="en-US" altLang="ko-KR" sz="1500" dirty="0" smtClean="0">
                <a:solidFill>
                  <a:schemeClr val="tx1"/>
                </a:solidFill>
              </a:rPr>
              <a:t> (SW </a:t>
            </a:r>
            <a:r>
              <a:rPr lang="en-US" altLang="ko-KR" sz="1500" dirty="0">
                <a:solidFill>
                  <a:schemeClr val="tx1"/>
                </a:solidFill>
              </a:rPr>
              <a:t>0</a:t>
            </a:r>
            <a:r>
              <a:rPr lang="ko-KR" altLang="en-US" sz="1500" dirty="0">
                <a:solidFill>
                  <a:schemeClr val="tx1"/>
                </a:solidFill>
              </a:rPr>
              <a:t>과 </a:t>
            </a:r>
            <a:r>
              <a:rPr lang="en-US" altLang="ko-KR" sz="1500" dirty="0">
                <a:solidFill>
                  <a:schemeClr val="tx1"/>
                </a:solidFill>
              </a:rPr>
              <a:t>SW 1</a:t>
            </a:r>
            <a:r>
              <a:rPr lang="ko-KR" altLang="en-US" sz="1500" dirty="0">
                <a:solidFill>
                  <a:schemeClr val="tx1"/>
                </a:solidFill>
              </a:rPr>
              <a:t>을 </a:t>
            </a:r>
            <a:r>
              <a:rPr lang="en-US" altLang="ko-KR" sz="1500" dirty="0">
                <a:solidFill>
                  <a:schemeClr val="tx1"/>
                </a:solidFill>
              </a:rPr>
              <a:t>300msec </a:t>
            </a:r>
            <a:r>
              <a:rPr lang="ko-KR" altLang="en-US" sz="1500" dirty="0">
                <a:solidFill>
                  <a:schemeClr val="tx1"/>
                </a:solidFill>
              </a:rPr>
              <a:t>내에 눌러 </a:t>
            </a:r>
            <a:r>
              <a:rPr lang="ko-KR" altLang="en-US" sz="1500" dirty="0" smtClean="0">
                <a:solidFill>
                  <a:schemeClr val="tx1"/>
                </a:solidFill>
              </a:rPr>
              <a:t>발동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schemeClr val="tx1"/>
                </a:solidFill>
              </a:rPr>
              <a:t>  6) </a:t>
            </a:r>
            <a:r>
              <a:rPr lang="en-US" altLang="ko-KR" sz="1500" b="1" dirty="0" smtClean="0">
                <a:solidFill>
                  <a:srgbClr val="7030A0"/>
                </a:solidFill>
              </a:rPr>
              <a:t>Boss </a:t>
            </a:r>
            <a:r>
              <a:rPr lang="en-US" altLang="ko-KR" sz="1500" b="1" dirty="0" smtClean="0">
                <a:solidFill>
                  <a:srgbClr val="7030A0"/>
                </a:solidFill>
              </a:rPr>
              <a:t>UFO </a:t>
            </a:r>
            <a:r>
              <a:rPr lang="en-US" altLang="ko-KR" sz="1500" dirty="0" smtClean="0">
                <a:solidFill>
                  <a:schemeClr val="tx1"/>
                </a:solidFill>
              </a:rPr>
              <a:t>:  </a:t>
            </a:r>
            <a:r>
              <a:rPr lang="en-US" altLang="ko-KR" sz="1500" dirty="0" smtClean="0">
                <a:solidFill>
                  <a:schemeClr val="tx1"/>
                </a:solidFill>
              </a:rPr>
              <a:t>Stage </a:t>
            </a:r>
            <a:r>
              <a:rPr lang="ko-KR" altLang="en-US" sz="1500" dirty="0" smtClean="0">
                <a:solidFill>
                  <a:schemeClr val="tx1"/>
                </a:solidFill>
              </a:rPr>
              <a:t>시작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45</a:t>
            </a:r>
            <a:r>
              <a:rPr lang="ko-KR" altLang="en-US" sz="1500" dirty="0" smtClean="0">
                <a:solidFill>
                  <a:schemeClr val="tx1"/>
                </a:solidFill>
              </a:rPr>
              <a:t>초 경과 시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Boss UFO </a:t>
            </a:r>
            <a:r>
              <a:rPr lang="ko-KR" altLang="en-US" sz="1500" dirty="0" smtClean="0">
                <a:solidFill>
                  <a:schemeClr val="tx1"/>
                </a:solidFill>
              </a:rPr>
              <a:t>등장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>
                <a:solidFill>
                  <a:schemeClr val="tx1"/>
                </a:solidFill>
              </a:rPr>
              <a:t>생성 후 </a:t>
            </a:r>
            <a:r>
              <a:rPr lang="en-US" altLang="ko-KR" sz="1500" dirty="0">
                <a:solidFill>
                  <a:schemeClr val="tx1"/>
                </a:solidFill>
              </a:rPr>
              <a:t>Y</a:t>
            </a:r>
            <a:r>
              <a:rPr lang="ko-KR" altLang="en-US" sz="1500" dirty="0">
                <a:solidFill>
                  <a:schemeClr val="tx1"/>
                </a:solidFill>
              </a:rPr>
              <a:t>축 상하 이동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en-US" altLang="ko-KR" sz="1500" dirty="0" smtClean="0">
                <a:solidFill>
                  <a:schemeClr val="tx1"/>
                </a:solidFill>
              </a:rPr>
              <a:t>UFO </a:t>
            </a:r>
            <a:r>
              <a:rPr lang="ko-KR" altLang="en-US" sz="1500" dirty="0" smtClean="0">
                <a:solidFill>
                  <a:schemeClr val="tx1"/>
                </a:solidFill>
              </a:rPr>
              <a:t>파괴할 경우 </a:t>
            </a:r>
            <a:r>
              <a:rPr lang="en-US" altLang="ko-KR" sz="1500" dirty="0" smtClean="0">
                <a:solidFill>
                  <a:schemeClr val="tx1"/>
                </a:solidFill>
              </a:rPr>
              <a:t>Stage Up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(1</a:t>
            </a:r>
            <a:r>
              <a:rPr lang="en-US" altLang="ko-KR" sz="1500" dirty="0" smtClean="0">
                <a:solidFill>
                  <a:schemeClr val="tx1"/>
                </a:solidFill>
              </a:rPr>
              <a:t>) Boss UFO</a:t>
            </a:r>
            <a:r>
              <a:rPr lang="ko-KR" altLang="en-US" sz="1500" dirty="0" smtClean="0">
                <a:solidFill>
                  <a:schemeClr val="tx1"/>
                </a:solidFill>
              </a:rPr>
              <a:t>는 일정 </a:t>
            </a:r>
            <a:r>
              <a:rPr lang="ko-KR" altLang="en-US" sz="1500" dirty="0">
                <a:solidFill>
                  <a:schemeClr val="tx1"/>
                </a:solidFill>
              </a:rPr>
              <a:t>주기마다 유도 미사일 </a:t>
            </a:r>
            <a:r>
              <a:rPr lang="ko-KR" altLang="en-US" sz="1500" dirty="0" smtClean="0">
                <a:solidFill>
                  <a:schemeClr val="tx1"/>
                </a:solidFill>
              </a:rPr>
              <a:t>발사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부딪히면 </a:t>
            </a:r>
            <a:r>
              <a:rPr lang="en-US" altLang="ko-KR" sz="1500" dirty="0" smtClean="0">
                <a:solidFill>
                  <a:schemeClr val="tx1"/>
                </a:solidFill>
              </a:rPr>
              <a:t>Frog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Hp</a:t>
            </a:r>
            <a:r>
              <a:rPr lang="en-US" altLang="ko-KR" sz="1500" dirty="0" smtClean="0">
                <a:solidFill>
                  <a:schemeClr val="tx1"/>
                </a:solidFill>
              </a:rPr>
              <a:t> 1 </a:t>
            </a:r>
            <a:r>
              <a:rPr lang="ko-KR" altLang="en-US" sz="1500" dirty="0" smtClean="0">
                <a:solidFill>
                  <a:schemeClr val="tx1"/>
                </a:solidFill>
              </a:rPr>
              <a:t>감소 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유도 미사일 파괴 가능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</a:rPr>
              <a:t>Hp</a:t>
            </a:r>
            <a:r>
              <a:rPr lang="en-US" altLang="ko-KR" sz="1500" dirty="0">
                <a:solidFill>
                  <a:schemeClr val="tx1"/>
                </a:solidFill>
              </a:rPr>
              <a:t> : </a:t>
            </a:r>
            <a:r>
              <a:rPr lang="en-US" altLang="ko-KR" sz="1500" dirty="0" smtClean="0">
                <a:solidFill>
                  <a:schemeClr val="tx1"/>
                </a:solidFill>
              </a:rPr>
              <a:t>1)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schemeClr val="tx1"/>
                </a:solidFill>
              </a:rPr>
              <a:t>   (2) </a:t>
            </a:r>
            <a:r>
              <a:rPr lang="en-US" altLang="ko-KR" sz="1500" dirty="0" smtClean="0">
                <a:solidFill>
                  <a:schemeClr val="tx1"/>
                </a:solidFill>
              </a:rPr>
              <a:t>Boss</a:t>
            </a:r>
            <a:r>
              <a:rPr lang="en-US" altLang="ko-KR" sz="1500" dirty="0" smtClean="0">
                <a:solidFill>
                  <a:schemeClr val="tx1"/>
                </a:solidFill>
              </a:rPr>
              <a:t> UFO </a:t>
            </a:r>
            <a:r>
              <a:rPr lang="ko-KR" altLang="en-US" sz="1500" dirty="0" smtClean="0">
                <a:solidFill>
                  <a:schemeClr val="tx1"/>
                </a:solidFill>
              </a:rPr>
              <a:t>파괴할 경우 </a:t>
            </a:r>
            <a:r>
              <a:rPr lang="en-US" altLang="ko-KR" sz="1500" dirty="0" smtClean="0">
                <a:solidFill>
                  <a:schemeClr val="tx1"/>
                </a:solidFill>
              </a:rPr>
              <a:t>Score 10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획득 및 </a:t>
            </a:r>
            <a:r>
              <a:rPr lang="en-US" altLang="ko-KR" sz="1500" dirty="0">
                <a:solidFill>
                  <a:schemeClr val="tx1"/>
                </a:solidFill>
              </a:rPr>
              <a:t>Stage </a:t>
            </a:r>
            <a:r>
              <a:rPr lang="en-US" altLang="ko-KR" sz="1500" dirty="0" smtClean="0">
                <a:solidFill>
                  <a:schemeClr val="tx1"/>
                </a:solidFill>
              </a:rPr>
              <a:t>Up, Stage </a:t>
            </a:r>
            <a:r>
              <a:rPr lang="ko-KR" altLang="en-US" sz="1500" dirty="0" smtClean="0">
                <a:solidFill>
                  <a:schemeClr val="tx1"/>
                </a:solidFill>
              </a:rPr>
              <a:t>상승 시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미사일 생성 주기 감소</a:t>
            </a:r>
            <a:r>
              <a:rPr lang="en-US" altLang="ko-KR" sz="1500" dirty="0" smtClean="0">
                <a:solidFill>
                  <a:schemeClr val="tx1"/>
                </a:solidFill>
              </a:rPr>
              <a:t>, Boss </a:t>
            </a:r>
            <a:r>
              <a:rPr lang="en-US" altLang="ko-KR" sz="1500" dirty="0">
                <a:solidFill>
                  <a:schemeClr val="tx1"/>
                </a:solidFill>
              </a:rPr>
              <a:t>UFO </a:t>
            </a:r>
            <a:r>
              <a:rPr lang="en-US" altLang="ko-KR" sz="1500" dirty="0" err="1">
                <a:solidFill>
                  <a:schemeClr val="tx1"/>
                </a:solidFill>
              </a:rPr>
              <a:t>Hp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증가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Game Over </a:t>
            </a:r>
            <a:r>
              <a:rPr lang="en-US" altLang="ko-KR" sz="1500" dirty="0" smtClean="0">
                <a:solidFill>
                  <a:schemeClr val="tx1"/>
                </a:solidFill>
              </a:rPr>
              <a:t>: Frog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Hp</a:t>
            </a:r>
            <a:r>
              <a:rPr lang="ko-KR" altLang="en-US" sz="1500" dirty="0" smtClean="0">
                <a:solidFill>
                  <a:schemeClr val="tx1"/>
                </a:solidFill>
              </a:rPr>
              <a:t>가 </a:t>
            </a:r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r>
              <a:rPr lang="ko-KR" altLang="en-US" sz="1500" dirty="0" smtClean="0">
                <a:solidFill>
                  <a:schemeClr val="tx1"/>
                </a:solidFill>
              </a:rPr>
              <a:t>이 되면 </a:t>
            </a:r>
            <a:r>
              <a:rPr lang="en-US" altLang="ko-KR" sz="1500" dirty="0" smtClean="0">
                <a:solidFill>
                  <a:schemeClr val="tx1"/>
                </a:solidFill>
              </a:rPr>
              <a:t>Game over (SW 0 :</a:t>
            </a:r>
            <a:r>
              <a:rPr lang="ko-KR" altLang="en-US" sz="1500" dirty="0" smtClean="0">
                <a:solidFill>
                  <a:schemeClr val="tx1"/>
                </a:solidFill>
              </a:rPr>
              <a:t> 새 게임</a:t>
            </a:r>
            <a:r>
              <a:rPr lang="en-US" altLang="ko-KR" sz="1500" dirty="0" smtClean="0">
                <a:solidFill>
                  <a:schemeClr val="tx1"/>
                </a:solidFill>
              </a:rPr>
              <a:t>, SW 1 :</a:t>
            </a:r>
            <a:r>
              <a:rPr lang="ko-KR" altLang="en-US" sz="1500" dirty="0" smtClean="0">
                <a:solidFill>
                  <a:schemeClr val="tx1"/>
                </a:solidFill>
              </a:rPr>
              <a:t> 이어서 하기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  </a:t>
            </a:r>
          </a:p>
          <a:p>
            <a:pPr lvl="0">
              <a:lnSpc>
                <a:spcPct val="150000"/>
              </a:lnSpc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924" y="605199"/>
            <a:ext cx="1952625" cy="504825"/>
          </a:xfrm>
          <a:prstGeom prst="rect">
            <a:avLst/>
          </a:prstGeom>
        </p:spPr>
      </p:pic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6640034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00290"/>
              </p:ext>
            </p:extLst>
          </p:nvPr>
        </p:nvGraphicFramePr>
        <p:xfrm>
          <a:off x="537925" y="5591759"/>
          <a:ext cx="11113056" cy="97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176">
                  <a:extLst>
                    <a:ext uri="{9D8B030D-6E8A-4147-A177-3AD203B41FA5}">
                      <a16:colId xmlns:a16="http://schemas.microsoft.com/office/drawing/2014/main" val="3406283088"/>
                    </a:ext>
                  </a:extLst>
                </a:gridCol>
                <a:gridCol w="1852176">
                  <a:extLst>
                    <a:ext uri="{9D8B030D-6E8A-4147-A177-3AD203B41FA5}">
                      <a16:colId xmlns:a16="http://schemas.microsoft.com/office/drawing/2014/main" val="107366040"/>
                    </a:ext>
                  </a:extLst>
                </a:gridCol>
                <a:gridCol w="1852176">
                  <a:extLst>
                    <a:ext uri="{9D8B030D-6E8A-4147-A177-3AD203B41FA5}">
                      <a16:colId xmlns:a16="http://schemas.microsoft.com/office/drawing/2014/main" val="2615783351"/>
                    </a:ext>
                  </a:extLst>
                </a:gridCol>
                <a:gridCol w="1799867">
                  <a:extLst>
                    <a:ext uri="{9D8B030D-6E8A-4147-A177-3AD203B41FA5}">
                      <a16:colId xmlns:a16="http://schemas.microsoft.com/office/drawing/2014/main" val="2841396813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3390532048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val="213853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시작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전투 장면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Mode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Over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Boss Clear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Game Clear 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 Stage)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48347"/>
                  </a:ext>
                </a:extLst>
              </a:tr>
              <a:tr h="6398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423188"/>
                  </a:ext>
                </a:extLst>
              </a:tr>
            </a:tbl>
          </a:graphicData>
        </a:graphic>
      </p:graphicFrame>
      <p:pic>
        <p:nvPicPr>
          <p:cNvPr id="4" name="그림 3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0167" y="5949195"/>
            <a:ext cx="1548000" cy="5796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44827" y="5949195"/>
            <a:ext cx="1548000" cy="5796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380245" y="5949195"/>
            <a:ext cx="1548000" cy="5796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95435" y="5949195"/>
            <a:ext cx="1548000" cy="579600"/>
          </a:xfrm>
          <a:prstGeom prst="rect">
            <a:avLst/>
          </a:prstGeom>
        </p:spPr>
      </p:pic>
      <p:pic>
        <p:nvPicPr>
          <p:cNvPr id="2" name="그림 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021998" y="5949195"/>
            <a:ext cx="1548000" cy="5796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923144" y="5949195"/>
            <a:ext cx="1548000" cy="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BD35A-BEAF-6D22-4491-2E7340C6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B0DBC5D-50E5-5DCB-CEEB-707749FF3D64}"/>
              </a:ext>
            </a:extLst>
          </p:cNvPr>
          <p:cNvSpPr/>
          <p:nvPr/>
        </p:nvSpPr>
        <p:spPr>
          <a:xfrm>
            <a:off x="450055" y="116795"/>
            <a:ext cx="11291887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AE2F3-1181-0539-0A39-CD62A2BCA667}"/>
              </a:ext>
            </a:extLst>
          </p:cNvPr>
          <p:cNvSpPr/>
          <p:nvPr/>
        </p:nvSpPr>
        <p:spPr>
          <a:xfrm>
            <a:off x="280987" y="261937"/>
            <a:ext cx="11630025" cy="63150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863A6C-EA28-0A59-178C-B42F9B38B39C}"/>
              </a:ext>
            </a:extLst>
          </p:cNvPr>
          <p:cNvSpPr/>
          <p:nvPr/>
        </p:nvSpPr>
        <p:spPr>
          <a:xfrm>
            <a:off x="171450" y="407079"/>
            <a:ext cx="11849100" cy="6315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444500" dir="5400000" sx="95000" sy="95000" algn="t" rotWithShape="0">
              <a:srgbClr val="42469F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kern="0" noProof="0" dirty="0" smtClean="0">
                <a:ln w="9525">
                  <a:noFill/>
                </a:ln>
                <a:solidFill>
                  <a:srgbClr val="42469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4000" kern="0" noProof="0" dirty="0" smtClean="0">
              <a:ln w="9525">
                <a:noFill/>
              </a:ln>
              <a:solidFill>
                <a:srgbClr val="42469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7924" y="605199"/>
            <a:ext cx="1952625" cy="504825"/>
          </a:xfrm>
          <a:prstGeom prst="rect">
            <a:avLst/>
          </a:prstGeom>
        </p:spPr>
      </p:pic>
      <p:sp>
        <p:nvSpPr>
          <p:cNvPr id="48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398518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6">
            <a:extLst>
              <a:ext uri="{FF2B5EF4-FFF2-40B4-BE49-F238E27FC236}">
                <a16:creationId xmlns:a16="http://schemas.microsoft.com/office/drawing/2014/main" id="{E60AEA21-2FA4-D917-31EF-8CABD583E750}"/>
              </a:ext>
            </a:extLst>
          </p:cNvPr>
          <p:cNvSpPr/>
          <p:nvPr/>
        </p:nvSpPr>
        <p:spPr>
          <a:xfrm>
            <a:off x="171449" y="6640034"/>
            <a:ext cx="11849100" cy="90000"/>
          </a:xfrm>
          <a:prstGeom prst="roundRect">
            <a:avLst/>
          </a:prstGeom>
          <a:solidFill>
            <a:srgbClr val="42469F"/>
          </a:solidFill>
          <a:ln w="41275">
            <a:noFill/>
          </a:ln>
          <a:effectLst>
            <a:outerShdw blurRad="165100" dist="38100" dir="5400000" sx="98000" sy="98000" algn="t" rotWithShape="0">
              <a:srgbClr val="4246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889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573</Words>
  <Application>Microsoft Office PowerPoint</Application>
  <PresentationFormat>와이드스크린</PresentationFormat>
  <Paragraphs>62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kccistc</cp:lastModifiedBy>
  <cp:revision>41</cp:revision>
  <dcterms:created xsi:type="dcterms:W3CDTF">2025-04-09T01:19:46Z</dcterms:created>
  <dcterms:modified xsi:type="dcterms:W3CDTF">2025-05-05T12:26:12Z</dcterms:modified>
</cp:coreProperties>
</file>