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62" r:id="rId3"/>
    <p:sldId id="261" r:id="rId4"/>
    <p:sldId id="266" r:id="rId5"/>
    <p:sldId id="264" r:id="rId6"/>
    <p:sldId id="268" r:id="rId7"/>
    <p:sldId id="269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180" autoAdjust="0"/>
    <p:restoredTop sz="94660"/>
  </p:normalViewPr>
  <p:slideViewPr>
    <p:cSldViewPr snapToGrid="0">
      <p:cViewPr>
        <p:scale>
          <a:sx n="125" d="100"/>
          <a:sy n="125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ko-KR" altLang="en-US" dirty="0">
              <a:latin typeface="+mj-ea"/>
              <a:ea typeface="+mj-ea"/>
            </a:rPr>
            <a:t>기획안 작성</a:t>
          </a:r>
          <a:r>
            <a:rPr lang="ko" dirty="0">
              <a:latin typeface="+mj-ea"/>
              <a:ea typeface="+mj-ea"/>
            </a:rPr>
            <a:t>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ko-KR" altLang="en-US" dirty="0">
              <a:latin typeface="+mj-ea"/>
              <a:ea typeface="+mj-ea"/>
            </a:rPr>
            <a:t>프로젝트 수행</a:t>
          </a:r>
          <a:endParaRPr lang="ko" dirty="0">
            <a:latin typeface="+mj-ea"/>
            <a:ea typeface="+mj-ea"/>
          </a:endParaRP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ko-KR" altLang="en-US" dirty="0">
              <a:latin typeface="+mj-ea"/>
              <a:ea typeface="+mj-ea"/>
            </a:rPr>
            <a:t>보고서제출 및 피드백</a:t>
          </a:r>
          <a:endParaRPr lang="ko" dirty="0">
            <a:latin typeface="+mj-ea"/>
            <a:ea typeface="+mj-ea"/>
          </a:endParaRP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400" kern="1200" dirty="0">
              <a:latin typeface="+mj-ea"/>
              <a:ea typeface="+mj-ea"/>
            </a:rPr>
            <a:t>기획안 작성</a:t>
          </a:r>
          <a:r>
            <a:rPr lang="ko" sz="2400" kern="1200" dirty="0">
              <a:latin typeface="+mj-ea"/>
              <a:ea typeface="+mj-ea"/>
            </a:rPr>
            <a:t>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400" kern="1200" dirty="0">
              <a:latin typeface="+mj-ea"/>
              <a:ea typeface="+mj-ea"/>
            </a:rPr>
            <a:t>프로젝트 수행</a:t>
          </a:r>
          <a:endParaRPr lang="ko" sz="2400" kern="1200" dirty="0">
            <a:latin typeface="+mj-ea"/>
            <a:ea typeface="+mj-ea"/>
          </a:endParaRP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400" kern="1200" dirty="0">
              <a:latin typeface="+mj-ea"/>
              <a:ea typeface="+mj-ea"/>
            </a:rPr>
            <a:t>보고서제출 및 피드백</a:t>
          </a:r>
          <a:endParaRPr lang="ko" sz="2400" kern="1200" dirty="0">
            <a:latin typeface="+mj-ea"/>
            <a:ea typeface="+mj-ea"/>
          </a:endParaRP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2023-05-04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2023-05-04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2023-05-04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2023-05-04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2023-05-04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2023-05-04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2023-05-04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2023-05-04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2023-05-04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2023-05-04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2023-05-04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2023-05-04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2023-05-04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2023-05-04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8.emf"/><Relationship Id="rId26" Type="http://schemas.openxmlformats.org/officeDocument/2006/relationships/image" Target="../media/image2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Microsoft_Excel_97-2003_Worksheet1.xls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Microsoft_Excel_97-2003_Worksheet3.xls"/><Relationship Id="rId2" Type="http://schemas.openxmlformats.org/officeDocument/2006/relationships/image" Target="../media/image10.jpeg"/><Relationship Id="rId16" Type="http://schemas.openxmlformats.org/officeDocument/2006/relationships/image" Target="../media/image17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oleObject" Target="../embeddings/Microsoft_Excel_97-2003_Worksheet.xls"/><Relationship Id="rId24" Type="http://schemas.openxmlformats.org/officeDocument/2006/relationships/image" Target="../media/image21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Microsoft_Excel_97-2003_Worksheet2.xls"/><Relationship Id="rId28" Type="http://schemas.openxmlformats.org/officeDocument/2006/relationships/image" Target="../media/image23.emf"/><Relationship Id="rId10" Type="http://schemas.openxmlformats.org/officeDocument/2006/relationships/image" Target="../media/image14.e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6.emf"/><Relationship Id="rId22" Type="http://schemas.openxmlformats.org/officeDocument/2006/relationships/image" Target="../media/image20.emf"/><Relationship Id="rId27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Random Forest</a:t>
            </a:r>
            <a:r>
              <a:rPr lang="ko-KR" altLang="en-US" sz="20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와 </a:t>
            </a:r>
            <a:r>
              <a:rPr lang="en-US" altLang="ko-KR" sz="20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LSTM</a:t>
            </a:r>
            <a:r>
              <a:rPr lang="ko-KR" altLang="en-US" sz="20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을 활용한 </a:t>
            </a:r>
            <a:br>
              <a:rPr lang="en-US" altLang="ko-KR" sz="20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20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주식 종목 선정과 주가 예측</a:t>
            </a:r>
            <a:br>
              <a:rPr lang="en-US" altLang="ko-KR" sz="20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0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(Semi Project)</a:t>
            </a:r>
            <a:endParaRPr lang="ko" sz="2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김종우</a:t>
            </a: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9C1A7-4385-1316-5393-E597FFA3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FD245-0B8C-BC60-6394-BD4207394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 </a:t>
            </a:r>
            <a:r>
              <a:rPr lang="en-US" altLang="ko-KR" sz="1800" dirty="0"/>
              <a:t>1. </a:t>
            </a:r>
            <a:r>
              <a:rPr lang="ko-KR" altLang="en-US" sz="1800" dirty="0"/>
              <a:t>프로젝트 개요</a:t>
            </a:r>
          </a:p>
          <a:p>
            <a:r>
              <a:rPr lang="ko-KR" altLang="en-US" dirty="0"/>
              <a:t>         </a:t>
            </a:r>
            <a:r>
              <a:rPr lang="en-US" altLang="ko-KR" dirty="0"/>
              <a:t>- </a:t>
            </a:r>
            <a:r>
              <a:rPr lang="ko-KR" altLang="en-US" dirty="0"/>
              <a:t>프로젝트 기획 배경 및 목표</a:t>
            </a:r>
          </a:p>
          <a:p>
            <a:r>
              <a:rPr lang="ko-KR" altLang="en-US" dirty="0"/>
              <a:t>         </a:t>
            </a:r>
            <a:r>
              <a:rPr lang="en-US" altLang="ko-KR" dirty="0"/>
              <a:t>- </a:t>
            </a:r>
            <a:r>
              <a:rPr lang="ko-KR" altLang="en-US" dirty="0"/>
              <a:t>구성원 및 역할</a:t>
            </a:r>
          </a:p>
          <a:p>
            <a:r>
              <a:rPr lang="ko-KR" altLang="en-US" dirty="0"/>
              <a:t> </a:t>
            </a:r>
            <a:r>
              <a:rPr lang="en-US" altLang="ko-KR" sz="1800" dirty="0"/>
              <a:t>2. </a:t>
            </a:r>
            <a:r>
              <a:rPr lang="ko-KR" altLang="en-US" sz="1800" dirty="0"/>
              <a:t>프로젝트 수행 절차 및 방법</a:t>
            </a:r>
            <a:endParaRPr lang="ko-KR" altLang="en-US" dirty="0"/>
          </a:p>
          <a:p>
            <a:r>
              <a:rPr lang="ko-KR" altLang="en-US" dirty="0"/>
              <a:t> </a:t>
            </a:r>
            <a:r>
              <a:rPr lang="en-US" altLang="ko-KR" sz="1800" dirty="0"/>
              <a:t>3. </a:t>
            </a:r>
            <a:r>
              <a:rPr lang="ko-KR" altLang="en-US" sz="1800" dirty="0"/>
              <a:t>기대효과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en-US" altLang="ko-KR" dirty="0"/>
              <a:t>- </a:t>
            </a:r>
            <a:r>
              <a:rPr lang="ko-KR" altLang="en-US" dirty="0"/>
              <a:t>인사이트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- </a:t>
            </a:r>
            <a:r>
              <a:rPr lang="ko-KR" altLang="en-US" dirty="0"/>
              <a:t>향후 개선 사항 및 기대효과</a:t>
            </a:r>
          </a:p>
          <a:p>
            <a:r>
              <a:rPr lang="ko-KR" altLang="en-US" dirty="0"/>
              <a:t> </a:t>
            </a:r>
            <a:r>
              <a:rPr lang="en-US" altLang="ko-KR" sz="1800" dirty="0"/>
              <a:t>4. Q&amp;A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EB813-DF4D-5CB2-86E8-2E17ACE3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2023-05-04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0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C2858047-C301-0BAF-C0FF-10C0E32A87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3000"/>
          </a:blip>
          <a:stretch>
            <a:fillRect/>
          </a:stretch>
        </p:blipFill>
        <p:spPr>
          <a:xfrm>
            <a:off x="4435155" y="1608148"/>
            <a:ext cx="7246775" cy="4578311"/>
          </a:xfrm>
          <a:prstGeom prst="rect">
            <a:avLst/>
          </a:prstGeom>
          <a:effectLst>
            <a:softEdge rad="52070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5566611" cy="67286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프로젝트 개요</a:t>
            </a:r>
            <a:endParaRPr lang="ko" dirty="0">
              <a:latin typeface="+mj-ea"/>
              <a:ea typeface="+mj-ea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42FC667-07BB-591A-552F-489942852478}"/>
              </a:ext>
            </a:extLst>
          </p:cNvPr>
          <p:cNvSpPr txBox="1">
            <a:spLocks/>
          </p:cNvSpPr>
          <p:nvPr/>
        </p:nvSpPr>
        <p:spPr>
          <a:xfrm>
            <a:off x="1812758" y="1530061"/>
            <a:ext cx="3473116" cy="488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sz="1600" b="1" dirty="0"/>
              <a:t>- </a:t>
            </a:r>
            <a:r>
              <a:rPr lang="ko-KR" altLang="en-US" sz="1600" b="1" dirty="0"/>
              <a:t>프로젝트 기획 배경 및 목표</a:t>
            </a:r>
          </a:p>
        </p:txBody>
      </p:sp>
      <p:sp>
        <p:nvSpPr>
          <p:cNvPr id="14" name="내용 개체 틀 5">
            <a:extLst>
              <a:ext uri="{FF2B5EF4-FFF2-40B4-BE49-F238E27FC236}">
                <a16:creationId xmlns:a16="http://schemas.microsoft.com/office/drawing/2014/main" id="{E6367CC8-C953-BF1E-D269-9AD8F86EA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184" y="2168434"/>
            <a:ext cx="10058400" cy="3849624"/>
          </a:xfrm>
        </p:spPr>
        <p:txBody>
          <a:bodyPr/>
          <a:lstStyle/>
          <a:p>
            <a:r>
              <a:rPr lang="ko-KR" altLang="en-US" b="1" dirty="0"/>
              <a:t>기획배경 </a:t>
            </a:r>
            <a:r>
              <a:rPr lang="en-US" altLang="ko-KR" b="1" dirty="0"/>
              <a:t>: </a:t>
            </a:r>
            <a:r>
              <a:rPr lang="ko-KR" altLang="en-US" b="1" dirty="0"/>
              <a:t>주식투자를 위한 안전하고 쉬운 투자종목 선택 도구를 만들자 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74320" lvl="1" indent="0">
              <a:lnSpc>
                <a:spcPct val="200000"/>
              </a:lnSpc>
              <a:buNone/>
            </a:pPr>
            <a:r>
              <a:rPr lang="en-US" altLang="ko-KR" b="1" dirty="0"/>
              <a:t>	1) </a:t>
            </a:r>
            <a:r>
              <a:rPr lang="ko-KR" altLang="en-US" b="1" dirty="0"/>
              <a:t>간단한 선택</a:t>
            </a:r>
            <a:r>
              <a:rPr lang="en-US" altLang="ko-KR" b="1" dirty="0"/>
              <a:t>(</a:t>
            </a:r>
            <a:r>
              <a:rPr lang="ko-KR" altLang="en-US" b="1" dirty="0"/>
              <a:t>입력변수</a:t>
            </a:r>
            <a:r>
              <a:rPr lang="en-US" altLang="ko-KR" b="1" dirty="0"/>
              <a:t>)</a:t>
            </a:r>
          </a:p>
          <a:p>
            <a:pPr marL="274320" lvl="1" indent="0">
              <a:lnSpc>
                <a:spcPct val="200000"/>
              </a:lnSpc>
              <a:buNone/>
            </a:pPr>
            <a:r>
              <a:rPr lang="en-US" altLang="ko-KR" b="1" dirty="0"/>
              <a:t>	2) </a:t>
            </a:r>
            <a:r>
              <a:rPr lang="ko-KR" altLang="en-US" b="1" dirty="0"/>
              <a:t>쉬운 조작</a:t>
            </a:r>
            <a:r>
              <a:rPr lang="en-US" altLang="ko-KR" b="1" dirty="0"/>
              <a:t>(</a:t>
            </a:r>
            <a:r>
              <a:rPr lang="ko-KR" altLang="en-US" b="1" dirty="0"/>
              <a:t>예측치</a:t>
            </a:r>
            <a:r>
              <a:rPr lang="en-US" altLang="ko-KR" b="1" dirty="0"/>
              <a:t>)</a:t>
            </a:r>
          </a:p>
          <a:p>
            <a:pPr marL="274320" lvl="1" indent="0">
              <a:lnSpc>
                <a:spcPct val="200000"/>
              </a:lnSpc>
              <a:buNone/>
            </a:pPr>
            <a:r>
              <a:rPr lang="en-US" altLang="ko-KR" b="1" dirty="0"/>
              <a:t>	3) </a:t>
            </a:r>
            <a:r>
              <a:rPr lang="ko-KR" altLang="en-US" b="1" dirty="0"/>
              <a:t>주관적 판단 최대한 배제</a:t>
            </a:r>
            <a:endParaRPr lang="en-US" altLang="ko-KR" b="1" dirty="0"/>
          </a:p>
          <a:p>
            <a:pPr marL="274320" lvl="1" indent="0">
              <a:lnSpc>
                <a:spcPct val="200000"/>
              </a:lnSpc>
              <a:buNone/>
            </a:pPr>
            <a:r>
              <a:rPr lang="en-US" altLang="ko-KR" b="1" dirty="0"/>
              <a:t>	4) </a:t>
            </a:r>
            <a:r>
              <a:rPr lang="ko-KR" altLang="en-US" b="1" dirty="0"/>
              <a:t>높은 적중도</a:t>
            </a:r>
            <a:endParaRPr lang="en-US" altLang="ko-KR" b="1" dirty="0"/>
          </a:p>
          <a:p>
            <a:pPr marL="274320" lvl="1" indent="0">
              <a:buNone/>
            </a:pPr>
            <a:r>
              <a:rPr lang="en-US" altLang="ko-KR" b="1" dirty="0"/>
              <a:t>	 </a:t>
            </a:r>
          </a:p>
          <a:p>
            <a:pPr marL="0" indent="0">
              <a:buNone/>
            </a:pP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D1E862E4-5BF3-561F-E009-886BB03707B2}"/>
              </a:ext>
            </a:extLst>
          </p:cNvPr>
          <p:cNvSpPr txBox="1">
            <a:spLocks/>
          </p:cNvSpPr>
          <p:nvPr/>
        </p:nvSpPr>
        <p:spPr>
          <a:xfrm>
            <a:off x="1812758" y="5476983"/>
            <a:ext cx="3473116" cy="488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sz="1600" b="1" dirty="0"/>
              <a:t>- </a:t>
            </a:r>
            <a:r>
              <a:rPr lang="ko-KR" altLang="en-US" sz="1600" b="1" dirty="0"/>
              <a:t>진행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김종우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8142514" cy="67286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en-US" altLang="ko-KR" sz="2800" dirty="0">
                <a:latin typeface="+mj-ea"/>
                <a:ea typeface="+mj-ea"/>
              </a:rPr>
              <a:t>_1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프로젝트 수행절차 </a:t>
            </a:r>
            <a:endParaRPr lang="ko" dirty="0">
              <a:latin typeface="+mj-ea"/>
              <a:ea typeface="+mj-ea"/>
            </a:endParaRPr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1FE0C585-66C6-1E8D-DEFE-20F9B27EC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266868"/>
              </p:ext>
            </p:extLst>
          </p:nvPr>
        </p:nvGraphicFramePr>
        <p:xfrm>
          <a:off x="1216089" y="1834202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01ACD82-F31B-45B1-FF15-D291070017EF}"/>
              </a:ext>
            </a:extLst>
          </p:cNvPr>
          <p:cNvSpPr/>
          <p:nvPr/>
        </p:nvSpPr>
        <p:spPr>
          <a:xfrm>
            <a:off x="4086808" y="2873829"/>
            <a:ext cx="895739" cy="279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066E22C-FF19-DCAC-B9A7-1CC261051C0A}"/>
              </a:ext>
            </a:extLst>
          </p:cNvPr>
          <p:cNvSpPr/>
          <p:nvPr/>
        </p:nvSpPr>
        <p:spPr>
          <a:xfrm>
            <a:off x="7557796" y="2873829"/>
            <a:ext cx="895739" cy="279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44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8142514" cy="67286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en-US" altLang="ko-KR" sz="2800" dirty="0">
                <a:latin typeface="+mj-ea"/>
                <a:ea typeface="+mj-ea"/>
              </a:rPr>
              <a:t>_2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프로젝트 수행방법 </a:t>
            </a:r>
            <a:endParaRPr lang="ko" dirty="0">
              <a:latin typeface="+mj-ea"/>
              <a:ea typeface="+mj-ea"/>
            </a:endParaRPr>
          </a:p>
        </p:txBody>
      </p:sp>
      <p:pic>
        <p:nvPicPr>
          <p:cNvPr id="11" name="Picture 2" descr="Is Coding Over? Why Learning to Code Is Really About Learning to Learn. |  EdSurge News">
            <a:extLst>
              <a:ext uri="{FF2B5EF4-FFF2-40B4-BE49-F238E27FC236}">
                <a16:creationId xmlns:a16="http://schemas.microsoft.com/office/drawing/2014/main" id="{B70A26C1-03F8-C841-BFF6-F873B1068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328" y="1378539"/>
            <a:ext cx="9753600" cy="4876800"/>
          </a:xfrm>
          <a:prstGeom prst="rect">
            <a:avLst/>
          </a:prstGeom>
          <a:noFill/>
          <a:effectLst>
            <a:softEdge rad="381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C25EF2FF-7BAB-B6EE-22C4-BBBD5D3DA56F}"/>
              </a:ext>
            </a:extLst>
          </p:cNvPr>
          <p:cNvSpPr txBox="1">
            <a:spLocks/>
          </p:cNvSpPr>
          <p:nvPr/>
        </p:nvSpPr>
        <p:spPr>
          <a:xfrm>
            <a:off x="1812758" y="1530061"/>
            <a:ext cx="3473116" cy="488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sz="1600" b="1" dirty="0"/>
              <a:t>1) </a:t>
            </a:r>
            <a:r>
              <a:rPr lang="ko-KR" altLang="en-US" sz="1600" b="1" dirty="0"/>
              <a:t>종목선정</a:t>
            </a:r>
          </a:p>
        </p:txBody>
      </p:sp>
      <p:sp>
        <p:nvSpPr>
          <p:cNvPr id="15" name="내용 개체 틀 5">
            <a:extLst>
              <a:ext uri="{FF2B5EF4-FFF2-40B4-BE49-F238E27FC236}">
                <a16:creationId xmlns:a16="http://schemas.microsoft.com/office/drawing/2014/main" id="{CFE6AAB6-AD98-BCB0-C888-7D89425C4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184" y="2168434"/>
            <a:ext cx="10058400" cy="3849624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랜덤포레스트를</a:t>
            </a:r>
            <a:r>
              <a:rPr lang="ko-KR" altLang="en-US" b="1" dirty="0"/>
              <a:t> 활용한 수익 가능성 있는 종목 추천 </a:t>
            </a:r>
            <a:endParaRPr lang="en-US" altLang="ko-KR" b="1" dirty="0"/>
          </a:p>
          <a:p>
            <a:pPr marL="274320" lvl="1" indent="0">
              <a:lnSpc>
                <a:spcPct val="250000"/>
              </a:lnSpc>
              <a:buNone/>
            </a:pPr>
            <a:r>
              <a:rPr lang="en-US" altLang="ko-KR" b="1" dirty="0"/>
              <a:t>	1) </a:t>
            </a:r>
            <a:r>
              <a:rPr lang="ko-KR" altLang="en-US" b="1" dirty="0"/>
              <a:t>종목코드 </a:t>
            </a:r>
            <a:r>
              <a:rPr lang="ko-KR" altLang="en-US" b="1" dirty="0" err="1"/>
              <a:t>크롤링</a:t>
            </a:r>
            <a:r>
              <a:rPr lang="en-US" altLang="ko-KR" b="1" dirty="0"/>
              <a:t>(</a:t>
            </a:r>
            <a:r>
              <a:rPr lang="en-US" altLang="ko-KR" sz="700" b="1" dirty="0"/>
              <a:t>https://kind.krx.co.kr/corpgeneral/corpList.do?method=loadInitPage</a:t>
            </a:r>
            <a:r>
              <a:rPr lang="en-US" altLang="ko-KR" b="1" dirty="0"/>
              <a:t>)</a:t>
            </a:r>
          </a:p>
          <a:p>
            <a:pPr marL="274320" lvl="1" indent="0">
              <a:lnSpc>
                <a:spcPct val="250000"/>
              </a:lnSpc>
              <a:buNone/>
            </a:pPr>
            <a:r>
              <a:rPr lang="en-US" altLang="ko-KR" b="1" dirty="0"/>
              <a:t>	2) </a:t>
            </a:r>
            <a:r>
              <a:rPr lang="ko-KR" altLang="en-US" b="1" dirty="0"/>
              <a:t>종목코드 </a:t>
            </a:r>
            <a:r>
              <a:rPr lang="ko-KR" altLang="en-US" b="1" dirty="0" err="1"/>
              <a:t>전처리</a:t>
            </a:r>
            <a:endParaRPr lang="en-US" altLang="ko-KR" b="1" dirty="0"/>
          </a:p>
          <a:p>
            <a:pPr marL="274320" lvl="1" indent="0">
              <a:lnSpc>
                <a:spcPct val="250000"/>
              </a:lnSpc>
              <a:buNone/>
            </a:pPr>
            <a:r>
              <a:rPr lang="en-US" altLang="ko-KR" b="1" dirty="0"/>
              <a:t>	3) </a:t>
            </a:r>
            <a:r>
              <a:rPr lang="ko-KR" altLang="en-US" b="1" dirty="0" err="1"/>
              <a:t>종목코드별</a:t>
            </a:r>
            <a:r>
              <a:rPr lang="ko-KR" altLang="en-US" b="1" dirty="0"/>
              <a:t> 분석지표 </a:t>
            </a:r>
            <a:r>
              <a:rPr lang="ko-KR" altLang="en-US" b="1" dirty="0" err="1"/>
              <a:t>크롤링</a:t>
            </a:r>
            <a:endParaRPr lang="en-US" altLang="ko-KR" b="1" dirty="0"/>
          </a:p>
          <a:p>
            <a:pPr marL="274320" lvl="1" indent="0">
              <a:lnSpc>
                <a:spcPct val="250000"/>
              </a:lnSpc>
              <a:buNone/>
            </a:pPr>
            <a:r>
              <a:rPr lang="en-US" altLang="ko-KR" b="1" dirty="0"/>
              <a:t>	4) </a:t>
            </a:r>
            <a:r>
              <a:rPr lang="ko-KR" altLang="en-US" b="1" dirty="0" err="1"/>
              <a:t>랜덤포레스트</a:t>
            </a:r>
            <a:r>
              <a:rPr lang="ko-KR" altLang="en-US" b="1" dirty="0"/>
              <a:t> 학습 및 종목선정</a:t>
            </a:r>
            <a:endParaRPr lang="en-US" altLang="ko-KR" b="1" dirty="0"/>
          </a:p>
          <a:p>
            <a:r>
              <a:rPr lang="ko-KR" altLang="en-US" b="1" dirty="0"/>
              <a:t>선정종목 </a:t>
            </a:r>
            <a:r>
              <a:rPr lang="en-US" altLang="ko-KR" b="1" dirty="0"/>
              <a:t>LSTM</a:t>
            </a:r>
            <a:r>
              <a:rPr lang="ko-KR" altLang="en-US" b="1" dirty="0"/>
              <a:t>을 활용한 미래 예상 주가</a:t>
            </a:r>
            <a:r>
              <a:rPr lang="en-US" altLang="ko-KR" b="1" dirty="0"/>
              <a:t>	 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sz="1300" b="1" dirty="0">
                <a:latin typeface="+mn-ea"/>
                <a:ea typeface="+mn-ea"/>
              </a:rPr>
              <a:t>※ </a:t>
            </a:r>
            <a:r>
              <a:rPr lang="ko-KR" altLang="en-US" sz="1300" b="1" dirty="0">
                <a:latin typeface="+mn-ea"/>
                <a:ea typeface="+mn-ea"/>
              </a:rPr>
              <a:t>종속변수</a:t>
            </a:r>
            <a:r>
              <a:rPr lang="en-US" altLang="ko-KR" sz="1300" b="1" dirty="0">
                <a:latin typeface="+mn-ea"/>
                <a:ea typeface="+mn-ea"/>
              </a:rPr>
              <a:t>:</a:t>
            </a:r>
            <a:r>
              <a:rPr lang="ko-KR" altLang="en-US" sz="1300" b="1" dirty="0">
                <a:latin typeface="+mn-ea"/>
                <a:ea typeface="+mn-ea"/>
              </a:rPr>
              <a:t> 주식가격</a:t>
            </a:r>
            <a:r>
              <a:rPr lang="en-US" altLang="ko-KR" sz="1300" b="1" dirty="0">
                <a:latin typeface="+mn-ea"/>
                <a:ea typeface="+mn-ea"/>
              </a:rPr>
              <a:t>,  </a:t>
            </a:r>
            <a:r>
              <a:rPr lang="ko-KR" altLang="en-US" sz="1300" b="1" dirty="0">
                <a:latin typeface="+mn-ea"/>
                <a:ea typeface="+mn-ea"/>
              </a:rPr>
              <a:t>입력데이터</a:t>
            </a:r>
            <a:r>
              <a:rPr lang="en-US" altLang="ko-KR" sz="1300" b="1" dirty="0">
                <a:latin typeface="+mn-ea"/>
                <a:ea typeface="+mn-ea"/>
              </a:rPr>
              <a:t>:</a:t>
            </a:r>
            <a:r>
              <a:rPr lang="ko-KR" altLang="en-US" sz="1300" b="1" dirty="0">
                <a:latin typeface="+mn-ea"/>
                <a:ea typeface="+mn-ea"/>
              </a:rPr>
              <a:t> 시계열 자료</a:t>
            </a:r>
            <a:r>
              <a:rPr lang="en-US" altLang="ko-KR" sz="1100" b="1" dirty="0">
                <a:latin typeface="+mn-ea"/>
                <a:ea typeface="+mn-ea"/>
              </a:rPr>
              <a:t>(</a:t>
            </a:r>
            <a:r>
              <a:rPr lang="ko-KR" altLang="en-US" sz="1100" b="1" dirty="0">
                <a:latin typeface="+mn-ea"/>
                <a:ea typeface="+mn-ea"/>
              </a:rPr>
              <a:t>과거 주식가격</a:t>
            </a:r>
            <a:r>
              <a:rPr lang="en-US" altLang="ko-KR" sz="1100" b="1" dirty="0">
                <a:latin typeface="+mn-ea"/>
                <a:ea typeface="+mn-ea"/>
              </a:rPr>
              <a:t>/</a:t>
            </a:r>
            <a:r>
              <a:rPr lang="ko-KR" altLang="en-US" sz="1100" b="1" dirty="0">
                <a:latin typeface="+mn-ea"/>
                <a:ea typeface="+mn-ea"/>
              </a:rPr>
              <a:t>거래량</a:t>
            </a:r>
            <a:r>
              <a:rPr lang="en-US" altLang="ko-KR" sz="1100" b="1" dirty="0">
                <a:latin typeface="+mn-ea"/>
                <a:ea typeface="+mn-ea"/>
              </a:rPr>
              <a:t>/PER/</a:t>
            </a:r>
            <a:r>
              <a:rPr lang="ko-KR" altLang="en-US" sz="1100" b="1" dirty="0">
                <a:latin typeface="+mn-ea"/>
                <a:ea typeface="+mn-ea"/>
              </a:rPr>
              <a:t>배당수익율</a:t>
            </a:r>
            <a:r>
              <a:rPr lang="en-US" altLang="ko-KR" sz="1100" b="1" dirty="0">
                <a:latin typeface="+mn-ea"/>
                <a:ea typeface="+mn-ea"/>
              </a:rPr>
              <a:t>/</a:t>
            </a:r>
            <a:r>
              <a:rPr lang="ko-KR" altLang="en-US" sz="1100" b="1" dirty="0">
                <a:latin typeface="+mn-ea"/>
                <a:ea typeface="+mn-ea"/>
              </a:rPr>
              <a:t>금리</a:t>
            </a:r>
            <a:r>
              <a:rPr lang="en-US" altLang="ko-KR" sz="1100" b="1" dirty="0">
                <a:latin typeface="+mn-ea"/>
                <a:ea typeface="+mn-ea"/>
              </a:rPr>
              <a:t>/</a:t>
            </a:r>
            <a:r>
              <a:rPr lang="ko-KR" altLang="en-US" sz="1100" b="1" dirty="0" err="1">
                <a:latin typeface="+mn-ea"/>
                <a:ea typeface="+mn-ea"/>
              </a:rPr>
              <a:t>환율등</a:t>
            </a:r>
            <a:r>
              <a:rPr lang="en-US" altLang="ko-KR" sz="1100" b="1" dirty="0">
                <a:latin typeface="+mn-ea"/>
                <a:ea typeface="+mn-ea"/>
              </a:rPr>
              <a:t>)</a:t>
            </a:r>
            <a:endParaRPr lang="ko-KR" altLang="en-US" b="1" dirty="0"/>
          </a:p>
        </p:txBody>
      </p: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BEFB060F-47CD-4506-7B23-D98C34E7A6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328240"/>
              </p:ext>
            </p:extLst>
          </p:nvPr>
        </p:nvGraphicFramePr>
        <p:xfrm>
          <a:off x="7512941" y="214772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914400" imgH="771525" progId="Package">
                  <p:embed/>
                </p:oleObj>
              </mc:Choice>
              <mc:Fallback>
                <p:oleObj name="포장기 셸 개체" showAsIcon="1" r:id="rId3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12941" y="214772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>
            <a:extLst>
              <a:ext uri="{FF2B5EF4-FFF2-40B4-BE49-F238E27FC236}">
                <a16:creationId xmlns:a16="http://schemas.microsoft.com/office/drawing/2014/main" id="{AB81F92B-76A2-3805-6BC2-6D89A323EF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647482"/>
              </p:ext>
            </p:extLst>
          </p:nvPr>
        </p:nvGraphicFramePr>
        <p:xfrm>
          <a:off x="7528983" y="269758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5" imgW="914400" imgH="771525" progId="Package">
                  <p:embed/>
                </p:oleObj>
              </mc:Choice>
              <mc:Fallback>
                <p:oleObj name="포장기 셸 개체" showAsIcon="1" r:id="rId5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28983" y="269758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FBD80EEF-773F-76F1-EF0C-03B476C30F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745572"/>
              </p:ext>
            </p:extLst>
          </p:nvPr>
        </p:nvGraphicFramePr>
        <p:xfrm>
          <a:off x="8269704" y="269757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7" imgW="914400" imgH="771525" progId="Package">
                  <p:embed/>
                </p:oleObj>
              </mc:Choice>
              <mc:Fallback>
                <p:oleObj name="포장기 셸 개체" showAsIcon="1" r:id="rId7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69704" y="269757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>
            <a:extLst>
              <a:ext uri="{FF2B5EF4-FFF2-40B4-BE49-F238E27FC236}">
                <a16:creationId xmlns:a16="http://schemas.microsoft.com/office/drawing/2014/main" id="{7BCCDBE0-36C8-527B-2CCD-0732EBEAA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318514"/>
              </p:ext>
            </p:extLst>
          </p:nvPr>
        </p:nvGraphicFramePr>
        <p:xfrm>
          <a:off x="9099884" y="269757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9" imgW="914400" imgH="771525" progId="Package">
                  <p:embed/>
                </p:oleObj>
              </mc:Choice>
              <mc:Fallback>
                <p:oleObj name="포장기 셸 개체" showAsIcon="1" r:id="rId9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99884" y="269757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>
            <a:extLst>
              <a:ext uri="{FF2B5EF4-FFF2-40B4-BE49-F238E27FC236}">
                <a16:creationId xmlns:a16="http://schemas.microsoft.com/office/drawing/2014/main" id="{4AE4E38E-6873-60AB-9F0B-AB806982B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093371"/>
              </p:ext>
            </p:extLst>
          </p:nvPr>
        </p:nvGraphicFramePr>
        <p:xfrm>
          <a:off x="9972174" y="269757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11" imgW="914400" imgH="771525" progId="Excel.Sheet.8">
                  <p:embed/>
                </p:oleObj>
              </mc:Choice>
              <mc:Fallback>
                <p:oleObj name="Worksheet" showAsIcon="1" r:id="rId11" imgW="914400" imgH="771525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72174" y="269757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D7835540-EAC0-4AF5-C9F6-68ED96F467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814838"/>
              </p:ext>
            </p:extLst>
          </p:nvPr>
        </p:nvGraphicFramePr>
        <p:xfrm>
          <a:off x="7536839" y="327401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3" imgW="914400" imgH="771525" progId="Package">
                  <p:embed/>
                </p:oleObj>
              </mc:Choice>
              <mc:Fallback>
                <p:oleObj name="포장기 셸 개체" showAsIcon="1" r:id="rId13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36839" y="327401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>
            <a:extLst>
              <a:ext uri="{FF2B5EF4-FFF2-40B4-BE49-F238E27FC236}">
                <a16:creationId xmlns:a16="http://schemas.microsoft.com/office/drawing/2014/main" id="{5F33FE5E-12AF-28CD-6712-6E402B9CE9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515702"/>
              </p:ext>
            </p:extLst>
          </p:nvPr>
        </p:nvGraphicFramePr>
        <p:xfrm>
          <a:off x="7543020" y="382489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5" imgW="914400" imgH="771525" progId="Package">
                  <p:embed/>
                </p:oleObj>
              </mc:Choice>
              <mc:Fallback>
                <p:oleObj name="포장기 셸 개체" showAsIcon="1" r:id="rId15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43020" y="382489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>
            <a:extLst>
              <a:ext uri="{FF2B5EF4-FFF2-40B4-BE49-F238E27FC236}">
                <a16:creationId xmlns:a16="http://schemas.microsoft.com/office/drawing/2014/main" id="{0151068D-2CCF-BB4E-A6B7-2023A90A6C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514945"/>
              </p:ext>
            </p:extLst>
          </p:nvPr>
        </p:nvGraphicFramePr>
        <p:xfrm>
          <a:off x="8330027" y="381727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7" imgW="914400" imgH="771525" progId="Package">
                  <p:embed/>
                </p:oleObj>
              </mc:Choice>
              <mc:Fallback>
                <p:oleObj name="포장기 셸 개체" showAsIcon="1" r:id="rId17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30027" y="381727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93F7A509-EBBB-9072-1489-359C54F284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315782"/>
              </p:ext>
            </p:extLst>
          </p:nvPr>
        </p:nvGraphicFramePr>
        <p:xfrm>
          <a:off x="9184104" y="381727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9" imgW="914400" imgH="771525" progId="Package">
                  <p:embed/>
                </p:oleObj>
              </mc:Choice>
              <mc:Fallback>
                <p:oleObj name="포장기 셸 개체" showAsIcon="1" r:id="rId19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184104" y="381727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개체 28">
            <a:extLst>
              <a:ext uri="{FF2B5EF4-FFF2-40B4-BE49-F238E27FC236}">
                <a16:creationId xmlns:a16="http://schemas.microsoft.com/office/drawing/2014/main" id="{CD526881-50CC-47F6-CC0E-EEB9D1F4B2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773118"/>
              </p:ext>
            </p:extLst>
          </p:nvPr>
        </p:nvGraphicFramePr>
        <p:xfrm>
          <a:off x="10014284" y="381708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1" imgW="914400" imgH="771525" progId="Excel.Sheet.8">
                  <p:embed/>
                </p:oleObj>
              </mc:Choice>
              <mc:Fallback>
                <p:oleObj name="Worksheet" showAsIcon="1" r:id="rId21" imgW="914400" imgH="771525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014284" y="381708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>
            <a:extLst>
              <a:ext uri="{FF2B5EF4-FFF2-40B4-BE49-F238E27FC236}">
                <a16:creationId xmlns:a16="http://schemas.microsoft.com/office/drawing/2014/main" id="{0954F361-7811-7FAA-023C-9D08500345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140240"/>
              </p:ext>
            </p:extLst>
          </p:nvPr>
        </p:nvGraphicFramePr>
        <p:xfrm>
          <a:off x="7507430" y="443522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3" imgW="914400" imgH="771525" progId="Excel.Sheet.8">
                  <p:embed/>
                </p:oleObj>
              </mc:Choice>
              <mc:Fallback>
                <p:oleObj name="Worksheet" showAsIcon="1" r:id="rId23" imgW="914400" imgH="771525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507430" y="443522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개체 30">
            <a:extLst>
              <a:ext uri="{FF2B5EF4-FFF2-40B4-BE49-F238E27FC236}">
                <a16:creationId xmlns:a16="http://schemas.microsoft.com/office/drawing/2014/main" id="{2D7B5D82-1B11-16DF-809A-7963DD82DB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000533"/>
              </p:ext>
            </p:extLst>
          </p:nvPr>
        </p:nvGraphicFramePr>
        <p:xfrm>
          <a:off x="8367184" y="443522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5" imgW="914400" imgH="771525" progId="Excel.Sheet.8">
                  <p:embed/>
                </p:oleObj>
              </mc:Choice>
              <mc:Fallback>
                <p:oleObj name="Worksheet" showAsIcon="1" r:id="rId25" imgW="914400" imgH="771525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367184" y="443522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" name="개체 2047">
            <a:extLst>
              <a:ext uri="{FF2B5EF4-FFF2-40B4-BE49-F238E27FC236}">
                <a16:creationId xmlns:a16="http://schemas.microsoft.com/office/drawing/2014/main" id="{196DD830-8345-2C6F-BF28-3627809C5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953122"/>
              </p:ext>
            </p:extLst>
          </p:nvPr>
        </p:nvGraphicFramePr>
        <p:xfrm>
          <a:off x="9135978" y="443504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27" imgW="914400" imgH="771525" progId="Package">
                  <p:embed/>
                </p:oleObj>
              </mc:Choice>
              <mc:Fallback>
                <p:oleObj name="포장기 셸 개체" showAsIcon="1" r:id="rId27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135978" y="443504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916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8142514" cy="67286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+mj-ea"/>
                <a:ea typeface="+mj-ea"/>
              </a:rPr>
              <a:t>3. </a:t>
            </a:r>
            <a:r>
              <a:rPr lang="ko-KR" altLang="en-US" dirty="0">
                <a:latin typeface="+mj-ea"/>
                <a:ea typeface="+mj-ea"/>
              </a:rPr>
              <a:t>기대효과 </a:t>
            </a:r>
            <a:endParaRPr lang="ko" dirty="0">
              <a:latin typeface="+mj-ea"/>
              <a:ea typeface="+mj-ea"/>
            </a:endParaRPr>
          </a:p>
        </p:txBody>
      </p:sp>
      <p:pic>
        <p:nvPicPr>
          <p:cNvPr id="11" name="Picture 2" descr="Is Coding Over? Why Learning to Code Is Really About Learning to Learn. |  EdSurge News">
            <a:extLst>
              <a:ext uri="{FF2B5EF4-FFF2-40B4-BE49-F238E27FC236}">
                <a16:creationId xmlns:a16="http://schemas.microsoft.com/office/drawing/2014/main" id="{B70A26C1-03F8-C841-BFF6-F873B1068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328" y="1378539"/>
            <a:ext cx="9753600" cy="4876800"/>
          </a:xfrm>
          <a:prstGeom prst="rect">
            <a:avLst/>
          </a:prstGeom>
          <a:noFill/>
          <a:effectLst>
            <a:softEdge rad="381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C25EF2FF-7BAB-B6EE-22C4-BBBD5D3DA56F}"/>
              </a:ext>
            </a:extLst>
          </p:cNvPr>
          <p:cNvSpPr txBox="1">
            <a:spLocks/>
          </p:cNvSpPr>
          <p:nvPr/>
        </p:nvSpPr>
        <p:spPr>
          <a:xfrm>
            <a:off x="1812758" y="1530061"/>
            <a:ext cx="3473116" cy="488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sz="1600" b="1" dirty="0"/>
              <a:t>1) </a:t>
            </a:r>
            <a:r>
              <a:rPr lang="ko-KR" altLang="en-US" sz="1600" b="1" dirty="0"/>
              <a:t>인사이트</a:t>
            </a:r>
          </a:p>
        </p:txBody>
      </p:sp>
      <p:sp>
        <p:nvSpPr>
          <p:cNvPr id="15" name="내용 개체 틀 5">
            <a:extLst>
              <a:ext uri="{FF2B5EF4-FFF2-40B4-BE49-F238E27FC236}">
                <a16:creationId xmlns:a16="http://schemas.microsoft.com/office/drawing/2014/main" id="{CFE6AAB6-AD98-BCB0-C888-7D89425C4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184" y="2168434"/>
            <a:ext cx="10058400" cy="1657608"/>
          </a:xfrm>
        </p:spPr>
        <p:txBody>
          <a:bodyPr>
            <a:normAutofit/>
          </a:bodyPr>
          <a:lstStyle/>
          <a:p>
            <a:r>
              <a:rPr lang="ko-KR" altLang="en-US" b="1" dirty="0"/>
              <a:t>수익모형</a:t>
            </a:r>
            <a:r>
              <a:rPr lang="en-US" altLang="ko-KR" b="1" dirty="0"/>
              <a:t>(</a:t>
            </a:r>
            <a:r>
              <a:rPr lang="ko-KR" altLang="en-US" b="1" dirty="0"/>
              <a:t>창업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ko-KR" b="1" dirty="0"/>
              <a:t>	1) </a:t>
            </a:r>
            <a:r>
              <a:rPr lang="ko-KR" altLang="en-US" b="1" dirty="0"/>
              <a:t>수요</a:t>
            </a:r>
            <a:r>
              <a:rPr lang="en-US" altLang="ko-KR" b="1" dirty="0"/>
              <a:t>(</a:t>
            </a:r>
            <a:r>
              <a:rPr lang="ko-KR" altLang="en-US" b="1" dirty="0"/>
              <a:t>시장규모</a:t>
            </a:r>
            <a:r>
              <a:rPr lang="en-US" altLang="ko-KR" b="1" dirty="0"/>
              <a:t>) : </a:t>
            </a:r>
            <a:r>
              <a:rPr lang="ko-KR" altLang="en-US" b="1" dirty="0"/>
              <a:t>개인 </a:t>
            </a:r>
            <a:r>
              <a:rPr lang="en-US" altLang="ko-KR" b="1" dirty="0"/>
              <a:t>1</a:t>
            </a:r>
            <a:r>
              <a:rPr lang="ko-KR" altLang="en-US" b="1" dirty="0" err="1"/>
              <a:t>천만명</a:t>
            </a:r>
            <a:r>
              <a:rPr lang="en-US" altLang="ko-KR" b="1" dirty="0"/>
              <a:t>, </a:t>
            </a:r>
            <a:r>
              <a:rPr lang="ko-KR" altLang="en-US" b="1" dirty="0"/>
              <a:t>기관 </a:t>
            </a:r>
            <a:r>
              <a:rPr lang="en-US" altLang="ko-KR" b="1" dirty="0"/>
              <a:t>3</a:t>
            </a:r>
            <a:r>
              <a:rPr lang="ko-KR" altLang="en-US" b="1" dirty="0"/>
              <a:t>만개</a:t>
            </a:r>
            <a:r>
              <a:rPr lang="en-US" altLang="ko-KR" b="1" dirty="0"/>
              <a:t>, </a:t>
            </a:r>
            <a:r>
              <a:rPr lang="ko-KR" altLang="en-US" b="1" dirty="0"/>
              <a:t>외국인투자자 </a:t>
            </a:r>
            <a:r>
              <a:rPr lang="en-US" altLang="ko-KR" b="1" dirty="0"/>
              <a:t>2</a:t>
            </a:r>
            <a:r>
              <a:rPr lang="ko-KR" altLang="en-US" b="1" dirty="0"/>
              <a:t>만명</a:t>
            </a:r>
            <a:r>
              <a:rPr lang="en-US" altLang="ko-KR" b="1" dirty="0"/>
              <a:t>, </a:t>
            </a:r>
            <a:r>
              <a:rPr lang="ko-KR" altLang="en-US" b="1" dirty="0"/>
              <a:t>시가총액 약</a:t>
            </a:r>
            <a:r>
              <a:rPr lang="en-US" altLang="ko-KR" b="1" dirty="0"/>
              <a:t>1200</a:t>
            </a:r>
            <a:r>
              <a:rPr lang="ko-KR" altLang="en-US" b="1" dirty="0"/>
              <a:t>조</a:t>
            </a:r>
            <a:r>
              <a:rPr lang="en-US" altLang="ko-KR" b="1" dirty="0"/>
              <a:t>(</a:t>
            </a:r>
            <a:r>
              <a:rPr lang="ko-KR" altLang="en-US" b="1" dirty="0"/>
              <a:t>삼성전자 </a:t>
            </a:r>
            <a:r>
              <a:rPr lang="en-US" altLang="ko-KR" b="1" dirty="0"/>
              <a:t>390</a:t>
            </a:r>
            <a:r>
              <a:rPr lang="ko-KR" altLang="en-US" b="1" dirty="0"/>
              <a:t>조</a:t>
            </a:r>
            <a:r>
              <a:rPr lang="en-US" altLang="ko-KR" b="1" dirty="0"/>
              <a:t>)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ko-KR" b="1" dirty="0"/>
              <a:t>	2) Dominant Application</a:t>
            </a:r>
            <a:r>
              <a:rPr lang="ko-KR" altLang="en-US" b="1" dirty="0"/>
              <a:t> 부재 </a:t>
            </a:r>
            <a:r>
              <a:rPr lang="en-US" altLang="ko-KR" b="1" dirty="0"/>
              <a:t>: </a:t>
            </a:r>
            <a:r>
              <a:rPr lang="ko-KR" altLang="en-US" b="1" dirty="0"/>
              <a:t>증권사별 거래도구</a:t>
            </a:r>
            <a:r>
              <a:rPr lang="en-US" altLang="ko-KR" b="1" dirty="0"/>
              <a:t>(HTS/MTS </a:t>
            </a:r>
            <a:r>
              <a:rPr lang="ko-KR" altLang="en-US" b="1" dirty="0"/>
              <a:t>등</a:t>
            </a:r>
            <a:r>
              <a:rPr lang="en-US" altLang="ko-KR" b="1" dirty="0"/>
              <a:t>)</a:t>
            </a:r>
            <a:r>
              <a:rPr lang="ko-KR" altLang="en-US" b="1" dirty="0"/>
              <a:t>은</a:t>
            </a:r>
            <a:r>
              <a:rPr lang="en-US" altLang="ko-KR" b="1" dirty="0"/>
              <a:t> </a:t>
            </a:r>
            <a:r>
              <a:rPr lang="ko-KR" altLang="en-US" b="1" dirty="0"/>
              <a:t>있으나 종목선정 이용자 희소</a:t>
            </a:r>
            <a:endParaRPr lang="en-US" altLang="ko-KR" b="1" dirty="0"/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ko-KR" b="1" dirty="0"/>
              <a:t>	3) </a:t>
            </a:r>
            <a:r>
              <a:rPr lang="ko-KR" altLang="en-US" b="1" dirty="0"/>
              <a:t>단순하고 간편한 사용자 편의성을 가진 종목선정 모형을 찾는 투자자를 위한 서비스가 필요하다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0CE6EF6-55F8-4286-D295-B43A65C4BF1F}"/>
              </a:ext>
            </a:extLst>
          </p:cNvPr>
          <p:cNvSpPr txBox="1">
            <a:spLocks/>
          </p:cNvSpPr>
          <p:nvPr/>
        </p:nvSpPr>
        <p:spPr>
          <a:xfrm>
            <a:off x="1804738" y="3743870"/>
            <a:ext cx="3473116" cy="488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sz="1600" b="1" dirty="0"/>
              <a:t>2) </a:t>
            </a:r>
            <a:r>
              <a:rPr lang="ko-KR" altLang="en-US" sz="1600" b="1" dirty="0"/>
              <a:t>향후 개선사항 및 기대효과</a:t>
            </a:r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4D30EC7C-BDF5-F1FB-BE15-AC2CA39636F6}"/>
              </a:ext>
            </a:extLst>
          </p:cNvPr>
          <p:cNvSpPr txBox="1">
            <a:spLocks/>
          </p:cNvSpPr>
          <p:nvPr/>
        </p:nvSpPr>
        <p:spPr>
          <a:xfrm>
            <a:off x="2029164" y="4382243"/>
            <a:ext cx="10058400" cy="1657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b="1" dirty="0"/>
              <a:t>향후 개선사항 </a:t>
            </a:r>
            <a:r>
              <a:rPr lang="en-US" altLang="ko-KR" b="1" dirty="0"/>
              <a:t>: </a:t>
            </a:r>
            <a:r>
              <a:rPr lang="ko-KR" altLang="en-US" b="1" dirty="0"/>
              <a:t>사용자 선택 매개변수</a:t>
            </a:r>
            <a:r>
              <a:rPr lang="en-US" altLang="ko-KR" b="1" dirty="0"/>
              <a:t>(</a:t>
            </a:r>
            <a:r>
              <a:rPr lang="ko-KR" altLang="en-US" b="1" dirty="0" err="1"/>
              <a:t>하이퍼파라미터</a:t>
            </a:r>
            <a:r>
              <a:rPr lang="en-US" altLang="ko-KR" b="1" dirty="0"/>
              <a:t>) </a:t>
            </a:r>
            <a:r>
              <a:rPr lang="ko-KR" altLang="en-US" b="1" dirty="0"/>
              <a:t>선택 및 삭제 기능 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ko-KR" altLang="en-US" b="1" dirty="0"/>
              <a:t>기대효과 </a:t>
            </a:r>
            <a:r>
              <a:rPr lang="en-US" altLang="ko-KR" b="1" dirty="0"/>
              <a:t>: </a:t>
            </a:r>
            <a:r>
              <a:rPr lang="ko-KR" altLang="en-US" b="1" dirty="0" err="1"/>
              <a:t>퀀트시장에</a:t>
            </a:r>
            <a:r>
              <a:rPr lang="ko-KR" altLang="en-US" b="1" dirty="0"/>
              <a:t> 대한 저가 혹은 무료 애플리케이션 제공</a:t>
            </a:r>
            <a:endParaRPr lang="en-US" altLang="ko-KR" b="1" dirty="0"/>
          </a:p>
          <a:p>
            <a:pPr marL="274320" lvl="1" indent="0">
              <a:lnSpc>
                <a:spcPct val="150000"/>
              </a:lnSpc>
              <a:buFont typeface="Garamond" pitchFamily="18" charset="0"/>
              <a:buNone/>
            </a:pPr>
            <a:r>
              <a:rPr lang="en-US" altLang="ko-KR" b="1" dirty="0"/>
              <a:t>	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1388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8142514" cy="672860"/>
          </a:xfrm>
        </p:spPr>
        <p:txBody>
          <a:bodyPr rtlCol="0">
            <a:normAutofit/>
          </a:bodyPr>
          <a:lstStyle/>
          <a:p>
            <a:pPr rtl="0"/>
            <a:r>
              <a:rPr lang="en-US" altLang="ko" dirty="0">
                <a:latin typeface="+mj-ea"/>
                <a:ea typeface="+mj-ea"/>
              </a:rPr>
              <a:t>Q &amp; A</a:t>
            </a:r>
            <a:endParaRPr lang="ko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832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{5C97E069-7DE9-47ED-8DA9-51019C5C2092}tf78438558_win32</Template>
  <TotalTime>357</TotalTime>
  <Words>329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맑은 고딕</vt:lpstr>
      <vt:lpstr>맑은 고딕</vt:lpstr>
      <vt:lpstr>Arial</vt:lpstr>
      <vt:lpstr>Calibri</vt:lpstr>
      <vt:lpstr>Century Gothic</vt:lpstr>
      <vt:lpstr>Garamond</vt:lpstr>
      <vt:lpstr>SavonVTI</vt:lpstr>
      <vt:lpstr>패키지</vt:lpstr>
      <vt:lpstr>Microsoft Excel 97-2003 워크시트</vt:lpstr>
      <vt:lpstr>Random Forest와 LSTM을 활용한  주식 종목 선정과 주가 예측 (Semi Project)</vt:lpstr>
      <vt:lpstr>목차</vt:lpstr>
      <vt:lpstr>1. 프로젝트 개요</vt:lpstr>
      <vt:lpstr>2_1. 프로젝트 수행절차 </vt:lpstr>
      <vt:lpstr>2_2. 프로젝트 수행방법 </vt:lpstr>
      <vt:lpstr>3. 기대효과 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Forest와 LSTM을 활용한  주식 종목 선정과 주가 예측 (Semi Project)</dc:title>
  <dc:creator>김 종우</dc:creator>
  <cp:lastModifiedBy>김 종우</cp:lastModifiedBy>
  <cp:revision>10</cp:revision>
  <dcterms:created xsi:type="dcterms:W3CDTF">2023-05-04T00:45:32Z</dcterms:created>
  <dcterms:modified xsi:type="dcterms:W3CDTF">2023-05-04T06:42:47Z</dcterms:modified>
</cp:coreProperties>
</file>