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6" r:id="rId4"/>
    <p:sldId id="267" r:id="rId5"/>
    <p:sldId id="268" r:id="rId6"/>
    <p:sldId id="269" r:id="rId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775" autoAdjust="0"/>
    <p:restoredTop sz="96046" autoAdjust="0"/>
  </p:normalViewPr>
  <p:slideViewPr>
    <p:cSldViewPr>
      <p:cViewPr varScale="1">
        <p:scale>
          <a:sx n="71" d="100"/>
          <a:sy n="71" d="100"/>
        </p:scale>
        <p:origin x="64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7D5AF-EDE3-46C5-8B21-89F95771D565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20008-E710-460D-90D7-D30471F1A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20008-E710-460D-90D7-D30471F1AC4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038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20008-E710-460D-90D7-D30471F1AC4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984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520008-E710-460D-90D7-D30471F1AC4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025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520008-E710-460D-90D7-D30471F1AC4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01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520008-E710-460D-90D7-D30471F1AC4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142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520008-E710-460D-90D7-D30471F1AC4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90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4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22603" y="8601154"/>
            <a:ext cx="204295" cy="909881"/>
            <a:chOff x="17222603" y="8601154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42734" y="9442255"/>
            <a:ext cx="1418144" cy="101019"/>
            <a:chOff x="842734" y="9442255"/>
            <a:chExt cx="1418144" cy="10101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34" y="9442255"/>
              <a:ext cx="1418144" cy="101019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E798D44-DC18-237E-C805-0A03CF1B1FAD}"/>
              </a:ext>
            </a:extLst>
          </p:cNvPr>
          <p:cNvSpPr txBox="1"/>
          <p:nvPr/>
        </p:nvSpPr>
        <p:spPr>
          <a:xfrm>
            <a:off x="685800" y="804257"/>
            <a:ext cx="9829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500" dirty="0">
                <a:solidFill>
                  <a:prstClr val="white"/>
                </a:solidFill>
                <a:latin typeface="Bell MT" panose="02020503060305020303" pitchFamily="18" charset="0"/>
                <a:ea typeface="Spoqa Han Sans Neo Bold" panose="020B0800000000000000" pitchFamily="50" charset="-127"/>
              </a:rPr>
              <a:t>Project_1 </a:t>
            </a:r>
            <a:endParaRPr kumimoji="0" lang="ko-KR" altLang="en-US" sz="135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CD0490-BB15-4453-45E8-88CCC7CB3A4B}"/>
              </a:ext>
            </a:extLst>
          </p:cNvPr>
          <p:cNvSpPr txBox="1"/>
          <p:nvPr/>
        </p:nvSpPr>
        <p:spPr>
          <a:xfrm>
            <a:off x="4038600" y="3791163"/>
            <a:ext cx="1143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0" i="1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Spoqa Han Sans Neo Light" panose="020B0300000000000000" pitchFamily="50" charset="-127"/>
              </a:rPr>
              <a:t>DRX_2022</a:t>
            </a:r>
            <a:endParaRPr kumimoji="0" lang="ko-KR" altLang="en-US" sz="15000" i="1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Eras Bold ITC" panose="020B0907030504020204" pitchFamily="34" charset="0"/>
              <a:ea typeface="Spoqa Han Sans Neo Light" panose="020B03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BC9E2-5B7D-AB8E-E677-29CA4DE4FB54}"/>
              </a:ext>
            </a:extLst>
          </p:cNvPr>
          <p:cNvSpPr txBox="1"/>
          <p:nvPr/>
        </p:nvSpPr>
        <p:spPr>
          <a:xfrm>
            <a:off x="754811" y="9103701"/>
            <a:ext cx="671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schemeClr val="bg1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서비스 산업 데이터분석가 취업캠프</a:t>
            </a:r>
            <a:endParaRPr kumimoji="0" lang="ko-KR" altLang="en-US" sz="1600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poqa Han Sans Neo Light" panose="020B0300000000000000" pitchFamily="50" charset="-127"/>
              <a:ea typeface="Spoqa Han Sans Neo Light" panose="020B03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853BB8-D77D-8F3C-AAF5-5941539758F9}"/>
              </a:ext>
            </a:extLst>
          </p:cNvPr>
          <p:cNvSpPr txBox="1"/>
          <p:nvPr/>
        </p:nvSpPr>
        <p:spPr>
          <a:xfrm>
            <a:off x="13716000" y="6511842"/>
            <a:ext cx="33023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0" dirty="0">
                <a:solidFill>
                  <a:prstClr val="white"/>
                </a:solidFill>
                <a:latin typeface="Bell MT" panose="02020503060305020303" pitchFamily="18" charset="0"/>
                <a:ea typeface="Spoqa Han Sans Neo Bold" panose="020B0800000000000000" pitchFamily="50" charset="-127"/>
              </a:rPr>
              <a:t>.data</a:t>
            </a:r>
            <a:endParaRPr kumimoji="0" lang="ko-KR" altLang="en-US" sz="10000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Spoqa Han Sans Neo Bold" panose="020B0800000000000000" pitchFamily="50" charset="-127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1500017" y="1765355"/>
            <a:ext cx="142322" cy="146596"/>
            <a:chOff x="1500017" y="1765355"/>
            <a:chExt cx="142322" cy="1465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765355"/>
              <a:ext cx="142322" cy="1465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00017" y="1059769"/>
            <a:ext cx="142322" cy="146596"/>
            <a:chOff x="1500017" y="1059769"/>
            <a:chExt cx="142322" cy="14659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059769"/>
              <a:ext cx="142322" cy="146596"/>
            </a:xfrm>
            <a:prstGeom prst="rect">
              <a:avLst/>
            </a:prstGeom>
          </p:spPr>
        </p:pic>
      </p:grpSp>
      <p:grpSp>
        <p:nvGrpSpPr>
          <p:cNvPr id="29" name="그룹 1005">
            <a:extLst>
              <a:ext uri="{FF2B5EF4-FFF2-40B4-BE49-F238E27FC236}">
                <a16:creationId xmlns:a16="http://schemas.microsoft.com/office/drawing/2014/main" id="{59892761-D43F-48D3-CB83-D51F34E52FC6}"/>
              </a:ext>
            </a:extLst>
          </p:cNvPr>
          <p:cNvGrpSpPr/>
          <p:nvPr/>
        </p:nvGrpSpPr>
        <p:grpSpPr>
          <a:xfrm>
            <a:off x="842734" y="9442255"/>
            <a:ext cx="1418144" cy="101019"/>
            <a:chOff x="842734" y="9442255"/>
            <a:chExt cx="1418144" cy="101019"/>
          </a:xfrm>
        </p:grpSpPr>
        <p:pic>
          <p:nvPicPr>
            <p:cNvPr id="30" name="Object 16">
              <a:extLst>
                <a:ext uri="{FF2B5EF4-FFF2-40B4-BE49-F238E27FC236}">
                  <a16:creationId xmlns:a16="http://schemas.microsoft.com/office/drawing/2014/main" id="{EA8FAEBE-2EA7-D765-E127-671F0EC2A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34" y="9442255"/>
              <a:ext cx="1418144" cy="101019"/>
            </a:xfrm>
            <a:prstGeom prst="rect">
              <a:avLst/>
            </a:prstGeom>
          </p:spPr>
        </p:pic>
      </p:grpSp>
      <p:grpSp>
        <p:nvGrpSpPr>
          <p:cNvPr id="45" name="그룹 1001">
            <a:extLst>
              <a:ext uri="{FF2B5EF4-FFF2-40B4-BE49-F238E27FC236}">
                <a16:creationId xmlns:a16="http://schemas.microsoft.com/office/drawing/2014/main" id="{FEAA1CB3-BA4B-A4F5-84B4-9CF52AC270B7}"/>
              </a:ext>
            </a:extLst>
          </p:cNvPr>
          <p:cNvGrpSpPr/>
          <p:nvPr/>
        </p:nvGrpSpPr>
        <p:grpSpPr>
          <a:xfrm>
            <a:off x="1469031" y="1030920"/>
            <a:ext cx="204295" cy="909881"/>
            <a:chOff x="17222603" y="8601154"/>
            <a:chExt cx="204295" cy="909881"/>
          </a:xfrm>
        </p:grpSpPr>
        <p:grpSp>
          <p:nvGrpSpPr>
            <p:cNvPr id="46" name="그룹 1002">
              <a:extLst>
                <a:ext uri="{FF2B5EF4-FFF2-40B4-BE49-F238E27FC236}">
                  <a16:creationId xmlns:a16="http://schemas.microsoft.com/office/drawing/2014/main" id="{2BF49599-B87D-D66D-507A-363A79B24937}"/>
                </a:ext>
              </a:extLst>
            </p:cNvPr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51" name="Object 6">
                <a:extLst>
                  <a:ext uri="{FF2B5EF4-FFF2-40B4-BE49-F238E27FC236}">
                    <a16:creationId xmlns:a16="http://schemas.microsoft.com/office/drawing/2014/main" id="{2F199347-9022-A427-5AF8-2E46F15AD1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47" name="그룹 1003">
              <a:extLst>
                <a:ext uri="{FF2B5EF4-FFF2-40B4-BE49-F238E27FC236}">
                  <a16:creationId xmlns:a16="http://schemas.microsoft.com/office/drawing/2014/main" id="{C1DE6285-B42F-03DF-0D00-FF4F3C09CFDD}"/>
                </a:ext>
              </a:extLst>
            </p:cNvPr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50" name="Object 9">
                <a:extLst>
                  <a:ext uri="{FF2B5EF4-FFF2-40B4-BE49-F238E27FC236}">
                    <a16:creationId xmlns:a16="http://schemas.microsoft.com/office/drawing/2014/main" id="{F7FFCF26-8A70-9F90-CC30-5072EB5C8F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48" name="그룹 1004">
              <a:extLst>
                <a:ext uri="{FF2B5EF4-FFF2-40B4-BE49-F238E27FC236}">
                  <a16:creationId xmlns:a16="http://schemas.microsoft.com/office/drawing/2014/main" id="{BFC5F29D-E37C-DE09-3E69-49EE940C96FF}"/>
                </a:ext>
              </a:extLst>
            </p:cNvPr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49" name="Object 12">
                <a:extLst>
                  <a:ext uri="{FF2B5EF4-FFF2-40B4-BE49-F238E27FC236}">
                    <a16:creationId xmlns:a16="http://schemas.microsoft.com/office/drawing/2014/main" id="{63B8CF8A-36C8-F638-FB1E-3A99848FF4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40E8437-B24F-CCFC-1BF0-27864FF203D3}"/>
              </a:ext>
            </a:extLst>
          </p:cNvPr>
          <p:cNvSpPr txBox="1"/>
          <p:nvPr/>
        </p:nvSpPr>
        <p:spPr>
          <a:xfrm>
            <a:off x="1981200" y="872414"/>
            <a:ext cx="982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0" dirty="0">
                <a:solidFill>
                  <a:prstClr val="white"/>
                </a:solidFill>
                <a:latin typeface="Bell MT" panose="02020503060305020303" pitchFamily="18" charset="0"/>
                <a:ea typeface="Spoqa Han Sans Neo Bold" panose="020B0800000000000000" pitchFamily="50" charset="-127"/>
              </a:rPr>
              <a:t>주제 및 목적 </a:t>
            </a:r>
            <a:endParaRPr kumimoji="0" lang="en-US" altLang="ko-KR" sz="7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7FF6A-AE0F-827E-5A21-7BFE9C850AF9}"/>
              </a:ext>
            </a:extLst>
          </p:cNvPr>
          <p:cNvSpPr txBox="1"/>
          <p:nvPr/>
        </p:nvSpPr>
        <p:spPr>
          <a:xfrm>
            <a:off x="1938842" y="2552700"/>
            <a:ext cx="104817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500" dirty="0">
                <a:solidFill>
                  <a:schemeClr val="bg1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2022 </a:t>
            </a:r>
            <a:r>
              <a:rPr lang="ko-KR" altLang="en-US" sz="3500" dirty="0">
                <a:solidFill>
                  <a:schemeClr val="bg1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년 </a:t>
            </a:r>
            <a:r>
              <a:rPr lang="en-US" altLang="ko-KR" sz="3500" dirty="0">
                <a:solidFill>
                  <a:schemeClr val="bg1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DRX </a:t>
            </a:r>
            <a:r>
              <a:rPr lang="ko-KR" altLang="en-US" sz="3500" dirty="0">
                <a:solidFill>
                  <a:schemeClr val="bg1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팀의 선수 별 챔피언 데이터를 정리</a:t>
            </a:r>
          </a:p>
        </p:txBody>
      </p:sp>
      <p:grpSp>
        <p:nvGrpSpPr>
          <p:cNvPr id="9" name="그룹 1003">
            <a:extLst>
              <a:ext uri="{FF2B5EF4-FFF2-40B4-BE49-F238E27FC236}">
                <a16:creationId xmlns:a16="http://schemas.microsoft.com/office/drawing/2014/main" id="{0A6C7A6A-C6A7-63A1-28C7-EB6E6F87C93D}"/>
              </a:ext>
            </a:extLst>
          </p:cNvPr>
          <p:cNvGrpSpPr/>
          <p:nvPr/>
        </p:nvGrpSpPr>
        <p:grpSpPr>
          <a:xfrm>
            <a:off x="1500017" y="5635986"/>
            <a:ext cx="142322" cy="146596"/>
            <a:chOff x="1500017" y="1765355"/>
            <a:chExt cx="142322" cy="146596"/>
          </a:xfrm>
        </p:grpSpPr>
        <p:pic>
          <p:nvPicPr>
            <p:cNvPr id="11" name="Object 9">
              <a:extLst>
                <a:ext uri="{FF2B5EF4-FFF2-40B4-BE49-F238E27FC236}">
                  <a16:creationId xmlns:a16="http://schemas.microsoft.com/office/drawing/2014/main" id="{2BE59CDC-BF9F-2B95-963D-CAAE16C3E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765355"/>
              <a:ext cx="142322" cy="146596"/>
            </a:xfrm>
            <a:prstGeom prst="rect">
              <a:avLst/>
            </a:prstGeom>
          </p:spPr>
        </p:pic>
      </p:grpSp>
      <p:grpSp>
        <p:nvGrpSpPr>
          <p:cNvPr id="12" name="그룹 1005">
            <a:extLst>
              <a:ext uri="{FF2B5EF4-FFF2-40B4-BE49-F238E27FC236}">
                <a16:creationId xmlns:a16="http://schemas.microsoft.com/office/drawing/2014/main" id="{98B0BDF7-3CC9-9BA2-E25F-C9C68C15BFC6}"/>
              </a:ext>
            </a:extLst>
          </p:cNvPr>
          <p:cNvGrpSpPr/>
          <p:nvPr/>
        </p:nvGrpSpPr>
        <p:grpSpPr>
          <a:xfrm>
            <a:off x="1500017" y="4930400"/>
            <a:ext cx="142322" cy="146596"/>
            <a:chOff x="1500017" y="1059769"/>
            <a:chExt cx="142322" cy="146596"/>
          </a:xfrm>
        </p:grpSpPr>
        <p:pic>
          <p:nvPicPr>
            <p:cNvPr id="13" name="Object 15">
              <a:extLst>
                <a:ext uri="{FF2B5EF4-FFF2-40B4-BE49-F238E27FC236}">
                  <a16:creationId xmlns:a16="http://schemas.microsoft.com/office/drawing/2014/main" id="{1E6AD917-86AB-0FC6-6424-99B1B2EE3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059769"/>
              <a:ext cx="142322" cy="146596"/>
            </a:xfrm>
            <a:prstGeom prst="rect">
              <a:avLst/>
            </a:prstGeom>
          </p:spPr>
        </p:pic>
      </p:grpSp>
      <p:grpSp>
        <p:nvGrpSpPr>
          <p:cNvPr id="14" name="그룹 1001">
            <a:extLst>
              <a:ext uri="{FF2B5EF4-FFF2-40B4-BE49-F238E27FC236}">
                <a16:creationId xmlns:a16="http://schemas.microsoft.com/office/drawing/2014/main" id="{82A96C08-53B2-BBB5-9F9B-F50AFC511DA7}"/>
              </a:ext>
            </a:extLst>
          </p:cNvPr>
          <p:cNvGrpSpPr/>
          <p:nvPr/>
        </p:nvGrpSpPr>
        <p:grpSpPr>
          <a:xfrm>
            <a:off x="1469031" y="4901551"/>
            <a:ext cx="204295" cy="909881"/>
            <a:chOff x="17222603" y="8601154"/>
            <a:chExt cx="204295" cy="909881"/>
          </a:xfrm>
        </p:grpSpPr>
        <p:grpSp>
          <p:nvGrpSpPr>
            <p:cNvPr id="15" name="그룹 1002">
              <a:extLst>
                <a:ext uri="{FF2B5EF4-FFF2-40B4-BE49-F238E27FC236}">
                  <a16:creationId xmlns:a16="http://schemas.microsoft.com/office/drawing/2014/main" id="{6BFD3590-AA48-D966-5CC8-F6FD8A5A2EDB}"/>
                </a:ext>
              </a:extLst>
            </p:cNvPr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21" name="Object 6">
                <a:extLst>
                  <a:ext uri="{FF2B5EF4-FFF2-40B4-BE49-F238E27FC236}">
                    <a16:creationId xmlns:a16="http://schemas.microsoft.com/office/drawing/2014/main" id="{92BD4DF1-930D-E83F-6935-8439B2F145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7" name="그룹 1003">
              <a:extLst>
                <a:ext uri="{FF2B5EF4-FFF2-40B4-BE49-F238E27FC236}">
                  <a16:creationId xmlns:a16="http://schemas.microsoft.com/office/drawing/2014/main" id="{3746D000-E923-C2BE-9A53-034644DCD5D6}"/>
                </a:ext>
              </a:extLst>
            </p:cNvPr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20" name="Object 9">
                <a:extLst>
                  <a:ext uri="{FF2B5EF4-FFF2-40B4-BE49-F238E27FC236}">
                    <a16:creationId xmlns:a16="http://schemas.microsoft.com/office/drawing/2014/main" id="{C1BA0BB9-D212-C3B1-C74E-3A6339E70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8" name="그룹 1004">
              <a:extLst>
                <a:ext uri="{FF2B5EF4-FFF2-40B4-BE49-F238E27FC236}">
                  <a16:creationId xmlns:a16="http://schemas.microsoft.com/office/drawing/2014/main" id="{BB360E2A-EB01-92B5-E7AB-3CD64AB4981F}"/>
                </a:ext>
              </a:extLst>
            </p:cNvPr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19" name="Object 12">
                <a:extLst>
                  <a:ext uri="{FF2B5EF4-FFF2-40B4-BE49-F238E27FC236}">
                    <a16:creationId xmlns:a16="http://schemas.microsoft.com/office/drawing/2014/main" id="{F2941AA0-2EC9-EBEC-5CB5-41BCD0AA7A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CEE3C2A-89B8-FA16-D1E9-53AD7D462E09}"/>
              </a:ext>
            </a:extLst>
          </p:cNvPr>
          <p:cNvSpPr txBox="1"/>
          <p:nvPr/>
        </p:nvSpPr>
        <p:spPr>
          <a:xfrm>
            <a:off x="1981200" y="4743045"/>
            <a:ext cx="982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0" dirty="0">
                <a:solidFill>
                  <a:prstClr val="white"/>
                </a:solidFill>
                <a:latin typeface="Bell MT" panose="02020503060305020303" pitchFamily="18" charset="0"/>
                <a:ea typeface="Spoqa Han Sans Neo Bold" panose="020B0800000000000000" pitchFamily="50" charset="-127"/>
              </a:rPr>
              <a:t>사용 프로그램 </a:t>
            </a:r>
            <a:endParaRPr kumimoji="0" lang="en-US" altLang="ko-KR" sz="7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2DE196-E456-86D9-D881-B7EB91CB5984}"/>
              </a:ext>
            </a:extLst>
          </p:cNvPr>
          <p:cNvSpPr txBox="1"/>
          <p:nvPr/>
        </p:nvSpPr>
        <p:spPr>
          <a:xfrm>
            <a:off x="1938842" y="6423331"/>
            <a:ext cx="49191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>
                <a:solidFill>
                  <a:schemeClr val="bg1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Visual Studio Code</a:t>
            </a:r>
            <a:endParaRPr lang="ko-KR" altLang="en-US" sz="3000" dirty="0">
              <a:solidFill>
                <a:schemeClr val="bg1"/>
              </a:solidFill>
              <a:latin typeface="Spoqa Han Sans Neo Light" panose="020B0300000000000000" pitchFamily="50" charset="-127"/>
              <a:ea typeface="Spoqa Han Sans Neo Light" panose="020B03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14240F-2893-6AB6-2BFE-7BA59ABEC04F}"/>
              </a:ext>
            </a:extLst>
          </p:cNvPr>
          <p:cNvSpPr txBox="1"/>
          <p:nvPr/>
        </p:nvSpPr>
        <p:spPr>
          <a:xfrm>
            <a:off x="1945341" y="7610922"/>
            <a:ext cx="55287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>
                <a:solidFill>
                  <a:schemeClr val="bg1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MySQL Workbench 8.0 CE</a:t>
            </a:r>
            <a:endParaRPr lang="ko-KR" altLang="en-US" sz="3000" dirty="0">
              <a:solidFill>
                <a:schemeClr val="bg1"/>
              </a:solidFill>
              <a:latin typeface="Spoqa Han Sans Neo Light" panose="020B0300000000000000" pitchFamily="50" charset="-127"/>
              <a:ea typeface="Spoqa Han Sans Neo Light" panose="020B03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D518E4-050B-AB00-009F-CE11EC49AE33}"/>
              </a:ext>
            </a:extLst>
          </p:cNvPr>
          <p:cNvSpPr txBox="1"/>
          <p:nvPr/>
        </p:nvSpPr>
        <p:spPr>
          <a:xfrm>
            <a:off x="9448800" y="7610922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>
                <a:solidFill>
                  <a:schemeClr val="bg1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Power BI</a:t>
            </a:r>
            <a:endParaRPr lang="ko-KR" altLang="en-US" sz="3000" dirty="0">
              <a:solidFill>
                <a:schemeClr val="bg1"/>
              </a:solidFill>
              <a:latin typeface="Spoqa Han Sans Neo Light" panose="020B0300000000000000" pitchFamily="50" charset="-127"/>
              <a:ea typeface="Spoqa Han Sans Neo Light" panose="020B03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08E606-C234-5578-EE81-0BC696C6341A}"/>
              </a:ext>
            </a:extLst>
          </p:cNvPr>
          <p:cNvSpPr txBox="1"/>
          <p:nvPr/>
        </p:nvSpPr>
        <p:spPr>
          <a:xfrm>
            <a:off x="1933266" y="3507936"/>
            <a:ext cx="97253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500" dirty="0">
                <a:solidFill>
                  <a:schemeClr val="bg1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데이터를 기반으로 선수의 강점과 약점 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F71E30-E824-51DD-074E-634898E1F94D}"/>
              </a:ext>
            </a:extLst>
          </p:cNvPr>
          <p:cNvSpPr txBox="1"/>
          <p:nvPr/>
        </p:nvSpPr>
        <p:spPr>
          <a:xfrm>
            <a:off x="9448800" y="6423331"/>
            <a:ext cx="49191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>
                <a:solidFill>
                  <a:schemeClr val="bg1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Excel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84DC04-9B8B-3DC2-1152-F9E3E50AAE25}"/>
              </a:ext>
            </a:extLst>
          </p:cNvPr>
          <p:cNvSpPr txBox="1"/>
          <p:nvPr/>
        </p:nvSpPr>
        <p:spPr>
          <a:xfrm>
            <a:off x="754811" y="9103701"/>
            <a:ext cx="671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schemeClr val="bg1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서비스 산업 데이터분석가 취업캠프</a:t>
            </a:r>
            <a:endParaRPr kumimoji="0" lang="ko-KR" altLang="en-US" sz="1600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poqa Han Sans Neo Light" panose="020B0300000000000000" pitchFamily="50" charset="-127"/>
              <a:ea typeface="Spoqa Han Sans Neo Light" panose="020B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985267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1500017" y="1765355"/>
            <a:ext cx="142322" cy="146596"/>
            <a:chOff x="1500017" y="1765355"/>
            <a:chExt cx="142322" cy="1465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765355"/>
              <a:ext cx="142322" cy="1465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00017" y="1059769"/>
            <a:ext cx="142322" cy="146596"/>
            <a:chOff x="1500017" y="1059769"/>
            <a:chExt cx="142322" cy="14659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059769"/>
              <a:ext cx="142322" cy="146596"/>
            </a:xfrm>
            <a:prstGeom prst="rect">
              <a:avLst/>
            </a:prstGeom>
          </p:spPr>
        </p:pic>
      </p:grpSp>
      <p:grpSp>
        <p:nvGrpSpPr>
          <p:cNvPr id="29" name="그룹 1005">
            <a:extLst>
              <a:ext uri="{FF2B5EF4-FFF2-40B4-BE49-F238E27FC236}">
                <a16:creationId xmlns:a16="http://schemas.microsoft.com/office/drawing/2014/main" id="{59892761-D43F-48D3-CB83-D51F34E52FC6}"/>
              </a:ext>
            </a:extLst>
          </p:cNvPr>
          <p:cNvGrpSpPr/>
          <p:nvPr/>
        </p:nvGrpSpPr>
        <p:grpSpPr>
          <a:xfrm>
            <a:off x="842734" y="9442255"/>
            <a:ext cx="1418144" cy="101019"/>
            <a:chOff x="842734" y="9442255"/>
            <a:chExt cx="1418144" cy="101019"/>
          </a:xfrm>
        </p:grpSpPr>
        <p:pic>
          <p:nvPicPr>
            <p:cNvPr id="30" name="Object 16">
              <a:extLst>
                <a:ext uri="{FF2B5EF4-FFF2-40B4-BE49-F238E27FC236}">
                  <a16:creationId xmlns:a16="http://schemas.microsoft.com/office/drawing/2014/main" id="{EA8FAEBE-2EA7-D765-E127-671F0EC2A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34" y="9442255"/>
              <a:ext cx="1418144" cy="101019"/>
            </a:xfrm>
            <a:prstGeom prst="rect">
              <a:avLst/>
            </a:prstGeom>
          </p:spPr>
        </p:pic>
      </p:grpSp>
      <p:grpSp>
        <p:nvGrpSpPr>
          <p:cNvPr id="45" name="그룹 1001">
            <a:extLst>
              <a:ext uri="{FF2B5EF4-FFF2-40B4-BE49-F238E27FC236}">
                <a16:creationId xmlns:a16="http://schemas.microsoft.com/office/drawing/2014/main" id="{FEAA1CB3-BA4B-A4F5-84B4-9CF52AC270B7}"/>
              </a:ext>
            </a:extLst>
          </p:cNvPr>
          <p:cNvGrpSpPr/>
          <p:nvPr/>
        </p:nvGrpSpPr>
        <p:grpSpPr>
          <a:xfrm>
            <a:off x="1469031" y="1030920"/>
            <a:ext cx="204295" cy="909881"/>
            <a:chOff x="17222603" y="8601154"/>
            <a:chExt cx="204295" cy="909881"/>
          </a:xfrm>
        </p:grpSpPr>
        <p:grpSp>
          <p:nvGrpSpPr>
            <p:cNvPr id="46" name="그룹 1002">
              <a:extLst>
                <a:ext uri="{FF2B5EF4-FFF2-40B4-BE49-F238E27FC236}">
                  <a16:creationId xmlns:a16="http://schemas.microsoft.com/office/drawing/2014/main" id="{2BF49599-B87D-D66D-507A-363A79B24937}"/>
                </a:ext>
              </a:extLst>
            </p:cNvPr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51" name="Object 6">
                <a:extLst>
                  <a:ext uri="{FF2B5EF4-FFF2-40B4-BE49-F238E27FC236}">
                    <a16:creationId xmlns:a16="http://schemas.microsoft.com/office/drawing/2014/main" id="{2F199347-9022-A427-5AF8-2E46F15AD1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47" name="그룹 1003">
              <a:extLst>
                <a:ext uri="{FF2B5EF4-FFF2-40B4-BE49-F238E27FC236}">
                  <a16:creationId xmlns:a16="http://schemas.microsoft.com/office/drawing/2014/main" id="{C1DE6285-B42F-03DF-0D00-FF4F3C09CFDD}"/>
                </a:ext>
              </a:extLst>
            </p:cNvPr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50" name="Object 9">
                <a:extLst>
                  <a:ext uri="{FF2B5EF4-FFF2-40B4-BE49-F238E27FC236}">
                    <a16:creationId xmlns:a16="http://schemas.microsoft.com/office/drawing/2014/main" id="{F7FFCF26-8A70-9F90-CC30-5072EB5C8F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48" name="그룹 1004">
              <a:extLst>
                <a:ext uri="{FF2B5EF4-FFF2-40B4-BE49-F238E27FC236}">
                  <a16:creationId xmlns:a16="http://schemas.microsoft.com/office/drawing/2014/main" id="{BFC5F29D-E37C-DE09-3E69-49EE940C96FF}"/>
                </a:ext>
              </a:extLst>
            </p:cNvPr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49" name="Object 12">
                <a:extLst>
                  <a:ext uri="{FF2B5EF4-FFF2-40B4-BE49-F238E27FC236}">
                    <a16:creationId xmlns:a16="http://schemas.microsoft.com/office/drawing/2014/main" id="{63B8CF8A-36C8-F638-FB1E-3A99848FF4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40E8437-B24F-CCFC-1BF0-27864FF203D3}"/>
              </a:ext>
            </a:extLst>
          </p:cNvPr>
          <p:cNvSpPr txBox="1"/>
          <p:nvPr/>
        </p:nvSpPr>
        <p:spPr>
          <a:xfrm>
            <a:off x="1981200" y="872414"/>
            <a:ext cx="982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Spoqa Han Sans Neo Bold" panose="020B0800000000000000" pitchFamily="50" charset="-127"/>
                <a:cs typeface="+mn-cs"/>
              </a:rPr>
              <a:t>데이터 수집</a:t>
            </a:r>
            <a:endParaRPr kumimoji="0" lang="en-US" altLang="ko-KR" sz="7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Spoqa Han Sans Neo Bold" panose="020B0800000000000000" pitchFamily="50" charset="-127"/>
              <a:cs typeface="+mn-cs"/>
            </a:endParaRPr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02493C59-01A2-3F90-86DC-CDD1DAE433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295940"/>
              </p:ext>
            </p:extLst>
          </p:nvPr>
        </p:nvGraphicFramePr>
        <p:xfrm>
          <a:off x="5486400" y="3752117"/>
          <a:ext cx="6895491" cy="4051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6" imgW="889200" imgH="522000" progId="Package">
                  <p:embed/>
                </p:oleObj>
              </mc:Choice>
              <mc:Fallback>
                <p:oleObj name="포장기 셸 개체" showAsIcon="1" r:id="rId6" imgW="889200" imgH="522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86400" y="3752117"/>
                        <a:ext cx="6895491" cy="4051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251C626-FC9E-A59F-5F1F-B8EB289F1775}"/>
              </a:ext>
            </a:extLst>
          </p:cNvPr>
          <p:cNvSpPr txBox="1"/>
          <p:nvPr/>
        </p:nvSpPr>
        <p:spPr>
          <a:xfrm>
            <a:off x="754811" y="9103701"/>
            <a:ext cx="671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schemeClr val="bg1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서비스 산업 데이터분석가 취업캠프</a:t>
            </a:r>
            <a:endParaRPr kumimoji="0" lang="ko-KR" altLang="en-US" sz="1600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poqa Han Sans Neo Light" panose="020B0300000000000000" pitchFamily="50" charset="-127"/>
              <a:ea typeface="Spoqa Han Sans Neo Light" panose="020B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098924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1500017" y="1765355"/>
            <a:ext cx="142322" cy="146596"/>
            <a:chOff x="1500017" y="1765355"/>
            <a:chExt cx="142322" cy="1465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765355"/>
              <a:ext cx="142322" cy="1465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00017" y="1059769"/>
            <a:ext cx="142322" cy="146596"/>
            <a:chOff x="1500017" y="1059769"/>
            <a:chExt cx="142322" cy="14659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059769"/>
              <a:ext cx="142322" cy="146596"/>
            </a:xfrm>
            <a:prstGeom prst="rect">
              <a:avLst/>
            </a:prstGeom>
          </p:spPr>
        </p:pic>
      </p:grpSp>
      <p:grpSp>
        <p:nvGrpSpPr>
          <p:cNvPr id="29" name="그룹 1005">
            <a:extLst>
              <a:ext uri="{FF2B5EF4-FFF2-40B4-BE49-F238E27FC236}">
                <a16:creationId xmlns:a16="http://schemas.microsoft.com/office/drawing/2014/main" id="{59892761-D43F-48D3-CB83-D51F34E52FC6}"/>
              </a:ext>
            </a:extLst>
          </p:cNvPr>
          <p:cNvGrpSpPr/>
          <p:nvPr/>
        </p:nvGrpSpPr>
        <p:grpSpPr>
          <a:xfrm>
            <a:off x="842734" y="9442255"/>
            <a:ext cx="1418144" cy="101019"/>
            <a:chOff x="842734" y="9442255"/>
            <a:chExt cx="1418144" cy="101019"/>
          </a:xfrm>
        </p:grpSpPr>
        <p:pic>
          <p:nvPicPr>
            <p:cNvPr id="30" name="Object 16">
              <a:extLst>
                <a:ext uri="{FF2B5EF4-FFF2-40B4-BE49-F238E27FC236}">
                  <a16:creationId xmlns:a16="http://schemas.microsoft.com/office/drawing/2014/main" id="{EA8FAEBE-2EA7-D765-E127-671F0EC2A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34" y="9442255"/>
              <a:ext cx="1418144" cy="101019"/>
            </a:xfrm>
            <a:prstGeom prst="rect">
              <a:avLst/>
            </a:prstGeom>
          </p:spPr>
        </p:pic>
      </p:grpSp>
      <p:grpSp>
        <p:nvGrpSpPr>
          <p:cNvPr id="45" name="그룹 1001">
            <a:extLst>
              <a:ext uri="{FF2B5EF4-FFF2-40B4-BE49-F238E27FC236}">
                <a16:creationId xmlns:a16="http://schemas.microsoft.com/office/drawing/2014/main" id="{FEAA1CB3-BA4B-A4F5-84B4-9CF52AC270B7}"/>
              </a:ext>
            </a:extLst>
          </p:cNvPr>
          <p:cNvGrpSpPr/>
          <p:nvPr/>
        </p:nvGrpSpPr>
        <p:grpSpPr>
          <a:xfrm>
            <a:off x="1469031" y="1030920"/>
            <a:ext cx="204295" cy="909881"/>
            <a:chOff x="17222603" y="8601154"/>
            <a:chExt cx="204295" cy="909881"/>
          </a:xfrm>
        </p:grpSpPr>
        <p:grpSp>
          <p:nvGrpSpPr>
            <p:cNvPr id="46" name="그룹 1002">
              <a:extLst>
                <a:ext uri="{FF2B5EF4-FFF2-40B4-BE49-F238E27FC236}">
                  <a16:creationId xmlns:a16="http://schemas.microsoft.com/office/drawing/2014/main" id="{2BF49599-B87D-D66D-507A-363A79B24937}"/>
                </a:ext>
              </a:extLst>
            </p:cNvPr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51" name="Object 6">
                <a:extLst>
                  <a:ext uri="{FF2B5EF4-FFF2-40B4-BE49-F238E27FC236}">
                    <a16:creationId xmlns:a16="http://schemas.microsoft.com/office/drawing/2014/main" id="{2F199347-9022-A427-5AF8-2E46F15AD1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47" name="그룹 1003">
              <a:extLst>
                <a:ext uri="{FF2B5EF4-FFF2-40B4-BE49-F238E27FC236}">
                  <a16:creationId xmlns:a16="http://schemas.microsoft.com/office/drawing/2014/main" id="{C1DE6285-B42F-03DF-0D00-FF4F3C09CFDD}"/>
                </a:ext>
              </a:extLst>
            </p:cNvPr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50" name="Object 9">
                <a:extLst>
                  <a:ext uri="{FF2B5EF4-FFF2-40B4-BE49-F238E27FC236}">
                    <a16:creationId xmlns:a16="http://schemas.microsoft.com/office/drawing/2014/main" id="{F7FFCF26-8A70-9F90-CC30-5072EB5C8F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48" name="그룹 1004">
              <a:extLst>
                <a:ext uri="{FF2B5EF4-FFF2-40B4-BE49-F238E27FC236}">
                  <a16:creationId xmlns:a16="http://schemas.microsoft.com/office/drawing/2014/main" id="{BFC5F29D-E37C-DE09-3E69-49EE940C96FF}"/>
                </a:ext>
              </a:extLst>
            </p:cNvPr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49" name="Object 12">
                <a:extLst>
                  <a:ext uri="{FF2B5EF4-FFF2-40B4-BE49-F238E27FC236}">
                    <a16:creationId xmlns:a16="http://schemas.microsoft.com/office/drawing/2014/main" id="{63B8CF8A-36C8-F638-FB1E-3A99848FF4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40E8437-B24F-CCFC-1BF0-27864FF203D3}"/>
              </a:ext>
            </a:extLst>
          </p:cNvPr>
          <p:cNvSpPr txBox="1"/>
          <p:nvPr/>
        </p:nvSpPr>
        <p:spPr>
          <a:xfrm>
            <a:off x="1981200" y="872414"/>
            <a:ext cx="982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Spoqa Han Sans Neo Bold" panose="020B0800000000000000" pitchFamily="50" charset="-127"/>
                <a:cs typeface="+mn-cs"/>
              </a:rPr>
              <a:t>데이터 </a:t>
            </a:r>
            <a:r>
              <a:rPr kumimoji="0" lang="ko-KR" altLang="en-US" sz="7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Spoqa Han Sans Neo Bold" panose="020B0800000000000000" pitchFamily="50" charset="-127"/>
                <a:cs typeface="+mn-cs"/>
              </a:rPr>
              <a:t>전처리</a:t>
            </a:r>
            <a:endParaRPr kumimoji="0" lang="en-US" altLang="ko-KR" sz="7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2F6375-6192-1EF3-F02B-01AF51DEB281}"/>
              </a:ext>
            </a:extLst>
          </p:cNvPr>
          <p:cNvSpPr txBox="1"/>
          <p:nvPr/>
        </p:nvSpPr>
        <p:spPr>
          <a:xfrm>
            <a:off x="754811" y="9103701"/>
            <a:ext cx="671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schemeClr val="bg1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서비스 산업 데이터분석가 취업캠프</a:t>
            </a:r>
            <a:endParaRPr kumimoji="0" lang="ko-KR" altLang="en-US" sz="1600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poqa Han Sans Neo Light" panose="020B0300000000000000" pitchFamily="50" charset="-127"/>
              <a:ea typeface="Spoqa Han Sans Neo Light" panose="020B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7771436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1500017" y="1765355"/>
            <a:ext cx="142322" cy="146596"/>
            <a:chOff x="1500017" y="1765355"/>
            <a:chExt cx="142322" cy="1465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765355"/>
              <a:ext cx="142322" cy="1465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00017" y="1059769"/>
            <a:ext cx="142322" cy="146596"/>
            <a:chOff x="1500017" y="1059769"/>
            <a:chExt cx="142322" cy="14659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059769"/>
              <a:ext cx="142322" cy="146596"/>
            </a:xfrm>
            <a:prstGeom prst="rect">
              <a:avLst/>
            </a:prstGeom>
          </p:spPr>
        </p:pic>
      </p:grpSp>
      <p:grpSp>
        <p:nvGrpSpPr>
          <p:cNvPr id="29" name="그룹 1005">
            <a:extLst>
              <a:ext uri="{FF2B5EF4-FFF2-40B4-BE49-F238E27FC236}">
                <a16:creationId xmlns:a16="http://schemas.microsoft.com/office/drawing/2014/main" id="{59892761-D43F-48D3-CB83-D51F34E52FC6}"/>
              </a:ext>
            </a:extLst>
          </p:cNvPr>
          <p:cNvGrpSpPr/>
          <p:nvPr/>
        </p:nvGrpSpPr>
        <p:grpSpPr>
          <a:xfrm>
            <a:off x="842734" y="9442255"/>
            <a:ext cx="1418144" cy="101019"/>
            <a:chOff x="842734" y="9442255"/>
            <a:chExt cx="1418144" cy="101019"/>
          </a:xfrm>
        </p:grpSpPr>
        <p:pic>
          <p:nvPicPr>
            <p:cNvPr id="30" name="Object 16">
              <a:extLst>
                <a:ext uri="{FF2B5EF4-FFF2-40B4-BE49-F238E27FC236}">
                  <a16:creationId xmlns:a16="http://schemas.microsoft.com/office/drawing/2014/main" id="{EA8FAEBE-2EA7-D765-E127-671F0EC2A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34" y="9442255"/>
              <a:ext cx="1418144" cy="101019"/>
            </a:xfrm>
            <a:prstGeom prst="rect">
              <a:avLst/>
            </a:prstGeom>
          </p:spPr>
        </p:pic>
      </p:grpSp>
      <p:grpSp>
        <p:nvGrpSpPr>
          <p:cNvPr id="45" name="그룹 1001">
            <a:extLst>
              <a:ext uri="{FF2B5EF4-FFF2-40B4-BE49-F238E27FC236}">
                <a16:creationId xmlns:a16="http://schemas.microsoft.com/office/drawing/2014/main" id="{FEAA1CB3-BA4B-A4F5-84B4-9CF52AC270B7}"/>
              </a:ext>
            </a:extLst>
          </p:cNvPr>
          <p:cNvGrpSpPr/>
          <p:nvPr/>
        </p:nvGrpSpPr>
        <p:grpSpPr>
          <a:xfrm>
            <a:off x="1469031" y="1030920"/>
            <a:ext cx="204295" cy="909881"/>
            <a:chOff x="17222603" y="8601154"/>
            <a:chExt cx="204295" cy="909881"/>
          </a:xfrm>
        </p:grpSpPr>
        <p:grpSp>
          <p:nvGrpSpPr>
            <p:cNvPr id="46" name="그룹 1002">
              <a:extLst>
                <a:ext uri="{FF2B5EF4-FFF2-40B4-BE49-F238E27FC236}">
                  <a16:creationId xmlns:a16="http://schemas.microsoft.com/office/drawing/2014/main" id="{2BF49599-B87D-D66D-507A-363A79B24937}"/>
                </a:ext>
              </a:extLst>
            </p:cNvPr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51" name="Object 6">
                <a:extLst>
                  <a:ext uri="{FF2B5EF4-FFF2-40B4-BE49-F238E27FC236}">
                    <a16:creationId xmlns:a16="http://schemas.microsoft.com/office/drawing/2014/main" id="{2F199347-9022-A427-5AF8-2E46F15AD1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47" name="그룹 1003">
              <a:extLst>
                <a:ext uri="{FF2B5EF4-FFF2-40B4-BE49-F238E27FC236}">
                  <a16:creationId xmlns:a16="http://schemas.microsoft.com/office/drawing/2014/main" id="{C1DE6285-B42F-03DF-0D00-FF4F3C09CFDD}"/>
                </a:ext>
              </a:extLst>
            </p:cNvPr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50" name="Object 9">
                <a:extLst>
                  <a:ext uri="{FF2B5EF4-FFF2-40B4-BE49-F238E27FC236}">
                    <a16:creationId xmlns:a16="http://schemas.microsoft.com/office/drawing/2014/main" id="{F7FFCF26-8A70-9F90-CC30-5072EB5C8F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48" name="그룹 1004">
              <a:extLst>
                <a:ext uri="{FF2B5EF4-FFF2-40B4-BE49-F238E27FC236}">
                  <a16:creationId xmlns:a16="http://schemas.microsoft.com/office/drawing/2014/main" id="{BFC5F29D-E37C-DE09-3E69-49EE940C96FF}"/>
                </a:ext>
              </a:extLst>
            </p:cNvPr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49" name="Object 12">
                <a:extLst>
                  <a:ext uri="{FF2B5EF4-FFF2-40B4-BE49-F238E27FC236}">
                    <a16:creationId xmlns:a16="http://schemas.microsoft.com/office/drawing/2014/main" id="{63B8CF8A-36C8-F638-FB1E-3A99848FF4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40E8437-B24F-CCFC-1BF0-27864FF203D3}"/>
              </a:ext>
            </a:extLst>
          </p:cNvPr>
          <p:cNvSpPr txBox="1"/>
          <p:nvPr/>
        </p:nvSpPr>
        <p:spPr>
          <a:xfrm>
            <a:off x="2040918" y="878112"/>
            <a:ext cx="982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Spoqa Han Sans Neo Bold" panose="020B0800000000000000" pitchFamily="50" charset="-127"/>
                <a:cs typeface="+mn-cs"/>
              </a:rPr>
              <a:t>시각화 결과</a:t>
            </a:r>
            <a:endParaRPr kumimoji="0" lang="en-US" altLang="ko-KR" sz="7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Spoqa Han Sans Neo Bold" panose="020B0800000000000000" pitchFamily="50" charset="-127"/>
              <a:cs typeface="+mn-cs"/>
            </a:endParaRPr>
          </a:p>
        </p:txBody>
      </p:sp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709B2BFF-9966-B594-3C6D-A419FA77BD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6933034"/>
              </p:ext>
            </p:extLst>
          </p:nvPr>
        </p:nvGraphicFramePr>
        <p:xfrm>
          <a:off x="5334000" y="3848100"/>
          <a:ext cx="6934200" cy="4345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6" imgW="860760" imgH="522000" progId="Package">
                  <p:embed/>
                </p:oleObj>
              </mc:Choice>
              <mc:Fallback>
                <p:oleObj name="포장기 셸 개체" showAsIcon="1" r:id="rId6" imgW="860760" imgH="522000" progId="Package">
                  <p:embed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34000" y="3848100"/>
                        <a:ext cx="6934200" cy="43450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3B97FF4-916F-3702-8837-DA21C97B49B3}"/>
              </a:ext>
            </a:extLst>
          </p:cNvPr>
          <p:cNvSpPr txBox="1"/>
          <p:nvPr/>
        </p:nvSpPr>
        <p:spPr>
          <a:xfrm>
            <a:off x="754811" y="9105900"/>
            <a:ext cx="671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schemeClr val="bg1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서비스 산업 데이터분석가 취업캠프</a:t>
            </a:r>
            <a:endParaRPr kumimoji="0" lang="ko-KR" altLang="en-US" sz="1600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poqa Han Sans Neo Light" panose="020B0300000000000000" pitchFamily="50" charset="-127"/>
              <a:ea typeface="Spoqa Han Sans Neo Light" panose="020B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2746597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1500017" y="1765355"/>
            <a:ext cx="142322" cy="146596"/>
            <a:chOff x="1500017" y="1765355"/>
            <a:chExt cx="142322" cy="1465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765355"/>
              <a:ext cx="142322" cy="1465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00017" y="1059769"/>
            <a:ext cx="142322" cy="146596"/>
            <a:chOff x="1500017" y="1059769"/>
            <a:chExt cx="142322" cy="14659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059769"/>
              <a:ext cx="142322" cy="146596"/>
            </a:xfrm>
            <a:prstGeom prst="rect">
              <a:avLst/>
            </a:prstGeom>
          </p:spPr>
        </p:pic>
      </p:grpSp>
      <p:grpSp>
        <p:nvGrpSpPr>
          <p:cNvPr id="29" name="그룹 1005">
            <a:extLst>
              <a:ext uri="{FF2B5EF4-FFF2-40B4-BE49-F238E27FC236}">
                <a16:creationId xmlns:a16="http://schemas.microsoft.com/office/drawing/2014/main" id="{59892761-D43F-48D3-CB83-D51F34E52FC6}"/>
              </a:ext>
            </a:extLst>
          </p:cNvPr>
          <p:cNvGrpSpPr/>
          <p:nvPr/>
        </p:nvGrpSpPr>
        <p:grpSpPr>
          <a:xfrm>
            <a:off x="842734" y="9442255"/>
            <a:ext cx="1418144" cy="101019"/>
            <a:chOff x="842734" y="9442255"/>
            <a:chExt cx="1418144" cy="101019"/>
          </a:xfrm>
        </p:grpSpPr>
        <p:pic>
          <p:nvPicPr>
            <p:cNvPr id="30" name="Object 16">
              <a:extLst>
                <a:ext uri="{FF2B5EF4-FFF2-40B4-BE49-F238E27FC236}">
                  <a16:creationId xmlns:a16="http://schemas.microsoft.com/office/drawing/2014/main" id="{EA8FAEBE-2EA7-D765-E127-671F0EC2A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34" y="9442255"/>
              <a:ext cx="1418144" cy="101019"/>
            </a:xfrm>
            <a:prstGeom prst="rect">
              <a:avLst/>
            </a:prstGeom>
          </p:spPr>
        </p:pic>
      </p:grpSp>
      <p:grpSp>
        <p:nvGrpSpPr>
          <p:cNvPr id="45" name="그룹 1001">
            <a:extLst>
              <a:ext uri="{FF2B5EF4-FFF2-40B4-BE49-F238E27FC236}">
                <a16:creationId xmlns:a16="http://schemas.microsoft.com/office/drawing/2014/main" id="{FEAA1CB3-BA4B-A4F5-84B4-9CF52AC270B7}"/>
              </a:ext>
            </a:extLst>
          </p:cNvPr>
          <p:cNvGrpSpPr/>
          <p:nvPr/>
        </p:nvGrpSpPr>
        <p:grpSpPr>
          <a:xfrm>
            <a:off x="1469031" y="1030920"/>
            <a:ext cx="204295" cy="909881"/>
            <a:chOff x="17222603" y="8601154"/>
            <a:chExt cx="204295" cy="909881"/>
          </a:xfrm>
        </p:grpSpPr>
        <p:grpSp>
          <p:nvGrpSpPr>
            <p:cNvPr id="46" name="그룹 1002">
              <a:extLst>
                <a:ext uri="{FF2B5EF4-FFF2-40B4-BE49-F238E27FC236}">
                  <a16:creationId xmlns:a16="http://schemas.microsoft.com/office/drawing/2014/main" id="{2BF49599-B87D-D66D-507A-363A79B24937}"/>
                </a:ext>
              </a:extLst>
            </p:cNvPr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51" name="Object 6">
                <a:extLst>
                  <a:ext uri="{FF2B5EF4-FFF2-40B4-BE49-F238E27FC236}">
                    <a16:creationId xmlns:a16="http://schemas.microsoft.com/office/drawing/2014/main" id="{2F199347-9022-A427-5AF8-2E46F15AD1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47" name="그룹 1003">
              <a:extLst>
                <a:ext uri="{FF2B5EF4-FFF2-40B4-BE49-F238E27FC236}">
                  <a16:creationId xmlns:a16="http://schemas.microsoft.com/office/drawing/2014/main" id="{C1DE6285-B42F-03DF-0D00-FF4F3C09CFDD}"/>
                </a:ext>
              </a:extLst>
            </p:cNvPr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50" name="Object 9">
                <a:extLst>
                  <a:ext uri="{FF2B5EF4-FFF2-40B4-BE49-F238E27FC236}">
                    <a16:creationId xmlns:a16="http://schemas.microsoft.com/office/drawing/2014/main" id="{F7FFCF26-8A70-9F90-CC30-5072EB5C8F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48" name="그룹 1004">
              <a:extLst>
                <a:ext uri="{FF2B5EF4-FFF2-40B4-BE49-F238E27FC236}">
                  <a16:creationId xmlns:a16="http://schemas.microsoft.com/office/drawing/2014/main" id="{BFC5F29D-E37C-DE09-3E69-49EE940C96FF}"/>
                </a:ext>
              </a:extLst>
            </p:cNvPr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49" name="Object 12">
                <a:extLst>
                  <a:ext uri="{FF2B5EF4-FFF2-40B4-BE49-F238E27FC236}">
                    <a16:creationId xmlns:a16="http://schemas.microsoft.com/office/drawing/2014/main" id="{63B8CF8A-36C8-F638-FB1E-3A99848FF4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40E8437-B24F-CCFC-1BF0-27864FF203D3}"/>
              </a:ext>
            </a:extLst>
          </p:cNvPr>
          <p:cNvSpPr txBox="1"/>
          <p:nvPr/>
        </p:nvSpPr>
        <p:spPr>
          <a:xfrm>
            <a:off x="1981200" y="872414"/>
            <a:ext cx="982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Spoqa Han Sans Neo Bold" panose="020B0800000000000000" pitchFamily="50" charset="-127"/>
                <a:cs typeface="+mn-cs"/>
              </a:rPr>
              <a:t>인사이트</a:t>
            </a:r>
            <a:endParaRPr kumimoji="0" lang="en-US" altLang="ko-KR" sz="7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Spoqa Han Sans Neo Bold" panose="020B0800000000000000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C6E539-C9EE-6BA8-81A5-120C56DBAEDB}"/>
              </a:ext>
            </a:extLst>
          </p:cNvPr>
          <p:cNvSpPr txBox="1"/>
          <p:nvPr/>
        </p:nvSpPr>
        <p:spPr>
          <a:xfrm>
            <a:off x="1828800" y="3479653"/>
            <a:ext cx="155109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E-sports </a:t>
            </a:r>
            <a:r>
              <a:rPr lang="ko-KR" altLang="en-US" sz="3200" dirty="0">
                <a:solidFill>
                  <a:schemeClr val="bg1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분야에 접목하기위해 분석을 시도했지만</a:t>
            </a:r>
            <a:r>
              <a:rPr lang="en-US" altLang="ko-KR" sz="3200" dirty="0">
                <a:solidFill>
                  <a:schemeClr val="bg1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, </a:t>
            </a:r>
          </a:p>
          <a:p>
            <a:r>
              <a:rPr lang="ko-KR" altLang="en-US" sz="3200" dirty="0">
                <a:solidFill>
                  <a:schemeClr val="bg1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게임이라는 분야 특성상</a:t>
            </a:r>
            <a:r>
              <a:rPr lang="en-US" altLang="ko-KR" sz="3200" dirty="0">
                <a:solidFill>
                  <a:schemeClr val="bg1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. </a:t>
            </a:r>
            <a:r>
              <a:rPr lang="ko-KR" altLang="en-US" sz="3200" dirty="0">
                <a:solidFill>
                  <a:schemeClr val="bg1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단순한 데이터로 나타내기 어려운 인게임적 요소가 존재함   </a:t>
            </a:r>
            <a:r>
              <a:rPr lang="en-US" altLang="ko-KR" sz="3200" dirty="0">
                <a:solidFill>
                  <a:schemeClr val="bg1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   </a:t>
            </a:r>
            <a:endParaRPr lang="ko-KR" altLang="en-US" sz="3200" dirty="0">
              <a:solidFill>
                <a:schemeClr val="bg1"/>
              </a:solidFill>
              <a:latin typeface="Spoqa Han Sans Neo Light" panose="020B0300000000000000" pitchFamily="50" charset="-127"/>
              <a:ea typeface="Spoqa Han Sans Neo Light" panose="020B03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4F6755-3A45-F4CC-5E17-C3EE089FF345}"/>
              </a:ext>
            </a:extLst>
          </p:cNvPr>
          <p:cNvSpPr txBox="1"/>
          <p:nvPr/>
        </p:nvSpPr>
        <p:spPr>
          <a:xfrm>
            <a:off x="1828800" y="2411297"/>
            <a:ext cx="15510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선수 별</a:t>
            </a:r>
            <a:r>
              <a:rPr lang="en-US" altLang="ko-KR" sz="3200" dirty="0">
                <a:solidFill>
                  <a:schemeClr val="bg1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,</a:t>
            </a:r>
            <a:r>
              <a:rPr lang="ko-KR" altLang="en-US" sz="3200" dirty="0">
                <a:solidFill>
                  <a:schemeClr val="bg1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 시즌 별 강점 챔피언과 약점 챔피언을 파악할 수 있었음</a:t>
            </a:r>
            <a:r>
              <a:rPr lang="en-US" altLang="ko-KR" sz="3200" dirty="0">
                <a:solidFill>
                  <a:schemeClr val="bg1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.</a:t>
            </a:r>
            <a:endParaRPr lang="ko-KR" altLang="en-US" sz="3200" dirty="0">
              <a:solidFill>
                <a:schemeClr val="bg1"/>
              </a:solidFill>
              <a:latin typeface="Spoqa Han Sans Neo Light" panose="020B0300000000000000" pitchFamily="50" charset="-127"/>
              <a:ea typeface="Spoqa Han Sans Neo Light" panose="020B03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45BB67-B798-4350-0B2B-281288E5CBC7}"/>
              </a:ext>
            </a:extLst>
          </p:cNvPr>
          <p:cNvSpPr txBox="1"/>
          <p:nvPr/>
        </p:nvSpPr>
        <p:spPr>
          <a:xfrm>
            <a:off x="1824318" y="6320522"/>
            <a:ext cx="155109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시즌 전체적인 </a:t>
            </a:r>
            <a:r>
              <a:rPr lang="ko-KR" altLang="en-US" sz="3200" dirty="0" err="1">
                <a:solidFill>
                  <a:schemeClr val="bg1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픽률</a:t>
            </a:r>
            <a:r>
              <a:rPr lang="ko-KR" altLang="en-US" sz="3200" dirty="0">
                <a:solidFill>
                  <a:schemeClr val="bg1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 데이터를 찾아내</a:t>
            </a:r>
            <a:r>
              <a:rPr lang="en-US" altLang="ko-KR" sz="3200" dirty="0">
                <a:solidFill>
                  <a:schemeClr val="bg1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,</a:t>
            </a:r>
            <a:r>
              <a:rPr lang="ko-KR" altLang="en-US" sz="3200" dirty="0">
                <a:solidFill>
                  <a:schemeClr val="bg1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 특정 선수와의 </a:t>
            </a:r>
            <a:r>
              <a:rPr lang="ko-KR" altLang="en-US" sz="3200" dirty="0" err="1">
                <a:solidFill>
                  <a:schemeClr val="bg1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픽률을</a:t>
            </a:r>
            <a:r>
              <a:rPr lang="ko-KR" altLang="en-US" sz="3200" dirty="0">
                <a:solidFill>
                  <a:schemeClr val="bg1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 비교한다면</a:t>
            </a:r>
            <a:r>
              <a:rPr lang="en-US" altLang="ko-KR" sz="3200" dirty="0">
                <a:solidFill>
                  <a:schemeClr val="bg1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, </a:t>
            </a:r>
          </a:p>
          <a:p>
            <a:r>
              <a:rPr lang="ko-KR" altLang="en-US" sz="3200" dirty="0">
                <a:solidFill>
                  <a:schemeClr val="bg1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특정선수가 선호하는 </a:t>
            </a:r>
            <a:r>
              <a:rPr lang="ko-KR" altLang="en-US" sz="3200" dirty="0" err="1">
                <a:solidFill>
                  <a:schemeClr val="bg1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픽을</a:t>
            </a:r>
            <a:r>
              <a:rPr lang="ko-KR" altLang="en-US" sz="3200" dirty="0">
                <a:solidFill>
                  <a:schemeClr val="bg1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 파악 할 수 있어 분석에 유리할 것 같다는 생각을 하게 됨</a:t>
            </a:r>
            <a:r>
              <a:rPr lang="en-US" altLang="ko-KR" sz="3200" dirty="0">
                <a:solidFill>
                  <a:schemeClr val="bg1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.</a:t>
            </a:r>
            <a:endParaRPr lang="ko-KR" altLang="en-US" sz="3200" dirty="0">
              <a:solidFill>
                <a:schemeClr val="bg1"/>
              </a:solidFill>
              <a:latin typeface="Spoqa Han Sans Neo Light" panose="020B0300000000000000" pitchFamily="50" charset="-127"/>
              <a:ea typeface="Spoqa Han Sans Neo Light" panose="020B03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42963A-A99D-D40B-E07D-D99BA93C3513}"/>
              </a:ext>
            </a:extLst>
          </p:cNvPr>
          <p:cNvSpPr txBox="1"/>
          <p:nvPr/>
        </p:nvSpPr>
        <p:spPr>
          <a:xfrm>
            <a:off x="1824318" y="5137649"/>
            <a:ext cx="15510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분석과 판단을 위해서는 더 다양하고 상세한 데이터가 필요하다는 것을 느낌</a:t>
            </a:r>
            <a:r>
              <a:rPr lang="en-US" altLang="ko-KR" sz="3200" dirty="0">
                <a:solidFill>
                  <a:schemeClr val="bg1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.</a:t>
            </a:r>
            <a:endParaRPr lang="ko-KR" altLang="en-US" sz="3200" dirty="0">
              <a:solidFill>
                <a:schemeClr val="bg1"/>
              </a:solidFill>
              <a:latin typeface="Spoqa Han Sans Neo Light" panose="020B0300000000000000" pitchFamily="50" charset="-127"/>
              <a:ea typeface="Spoqa Han Sans Neo Light" panose="020B03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1157D5-A2D2-962C-7213-1B172320CD6C}"/>
              </a:ext>
            </a:extLst>
          </p:cNvPr>
          <p:cNvSpPr txBox="1"/>
          <p:nvPr/>
        </p:nvSpPr>
        <p:spPr>
          <a:xfrm>
            <a:off x="1828800" y="7995839"/>
            <a:ext cx="15510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‘</a:t>
            </a:r>
            <a:r>
              <a:rPr lang="ko-KR" altLang="en-US" sz="3200" dirty="0">
                <a:solidFill>
                  <a:schemeClr val="bg1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모든 과정을 자동화하면 손쉽게 원하는 자료를 얻을 수 있지 않을까</a:t>
            </a:r>
            <a:r>
              <a:rPr lang="en-US" altLang="ko-KR" sz="3200" dirty="0">
                <a:solidFill>
                  <a:schemeClr val="bg1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’</a:t>
            </a:r>
            <a:r>
              <a:rPr lang="ko-KR" altLang="en-US" sz="3200" dirty="0">
                <a:solidFill>
                  <a:schemeClr val="bg1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 라는 아쉬움을 느낌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7F4D1-7840-E3C9-E5C8-FC237E8A52C3}"/>
              </a:ext>
            </a:extLst>
          </p:cNvPr>
          <p:cNvSpPr txBox="1"/>
          <p:nvPr/>
        </p:nvSpPr>
        <p:spPr>
          <a:xfrm>
            <a:off x="754811" y="9103701"/>
            <a:ext cx="6712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schemeClr val="bg1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서비스 산업 데이터분석가 취업캠프</a:t>
            </a:r>
            <a:endParaRPr kumimoji="0" lang="ko-KR" altLang="en-US" sz="1600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poqa Han Sans Neo Light" panose="020B0300000000000000" pitchFamily="50" charset="-127"/>
              <a:ea typeface="Spoqa Han Sans Neo Light" panose="020B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1935770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1B2023"/>
      </a:dk1>
      <a:lt1>
        <a:sysClr val="window" lastClr="F0F1F2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1B2023"/>
      </a:dk1>
      <a:lt1>
        <a:sysClr val="window" lastClr="F0F1F2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157</Words>
  <Application>Microsoft Office PowerPoint</Application>
  <PresentationFormat>사용자 지정</PresentationFormat>
  <Paragraphs>34</Paragraphs>
  <Slides>6</Slides>
  <Notes>6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Spoqa Han Sans Neo Light</vt:lpstr>
      <vt:lpstr>맑은 고딕</vt:lpstr>
      <vt:lpstr>Arial</vt:lpstr>
      <vt:lpstr>Bell MT</vt:lpstr>
      <vt:lpstr>Calibri</vt:lpstr>
      <vt:lpstr>Eras Bold ITC</vt:lpstr>
      <vt:lpstr>Office Theme</vt:lpstr>
      <vt:lpstr>포장기 셸 개체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이나라</cp:lastModifiedBy>
  <cp:revision>43</cp:revision>
  <dcterms:created xsi:type="dcterms:W3CDTF">2022-06-01T13:01:21Z</dcterms:created>
  <dcterms:modified xsi:type="dcterms:W3CDTF">2023-03-02T06:43:33Z</dcterms:modified>
</cp:coreProperties>
</file>