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Lato Bold" charset="1" panose="020F0502020204030203"/>
      <p:regular r:id="rId16"/>
    </p:embeddedFont>
    <p:embeddedFont>
      <p:font typeface="Lato" charset="1" panose="020F0502020204030203"/>
      <p:regular r:id="rId17"/>
    </p:embeddedFont>
    <p:embeddedFont>
      <p:font typeface="Canva Sans 1" charset="1" panose="020B0503030501040103"/>
      <p:regular r:id="rId18"/>
    </p:embeddedFont>
    <p:embeddedFont>
      <p:font typeface="Canva Sans 1 Bold" charset="1" panose="020B0803030501040103"/>
      <p:regular r:id="rId19"/>
    </p:embeddedFont>
    <p:embeddedFont>
      <p:font typeface="Poppins" charset="1" panose="00000500000000000000"/>
      <p:regular r:id="rId23"/>
    </p:embeddedFont>
    <p:embeddedFont>
      <p:font typeface="Poppins Bold" charset="1" panose="00000800000000000000"/>
      <p:regular r:id="rId24"/>
    </p:embeddedFont>
    <p:embeddedFont>
      <p:font typeface="Canva Sans 2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"Bail is the rule, jail is the exception”.</a:t>
            </a:r>
          </a:p>
          <a:p>
            <a:r>
              <a:rPr lang="en-US"/>
              <a:t/>
            </a:r>
          </a:p>
          <a:p>
            <a:r>
              <a:rPr lang="en-US"/>
              <a:t>Innocent until proven guilty</a:t>
            </a:r>
          </a:p>
          <a:p>
            <a:r>
              <a:rPr lang="en-US"/>
              <a:t/>
            </a:r>
          </a:p>
          <a:p>
            <a:r>
              <a:rPr lang="en-US"/>
              <a:t>Lack of infra and money </a:t>
            </a:r>
          </a:p>
          <a:p>
            <a:r>
              <a:rPr lang="en-US"/>
              <a:t/>
            </a:r>
          </a:p>
          <a:p>
            <a:r>
              <a:rPr lang="en-US"/>
              <a:t>Lack of basic facilities like public sanitation video conferencing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5.jpeg" Type="http://schemas.openxmlformats.org/officeDocument/2006/relationships/image"/><Relationship Id="rId4" Target="../media/image2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27431" y="241495"/>
            <a:ext cx="4204835" cy="2185564"/>
          </a:xfrm>
          <a:custGeom>
            <a:avLst/>
            <a:gdLst/>
            <a:ahLst/>
            <a:cxnLst/>
            <a:rect r="r" b="b" t="t" l="l"/>
            <a:pathLst>
              <a:path h="2185564" w="4204835">
                <a:moveTo>
                  <a:pt x="0" y="0"/>
                </a:moveTo>
                <a:lnTo>
                  <a:pt x="4204835" y="0"/>
                </a:lnTo>
                <a:lnTo>
                  <a:pt x="4204835" y="2185564"/>
                </a:lnTo>
                <a:lnTo>
                  <a:pt x="0" y="2185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76595" y="241495"/>
            <a:ext cx="1487107" cy="2067442"/>
          </a:xfrm>
          <a:custGeom>
            <a:avLst/>
            <a:gdLst/>
            <a:ahLst/>
            <a:cxnLst/>
            <a:rect r="r" b="b" t="t" l="l"/>
            <a:pathLst>
              <a:path h="2067442" w="1487107">
                <a:moveTo>
                  <a:pt x="0" y="0"/>
                </a:moveTo>
                <a:lnTo>
                  <a:pt x="1487107" y="0"/>
                </a:lnTo>
                <a:lnTo>
                  <a:pt x="1487107" y="2067442"/>
                </a:lnTo>
                <a:lnTo>
                  <a:pt x="0" y="2067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80587" y="543903"/>
            <a:ext cx="9846085" cy="141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b="true" sz="8265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BAIL RECKONER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64415" y="2350859"/>
            <a:ext cx="13855734" cy="6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4"/>
              </a:lnSpc>
            </a:pPr>
            <a:r>
              <a:rPr lang="en-US" b="true" sz="3903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ORGANIZATION: MINISTRY OF LAW &amp; JUSTICE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08834" y="5248531"/>
            <a:ext cx="8526827" cy="64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7"/>
              </a:lnSpc>
              <a:spcBef>
                <a:spcPct val="0"/>
              </a:spcBef>
            </a:pPr>
            <a:r>
              <a:rPr lang="en-US" b="true" sz="37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Problem Statement Title: Bail Reckoner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28964" y="4352419"/>
            <a:ext cx="3103245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b="true" sz="372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PS Code: 1702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28964" y="7040762"/>
            <a:ext cx="8841343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b="true" sz="372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Team Name : The Hogwarts Web Wizards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28964" y="6144650"/>
            <a:ext cx="5990868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b="true" sz="372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Domain : Smart Automation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76865" y="8891206"/>
            <a:ext cx="11285934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sz="372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Institute Name : Vishwakarma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27295" y="1255693"/>
            <a:ext cx="9467953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1"/>
              </a:lnSpc>
            </a:pPr>
            <a:r>
              <a:rPr lang="en-US" b="true" sz="47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2351" y="2857150"/>
            <a:ext cx="14557841" cy="5837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7"/>
              </a:lnSpc>
            </a:pP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The current bail process is hampered by </a:t>
            </a:r>
            <a:r>
              <a:rPr lang="en-US" sz="3327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delays</a:t>
            </a: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,</a:t>
            </a:r>
            <a:r>
              <a:rPr lang="en-US" sz="3327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 lack of transparency</a:t>
            </a: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, and</a:t>
            </a:r>
            <a:r>
              <a:rPr lang="en-US" sz="3327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 inconsistency in decision-making</a:t>
            </a: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 due to the manual evaluation of various legal parameters, procedural requirements, and judicial pronouncements. This creates challenges for undertrial prisoners, legal aid providers, and judicial authorities, leading to </a:t>
            </a:r>
            <a:r>
              <a:rPr lang="en-US" sz="3327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prolonged detention</a:t>
            </a: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, </a:t>
            </a:r>
            <a:r>
              <a:rPr lang="en-US" sz="3327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overcrowding in prisons </a:t>
            </a: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and </a:t>
            </a:r>
            <a:r>
              <a:rPr lang="en-US" sz="3327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potential injustices.</a:t>
            </a:r>
          </a:p>
          <a:p>
            <a:pPr algn="just">
              <a:lnSpc>
                <a:spcPts val="4657"/>
              </a:lnSpc>
            </a:pPr>
          </a:p>
          <a:p>
            <a:pPr algn="just">
              <a:lnSpc>
                <a:spcPts val="4657"/>
              </a:lnSpc>
              <a:spcBef>
                <a:spcPct val="0"/>
              </a:spcBef>
            </a:pP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There is a need for a digital solution that can </a:t>
            </a:r>
            <a:r>
              <a:rPr lang="en-US" b="true" sz="3327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simplify and streamline  the bail process</a:t>
            </a:r>
            <a:r>
              <a:rPr lang="en-US" sz="3327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, making it easier  to navigate and expedite bail applications.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7705" y="923925"/>
            <a:ext cx="6021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BACKGROUND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69446"/>
            <a:ext cx="7933513" cy="70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9"/>
              </a:lnSpc>
            </a:pPr>
            <a:r>
              <a:rPr lang="en-US" sz="25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current bail system is deeply flawed, </a:t>
            </a:r>
            <a:r>
              <a:rPr lang="en-US" sz="254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marked by inefficiencies</a:t>
            </a:r>
            <a:r>
              <a:rPr lang="en-US" sz="25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delays, and inequities. Undertrial prisoners often remain incarcerated for extended periods due to complex and </a:t>
            </a:r>
            <a:r>
              <a:rPr lang="en-US" sz="254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inconsistent procedures</a:t>
            </a:r>
            <a:r>
              <a:rPr lang="en-US" sz="25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lack of access to legal resources, and the inability to navigate a complicated judicial process. This leads to overcrowded prisons, unnecessary detentions, and </a:t>
            </a:r>
            <a:r>
              <a:rPr lang="en-US" sz="254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significant disruption to individuals' lives</a:t>
            </a:r>
            <a:r>
              <a:rPr lang="en-US" sz="25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The system fails to uphold the principle of </a:t>
            </a:r>
            <a:r>
              <a:rPr lang="en-US" sz="254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innocent until proven guilty,</a:t>
            </a:r>
            <a:r>
              <a:rPr lang="en-US" sz="25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highlighting an urgent need for a more streamlined, transparent, and fair approach.</a:t>
            </a:r>
          </a:p>
          <a:p>
            <a:pPr algn="l">
              <a:lnSpc>
                <a:spcPts val="3160"/>
              </a:lnSpc>
            </a:pPr>
          </a:p>
          <a:p>
            <a:pPr algn="l">
              <a:lnSpc>
                <a:spcPts val="3160"/>
              </a:lnSpc>
            </a:pPr>
          </a:p>
          <a:p>
            <a:pPr algn="l">
              <a:lnSpc>
                <a:spcPts val="316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64369" y="782485"/>
            <a:ext cx="8965459" cy="9246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4347" y="1891184"/>
            <a:ext cx="15659306" cy="8016478"/>
          </a:xfrm>
          <a:custGeom>
            <a:avLst/>
            <a:gdLst/>
            <a:ahLst/>
            <a:cxnLst/>
            <a:rect r="r" b="b" t="t" l="l"/>
            <a:pathLst>
              <a:path h="8016478" w="15659306">
                <a:moveTo>
                  <a:pt x="0" y="0"/>
                </a:moveTo>
                <a:lnTo>
                  <a:pt x="15659306" y="0"/>
                </a:lnTo>
                <a:lnTo>
                  <a:pt x="15659306" y="8016477"/>
                </a:lnTo>
                <a:lnTo>
                  <a:pt x="0" y="80164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62" t="-7070" r="-3879" b="-918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97080" y="923925"/>
            <a:ext cx="9493841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9987" y="870096"/>
            <a:ext cx="14069531" cy="9439612"/>
          </a:xfrm>
          <a:custGeom>
            <a:avLst/>
            <a:gdLst/>
            <a:ahLst/>
            <a:cxnLst/>
            <a:rect r="r" b="b" t="t" l="l"/>
            <a:pathLst>
              <a:path h="9439612" w="14069531">
                <a:moveTo>
                  <a:pt x="0" y="0"/>
                </a:moveTo>
                <a:lnTo>
                  <a:pt x="14069531" y="0"/>
                </a:lnTo>
                <a:lnTo>
                  <a:pt x="14069531" y="9439613"/>
                </a:lnTo>
                <a:lnTo>
                  <a:pt x="0" y="943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0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97080" y="334080"/>
            <a:ext cx="9493841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640583" y="2852299"/>
            <a:ext cx="1868266" cy="18682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44007" y="2150855"/>
            <a:ext cx="4908029" cy="215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Bail Reckoner’s comprehensive legal database ensures only all relevant legal aspects are considered eliminating the risk of biased results. 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44007" y="4952829"/>
            <a:ext cx="4908029" cy="215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Bail Reckoner’s has </a:t>
            </a:r>
            <a:r>
              <a:rPr lang="en-US" b="true" sz="24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risk assessment</a:t>
            </a: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,evaluation of </a:t>
            </a:r>
            <a:r>
              <a:rPr lang="en-US" b="true" sz="24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bail eligibility,AI based referncing</a:t>
            </a: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of previous similar cases as its main feature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44007" y="7482510"/>
            <a:ext cx="4908029" cy="215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tool aids undertrial prisoners, in bail applications with user-friendly features like </a:t>
            </a:r>
            <a:r>
              <a:rPr lang="en-US" b="true" sz="24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automated forms</a:t>
            </a: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b="true" sz="24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easy</a:t>
            </a: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4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navigation</a:t>
            </a: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640583" y="5453664"/>
            <a:ext cx="1868266" cy="186826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55298" y="7841920"/>
            <a:ext cx="1868266" cy="18682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755298" y="3217320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55298" y="5773901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70013" y="8069259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58866" y="2113968"/>
            <a:ext cx="5948366" cy="219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539662" indent="-269831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Tools like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COMPASS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 calculate the risk of recidivism </a:t>
            </a:r>
          </a:p>
          <a:p>
            <a:pPr algn="r" marL="539662" indent="-269831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non legal factors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like age , race , gender for risk assessment which  make the results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biased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44566" y="4962354"/>
            <a:ext cx="5948366" cy="263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539664" indent="-26983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Tools like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CLIO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eCourts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focus on legal practise management and case management </a:t>
            </a:r>
          </a:p>
          <a:p>
            <a:pPr algn="r" marL="539664" indent="-26983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But does not provide evaluation of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bail eligibility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risk asessment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89017" y="7874249"/>
            <a:ext cx="6018216" cy="219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539664" indent="-26983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LexisNexis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 designed for legal professionals, not tailored specifically to bail process</a:t>
            </a:r>
          </a:p>
          <a:p>
            <a:pPr algn="r" marL="539664" indent="-26983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May not be user-friendly for undertrial prisoners.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399267" y="750090"/>
            <a:ext cx="12482632" cy="75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4"/>
              </a:lnSpc>
              <a:spcBef>
                <a:spcPct val="0"/>
              </a:spcBef>
            </a:pPr>
            <a:r>
              <a:rPr lang="en-US" b="true" sz="4367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Why Bail Reckoner is comparitively effective </a:t>
            </a:r>
            <a:r>
              <a:rPr lang="en-US" b="true" sz="4367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7819" y="8465964"/>
            <a:ext cx="3577785" cy="1020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b="true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User Accessibility and Interface: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97819" y="5769294"/>
            <a:ext cx="2801109" cy="102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7" b="true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Gap in Bail - Specific Tools: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97819" y="2758702"/>
            <a:ext cx="2801109" cy="102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7" b="true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Risk of biased decison 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6512" y="-153920"/>
            <a:ext cx="16057099" cy="3380151"/>
          </a:xfrm>
          <a:custGeom>
            <a:avLst/>
            <a:gdLst/>
            <a:ahLst/>
            <a:cxnLst/>
            <a:rect r="r" b="b" t="t" l="l"/>
            <a:pathLst>
              <a:path h="3380151" w="16057099">
                <a:moveTo>
                  <a:pt x="0" y="0"/>
                </a:moveTo>
                <a:lnTo>
                  <a:pt x="16057099" y="0"/>
                </a:lnTo>
                <a:lnTo>
                  <a:pt x="16057099" y="3380150"/>
                </a:lnTo>
                <a:lnTo>
                  <a:pt x="0" y="338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4" t="-38853" r="0" b="-488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8277" y="3444379"/>
            <a:ext cx="15857944" cy="3398243"/>
          </a:xfrm>
          <a:custGeom>
            <a:avLst/>
            <a:gdLst/>
            <a:ahLst/>
            <a:cxnLst/>
            <a:rect r="r" b="b" t="t" l="l"/>
            <a:pathLst>
              <a:path h="3398243" w="15857944">
                <a:moveTo>
                  <a:pt x="0" y="0"/>
                </a:moveTo>
                <a:lnTo>
                  <a:pt x="15857945" y="0"/>
                </a:lnTo>
                <a:lnTo>
                  <a:pt x="15857945" y="3398242"/>
                </a:lnTo>
                <a:lnTo>
                  <a:pt x="0" y="3398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6297" r="0" b="-5508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309" y="6842621"/>
            <a:ext cx="15857944" cy="3444379"/>
          </a:xfrm>
          <a:custGeom>
            <a:avLst/>
            <a:gdLst/>
            <a:ahLst/>
            <a:cxnLst/>
            <a:rect r="r" b="b" t="t" l="l"/>
            <a:pathLst>
              <a:path h="3444379" w="15857944">
                <a:moveTo>
                  <a:pt x="0" y="0"/>
                </a:moveTo>
                <a:lnTo>
                  <a:pt x="15857945" y="0"/>
                </a:lnTo>
                <a:lnTo>
                  <a:pt x="15857945" y="3444379"/>
                </a:lnTo>
                <a:lnTo>
                  <a:pt x="0" y="344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948" r="0" b="-2621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39777" y="1942415"/>
            <a:ext cx="7869677" cy="7315885"/>
          </a:xfrm>
          <a:custGeom>
            <a:avLst/>
            <a:gdLst/>
            <a:ahLst/>
            <a:cxnLst/>
            <a:rect r="r" b="b" t="t" l="l"/>
            <a:pathLst>
              <a:path h="7315885" w="7869677">
                <a:moveTo>
                  <a:pt x="0" y="0"/>
                </a:moveTo>
                <a:lnTo>
                  <a:pt x="7869676" y="0"/>
                </a:lnTo>
                <a:lnTo>
                  <a:pt x="7869676" y="7315885"/>
                </a:lnTo>
                <a:lnTo>
                  <a:pt x="0" y="7315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35" t="-7394" r="-6015" b="-1127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22740" y="783043"/>
            <a:ext cx="4642521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 STACK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44235"/>
            <a:ext cx="3177773" cy="1651724"/>
          </a:xfrm>
          <a:custGeom>
            <a:avLst/>
            <a:gdLst/>
            <a:ahLst/>
            <a:cxnLst/>
            <a:rect r="r" b="b" t="t" l="l"/>
            <a:pathLst>
              <a:path h="1651724" w="3177773">
                <a:moveTo>
                  <a:pt x="0" y="0"/>
                </a:moveTo>
                <a:lnTo>
                  <a:pt x="3177773" y="0"/>
                </a:lnTo>
                <a:lnTo>
                  <a:pt x="3177773" y="1651723"/>
                </a:lnTo>
                <a:lnTo>
                  <a:pt x="0" y="165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DAGPhylLVy4</dc:identifier>
  <dcterms:modified xsi:type="dcterms:W3CDTF">2011-08-01T06:04:30Z</dcterms:modified>
  <cp:revision>1</cp:revision>
  <dc:title>present bail recknor</dc:title>
</cp:coreProperties>
</file>