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33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34" name="PlaceHolder 5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B821947-B084-4A7B-87B3-8BF95A28DFC8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1041591-E004-421C-9E95-20CC3F2DCD94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4980683-0ECD-4C5C-AE69-6FAF51559660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C1B0477-5D0A-49FC-B3B4-DFCF0AD62E81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EF876A7-20D6-4C03-9ACB-AD265DCF0BAA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51D0C70-05A6-4E9F-8FA5-0D21110495B9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0D7FCAF-233F-436C-B896-3ADEC674D7B2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86B6CFC-F184-4C51-8A7A-5D0D31420F74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CFB7891-B3CB-449D-AB1E-EF12E1790C94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1DDF16F-A7DE-4E81-9C00-B3ECEFF8D48D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9629845-DD6E-4C35-A625-35490C5DA5CF}" type="slidenum">
              <a:rPr lang="en-IN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6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100440" cy="62568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1" name="CustomShape 2"/>
          <p:cNvSpPr/>
          <p:nvPr/>
        </p:nvSpPr>
        <p:spPr>
          <a:xfrm>
            <a:off x="128520" y="3156480"/>
            <a:ext cx="646200" cy="232200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2" name="CustomShape 3"/>
          <p:cNvSpPr/>
          <p:nvPr/>
        </p:nvSpPr>
        <p:spPr>
          <a:xfrm>
            <a:off x="807120" y="5447160"/>
            <a:ext cx="609120" cy="141984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3" name="CustomShape 4"/>
          <p:cNvSpPr/>
          <p:nvPr/>
        </p:nvSpPr>
        <p:spPr>
          <a:xfrm>
            <a:off x="959760" y="6503760"/>
            <a:ext cx="171000" cy="36324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4" name="CustomShape 5"/>
          <p:cNvSpPr/>
          <p:nvPr/>
        </p:nvSpPr>
        <p:spPr>
          <a:xfrm>
            <a:off x="100800" y="3201120"/>
            <a:ext cx="821520" cy="332820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5" name="CustomShape 6"/>
          <p:cNvSpPr/>
          <p:nvPr/>
        </p:nvSpPr>
        <p:spPr>
          <a:xfrm>
            <a:off x="22320" y="228600"/>
            <a:ext cx="105840" cy="292752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6" name="CustomShape 7"/>
          <p:cNvSpPr/>
          <p:nvPr/>
        </p:nvSpPr>
        <p:spPr>
          <a:xfrm>
            <a:off x="78120" y="2944080"/>
            <a:ext cx="77760" cy="49356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7" name="CustomShape 8"/>
          <p:cNvSpPr/>
          <p:nvPr/>
        </p:nvSpPr>
        <p:spPr>
          <a:xfrm>
            <a:off x="769680" y="5478840"/>
            <a:ext cx="189720" cy="102456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8" name="CustomShape 9"/>
          <p:cNvSpPr/>
          <p:nvPr/>
        </p:nvSpPr>
        <p:spPr>
          <a:xfrm>
            <a:off x="775440" y="1398960"/>
            <a:ext cx="2075760" cy="404784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9" name="CustomShape 10"/>
          <p:cNvSpPr/>
          <p:nvPr/>
        </p:nvSpPr>
        <p:spPr>
          <a:xfrm>
            <a:off x="922680" y="6530040"/>
            <a:ext cx="161640" cy="33696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769680" y="5359320"/>
            <a:ext cx="37080" cy="22140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849960" y="6244560"/>
            <a:ext cx="238320" cy="62208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27360" y="-720"/>
            <a:ext cx="493920" cy="440064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13" name="CustomShape 14"/>
          <p:cNvSpPr/>
          <p:nvPr/>
        </p:nvSpPr>
        <p:spPr>
          <a:xfrm>
            <a:off x="550440" y="4316400"/>
            <a:ext cx="423000" cy="158040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14" name="CustomShape 15"/>
          <p:cNvSpPr/>
          <p:nvPr/>
        </p:nvSpPr>
        <p:spPr>
          <a:xfrm>
            <a:off x="1006200" y="5862600"/>
            <a:ext cx="430560" cy="99036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15" name="CustomShape 16"/>
          <p:cNvSpPr/>
          <p:nvPr/>
        </p:nvSpPr>
        <p:spPr>
          <a:xfrm>
            <a:off x="521640" y="4364280"/>
            <a:ext cx="551520" cy="223560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16" name="CustomShape 17"/>
          <p:cNvSpPr/>
          <p:nvPr/>
        </p:nvSpPr>
        <p:spPr>
          <a:xfrm>
            <a:off x="468000" y="1289160"/>
            <a:ext cx="173880" cy="302688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1111680" y="6571440"/>
            <a:ext cx="133920" cy="28116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502560" y="4107600"/>
            <a:ext cx="82080" cy="51120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973800" y="3145680"/>
            <a:ext cx="1409760" cy="271656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20" name="CustomShape 21"/>
          <p:cNvSpPr/>
          <p:nvPr/>
        </p:nvSpPr>
        <p:spPr>
          <a:xfrm>
            <a:off x="1073520" y="6600240"/>
            <a:ext cx="120240" cy="25272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21" name="CustomShape 22"/>
          <p:cNvSpPr/>
          <p:nvPr/>
        </p:nvSpPr>
        <p:spPr>
          <a:xfrm>
            <a:off x="973800" y="5897160"/>
            <a:ext cx="137520" cy="67392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22" name="CustomShape 23"/>
          <p:cNvSpPr/>
          <p:nvPr/>
        </p:nvSpPr>
        <p:spPr>
          <a:xfrm>
            <a:off x="973800" y="5772600"/>
            <a:ext cx="37800" cy="22752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23" name="CustomShape 24"/>
          <p:cNvSpPr/>
          <p:nvPr/>
        </p:nvSpPr>
        <p:spPr>
          <a:xfrm>
            <a:off x="1006200" y="6322680"/>
            <a:ext cx="210240" cy="53028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2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rgbClr val="323232"/>
          </a:solidFill>
          <a:ln w="9360">
            <a:noFill/>
          </a:ln>
        </p:spPr>
      </p:sp>
      <p:sp>
        <p:nvSpPr>
          <p:cNvPr id="25" name="PlaceHolder 26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5400">
                <a:solidFill>
                  <a:srgbClr val="262626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26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IN" sz="900">
                <a:solidFill>
                  <a:srgbClr val="8b8b8b"/>
                </a:solidFill>
                <a:latin typeface="Century Gothic"/>
              </a:rPr>
              <a:t>Secret Application Credentials</a:t>
            </a:r>
            <a:endParaRPr/>
          </a:p>
        </p:txBody>
      </p:sp>
      <p:sp>
        <p:nvSpPr>
          <p:cNvPr id="27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900">
                <a:solidFill>
                  <a:srgbClr val="8b8b8b"/>
                </a:solidFill>
                <a:latin typeface="Century Gothic"/>
              </a:rPr>
              <a:t>Roll No. : 3840</a:t>
            </a:r>
            <a:endParaRPr/>
          </a:p>
        </p:txBody>
      </p:sp>
      <p:sp>
        <p:nvSpPr>
          <p:cNvPr id="28" name="CustomShape 29"/>
          <p:cNvSpPr/>
          <p:nvPr/>
        </p:nvSpPr>
        <p:spPr>
          <a:xfrm>
            <a:off x="0" y="4323960"/>
            <a:ext cx="1744200" cy="778320"/>
          </a:xfrm>
          <a:prstGeom prst="rect">
            <a:avLst/>
          </a:prstGeom>
          <a:solidFill>
            <a:srgbClr val="f07f09"/>
          </a:solidFill>
          <a:ln>
            <a:noFill/>
          </a:ln>
        </p:spPr>
      </p:sp>
      <p:sp>
        <p:nvSpPr>
          <p:cNvPr id="29" name="PlaceHolder 30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4180216-0D08-4123-87D2-F05AD375C09F}" type="slidenum">
              <a:rPr lang="en-IN" sz="2000">
                <a:solidFill>
                  <a:srgbClr val="feffff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30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2575080"/>
            <a:ext cx="100440" cy="62568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66" name="CustomShape 2"/>
          <p:cNvSpPr/>
          <p:nvPr/>
        </p:nvSpPr>
        <p:spPr>
          <a:xfrm>
            <a:off x="128520" y="3156480"/>
            <a:ext cx="646200" cy="232200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67" name="CustomShape 3"/>
          <p:cNvSpPr/>
          <p:nvPr/>
        </p:nvSpPr>
        <p:spPr>
          <a:xfrm>
            <a:off x="807120" y="5447160"/>
            <a:ext cx="609120" cy="141984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68" name="CustomShape 4"/>
          <p:cNvSpPr/>
          <p:nvPr/>
        </p:nvSpPr>
        <p:spPr>
          <a:xfrm>
            <a:off x="959760" y="6503760"/>
            <a:ext cx="171000" cy="36324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69" name="CustomShape 5"/>
          <p:cNvSpPr/>
          <p:nvPr/>
        </p:nvSpPr>
        <p:spPr>
          <a:xfrm>
            <a:off x="100800" y="3201120"/>
            <a:ext cx="821520" cy="332820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70" name="CustomShape 6"/>
          <p:cNvSpPr/>
          <p:nvPr/>
        </p:nvSpPr>
        <p:spPr>
          <a:xfrm>
            <a:off x="22320" y="228600"/>
            <a:ext cx="105840" cy="292752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71" name="CustomShape 7"/>
          <p:cNvSpPr/>
          <p:nvPr/>
        </p:nvSpPr>
        <p:spPr>
          <a:xfrm>
            <a:off x="78120" y="2944080"/>
            <a:ext cx="77760" cy="49356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72" name="CustomShape 8"/>
          <p:cNvSpPr/>
          <p:nvPr/>
        </p:nvSpPr>
        <p:spPr>
          <a:xfrm>
            <a:off x="769680" y="5478840"/>
            <a:ext cx="189720" cy="102456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73" name="CustomShape 9"/>
          <p:cNvSpPr/>
          <p:nvPr/>
        </p:nvSpPr>
        <p:spPr>
          <a:xfrm>
            <a:off x="775440" y="1398960"/>
            <a:ext cx="2075760" cy="404784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74" name="CustomShape 10"/>
          <p:cNvSpPr/>
          <p:nvPr/>
        </p:nvSpPr>
        <p:spPr>
          <a:xfrm>
            <a:off x="922680" y="6530040"/>
            <a:ext cx="161640" cy="33696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75" name="CustomShape 11"/>
          <p:cNvSpPr/>
          <p:nvPr/>
        </p:nvSpPr>
        <p:spPr>
          <a:xfrm>
            <a:off x="769680" y="5359320"/>
            <a:ext cx="37080" cy="22140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76" name="CustomShape 12"/>
          <p:cNvSpPr/>
          <p:nvPr/>
        </p:nvSpPr>
        <p:spPr>
          <a:xfrm>
            <a:off x="849960" y="6244560"/>
            <a:ext cx="238320" cy="62208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77" name="CustomShape 13"/>
          <p:cNvSpPr/>
          <p:nvPr/>
        </p:nvSpPr>
        <p:spPr>
          <a:xfrm>
            <a:off x="27360" y="-720"/>
            <a:ext cx="493920" cy="440064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78" name="CustomShape 14"/>
          <p:cNvSpPr/>
          <p:nvPr/>
        </p:nvSpPr>
        <p:spPr>
          <a:xfrm>
            <a:off x="550440" y="4316400"/>
            <a:ext cx="423000" cy="158040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79" name="CustomShape 15"/>
          <p:cNvSpPr/>
          <p:nvPr/>
        </p:nvSpPr>
        <p:spPr>
          <a:xfrm>
            <a:off x="1006200" y="5862600"/>
            <a:ext cx="430560" cy="99036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80" name="CustomShape 16"/>
          <p:cNvSpPr/>
          <p:nvPr/>
        </p:nvSpPr>
        <p:spPr>
          <a:xfrm>
            <a:off x="521640" y="4364280"/>
            <a:ext cx="551520" cy="223560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81" name="CustomShape 17"/>
          <p:cNvSpPr/>
          <p:nvPr/>
        </p:nvSpPr>
        <p:spPr>
          <a:xfrm>
            <a:off x="468000" y="1289160"/>
            <a:ext cx="173880" cy="302688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82" name="CustomShape 18"/>
          <p:cNvSpPr/>
          <p:nvPr/>
        </p:nvSpPr>
        <p:spPr>
          <a:xfrm>
            <a:off x="1111680" y="6571440"/>
            <a:ext cx="133920" cy="28116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83" name="CustomShape 19"/>
          <p:cNvSpPr/>
          <p:nvPr/>
        </p:nvSpPr>
        <p:spPr>
          <a:xfrm>
            <a:off x="502560" y="4107600"/>
            <a:ext cx="82080" cy="51120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84" name="CustomShape 20"/>
          <p:cNvSpPr/>
          <p:nvPr/>
        </p:nvSpPr>
        <p:spPr>
          <a:xfrm>
            <a:off x="973800" y="3145680"/>
            <a:ext cx="1409760" cy="271656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85" name="CustomShape 21"/>
          <p:cNvSpPr/>
          <p:nvPr/>
        </p:nvSpPr>
        <p:spPr>
          <a:xfrm>
            <a:off x="1073520" y="6600240"/>
            <a:ext cx="120240" cy="25272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86" name="CustomShape 22"/>
          <p:cNvSpPr/>
          <p:nvPr/>
        </p:nvSpPr>
        <p:spPr>
          <a:xfrm>
            <a:off x="973800" y="5897160"/>
            <a:ext cx="137520" cy="67392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87" name="CustomShape 23"/>
          <p:cNvSpPr/>
          <p:nvPr/>
        </p:nvSpPr>
        <p:spPr>
          <a:xfrm>
            <a:off x="973800" y="5772600"/>
            <a:ext cx="37800" cy="22752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88" name="CustomShape 24"/>
          <p:cNvSpPr/>
          <p:nvPr/>
        </p:nvSpPr>
        <p:spPr>
          <a:xfrm>
            <a:off x="1006200" y="6322680"/>
            <a:ext cx="210240" cy="530280"/>
          </a:xfrm>
          <a:prstGeom prst="rect">
            <a:avLst/>
          </a:prstGeom>
          <a:solidFill>
            <a:srgbClr val="323232"/>
          </a:solidFill>
          <a:ln>
            <a:noFill/>
          </a:ln>
        </p:spPr>
      </p:sp>
      <p:sp>
        <p:nvSpPr>
          <p:cNvPr id="8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rgbClr val="323232"/>
          </a:solidFill>
          <a:ln w="9360">
            <a:noFill/>
          </a:ln>
        </p:spPr>
      </p:sp>
      <p:sp>
        <p:nvSpPr>
          <p:cNvPr id="90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600">
                <a:solidFill>
                  <a:srgbClr val="262626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91" name="PlaceHolder 27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solidFill>
                  <a:srgbClr val="40404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40404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en-US">
                <a:solidFill>
                  <a:srgbClr val="404040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Wingdings 3" charset="2"/>
              <a:buChar char=""/>
            </a:pPr>
            <a:r>
              <a:rPr lang="en-US" sz="1600">
                <a:solidFill>
                  <a:srgbClr val="404040"/>
                </a:solidFill>
                <a:latin typeface="Century Gothic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Wingdings 3" charset="2"/>
              <a:buChar char=""/>
            </a:pPr>
            <a:r>
              <a:rPr lang="en-US" sz="1400">
                <a:solidFill>
                  <a:srgbClr val="404040"/>
                </a:solidFill>
                <a:latin typeface="Century Gothic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Wingdings 3" charset="2"/>
              <a:buChar char=""/>
            </a:pPr>
            <a:r>
              <a:rPr lang="en-US" sz="1200">
                <a:solidFill>
                  <a:srgbClr val="404040"/>
                </a:solidFill>
                <a:latin typeface="Century Gothic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Wingdings 3" charset="2"/>
              <a:buChar char=""/>
            </a:pPr>
            <a:r>
              <a:rPr lang="en-US" sz="1200">
                <a:solidFill>
                  <a:srgbClr val="404040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92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IN" sz="900">
                <a:solidFill>
                  <a:srgbClr val="8b8b8b"/>
                </a:solidFill>
                <a:latin typeface="Century Gothic"/>
              </a:rPr>
              <a:t>Secret Application Credentials</a:t>
            </a:r>
            <a:endParaRPr/>
          </a:p>
        </p:txBody>
      </p:sp>
      <p:sp>
        <p:nvSpPr>
          <p:cNvPr id="93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IN" sz="900">
                <a:solidFill>
                  <a:srgbClr val="8b8b8b"/>
                </a:solidFill>
                <a:latin typeface="Century Gothic"/>
              </a:rPr>
              <a:t>Roll No. : 3840</a:t>
            </a:r>
            <a:endParaRPr/>
          </a:p>
        </p:txBody>
      </p:sp>
      <p:sp>
        <p:nvSpPr>
          <p:cNvPr id="94" name="CustomShape 30"/>
          <p:cNvSpPr/>
          <p:nvPr/>
        </p:nvSpPr>
        <p:spPr>
          <a:xfrm flipV="1">
            <a:off x="-3960" y="713880"/>
            <a:ext cx="1588320" cy="506880"/>
          </a:xfrm>
          <a:prstGeom prst="rect">
            <a:avLst/>
          </a:prstGeom>
          <a:solidFill>
            <a:srgbClr val="f07f09"/>
          </a:solidFill>
          <a:ln>
            <a:noFill/>
          </a:ln>
        </p:spPr>
      </p:sp>
      <p:sp>
        <p:nvSpPr>
          <p:cNvPr id="95" name="PlaceHolder 31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6D8338C-8304-48F2-9A51-57A2AA0DF374}" type="slidenum">
              <a:rPr lang="en-IN" sz="2000">
                <a:solidFill>
                  <a:srgbClr val="feffff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728000" y="173880"/>
            <a:ext cx="9181800" cy="1842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5400">
                <a:solidFill>
                  <a:srgbClr val="50151b"/>
                </a:solidFill>
                <a:latin typeface="Century Gothic"/>
              </a:rPr>
              <a:t>Malware Detection and Analysis</a:t>
            </a:r>
            <a:r>
              <a:rPr b="1" lang="en-US" sz="3200">
                <a:solidFill>
                  <a:srgbClr val="50151b"/>
                </a:solidFill>
                <a:latin typeface="Century Gothic"/>
              </a:rPr>
              <a:t>
</a:t>
            </a:r>
            <a:endParaRPr/>
          </a:p>
        </p:txBody>
      </p:sp>
      <p:sp>
        <p:nvSpPr>
          <p:cNvPr id="136" name="TextShape 2"/>
          <p:cNvSpPr txBox="1"/>
          <p:nvPr/>
        </p:nvSpPr>
        <p:spPr>
          <a:xfrm>
            <a:off x="2952000" y="4464000"/>
            <a:ext cx="9181800" cy="2321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3200">
                <a:solidFill>
                  <a:srgbClr val="000000"/>
                </a:solidFill>
                <a:latin typeface="Century Gothic"/>
              </a:rPr>
              <a:t>                                                 </a:t>
            </a:r>
            <a:r>
              <a:rPr b="1" lang="en-US" sz="2400">
                <a:solidFill>
                  <a:srgbClr val="080808"/>
                </a:solidFill>
                <a:latin typeface="Century Gothic"/>
              </a:rPr>
              <a:t>By </a:t>
            </a:r>
            <a:r>
              <a:rPr b="1" lang="en-US" sz="2400">
                <a:solidFill>
                  <a:srgbClr val="080808"/>
                </a:solidFill>
                <a:latin typeface="Century Gothic"/>
              </a:rPr>
              <a:t>	</a:t>
            </a:r>
            <a:r>
              <a:rPr b="1" lang="en-US" sz="2400">
                <a:solidFill>
                  <a:srgbClr val="080808"/>
                </a:solidFill>
                <a:latin typeface="Century Gothic"/>
              </a:rPr>
              <a:t>	</a:t>
            </a:r>
            <a:r>
              <a:rPr b="1" lang="en-US" sz="2400">
                <a:solidFill>
                  <a:srgbClr val="080808"/>
                </a:solidFill>
                <a:latin typeface="Century Gothic"/>
              </a:rPr>
              <a:t>	</a:t>
            </a:r>
            <a:r>
              <a:rPr b="1" lang="en-US" sz="2400">
                <a:solidFill>
                  <a:srgbClr val="080808"/>
                </a:solidFill>
                <a:latin typeface="Century Gothic"/>
              </a:rPr>
              <a:t>	</a:t>
            </a:r>
            <a:r>
              <a:rPr b="1" lang="en-US" sz="2400">
                <a:solidFill>
                  <a:srgbClr val="080808"/>
                </a:solidFill>
                <a:latin typeface="Century Gothic"/>
              </a:rPr>
              <a:t>	</a:t>
            </a:r>
            <a:r>
              <a:rPr b="1" lang="en-US" sz="2400">
                <a:solidFill>
                  <a:srgbClr val="080808"/>
                </a:solidFill>
                <a:latin typeface="Century Gothic"/>
              </a:rPr>
              <a:t>	</a:t>
            </a:r>
            <a:r>
              <a:rPr b="1" lang="en-US" sz="2400">
                <a:solidFill>
                  <a:srgbClr val="080808"/>
                </a:solidFill>
                <a:latin typeface="Century Gothic"/>
              </a:rPr>
              <a:t>	</a:t>
            </a:r>
            <a:r>
              <a:rPr b="1" lang="en-US" sz="2400">
                <a:solidFill>
                  <a:srgbClr val="080808"/>
                </a:solidFill>
                <a:latin typeface="Century Gothic"/>
              </a:rPr>
              <a:t>	</a:t>
            </a:r>
            <a:r>
              <a:rPr b="1" lang="en-US" sz="2400">
                <a:solidFill>
                  <a:srgbClr val="080808"/>
                </a:solidFill>
                <a:latin typeface="Century Gothic"/>
              </a:rPr>
              <a:t>	</a:t>
            </a:r>
            <a:r>
              <a:rPr b="1" lang="en-US" sz="2400">
                <a:solidFill>
                  <a:srgbClr val="080808"/>
                </a:solidFill>
                <a:latin typeface="Century Gothic"/>
              </a:rPr>
              <a:t>	</a:t>
            </a:r>
            <a:r>
              <a:rPr b="1" lang="en-US" sz="2400">
                <a:solidFill>
                  <a:srgbClr val="080808"/>
                </a:solidFill>
                <a:latin typeface="Century Gothic"/>
              </a:rPr>
              <a:t>	</a:t>
            </a:r>
            <a:r>
              <a:rPr b="1" lang="en-US" sz="2400">
                <a:solidFill>
                  <a:srgbClr val="080808"/>
                </a:solidFill>
                <a:latin typeface="Century Gothic"/>
              </a:rPr>
              <a:t>	</a:t>
            </a:r>
            <a:r>
              <a:rPr b="1" lang="en-US" sz="2400">
                <a:solidFill>
                  <a:srgbClr val="080808"/>
                </a:solidFill>
                <a:latin typeface="Century Gothic"/>
              </a:rPr>
              <a:t>	</a:t>
            </a:r>
            <a:r>
              <a:rPr b="1" lang="en-US" sz="2400">
                <a:solidFill>
                  <a:srgbClr val="080808"/>
                </a:solidFill>
                <a:latin typeface="Century Gothic"/>
              </a:rPr>
              <a:t>	</a:t>
            </a:r>
            <a:r>
              <a:rPr b="1" lang="en-US" sz="2400">
                <a:solidFill>
                  <a:srgbClr val="080808"/>
                </a:solidFill>
                <a:latin typeface="Century Gothic"/>
              </a:rPr>
              <a:t>	</a:t>
            </a:r>
            <a:r>
              <a:rPr b="1" lang="en-US" sz="2400">
                <a:solidFill>
                  <a:srgbClr val="080808"/>
                </a:solidFill>
                <a:latin typeface="Century Gothic"/>
              </a:rPr>
              <a:t>	</a:t>
            </a:r>
            <a:r>
              <a:rPr b="1" lang="en-US" sz="2400">
                <a:solidFill>
                  <a:srgbClr val="080808"/>
                </a:solidFill>
                <a:latin typeface="Century Gothic"/>
              </a:rPr>
              <a:t>	</a:t>
            </a:r>
            <a:r>
              <a:rPr b="1" lang="en-US" sz="2400">
                <a:solidFill>
                  <a:srgbClr val="080808"/>
                </a:solidFill>
                <a:latin typeface="Century Gothic"/>
              </a:rPr>
              <a:t>Karan Thanvi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80808"/>
                </a:solidFill>
                <a:latin typeface="Century Gothic"/>
              </a:rPr>
              <a:t>                     </a:t>
            </a:r>
            <a:r>
              <a:rPr b="1" lang="en-US" sz="2400">
                <a:solidFill>
                  <a:srgbClr val="080808"/>
                </a:solidFill>
                <a:latin typeface="Century Gothic"/>
              </a:rPr>
              <a:t>Pune Institute of Computer Technology</a:t>
            </a:r>
            <a:endParaRPr/>
          </a:p>
        </p:txBody>
      </p:sp>
      <p:sp>
        <p:nvSpPr>
          <p:cNvPr id="137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2E0A487-686F-4B11-827D-857F7A97FC78}" type="slidenum">
              <a:rPr lang="en-IN" sz="2000">
                <a:solidFill>
                  <a:srgbClr val="feffff"/>
                </a:solidFill>
                <a:latin typeface="Century Gothic"/>
              </a:rPr>
              <a:t>&lt;number&gt;</a:t>
            </a:fld>
            <a:endParaRPr/>
          </a:p>
        </p:txBody>
      </p:sp>
      <p:pic>
        <p:nvPicPr>
          <p:cNvPr id="138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22200" y="2016000"/>
            <a:ext cx="3961800" cy="45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2589120" y="787680"/>
            <a:ext cx="8915040" cy="53532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b="1" lang="en-US" sz="5400">
                <a:solidFill>
                  <a:srgbClr val="784005"/>
                </a:solidFill>
                <a:latin typeface="Century Gothic"/>
              </a:rPr>
              <a:t>Advantages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b="1" lang="en-US" sz="5400">
                <a:solidFill>
                  <a:srgbClr val="784005"/>
                </a:solidFill>
                <a:latin typeface="Century Gothic"/>
              </a:rPr>
              <a:t>Limitations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b="1" lang="en-US" sz="5400">
                <a:solidFill>
                  <a:srgbClr val="784005"/>
                </a:solidFill>
                <a:latin typeface="Century Gothic"/>
              </a:rPr>
              <a:t>Challenges</a:t>
            </a:r>
            <a:endParaRPr/>
          </a:p>
        </p:txBody>
      </p:sp>
      <p:sp>
        <p:nvSpPr>
          <p:cNvPr id="165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9CA92C4-271D-4ED4-9F4F-6D34A12F61AF}" type="slidenum">
              <a:rPr lang="en-IN" sz="2000">
                <a:solidFill>
                  <a:srgbClr val="feffff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981080" y="274680"/>
            <a:ext cx="8229240" cy="878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50151b"/>
                </a:solidFill>
                <a:latin typeface="Century Gothic"/>
              </a:rPr>
              <a:t>References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1981080" y="1323720"/>
            <a:ext cx="9141480" cy="48020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entury Gothic"/>
              </a:rPr>
              <a:t>[1]</a:t>
            </a:r>
            <a:r>
              <a:rPr b="1" lang="en-US">
                <a:solidFill>
                  <a:srgbClr val="000000"/>
                </a:solidFill>
                <a:latin typeface="Century Gothic"/>
              </a:rPr>
              <a:t>	</a:t>
            </a:r>
            <a:r>
              <a:rPr b="1" lang="en-US">
                <a:solidFill>
                  <a:srgbClr val="000000"/>
                </a:solidFill>
                <a:latin typeface="Century Gothic"/>
              </a:rPr>
              <a:t>Data-Centric OS Kernel Malware Characterization</a:t>
            </a:r>
            <a:r>
              <a:rPr lang="en-US">
                <a:solidFill>
                  <a:srgbClr val="000000"/>
                </a:solidFill>
                <a:latin typeface="Century Gothic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Gothic"/>
              </a:rPr>
              <a:t>	</a:t>
            </a:r>
            <a:r>
              <a:rPr lang="en-US">
                <a:solidFill>
                  <a:srgbClr val="000000"/>
                </a:solidFill>
                <a:latin typeface="Century Gothic"/>
              </a:rPr>
              <a:t>Junghwan Rhee, Member, IEEE, Ryan Riley, Member, IEEE, Zhiqiang Lin, Member, IEEE, Xuxian Jiang, and Dongyan Xu, Member, IEEE(2014,Jan. 1). 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entury Gothic"/>
              </a:rPr>
              <a:t>[2] Jump-Oriented Programming: A New Class of Code-Reuse Attack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Gothic"/>
              </a:rPr>
              <a:t>	</a:t>
            </a:r>
            <a:r>
              <a:rPr lang="en-US">
                <a:solidFill>
                  <a:srgbClr val="000000"/>
                </a:solidFill>
                <a:latin typeface="Century Gothic"/>
              </a:rPr>
              <a:t>Tyler Bletsch, Xuxian Jiang, Vince W. Freeh Zhenkai Liang Department of Computer Science School of Computing North Carolina State University National University of Singapore. 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entury Gothic"/>
              </a:rPr>
              <a:t>[3]  In-Execution Malware Detection using Task Structures of Linux Processes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Gothic"/>
              </a:rPr>
              <a:t>	</a:t>
            </a:r>
            <a:r>
              <a:rPr lang="en-US">
                <a:solidFill>
                  <a:srgbClr val="000000"/>
                </a:solidFill>
                <a:latin typeface="Century Gothic"/>
              </a:rPr>
              <a:t>Farrukh Shahzad, Sohail Bhatti, Muhammad Shahzad and Muddassar Farooq  Next Generation Intelligent Networks Research Center (nexGIN RC) National University of Computer &amp; Emerging Sciences (FAST-NUCES) Islamabad, 44000, Pakistan.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entury Gothic"/>
              </a:rPr>
              <a:t>[4] Characterizing Kernel Malware Behavior with Kernel Data Access Patterns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Gothic"/>
              </a:rPr>
              <a:t>	</a:t>
            </a:r>
            <a:r>
              <a:rPr lang="en-US">
                <a:solidFill>
                  <a:srgbClr val="000000"/>
                </a:solidFill>
                <a:latin typeface="Century Gothic"/>
              </a:rPr>
              <a:t>Junghwan Rhee, Zhiqiang Lin, Dongyan Xu Department of Computer Science and CERIAS, Purdue University West Lafayette, IN 47907.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entury Gothic"/>
              </a:rPr>
              <a:t>[5]</a:t>
            </a:r>
            <a:r>
              <a:rPr lang="en-US">
                <a:solidFill>
                  <a:srgbClr val="000000"/>
                </a:solidFill>
                <a:latin typeface="Century Gothic"/>
              </a:rPr>
              <a:t> Sickness (13 May 2011). "Linux exploit development part 4 - ASCII armor bypass + return-to-plt".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Century Gothic"/>
              </a:rPr>
              <a:t>[6] </a:t>
            </a:r>
            <a:r>
              <a:rPr lang="en-US">
                <a:solidFill>
                  <a:srgbClr val="000000"/>
                </a:solidFill>
                <a:latin typeface="Century Gothic"/>
              </a:rPr>
              <a:t>www.stackoverflow.com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8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9A2EB70-7245-4241-960A-03DA4F5F0968}" type="slidenum">
              <a:rPr lang="en-IN" sz="2000">
                <a:solidFill>
                  <a:srgbClr val="feffff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5400">
                <a:solidFill>
                  <a:srgbClr val="50151b"/>
                </a:solidFill>
                <a:latin typeface="Century Gothic"/>
              </a:rPr>
              <a:t>Contents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2589120" y="1905120"/>
            <a:ext cx="8915040" cy="4317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entury Gothic"/>
              </a:rPr>
              <a:t>1. Various Malware Attacks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entury Gothic"/>
              </a:rPr>
              <a:t>2. Malware detection and analysis approaches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entury Gothic"/>
              </a:rPr>
              <a:t>3. Data Centric OS Kernel Malware         </a:t>
            </a:r>
            <a:r>
              <a:rPr lang="en-US" sz="2800">
                <a:solidFill>
                  <a:srgbClr val="000000"/>
                </a:solidFill>
                <a:latin typeface="Century Gothic"/>
              </a:rPr>
              <a:t>	</a:t>
            </a:r>
            <a:r>
              <a:rPr lang="en-US" sz="2800">
                <a:solidFill>
                  <a:srgbClr val="000000"/>
                </a:solidFill>
                <a:latin typeface="Century Gothic"/>
              </a:rPr>
              <a:t>Characterization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entury Gothic"/>
              </a:rPr>
              <a:t>4. Kernel Object Mapping System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entury Gothic"/>
              </a:rPr>
              <a:t>5. Allocation Driven Mapping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entury Gothic"/>
              </a:rPr>
              <a:t>6. Techniques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000000"/>
                </a:solidFill>
                <a:latin typeface="Century Gothic"/>
              </a:rPr>
              <a:t>7. References </a:t>
            </a:r>
            <a:endParaRPr/>
          </a:p>
        </p:txBody>
      </p:sp>
      <p:sp>
        <p:nvSpPr>
          <p:cNvPr id="141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C8DD66C-EA20-43A1-A118-6C7CC9838800}" type="slidenum">
              <a:rPr lang="en-IN" sz="2000">
                <a:solidFill>
                  <a:srgbClr val="feffff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006280" y="624240"/>
            <a:ext cx="949788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5400">
                <a:solidFill>
                  <a:srgbClr val="50151b"/>
                </a:solidFill>
                <a:latin typeface="Century Gothic"/>
              </a:rPr>
              <a:t>Related Search</a:t>
            </a:r>
            <a:endParaRPr/>
          </a:p>
        </p:txBody>
      </p:sp>
      <p:graphicFrame>
        <p:nvGraphicFramePr>
          <p:cNvPr id="143" name="Table 2"/>
          <p:cNvGraphicFramePr/>
          <p:nvPr/>
        </p:nvGraphicFramePr>
        <p:xfrm>
          <a:off x="1981080" y="1708920"/>
          <a:ext cx="8772840" cy="4527720"/>
        </p:xfrm>
        <a:graphic>
          <a:graphicData uri="http://schemas.openxmlformats.org/drawingml/2006/table">
            <a:tbl>
              <a:tblPr/>
              <a:tblGrid>
                <a:gridCol w="4386600"/>
                <a:gridCol w="4386600"/>
              </a:tblGrid>
              <a:tr h="552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u="sng">
                          <a:solidFill>
                            <a:srgbClr val="000000"/>
                          </a:solidFill>
                          <a:latin typeface="Century Gothic"/>
                        </a:rPr>
                        <a:t>Paper 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u="sng">
                          <a:solidFill>
                            <a:srgbClr val="000000"/>
                          </a:solidFill>
                          <a:latin typeface="Century Gothic"/>
                        </a:rPr>
                        <a:t>Topic </a:t>
                      </a:r>
                      <a:endParaRPr/>
                    </a:p>
                  </a:txBody>
                  <a:tcPr/>
                </a:tc>
              </a:tr>
              <a:tr h="1842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Century Gothic"/>
                        </a:rPr>
                        <a:t>Jump-Oriented Programming: A New Class of Code-Reuse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Century Gothic"/>
                        </a:rPr>
                        <a:t>Attack 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Century Gothic"/>
                        </a:rPr>
                        <a:t>[2]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/>
                        </a:rPr>
                        <a:t>Various Malware Attack Approaches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/>
                        </a:rPr>
                        <a:t>RTL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/>
                        </a:rPr>
                        <a:t>ROP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/>
                        </a:rPr>
                        <a:t>JOP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/>
                        </a:rPr>
                        <a:t> </a:t>
                      </a:r>
                      <a:endParaRPr/>
                    </a:p>
                  </a:txBody>
                  <a:tcPr/>
                </a:tc>
              </a:tr>
              <a:tr h="2132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>
                          <a:solidFill>
                            <a:srgbClr val="000000"/>
                          </a:solidFill>
                          <a:latin typeface="Century Gothic"/>
                        </a:rPr>
                        <a:t>In-Execution Malware Detection using Task Structures of Linux Processes </a:t>
                      </a:r>
                      <a:r>
                        <a:rPr lang="en-IN">
                          <a:solidFill>
                            <a:srgbClr val="000000"/>
                          </a:solidFill>
                          <a:latin typeface="Century Gothic"/>
                        </a:rPr>
                        <a:t>[3]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/>
                        </a:rPr>
                        <a:t>Runtime detection of malware using Task Structure of Linux Processes (Incorporated within the kernel of an OS)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/>
                        </a:rPr>
                        <a:t>Accurate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/>
                        </a:rPr>
                        <a:t>Low Processing Overheads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IN">
                          <a:solidFill>
                            <a:srgbClr val="000000"/>
                          </a:solidFill>
                          <a:latin typeface="Century Gothic"/>
                        </a:rPr>
                        <a:t>Lightweight Framework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4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712150E-49D6-43F4-8795-D8FD14B12FF8}" type="slidenum">
              <a:rPr lang="en-IN" sz="2000">
                <a:solidFill>
                  <a:srgbClr val="feffff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5400">
                <a:solidFill>
                  <a:srgbClr val="50151b"/>
                </a:solidFill>
                <a:latin typeface="Century Gothic"/>
              </a:rPr>
              <a:t>Malware Attacks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>
              <a:lnSpc>
                <a:spcPct val="150000"/>
              </a:lnSpc>
            </a:pPr>
            <a:r>
              <a:rPr b="1" lang="en-US" sz="3600">
                <a:solidFill>
                  <a:srgbClr val="404040"/>
                </a:solidFill>
                <a:latin typeface="Century Gothic"/>
              </a:rPr>
              <a:t>	</a:t>
            </a:r>
            <a:r>
              <a:rPr lang="en-US" sz="2800">
                <a:solidFill>
                  <a:srgbClr val="000000"/>
                </a:solidFill>
                <a:latin typeface="Century Gothic"/>
              </a:rPr>
              <a:t>- Return-to-libc attacks</a:t>
            </a:r>
            <a:r>
              <a:rPr lang="en-US" sz="2800">
                <a:solidFill>
                  <a:srgbClr val="000000"/>
                </a:solidFill>
                <a:latin typeface="Century Gothic"/>
              </a:rPr>
              <a:t>
</a:t>
            </a:r>
            <a:r>
              <a:rPr lang="en-US" sz="2800">
                <a:solidFill>
                  <a:srgbClr val="000000"/>
                </a:solidFill>
                <a:latin typeface="Century Gothic"/>
              </a:rPr>
              <a:t>- Return-Oriented Programming (</a:t>
            </a:r>
            <a:r>
              <a:rPr lang="en-US" sz="2800" u="sng">
                <a:solidFill>
                  <a:srgbClr val="6b9f25"/>
                </a:solidFill>
                <a:latin typeface="Century Gothic"/>
              </a:rPr>
              <a:t>ROP</a:t>
            </a:r>
            <a:r>
              <a:rPr lang="en-US" sz="2800">
                <a:solidFill>
                  <a:srgbClr val="000000"/>
                </a:solidFill>
                <a:latin typeface="Century Gothic"/>
              </a:rPr>
              <a:t>)</a:t>
            </a:r>
            <a:r>
              <a:rPr lang="en-US" sz="2800">
                <a:solidFill>
                  <a:srgbClr val="000000"/>
                </a:solidFill>
                <a:latin typeface="Century Gothic"/>
              </a:rPr>
              <a:t>
</a:t>
            </a:r>
            <a:r>
              <a:rPr lang="en-US" sz="2800">
                <a:solidFill>
                  <a:srgbClr val="000000"/>
                </a:solidFill>
                <a:latin typeface="Century Gothic"/>
              </a:rPr>
              <a:t>- Jump-Oriented Programming (</a:t>
            </a:r>
            <a:r>
              <a:rPr lang="en-US" sz="2800" u="sng">
                <a:solidFill>
                  <a:srgbClr val="6b9f25"/>
                </a:solidFill>
                <a:latin typeface="Century Gothic"/>
              </a:rPr>
              <a:t>JOP</a:t>
            </a:r>
            <a:r>
              <a:rPr lang="en-US" sz="2800">
                <a:solidFill>
                  <a:srgbClr val="000000"/>
                </a:solidFill>
                <a:latin typeface="Century Gothic"/>
              </a:rPr>
              <a:t>)</a:t>
            </a:r>
            <a:r>
              <a:rPr lang="en-US" sz="2800">
                <a:solidFill>
                  <a:srgbClr val="000000"/>
                </a:solidFill>
                <a:latin typeface="Century Gothic"/>
              </a:rPr>
              <a:t>
</a:t>
            </a:r>
            <a:r>
              <a:rPr lang="en-US" sz="4000">
                <a:solidFill>
                  <a:srgbClr val="404040"/>
                </a:solidFill>
                <a:latin typeface="Century Gothic"/>
              </a:rPr>
              <a:t>	</a:t>
            </a:r>
            <a:endParaRPr/>
          </a:p>
        </p:txBody>
      </p:sp>
      <p:sp>
        <p:nvSpPr>
          <p:cNvPr id="147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4554A61-B859-40C0-862B-1900FCFC4295}" type="slidenum">
              <a:rPr lang="en-IN" sz="2000">
                <a:solidFill>
                  <a:srgbClr val="feffff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032560" y="23148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5400">
                <a:solidFill>
                  <a:srgbClr val="50151b"/>
                </a:solidFill>
                <a:latin typeface="Century Gothic"/>
              </a:rPr>
              <a:t>Malware Detection and Analysis Approaches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2589120" y="2497680"/>
            <a:ext cx="8915040" cy="34131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"/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Century Gothic"/>
              </a:rPr>
              <a:t>Code Centric Approach (</a:t>
            </a:r>
            <a:r>
              <a:rPr lang="en-US" sz="2800" u="sng">
                <a:solidFill>
                  <a:srgbClr val="6b9f25"/>
                </a:solidFill>
                <a:latin typeface="Century Gothic"/>
              </a:rPr>
              <a:t>Traditional</a:t>
            </a:r>
            <a:r>
              <a:rPr lang="en-US" sz="2800">
                <a:solidFill>
                  <a:srgbClr val="000000"/>
                </a:solidFill>
                <a:latin typeface="Century Gothic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Century Gothic"/>
              </a:rPr>
              <a:t>Data Centric Approach (</a:t>
            </a:r>
            <a:r>
              <a:rPr lang="en-US" sz="2800" u="sng">
                <a:solidFill>
                  <a:srgbClr val="6b9f25"/>
                </a:solidFill>
                <a:latin typeface="Century Gothic"/>
              </a:rPr>
              <a:t>Modern</a:t>
            </a:r>
            <a:r>
              <a:rPr lang="en-US" sz="2800">
                <a:solidFill>
                  <a:srgbClr val="000000"/>
                </a:solidFill>
                <a:latin typeface="Century Gothic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u="sng">
                <a:solidFill>
                  <a:srgbClr val="6b9f25"/>
                </a:solidFill>
                <a:latin typeface="Century Gothic"/>
              </a:rPr>
              <a:t>Task Structure of Linux Processes</a:t>
            </a:r>
            <a:endParaRPr/>
          </a:p>
        </p:txBody>
      </p:sp>
      <p:sp>
        <p:nvSpPr>
          <p:cNvPr id="150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6A81D0C-24E7-4A78-8C08-C053B6A98216}" type="slidenum">
              <a:rPr lang="en-IN" sz="2000">
                <a:solidFill>
                  <a:srgbClr val="feffff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800" u="sng">
                <a:solidFill>
                  <a:srgbClr val="354f12"/>
                </a:solidFill>
                <a:latin typeface="Century Gothic"/>
              </a:rPr>
              <a:t>Data Centric OS Kernel Malware Characterization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2589120" y="2442960"/>
            <a:ext cx="8915040" cy="3467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 3" charset="2"/>
              <a:buChar char=""/>
            </a:pPr>
            <a:r>
              <a:rPr lang="en-US" sz="2800">
                <a:solidFill>
                  <a:srgbClr val="000000"/>
                </a:solidFill>
                <a:latin typeface="Century Gothic"/>
              </a:rPr>
              <a:t>Detection and characterization of OS Kernel malware  based on </a:t>
            </a:r>
            <a:r>
              <a:rPr lang="en-US" sz="2800">
                <a:solidFill>
                  <a:srgbClr val="000000"/>
                </a:solidFill>
                <a:latin typeface="Century Gothic"/>
              </a:rPr>
              <a:t>	</a:t>
            </a:r>
            <a:r>
              <a:rPr lang="en-US" sz="2800">
                <a:solidFill>
                  <a:srgbClr val="000000"/>
                </a:solidFill>
                <a:latin typeface="Century Gothic"/>
              </a:rPr>
              <a:t>properties of </a:t>
            </a:r>
            <a:r>
              <a:rPr i="1" lang="en-US" sz="2800">
                <a:solidFill>
                  <a:srgbClr val="000000"/>
                </a:solidFill>
                <a:latin typeface="Century Gothic"/>
              </a:rPr>
              <a:t>Kernel Data Structures.</a:t>
            </a:r>
            <a:endParaRPr/>
          </a:p>
          <a:p>
            <a:pPr>
              <a:lnSpc>
                <a:spcPct val="100000"/>
              </a:lnSpc>
              <a:buFont typeface="Century Gothic"/>
              <a:buAutoNum type="arabicParenR"/>
            </a:pPr>
            <a:r>
              <a:rPr i="1" lang="en-US" sz="2800">
                <a:solidFill>
                  <a:srgbClr val="000000"/>
                </a:solidFill>
                <a:latin typeface="Century Gothic"/>
              </a:rPr>
              <a:t>Kernel Object Mapping System</a:t>
            </a:r>
            <a:endParaRPr/>
          </a:p>
          <a:p>
            <a:pPr>
              <a:lnSpc>
                <a:spcPct val="100000"/>
              </a:lnSpc>
              <a:buFont typeface="Century Gothic"/>
              <a:buAutoNum type="arabicParenR"/>
            </a:pPr>
            <a:r>
              <a:rPr i="1" lang="en-US" sz="2800">
                <a:solidFill>
                  <a:srgbClr val="000000"/>
                </a:solidFill>
                <a:latin typeface="Century Gothic"/>
              </a:rPr>
              <a:t>Characterization approach based on Kernel Object Access Patterns</a:t>
            </a:r>
            <a:endParaRPr/>
          </a:p>
        </p:txBody>
      </p:sp>
      <p:sp>
        <p:nvSpPr>
          <p:cNvPr id="153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5F94E9D-C0AC-4B56-BDBE-552ABB7559F4}" type="slidenum">
              <a:rPr lang="en-IN" sz="2000">
                <a:solidFill>
                  <a:srgbClr val="feffff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5400">
                <a:solidFill>
                  <a:srgbClr val="50151b"/>
                </a:solidFill>
                <a:latin typeface="Century Gothic"/>
              </a:rPr>
              <a:t>Kernel Object Mapping System</a:t>
            </a:r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2589120" y="2401920"/>
            <a:ext cx="8915040" cy="3508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Century Gothic"/>
              </a:rPr>
              <a:t>Enables an external monitor to recognize the access behavior to data objects.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u="sng">
                <a:solidFill>
                  <a:srgbClr val="94d340"/>
                </a:solidFill>
                <a:latin typeface="Century Gothic"/>
              </a:rPr>
              <a:t>Creation of a Live, Dynamic map of Kernel Data Objects.</a:t>
            </a:r>
            <a:endParaRPr/>
          </a:p>
        </p:txBody>
      </p:sp>
      <p:sp>
        <p:nvSpPr>
          <p:cNvPr id="156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2C6DCCA-C441-4FAA-B49C-C653CC3915A0}" type="slidenum">
              <a:rPr lang="en-IN" sz="2000">
                <a:solidFill>
                  <a:srgbClr val="feffff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5000" u="sng">
                <a:solidFill>
                  <a:srgbClr val="85c52e"/>
                </a:solidFill>
                <a:latin typeface="Century Gothic"/>
              </a:rPr>
              <a:t>Allo</a:t>
            </a:r>
            <a:r>
              <a:rPr lang="en-US" sz="5000" u="sng">
                <a:solidFill>
                  <a:srgbClr val="354f12"/>
                </a:solidFill>
                <a:latin typeface="Century Gothic"/>
              </a:rPr>
              <a:t>cati</a:t>
            </a:r>
            <a:r>
              <a:rPr lang="en-US" sz="5000" u="sng">
                <a:solidFill>
                  <a:srgbClr val="85c52e"/>
                </a:solidFill>
                <a:latin typeface="Century Gothic"/>
              </a:rPr>
              <a:t>on Driven Mapping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Century Gothic"/>
              </a:rPr>
              <a:t>Generation of Synchronous Map – capturing kernel object allocation – deallocation events.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Century Gothic"/>
              </a:rPr>
              <a:t>Map -&gt; un-tampered view of kernel memory.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Century Gothic"/>
              </a:rPr>
              <a:t>Captures liveness status - automatically detect data hiding attacks.</a:t>
            </a:r>
            <a:endParaRPr/>
          </a:p>
        </p:txBody>
      </p:sp>
      <p:sp>
        <p:nvSpPr>
          <p:cNvPr id="159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F03CDE0-5ABF-4C00-8B5A-EEE3FC01B374}" type="slidenum">
              <a:rPr lang="en-IN" sz="2000">
                <a:solidFill>
                  <a:srgbClr val="feffff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981080" y="409320"/>
            <a:ext cx="8229240" cy="1266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4000" u="sng">
                <a:solidFill>
                  <a:srgbClr val="85c52e"/>
                </a:solidFill>
                <a:latin typeface="Century Gothic"/>
              </a:rPr>
              <a:t>Techniques for Allocation Driven Mapping</a:t>
            </a:r>
            <a:endParaRPr/>
          </a:p>
        </p:txBody>
      </p:sp>
      <p:sp>
        <p:nvSpPr>
          <p:cNvPr id="161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entury Gothic"/>
              <a:buAutoNum type="arabicPeriod"/>
            </a:pPr>
            <a:r>
              <a:rPr lang="en-US" sz="3200">
                <a:solidFill>
                  <a:srgbClr val="000000"/>
                </a:solidFill>
                <a:latin typeface="Century Gothic"/>
              </a:rPr>
              <a:t>Runtime Kernel Object Map Generation.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entury Gothic"/>
              <a:buAutoNum type="arabicPeriod"/>
            </a:pPr>
            <a:r>
              <a:rPr lang="en-US" sz="3200">
                <a:solidFill>
                  <a:srgbClr val="000000"/>
                </a:solidFill>
                <a:latin typeface="Century Gothic"/>
              </a:rPr>
              <a:t>Dynamic Data Type Interface.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2" name="TextShape 3"/>
          <p:cNvSpPr txBox="1"/>
          <p:nvPr/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EA3CA45-282C-4D80-BEBE-D167298D96A5}" type="slidenum">
              <a:rPr lang="en-IN" sz="2000">
                <a:solidFill>
                  <a:srgbClr val="feffff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