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9" r:id="rId3"/>
    <p:sldId id="293" r:id="rId4"/>
    <p:sldId id="261" r:id="rId5"/>
    <p:sldId id="262" r:id="rId6"/>
    <p:sldId id="273" r:id="rId7"/>
    <p:sldId id="263" r:id="rId8"/>
    <p:sldId id="291" r:id="rId9"/>
    <p:sldId id="292" r:id="rId10"/>
    <p:sldId id="294" r:id="rId11"/>
    <p:sldId id="289" r:id="rId12"/>
    <p:sldId id="287" r:id="rId13"/>
    <p:sldId id="264" r:id="rId14"/>
    <p:sldId id="286" r:id="rId15"/>
    <p:sldId id="265" r:id="rId16"/>
    <p:sldId id="276" r:id="rId17"/>
    <p:sldId id="258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543" y="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3A33E-C325-493D-853D-0C52CC5BC609}" type="datetimeFigureOut">
              <a:rPr lang="ru-RU" smtClean="0"/>
              <a:pPr/>
              <a:t>20.05.2021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AEE50-5194-4E2F-9E63-C1259C2ACA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053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976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82FEC-4005-4EF6-B205-585ADA59CD5B}" type="datetime1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37826-9FC6-4A47-B435-94C6280B7F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82FEC-4005-4EF6-B205-585ADA59CD5B}" type="datetime1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37826-9FC6-4A47-B435-94C6280B7F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82FEC-4005-4EF6-B205-585ADA59CD5B}" type="datetime1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37826-9FC6-4A47-B435-94C6280B7F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82FEC-4005-4EF6-B205-585ADA59CD5B}" type="datetime1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37826-9FC6-4A47-B435-94C6280B7F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82FEC-4005-4EF6-B205-585ADA59CD5B}" type="datetime1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37826-9FC6-4A47-B435-94C6280B7F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82FEC-4005-4EF6-B205-585ADA59CD5B}" type="datetime1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37826-9FC6-4A47-B435-94C6280B7F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82FEC-4005-4EF6-B205-585ADA59CD5B}" type="datetime1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37826-9FC6-4A47-B435-94C6280B7F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82FEC-4005-4EF6-B205-585ADA59CD5B}" type="datetime1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37826-9FC6-4A47-B435-94C6280B7F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82FEC-4005-4EF6-B205-585ADA59CD5B}" type="datetime1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37826-9FC6-4A47-B435-94C6280B7F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82FEC-4005-4EF6-B205-585ADA59CD5B}" type="datetime1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37826-9FC6-4A47-B435-94C6280B7F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82FEC-4005-4EF6-B205-585ADA59CD5B}" type="datetime1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37826-9FC6-4A47-B435-94C6280B7F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8E82FEC-4005-4EF6-B205-585ADA59CD5B}" type="datetime1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8PuyxVJDgo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669841"/>
            <a:ext cx="7772400" cy="3021432"/>
          </a:xfrm>
        </p:spPr>
        <p:txBody>
          <a:bodyPr/>
          <a:lstStyle/>
          <a:p>
            <a: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Факультет компьютерных наук</a:t>
            </a:r>
            <a:b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Департамент программной инженерии</a:t>
            </a:r>
            <a:b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Курсовой проект</a:t>
            </a:r>
            <a:b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800" b="1" dirty="0">
                <a:solidFill>
                  <a:srgbClr val="000066"/>
                </a:solidFill>
                <a:latin typeface="Myriad Pro Semibold"/>
                <a:ea typeface="ＭＳ Ｐゴシック"/>
              </a:rPr>
              <a:t>Клиент-серверное приложение для обмена навыками и услугами для студентов НИУ ВШЭ. Серверная часть.</a:t>
            </a:r>
            <a:br>
              <a:rPr lang="ru-RU" sz="2800" b="1" dirty="0">
                <a:solidFill>
                  <a:srgbClr val="000066"/>
                </a:solidFill>
                <a:latin typeface="Myriad Pro Semibold"/>
                <a:ea typeface="ＭＳ Ｐゴシック"/>
              </a:rPr>
            </a:br>
            <a:endParaRPr lang="en-US" sz="2800" b="1" dirty="0">
              <a:solidFill>
                <a:srgbClr val="000066"/>
              </a:solidFill>
              <a:latin typeface="Myriad Pro Semibold"/>
              <a:ea typeface="ＭＳ Ｐゴシック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2380129" y="4337049"/>
            <a:ext cx="6400800" cy="1821703"/>
          </a:xfrm>
        </p:spPr>
        <p:txBody>
          <a:bodyPr/>
          <a:lstStyle/>
          <a:p>
            <a:pPr algn="r" eaLnBrk="1" hangingPunct="1"/>
            <a:r>
              <a:rPr lang="ru-RU" sz="1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Выполнил студент группы БПИ193</a:t>
            </a:r>
            <a:r>
              <a:rPr lang="en-US" sz="1800" dirty="0">
                <a:solidFill>
                  <a:srgbClr val="FF0000"/>
                </a:solidFill>
                <a:latin typeface="Myriad Pro"/>
                <a:ea typeface="ＭＳ Ｐゴシック"/>
                <a:cs typeface="ＭＳ Ｐゴシック"/>
              </a:rPr>
              <a:t> </a:t>
            </a:r>
            <a:endParaRPr lang="ru-RU" sz="1800" dirty="0">
              <a:solidFill>
                <a:srgbClr val="000066"/>
              </a:solidFill>
              <a:latin typeface="Myriad Pro"/>
              <a:ea typeface="ＭＳ Ｐゴシック"/>
              <a:cs typeface="ＭＳ Ｐゴシック"/>
            </a:endParaRPr>
          </a:p>
          <a:p>
            <a:pPr algn="r" eaLnBrk="1" hangingPunct="1"/>
            <a:r>
              <a:rPr kumimoji="1" lang="ru-RU" sz="1800" b="1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Царёв Кирилл Дмитриевич</a:t>
            </a:r>
            <a:endParaRPr kumimoji="1" lang="ru-RU" sz="1800" b="1" dirty="0">
              <a:solidFill>
                <a:srgbClr val="FF0000"/>
              </a:solidFill>
              <a:latin typeface="Myriad Pro"/>
              <a:ea typeface="ＭＳ Ｐゴシック"/>
              <a:cs typeface="ＭＳ Ｐゴシック"/>
            </a:endParaRPr>
          </a:p>
          <a:p>
            <a:pPr algn="r" eaLnBrk="1" hangingPunct="1"/>
            <a:r>
              <a:rPr kumimoji="1" lang="ru-RU" sz="1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Научный руководитель:</a:t>
            </a:r>
          </a:p>
          <a:p>
            <a:pPr algn="r" eaLnBrk="1" hangingPunct="1"/>
            <a:r>
              <a:rPr kumimoji="1" lang="ru-RU" sz="1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Преподаватель департамента </a:t>
            </a:r>
          </a:p>
          <a:p>
            <a:pPr algn="r" eaLnBrk="1" hangingPunct="1"/>
            <a:r>
              <a:rPr kumimoji="1" lang="ru-RU" sz="1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Программной инженерии, </a:t>
            </a:r>
          </a:p>
          <a:p>
            <a:pPr algn="r" eaLnBrk="1" hangingPunct="1"/>
            <a:r>
              <a:rPr kumimoji="1" lang="ru-RU" sz="1800" b="1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Степанов Андрей Николаевич </a:t>
            </a:r>
          </a:p>
          <a:p>
            <a:pPr algn="r" eaLnBrk="1" hangingPunct="1"/>
            <a:endParaRPr kumimoji="1" lang="ru-RU" sz="1800" dirty="0">
              <a:solidFill>
                <a:srgbClr val="FF0000"/>
              </a:solidFill>
              <a:latin typeface="Myriad Pro"/>
              <a:ea typeface="ＭＳ Ｐゴシック"/>
              <a:cs typeface="ＭＳ Ｐゴシック"/>
            </a:endParaRPr>
          </a:p>
          <a:p>
            <a:pPr algn="r" eaLnBrk="1" hangingPunct="1"/>
            <a:endParaRPr kumimoji="1" lang="ru-RU" sz="1200" dirty="0">
              <a:solidFill>
                <a:srgbClr val="FF0000"/>
              </a:solidFill>
              <a:latin typeface="Myriad Pro"/>
              <a:ea typeface="ＭＳ Ｐゴシック"/>
              <a:cs typeface="ＭＳ Ｐゴシック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B57FFD-70CD-4C5C-8117-5884EA760DE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3316" name="Subtitle 2"/>
          <p:cNvSpPr txBox="1">
            <a:spLocks/>
          </p:cNvSpPr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2021</a:t>
            </a: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schemeClr val="bg1"/>
                </a:solidFill>
              </a:rPr>
              <a:t>www.hse.ru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Высшая школа экономики, Москва, 20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20</a:t>
            </a:r>
            <a:endParaRPr kumimoji="0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ＭＳ Ｐゴシック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ＭＳ Ｐゴシック"/>
              </a:rPr>
              <a:t>РЕГИСТРАЦИЯ НОВОГО ПОЛЬЗОВАТЕЛЯ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ＭＳ Ｐゴシック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65F501-F5CC-4E12-934E-78BB5E4DA20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10" name="Нижний колонтитул 1">
            <a:extLst>
              <a:ext uri="{FF2B5EF4-FFF2-40B4-BE49-F238E27FC236}">
                <a16:creationId xmlns:a16="http://schemas.microsoft.com/office/drawing/2014/main" id="{CABD852A-EB34-401C-8BE9-ABF62E32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6332" y="6344501"/>
            <a:ext cx="5319409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Царёв К.Д., БПИ193, курсовой проект,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Sharing Skills HSE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202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B5751C-ECDD-49EA-91DB-C5FFD9107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62" y="1403058"/>
            <a:ext cx="2813419" cy="48693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46734C-50E2-4881-A970-14E5950E7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164" y="1403058"/>
            <a:ext cx="2813419" cy="48693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C1ADC6-D05A-4FE2-8B3E-845B0097B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5266" y="1403058"/>
            <a:ext cx="2904913" cy="48693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9680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</a:t>
            </a:r>
            <a:r>
              <a:rPr lang="en-US" sz="800" dirty="0">
                <a:solidFill>
                  <a:schemeClr val="bg1"/>
                </a:solidFill>
              </a:rPr>
              <a:t>20</a:t>
            </a:r>
            <a:endParaRPr lang="ru-RU" sz="800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АЛГОРИТМ ПОИСКА НАВЫКОВ ПО ФИЛЬТРАМ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Нижний колонтитул 1">
            <a:extLst>
              <a:ext uri="{FF2B5EF4-FFF2-40B4-BE49-F238E27FC236}">
                <a16:creationId xmlns:a16="http://schemas.microsoft.com/office/drawing/2014/main" id="{4BD16B30-E7EA-406B-9304-CE512636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6332" y="6344501"/>
            <a:ext cx="5319409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Царёв К.Д., БПИ193, курсовой проект, </a:t>
            </a:r>
            <a:r>
              <a:rPr lang="en-US" dirty="0"/>
              <a:t>Sharing Skills HSE</a:t>
            </a:r>
            <a:r>
              <a:rPr lang="ru-RU" dirty="0"/>
              <a:t>     202</a:t>
            </a:r>
            <a:r>
              <a:rPr lang="en-US" dirty="0"/>
              <a:t>1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F057D9-935B-4221-9057-6FCDE6CD2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275" y="2692924"/>
            <a:ext cx="6932645" cy="147215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744402F-9516-4F08-8F5E-0181B808551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7" y="1478506"/>
            <a:ext cx="2348633" cy="45957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41874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</a:t>
            </a:r>
            <a:r>
              <a:rPr lang="en-US" sz="800" dirty="0">
                <a:solidFill>
                  <a:schemeClr val="bg1"/>
                </a:solidFill>
              </a:rPr>
              <a:t>20</a:t>
            </a:r>
            <a:endParaRPr lang="ru-RU" sz="800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НАПОМИНАНИЕ ЗАБЫТОГО ПАРОЛЯ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Нижний колонтитул 1">
            <a:extLst>
              <a:ext uri="{FF2B5EF4-FFF2-40B4-BE49-F238E27FC236}">
                <a16:creationId xmlns:a16="http://schemas.microsoft.com/office/drawing/2014/main" id="{AE52E8AA-12A2-4B0B-8563-30D535BB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6332" y="6344501"/>
            <a:ext cx="5319409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Царёв К.Д., БПИ193, курсовой проект, </a:t>
            </a:r>
            <a:r>
              <a:rPr lang="en-US" dirty="0"/>
              <a:t>Sharing Skills HSE</a:t>
            </a:r>
            <a:r>
              <a:rPr lang="ru-RU" dirty="0"/>
              <a:t>     202</a:t>
            </a:r>
            <a:r>
              <a:rPr lang="en-US" dirty="0"/>
              <a:t>1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80A60-DCF7-49D4-A75D-B62DCEDAD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50" y="1421388"/>
            <a:ext cx="3104849" cy="49452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8D1EE3-2DF6-46A5-A7F1-40F6E422D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213" y="2789124"/>
            <a:ext cx="4467849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66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</a:t>
            </a:r>
            <a:r>
              <a:rPr lang="en-US" sz="800" dirty="0">
                <a:solidFill>
                  <a:schemeClr val="bg1"/>
                </a:solidFill>
              </a:rPr>
              <a:t>020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844610" y="5573348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38387" y="1479550"/>
            <a:ext cx="866722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3F82"/>
                </a:solidFill>
                <a:latin typeface="Myriad Pro"/>
              </a:rPr>
              <a:t>При создании серверной части приложения использованы следующие технологии и инструменты:</a:t>
            </a:r>
            <a:br>
              <a:rPr lang="ru-RU" dirty="0">
                <a:solidFill>
                  <a:srgbClr val="003F82"/>
                </a:solidFill>
                <a:latin typeface="Myriad Pro"/>
              </a:rPr>
            </a:br>
            <a:endParaRPr lang="en-US" dirty="0">
              <a:solidFill>
                <a:srgbClr val="003F82"/>
              </a:solidFill>
              <a:latin typeface="Myriad Pro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3F82"/>
                </a:solidFill>
                <a:latin typeface="Myriad Pro"/>
              </a:rPr>
              <a:t>Microsoft Visual Studio 201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9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 </a:t>
            </a:r>
            <a:endParaRPr lang="ru-RU" dirty="0">
              <a:solidFill>
                <a:srgbClr val="003F82"/>
              </a:solidFill>
              <a:latin typeface="Myriad Pro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003F82"/>
                </a:solidFill>
                <a:latin typeface="Myriad Pro"/>
              </a:rPr>
              <a:t>ASP.Net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 Core 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3F82"/>
                </a:solidFill>
                <a:latin typeface="Myriad Pro"/>
              </a:rPr>
              <a:t>ORM Entity Framework Core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3F82"/>
                </a:solidFill>
                <a:latin typeface="Myriad Pro"/>
              </a:rPr>
              <a:t>Весь код был написан на языке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C#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3F82"/>
                </a:solidFill>
                <a:latin typeface="Myriad Pro"/>
              </a:rPr>
              <a:t>Серверная часть была развернута в облаке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Microsoft Azure</a:t>
            </a:r>
          </a:p>
        </p:txBody>
      </p:sp>
      <p:pic>
        <p:nvPicPr>
          <p:cNvPr id="10" name="Picture 14" descr="http://onurbirol.com.tr/blog/wp-content/uploads/2016/06/Visual-Studi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299" y="4250847"/>
            <a:ext cx="1763334" cy="1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67" y="4149050"/>
            <a:ext cx="1319599" cy="1319599"/>
          </a:xfrm>
          <a:prstGeom prst="rect">
            <a:avLst/>
          </a:prstGeom>
        </p:spPr>
      </p:pic>
      <p:sp>
        <p:nvSpPr>
          <p:cNvPr id="15" name="Нижний колонтитул 1">
            <a:extLst>
              <a:ext uri="{FF2B5EF4-FFF2-40B4-BE49-F238E27FC236}">
                <a16:creationId xmlns:a16="http://schemas.microsoft.com/office/drawing/2014/main" id="{21C48C42-F420-4CB5-A0E6-BB094184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6332" y="6344501"/>
            <a:ext cx="5319409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Царёв К.Д., БПИ193, курсовой проект, </a:t>
            </a:r>
            <a:r>
              <a:rPr lang="en-US" dirty="0"/>
              <a:t>Sharing Skills HSE</a:t>
            </a:r>
            <a:r>
              <a:rPr lang="ru-RU" dirty="0"/>
              <a:t>     202</a:t>
            </a:r>
            <a:r>
              <a:rPr lang="en-US" dirty="0"/>
              <a:t>1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FFF45C7-65B1-452C-B45E-D57A8F0F8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379" y="4056289"/>
            <a:ext cx="1932657" cy="177284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72BB2B-56E7-46D9-82E4-C43F1418F8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3515" y="4157486"/>
            <a:ext cx="3213439" cy="15704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95877C-B673-425D-9026-041AD93EA4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5672" y="1949038"/>
            <a:ext cx="2695782" cy="149068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</a:t>
            </a:r>
            <a:r>
              <a:rPr lang="en-US" sz="800" dirty="0">
                <a:solidFill>
                  <a:schemeClr val="bg1"/>
                </a:solidFill>
              </a:rPr>
              <a:t>20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Пути дальнейшей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5588" y="1626178"/>
            <a:ext cx="86060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21386F"/>
                </a:solidFill>
              </a:rPr>
              <a:t>Добавить функционал для оценки пользователей (оценки, комментарии)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21386F"/>
                </a:solidFill>
              </a:rPr>
              <a:t>Реализовать встроенный чат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21386F"/>
                </a:solidFill>
              </a:rPr>
              <a:t>Реализовать регистрацию с использованием </a:t>
            </a:r>
            <a:r>
              <a:rPr lang="en-US" sz="2600" dirty="0">
                <a:solidFill>
                  <a:srgbClr val="21386F"/>
                </a:solidFill>
              </a:rPr>
              <a:t>SSO </a:t>
            </a:r>
            <a:r>
              <a:rPr lang="ru-RU" sz="2600" dirty="0">
                <a:solidFill>
                  <a:srgbClr val="21386F"/>
                </a:solidFill>
              </a:rPr>
              <a:t>НИУ ВШЭ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21386F"/>
                </a:solidFill>
              </a:rPr>
              <a:t>Добавить возможность переключения интерфейса на английский язык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21386F"/>
                </a:solidFill>
              </a:rPr>
              <a:t>Опубликовать приложение в </a:t>
            </a:r>
            <a:r>
              <a:rPr lang="en-US" sz="2600" dirty="0">
                <a:solidFill>
                  <a:srgbClr val="21386F"/>
                </a:solidFill>
              </a:rPr>
              <a:t>App Store</a:t>
            </a:r>
            <a:endParaRPr lang="ru-RU" sz="2600" dirty="0">
              <a:solidFill>
                <a:srgbClr val="21386F"/>
              </a:solidFill>
            </a:endParaRPr>
          </a:p>
        </p:txBody>
      </p:sp>
      <p:sp>
        <p:nvSpPr>
          <p:cNvPr id="9" name="Нижний колонтитул 1">
            <a:extLst>
              <a:ext uri="{FF2B5EF4-FFF2-40B4-BE49-F238E27FC236}">
                <a16:creationId xmlns:a16="http://schemas.microsoft.com/office/drawing/2014/main" id="{77046BF0-2F41-4DBA-B5E9-24DB1508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6332" y="6344501"/>
            <a:ext cx="5319409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Царёв К.Д., БПИ193, курсовой проект, </a:t>
            </a:r>
            <a:r>
              <a:rPr lang="en-US" dirty="0"/>
              <a:t>Sharing Skills HSE</a:t>
            </a:r>
            <a:r>
              <a:rPr lang="ru-RU" dirty="0"/>
              <a:t>     202</a:t>
            </a: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91900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</a:t>
            </a:r>
            <a:r>
              <a:rPr lang="en-US" sz="800" dirty="0">
                <a:solidFill>
                  <a:schemeClr val="bg1"/>
                </a:solidFill>
              </a:rPr>
              <a:t>20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ОСНОВНЫЕ РЕЗУЛЬТАТЫ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9742" y="158001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003F82"/>
                </a:solidFill>
              </a:rPr>
              <a:t>Демонстрация</a:t>
            </a:r>
          </a:p>
        </p:txBody>
      </p:sp>
      <p:sp>
        <p:nvSpPr>
          <p:cNvPr id="12" name="Нижний колонтитул 1">
            <a:extLst>
              <a:ext uri="{FF2B5EF4-FFF2-40B4-BE49-F238E27FC236}">
                <a16:creationId xmlns:a16="http://schemas.microsoft.com/office/drawing/2014/main" id="{AD26CC99-C219-4E8F-8FBE-D66C4A24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6332" y="6344501"/>
            <a:ext cx="5319409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Царёв К.Д., БПИ193, курсовой проект, </a:t>
            </a:r>
            <a:r>
              <a:rPr lang="en-US" dirty="0"/>
              <a:t>Sharing Skills HSE</a:t>
            </a:r>
            <a:r>
              <a:rPr lang="ru-RU" dirty="0"/>
              <a:t>     202</a:t>
            </a:r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EA2950-976B-4E62-84D8-C27B02F28E17}"/>
              </a:ext>
            </a:extLst>
          </p:cNvPr>
          <p:cNvSpPr txBox="1"/>
          <p:nvPr/>
        </p:nvSpPr>
        <p:spPr>
          <a:xfrm>
            <a:off x="2755609" y="4375485"/>
            <a:ext cx="3286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3"/>
              </a:rPr>
              <a:t>https://youtu.be/c8PuyxVJDgo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1300DC9-122A-40A2-86E8-0A5197B59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988" y="2548225"/>
            <a:ext cx="1202539" cy="15318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</a:t>
            </a:r>
            <a:r>
              <a:rPr lang="en-US" sz="800" dirty="0">
                <a:solidFill>
                  <a:schemeClr val="bg1"/>
                </a:solidFill>
              </a:rPr>
              <a:t>20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СПИСОК ИСПОЛЬЗОВАННЫХ ИСТОЧНИКОВ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5588" y="1608129"/>
            <a:ext cx="87071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b="1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ГОСТ 19.101-77 Виды программ и программных документов</a:t>
            </a:r>
            <a:r>
              <a:rPr lang="ru-RU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//Единая система программной документации. – М.: ИПК Издательство стандартов, 2001.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Клиент-сервер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dirty="0" err="1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Электронныи</a:t>
            </a:r>
            <a:r>
              <a:rPr lang="ru-RU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̆ ресурс] // Википедия. [2020—2021]. Дата обновления: 21.10.2017. URL: https://ru.wikipedia.org/wiki/Клиент_—_сервер (дата обращения: 20.11.2020).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 an ASP.NET Core App with EF Core and SQL Server to Azure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dirty="0" err="1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Электронныи</a:t>
            </a:r>
            <a:r>
              <a:rPr lang="en-US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̆ </a:t>
            </a:r>
            <a:r>
              <a:rPr lang="ru-RU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ресурс</a:t>
            </a:r>
            <a:r>
              <a:rPr lang="en-US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// medium. </a:t>
            </a:r>
            <a:r>
              <a:rPr lang="ru-RU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[2020-2021]. Дата обновления: 01.01.2020. URL: https://medium.com/net-core/deploy-an-asp-net-core-app-with-ef-core-and-sql-server-to-azure-e11df41a4804 (дата обращения: 15.02.2021).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Руководство по ASP.NET </a:t>
            </a:r>
            <a:r>
              <a:rPr lang="ru-RU" b="1" dirty="0" err="1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r>
              <a:rPr lang="ru-RU" b="1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ru-RU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dirty="0" err="1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Электронныи</a:t>
            </a:r>
            <a:r>
              <a:rPr lang="ru-RU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̆ ресурс] // </a:t>
            </a:r>
            <a:r>
              <a:rPr lang="ru-RU" dirty="0" err="1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metanit</a:t>
            </a:r>
            <a:r>
              <a:rPr lang="ru-RU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[2020—2021]. Дата обновления: 15.12.2020. URL: https://metanit.com/sharp/aspnet5 (дата обращения: 29.12.2020).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rgbClr val="003F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rgbClr val="003F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ижний колонтитул 1">
            <a:extLst>
              <a:ext uri="{FF2B5EF4-FFF2-40B4-BE49-F238E27FC236}">
                <a16:creationId xmlns:a16="http://schemas.microsoft.com/office/drawing/2014/main" id="{C81F32E0-3FEF-4F98-865E-85112B39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6332" y="6344501"/>
            <a:ext cx="5319409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Царёв К.Д., БПИ193, курсовой проект, </a:t>
            </a:r>
            <a:r>
              <a:rPr lang="en-US" dirty="0"/>
              <a:t>Sharing Skills HSE</a:t>
            </a:r>
            <a:r>
              <a:rPr lang="ru-RU" dirty="0"/>
              <a:t>     202</a:t>
            </a: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6930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r>
              <a:rPr lang="ru-RU" sz="1200" dirty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</a:rPr>
              <a:t>Царёв Кирилл Дмитриевич</a:t>
            </a:r>
            <a:endParaRPr lang="en-US" sz="1200" dirty="0">
              <a:solidFill>
                <a:srgbClr val="003F82"/>
              </a:solidFill>
              <a:latin typeface="Myriad Pro"/>
              <a:ea typeface="ＭＳ Ｐゴシック"/>
              <a:cs typeface="ＭＳ Ｐゴシック"/>
            </a:endParaRPr>
          </a:p>
          <a:p>
            <a:r>
              <a:rPr lang="en-US" sz="1200" dirty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</a:rPr>
              <a:t>kdtsaryov@edu.hse.ru</a:t>
            </a:r>
          </a:p>
          <a:p>
            <a:endParaRPr lang="en-US" sz="1200" dirty="0">
              <a:solidFill>
                <a:srgbClr val="003F82"/>
              </a:solidFill>
              <a:latin typeface="Myriad Pro"/>
              <a:ea typeface="ＭＳ Ｐゴシック"/>
              <a:cs typeface="ＭＳ Ｐゴシック"/>
            </a:endParaRPr>
          </a:p>
          <a:p>
            <a:r>
              <a:rPr lang="ru-RU" sz="1200" dirty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</a:rPr>
              <a:t>Москва - 20</a:t>
            </a:r>
            <a:r>
              <a:rPr lang="en-US" sz="1200" dirty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</a:rPr>
              <a:t>21</a:t>
            </a:r>
            <a:endParaRPr lang="ru-RU" sz="1200" dirty="0">
              <a:solidFill>
                <a:srgbClr val="003F82"/>
              </a:solidFill>
              <a:latin typeface="Myriad Pro"/>
              <a:ea typeface="ＭＳ Ｐゴシック"/>
              <a:cs typeface="ＭＳ Ｐゴシック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417858" y="6452534"/>
            <a:ext cx="645459" cy="365125"/>
          </a:xfrm>
        </p:spPr>
        <p:txBody>
          <a:bodyPr/>
          <a:lstStyle/>
          <a:p>
            <a:pPr>
              <a:defRPr/>
            </a:pPr>
            <a:fld id="{B4B57FFD-70CD-4C5C-8117-5884EA760DEF}" type="slidenum">
              <a:rPr lang="en-US" sz="1800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ОПИСАНИЕ ПРЕДМЕТНОЙ ОБЛАСТИ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5902" y="1527106"/>
            <a:ext cx="85934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/>
            <a:r>
              <a:rPr lang="ru-RU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Sharing Skills HSE</a:t>
            </a:r>
            <a:r>
              <a:rPr lang="ru-RU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– приложение, позволяющее находить людей</a:t>
            </a:r>
            <a:r>
              <a:rPr lang="en-US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среди студентов НИУ ВШЭ, готовых делиться своими знаниями и умениями друг с другом. </a:t>
            </a:r>
          </a:p>
          <a:p>
            <a:pPr indent="450215" algn="just"/>
            <a:endParaRPr lang="en-US" dirty="0">
              <a:solidFill>
                <a:srgbClr val="003F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0215" algn="just"/>
            <a:r>
              <a:rPr lang="ru-RU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Область применения – сфера знакомств и услуг.</a:t>
            </a:r>
          </a:p>
        </p:txBody>
      </p:sp>
      <p:sp>
        <p:nvSpPr>
          <p:cNvPr id="10" name="Нижний колонтитул 1">
            <a:extLst>
              <a:ext uri="{FF2B5EF4-FFF2-40B4-BE49-F238E27FC236}">
                <a16:creationId xmlns:a16="http://schemas.microsoft.com/office/drawing/2014/main" id="{1FF4ADCB-022C-4C3F-AB78-C15D1F222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6332" y="6344501"/>
            <a:ext cx="5319409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Царёв К.Д., БПИ193, курсовой проект, </a:t>
            </a:r>
            <a:r>
              <a:rPr lang="en-US" dirty="0"/>
              <a:t>Sharing Skills HSE</a:t>
            </a:r>
            <a:r>
              <a:rPr lang="ru-RU" dirty="0"/>
              <a:t>     202</a:t>
            </a:r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0F79F-CDCB-4002-A2A3-2FE4D1710A4E}"/>
              </a:ext>
            </a:extLst>
          </p:cNvPr>
          <p:cNvSpPr txBox="1"/>
          <p:nvPr/>
        </p:nvSpPr>
        <p:spPr>
          <a:xfrm>
            <a:off x="335901" y="3075021"/>
            <a:ext cx="57966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Данный программный продукт представляет собой приложение, в котором пользователь может: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заполнять свой профиль личными данными,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искать других пользователей,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предлагать обмены навыками и услугами,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соглашаться или отказываться от обменов,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завершать обмены,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смотреть свои истории обменов.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02F2119-C490-4D1A-A34B-94DA821A8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544" y="2234103"/>
            <a:ext cx="2080737" cy="40985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Высшая школа экономики, Москва, 2020</a:t>
            </a:r>
            <a:endParaRPr kumimoji="1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ＭＳ Ｐゴシック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ＭＳ Ｐゴシック"/>
              </a:rPr>
              <a:t>ОПИСАНИЕ ПРЕДМЕТНОЙ ОБЛАСТИ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ＭＳ Ｐゴシック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/>
              </a:rPr>
              <a:t>фото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65F501-F5CC-4E12-934E-78BB5E4DA20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588" y="1563618"/>
            <a:ext cx="5548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450215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Задачи данной части работы: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Реализация внутренней логики приложения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Обеспечение взаимодействия с базой данных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Предоставление своего API для использования клиентской частью приложения </a:t>
            </a:r>
          </a:p>
          <a:p>
            <a:pPr marL="0" marR="0" lvl="0" indent="450215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003F82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" name="Нижний колонтитул 1">
            <a:extLst>
              <a:ext uri="{FF2B5EF4-FFF2-40B4-BE49-F238E27FC236}">
                <a16:creationId xmlns:a16="http://schemas.microsoft.com/office/drawing/2014/main" id="{1FF4ADCB-022C-4C3F-AB78-C15D1F222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6332" y="6344501"/>
            <a:ext cx="5319409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Царёв К.Д., БПИ193, курсовой проект,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Sharing Skills HSE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202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5BAC78-A755-4E42-B865-9133F7ABD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678" y="1415419"/>
            <a:ext cx="2537598" cy="49172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08A539-B637-4909-9B33-BB2722585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341" y="3018481"/>
            <a:ext cx="2633963" cy="26339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32EB23-812A-4E40-A0D8-DE3C1C48CA48}"/>
              </a:ext>
            </a:extLst>
          </p:cNvPr>
          <p:cNvSpPr txBox="1"/>
          <p:nvPr/>
        </p:nvSpPr>
        <p:spPr>
          <a:xfrm>
            <a:off x="1371786" y="5629226"/>
            <a:ext cx="316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QR-</a:t>
            </a:r>
            <a:r>
              <a:rPr lang="ru-RU" dirty="0"/>
              <a:t>код для загрузки приложения из </a:t>
            </a:r>
            <a:r>
              <a:rPr lang="en-US" dirty="0"/>
              <a:t>Google Play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7618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</a:t>
            </a:r>
            <a:r>
              <a:rPr lang="en-US" sz="800" dirty="0">
                <a:solidFill>
                  <a:schemeClr val="bg1"/>
                </a:solidFill>
              </a:rPr>
              <a:t>20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000" b="1" dirty="0">
                <a:solidFill>
                  <a:schemeClr val="bg1"/>
                </a:solidFill>
                <a:latin typeface="Myriad Pro"/>
              </a:rPr>
              <a:t>ОСНОВНЫЕ ПОНЯТИЯ, ОПРЕДЕЛЕНИЯ, ТЕРМИНЫ</a:t>
            </a:r>
            <a:endParaRPr lang="en-US" sz="20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55588" y="1628467"/>
            <a:ext cx="8575521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latin typeface="Segoe UI" panose="020B0502040204020203" pitchFamily="34" charset="0"/>
              </a:rPr>
              <a:t>	Клиент </a:t>
            </a:r>
            <a:r>
              <a:rPr lang="ru-RU" sz="1600" dirty="0">
                <a:latin typeface="Segoe UI" panose="020B0502040204020203" pitchFamily="34" charset="0"/>
              </a:rPr>
              <a:t>– аппаратный или программный компонент вычислительной системы, посылающий запросы серверу.</a:t>
            </a:r>
          </a:p>
          <a:p>
            <a:endParaRPr lang="ru-RU" sz="1600" dirty="0">
              <a:latin typeface="Segoe UI" panose="020B0502040204020203" pitchFamily="34" charset="0"/>
            </a:endParaRPr>
          </a:p>
          <a:p>
            <a:pPr indent="450215" algn="just"/>
            <a:r>
              <a:rPr lang="ru-RU" sz="1600" b="1" dirty="0">
                <a:latin typeface="Segoe UI" panose="020B0502040204020203" pitchFamily="34" charset="0"/>
              </a:rPr>
              <a:t>Сервер </a:t>
            </a:r>
            <a:r>
              <a:rPr lang="ru-RU" sz="1600" dirty="0">
                <a:latin typeface="Segoe UI" panose="020B0502040204020203" pitchFamily="34" charset="0"/>
              </a:rPr>
              <a:t>– программный компонент вычислительной системы, выполняющий сервисные (обслуживающие) функции по запросу клиента, предоставляя ему доступ к определённым ресурсам или услугам.</a:t>
            </a:r>
          </a:p>
          <a:p>
            <a:pPr indent="450215" algn="just"/>
            <a:endParaRPr lang="ru-RU" sz="1600" dirty="0">
              <a:latin typeface="Segoe UI" panose="020B0502040204020203" pitchFamily="34" charset="0"/>
            </a:endParaRPr>
          </a:p>
          <a:p>
            <a:pPr indent="450215" algn="just"/>
            <a:r>
              <a:rPr lang="en-US" sz="1600" b="1" dirty="0">
                <a:latin typeface="Segoe UI" panose="020B0502040204020203" pitchFamily="34" charset="0"/>
              </a:rPr>
              <a:t>HTTP</a:t>
            </a:r>
            <a:r>
              <a:rPr lang="ru-RU" sz="1600" b="1" dirty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протокол прикладного уровня передачи произвольных данных.</a:t>
            </a:r>
          </a:p>
          <a:p>
            <a:pPr indent="450215" algn="just"/>
            <a:endParaRPr lang="ru-RU" sz="1600" dirty="0">
              <a:latin typeface="Segoe UI" panose="020B0502040204020203" pitchFamily="34" charset="0"/>
            </a:endParaRPr>
          </a:p>
          <a:p>
            <a:pPr indent="450215" algn="just"/>
            <a:r>
              <a:rPr lang="ru-RU" sz="1600" b="1" dirty="0">
                <a:latin typeface="Segoe UI" panose="020B0502040204020203" pitchFamily="34" charset="0"/>
              </a:rPr>
              <a:t>Навык</a:t>
            </a:r>
            <a:r>
              <a:rPr lang="ru-RU" sz="1600" dirty="0">
                <a:latin typeface="Segoe UI" panose="020B0502040204020203" pitchFamily="34" charset="0"/>
              </a:rPr>
              <a:t> – что-то, что умеет пользователь.</a:t>
            </a:r>
          </a:p>
          <a:p>
            <a:pPr indent="450215" algn="just"/>
            <a:endParaRPr lang="ru-RU" sz="1600" dirty="0">
              <a:latin typeface="Segoe UI" panose="020B0502040204020203" pitchFamily="34" charset="0"/>
            </a:endParaRPr>
          </a:p>
          <a:p>
            <a:pPr indent="450215" algn="just"/>
            <a:r>
              <a:rPr lang="ru-RU" sz="1600" b="1" dirty="0">
                <a:latin typeface="Segoe UI" panose="020B0502040204020203" pitchFamily="34" charset="0"/>
              </a:rPr>
              <a:t>Обмен</a:t>
            </a:r>
            <a:r>
              <a:rPr lang="ru-RU" sz="1600" dirty="0">
                <a:latin typeface="Segoe UI" panose="020B0502040204020203" pitchFamily="34" charset="0"/>
              </a:rPr>
              <a:t> – условная договоренность между двумя пользователями о том, что они готовы поделиться друг с другом своими навыками.</a:t>
            </a:r>
          </a:p>
          <a:p>
            <a:pPr indent="450215" algn="just"/>
            <a:endParaRPr lang="ru-RU" sz="1600" dirty="0">
              <a:latin typeface="Segoe UI" panose="020B0502040204020203" pitchFamily="34" charset="0"/>
            </a:endParaRPr>
          </a:p>
          <a:p>
            <a:pPr indent="450215" algn="just"/>
            <a:r>
              <a:rPr lang="ru-RU" sz="1600" b="1" dirty="0">
                <a:latin typeface="Segoe UI" panose="020B0502040204020203" pitchFamily="34" charset="0"/>
              </a:rPr>
              <a:t>Корпоративная почта </a:t>
            </a:r>
            <a:r>
              <a:rPr lang="ru-RU" sz="1600" dirty="0">
                <a:latin typeface="Segoe UI" panose="020B0502040204020203" pitchFamily="34" charset="0"/>
              </a:rPr>
              <a:t>– это электронная почта на домене вашей компании (в данном случае НИУ ВШЭ). </a:t>
            </a:r>
          </a:p>
          <a:p>
            <a:endParaRPr lang="ru-RU" sz="1600" dirty="0">
              <a:latin typeface="Segoe UI" panose="020B0502040204020203" pitchFamily="34" charset="0"/>
            </a:endParaRPr>
          </a:p>
          <a:p>
            <a:endParaRPr lang="ru-RU" sz="1600" dirty="0">
              <a:latin typeface="Segoe UI" panose="020B0502040204020203" pitchFamily="34" charset="0"/>
            </a:endParaRPr>
          </a:p>
          <a:p>
            <a:endParaRPr lang="ru-RU" sz="1600" dirty="0">
              <a:latin typeface="Segoe UI" panose="020B0502040204020203" pitchFamily="34" charset="0"/>
            </a:endParaRPr>
          </a:p>
        </p:txBody>
      </p:sp>
      <p:sp>
        <p:nvSpPr>
          <p:cNvPr id="13" name="Нижний колонтитул 1">
            <a:extLst>
              <a:ext uri="{FF2B5EF4-FFF2-40B4-BE49-F238E27FC236}">
                <a16:creationId xmlns:a16="http://schemas.microsoft.com/office/drawing/2014/main" id="{900C8E33-5337-47F6-AA50-9191FE70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6332" y="6344501"/>
            <a:ext cx="5319409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Царёв К.Д., БПИ193, курсовой проект, </a:t>
            </a:r>
            <a:r>
              <a:rPr lang="en-US" dirty="0"/>
              <a:t>Sharing Skills HSE</a:t>
            </a:r>
            <a:r>
              <a:rPr lang="ru-RU" dirty="0"/>
              <a:t>     202</a:t>
            </a:r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</a:t>
            </a:r>
            <a:r>
              <a:rPr lang="en-US" sz="800" dirty="0">
                <a:solidFill>
                  <a:schemeClr val="bg1"/>
                </a:solidFill>
              </a:rPr>
              <a:t>20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ЦЕЛЬ И ЗАДАЧИ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55588" y="1462991"/>
            <a:ext cx="8250153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3F82"/>
                </a:solidFill>
              </a:rPr>
              <a:t>Цель работы</a:t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sz="2000" dirty="0">
                <a:solidFill>
                  <a:srgbClr val="003F82"/>
                </a:solidFill>
              </a:rPr>
              <a:t>	</a:t>
            </a:r>
            <a:r>
              <a:rPr lang="ru-RU" sz="1600" dirty="0">
                <a:solidFill>
                  <a:srgbClr val="003F82"/>
                </a:solidFill>
              </a:rPr>
              <a:t>Реализовать серверную часть приложения для предоставления своего </a:t>
            </a:r>
            <a:r>
              <a:rPr lang="en-US" sz="1600" dirty="0">
                <a:solidFill>
                  <a:srgbClr val="003F82"/>
                </a:solidFill>
              </a:rPr>
              <a:t>API </a:t>
            </a:r>
            <a:r>
              <a:rPr lang="ru-RU" sz="1600" dirty="0">
                <a:solidFill>
                  <a:srgbClr val="003F82"/>
                </a:solidFill>
              </a:rPr>
              <a:t>клиентской части</a:t>
            </a:r>
          </a:p>
          <a:p>
            <a:endParaRPr lang="ru-RU" sz="1600" dirty="0">
              <a:solidFill>
                <a:srgbClr val="003F82"/>
              </a:solidFill>
              <a:latin typeface="Myriad Pro"/>
            </a:endParaRPr>
          </a:p>
          <a:p>
            <a:r>
              <a:rPr lang="ru-RU" sz="1600" b="1" dirty="0">
                <a:solidFill>
                  <a:srgbClr val="003F82"/>
                </a:solidFill>
              </a:rPr>
              <a:t>Задачи работы</a:t>
            </a:r>
          </a:p>
          <a:p>
            <a:r>
              <a:rPr lang="ru-RU" sz="1600" b="1" dirty="0">
                <a:solidFill>
                  <a:srgbClr val="003F82"/>
                </a:solidFill>
              </a:rPr>
              <a:t>	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3F82"/>
                </a:solidFill>
              </a:rPr>
              <a:t>Реализовать регистрацию нового пользователя с помощью корпоративной почты НИУ ВШЭ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>
                <a:solidFill>
                  <a:srgbClr val="003F82"/>
                </a:solidFill>
              </a:rPr>
              <a:t>Обеспечить авторизацию пользователя в сервисе 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>
                <a:solidFill>
                  <a:srgbClr val="003F82"/>
                </a:solidFill>
              </a:rPr>
              <a:t>Реализовать напоминание забытого пароля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>
                <a:solidFill>
                  <a:srgbClr val="003F82"/>
                </a:solidFill>
              </a:rPr>
              <a:t>Обеспечить поддержание актуальности личных данных в профилях пользователей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>
                <a:solidFill>
                  <a:srgbClr val="003F82"/>
                </a:solidFill>
              </a:rPr>
              <a:t>Обеспечить поддержание актуальности списков обменов пользователей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>
                <a:solidFill>
                  <a:srgbClr val="003F82"/>
                </a:solidFill>
              </a:rPr>
              <a:t>Обеспечить поддержание актуальности списков предложенных обменов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>
                <a:solidFill>
                  <a:srgbClr val="003F82"/>
                </a:solidFill>
              </a:rPr>
              <a:t>Реализовать предоставление клиенту результатов поиска по указанным навыкам и фильтрам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>
                <a:solidFill>
                  <a:srgbClr val="003F82"/>
                </a:solidFill>
              </a:rPr>
              <a:t>Реализовать отправку уведомлений пользователям</a:t>
            </a:r>
          </a:p>
          <a:p>
            <a:endParaRPr lang="ru-RU" sz="1600" dirty="0">
              <a:solidFill>
                <a:srgbClr val="003F8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Нижний колонтитул 1">
            <a:extLst>
              <a:ext uri="{FF2B5EF4-FFF2-40B4-BE49-F238E27FC236}">
                <a16:creationId xmlns:a16="http://schemas.microsoft.com/office/drawing/2014/main" id="{C3FA9CBC-AAC5-49A6-8085-42FDAB0E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6332" y="6344501"/>
            <a:ext cx="5319409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Царёв К.Д., БПИ193, курсовой проект, </a:t>
            </a:r>
            <a:r>
              <a:rPr lang="en-US" dirty="0"/>
              <a:t>Sharing Skills HSE</a:t>
            </a:r>
            <a:r>
              <a:rPr lang="ru-RU" dirty="0"/>
              <a:t>     202</a:t>
            </a:r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</a:t>
            </a:r>
            <a:r>
              <a:rPr lang="en-US" sz="800" dirty="0">
                <a:solidFill>
                  <a:schemeClr val="bg1"/>
                </a:solidFill>
              </a:rPr>
              <a:t>20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АНАЛИЗ СУЩЕСТВУЮЩИХ РЕШЕНИЙ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095" y="1470087"/>
            <a:ext cx="86596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/>
            <a:r>
              <a:rPr lang="ru-RU" sz="1600" dirty="0">
                <a:solidFill>
                  <a:srgbClr val="003F82"/>
                </a:solidFill>
              </a:rPr>
              <a:t>На момент создания приложения не было найдено ни одного прямого аналога разрабатываемого инструмента.</a:t>
            </a:r>
          </a:p>
          <a:p>
            <a:pPr indent="450215"/>
            <a:endParaRPr lang="ru-RU" sz="1600" dirty="0">
              <a:solidFill>
                <a:srgbClr val="003F82"/>
              </a:solidFill>
            </a:endParaRPr>
          </a:p>
          <a:p>
            <a:pPr indent="450215"/>
            <a:r>
              <a:rPr lang="ru-RU" sz="1600" dirty="0">
                <a:solidFill>
                  <a:srgbClr val="003F82"/>
                </a:solidFill>
              </a:rPr>
              <a:t>Есть сайты позволяющие обмениваться навыками и услугами: </a:t>
            </a:r>
          </a:p>
          <a:p>
            <a:pPr indent="450215"/>
            <a:r>
              <a:rPr lang="ru-RU" sz="1600" dirty="0">
                <a:solidFill>
                  <a:srgbClr val="003F82"/>
                </a:solidFill>
              </a:rPr>
              <a:t>• </a:t>
            </a:r>
            <a:r>
              <a:rPr lang="ru-RU" sz="1600" dirty="0" err="1">
                <a:solidFill>
                  <a:srgbClr val="003F82"/>
                </a:solidFill>
              </a:rPr>
              <a:t>Авито</a:t>
            </a:r>
            <a:endParaRPr lang="ru-RU" sz="1600" dirty="0">
              <a:solidFill>
                <a:srgbClr val="003F82"/>
              </a:solidFill>
            </a:endParaRPr>
          </a:p>
          <a:p>
            <a:pPr indent="450215"/>
            <a:r>
              <a:rPr lang="ru-RU" sz="1600" dirty="0">
                <a:solidFill>
                  <a:srgbClr val="003F82"/>
                </a:solidFill>
              </a:rPr>
              <a:t>• Profi.ru</a:t>
            </a:r>
          </a:p>
          <a:p>
            <a:pPr indent="450215"/>
            <a:r>
              <a:rPr lang="ru-RU" sz="1600" dirty="0">
                <a:solidFill>
                  <a:srgbClr val="003F82"/>
                </a:solidFill>
              </a:rPr>
              <a:t>• </a:t>
            </a:r>
            <a:r>
              <a:rPr lang="ru-RU" sz="1600" dirty="0" err="1">
                <a:solidFill>
                  <a:srgbClr val="003F82"/>
                </a:solidFill>
              </a:rPr>
              <a:t>Бартер.рф</a:t>
            </a:r>
            <a:endParaRPr lang="ru-RU" sz="1600" dirty="0">
              <a:solidFill>
                <a:srgbClr val="003F82"/>
              </a:solidFill>
            </a:endParaRPr>
          </a:p>
          <a:p>
            <a:pPr indent="450215"/>
            <a:endParaRPr lang="ru-RU" sz="1600" dirty="0">
              <a:solidFill>
                <a:srgbClr val="003F82"/>
              </a:solidFill>
            </a:endParaRPr>
          </a:p>
          <a:p>
            <a:pPr indent="450215"/>
            <a:r>
              <a:rPr lang="ru-RU" sz="1600" dirty="0">
                <a:solidFill>
                  <a:srgbClr val="003F82"/>
                </a:solidFill>
              </a:rPr>
              <a:t>Но в них отсутствует главная особенность и преимущество разрабатываемого приложения, а именно, безопасность, обеспечивающаяся за счет ограничения аудитории пользователей сообществом НИУ ВШЭ (регистрация исключительно через корпоративную почту). Данная разработка - уникальное приложение, не только позволяющее людям обмениваться услугами, но и являющаяся связующим звеном для студентов НИУ ВШЭ.</a:t>
            </a:r>
          </a:p>
        </p:txBody>
      </p:sp>
      <p:sp>
        <p:nvSpPr>
          <p:cNvPr id="13" name="Нижний колонтитул 1">
            <a:extLst>
              <a:ext uri="{FF2B5EF4-FFF2-40B4-BE49-F238E27FC236}">
                <a16:creationId xmlns:a16="http://schemas.microsoft.com/office/drawing/2014/main" id="{E379D8BF-A696-4D16-BF59-A5794E40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6332" y="6344501"/>
            <a:ext cx="5319409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Царёв К.Д., БПИ193, курсовой проект, </a:t>
            </a:r>
            <a:r>
              <a:rPr lang="en-US" dirty="0"/>
              <a:t>Sharing Skills HSE</a:t>
            </a:r>
            <a:r>
              <a:rPr lang="ru-RU" dirty="0"/>
              <a:t>     202</a:t>
            </a:r>
            <a:r>
              <a:rPr lang="en-US" dirty="0"/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37FE8B-6C61-455C-B696-B9B5F01D1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41" y="4932589"/>
            <a:ext cx="2799184" cy="149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291970-C286-4222-AF45-97A6EF11B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279" y="5087576"/>
            <a:ext cx="3745217" cy="12628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E45194B-8041-4CF0-8822-477E9957C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117" y="5179198"/>
            <a:ext cx="2361998" cy="82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3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</a:t>
            </a:r>
            <a:r>
              <a:rPr lang="en-US" sz="800" dirty="0">
                <a:solidFill>
                  <a:schemeClr val="bg1"/>
                </a:solidFill>
              </a:rPr>
              <a:t>020</a:t>
            </a:r>
            <a:endParaRPr lang="ru-RU" sz="800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b="1" dirty="0">
                <a:solidFill>
                  <a:schemeClr val="bg1"/>
                </a:solidFill>
                <a:latin typeface="Myriad Pro"/>
              </a:rPr>
              <a:t>UML use-case </a:t>
            </a:r>
            <a:r>
              <a:rPr lang="ru-RU" sz="2400" b="1" dirty="0">
                <a:solidFill>
                  <a:schemeClr val="bg1"/>
                </a:solidFill>
                <a:latin typeface="Myriad Pro"/>
              </a:rPr>
              <a:t>диаграмма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" name="Нижний колонтитул 1">
            <a:extLst>
              <a:ext uri="{FF2B5EF4-FFF2-40B4-BE49-F238E27FC236}">
                <a16:creationId xmlns:a16="http://schemas.microsoft.com/office/drawing/2014/main" id="{0AB36586-381B-4BEB-A79F-BD1EF926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6332" y="6344501"/>
            <a:ext cx="5319409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Царёв К.Д., БПИ193, курсовой проект, </a:t>
            </a:r>
            <a:r>
              <a:rPr lang="en-US" dirty="0"/>
              <a:t>Sharing Skills HSE</a:t>
            </a:r>
            <a:r>
              <a:rPr lang="ru-RU" dirty="0"/>
              <a:t>     202</a:t>
            </a:r>
            <a:r>
              <a:rPr lang="en-US" dirty="0"/>
              <a:t>1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5915EE3-DBC5-4693-9965-BC76D84F154A}"/>
              </a:ext>
            </a:extLst>
          </p:cNvPr>
          <p:cNvGrpSpPr/>
          <p:nvPr/>
        </p:nvGrpSpPr>
        <p:grpSpPr>
          <a:xfrm>
            <a:off x="797821" y="1278294"/>
            <a:ext cx="7548357" cy="5151081"/>
            <a:chOff x="8856662" y="3805237"/>
            <a:chExt cx="6670675" cy="6105525"/>
          </a:xfrm>
        </p:grpSpPr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04F9A7EB-D4CD-446C-85B9-95AE1EC04F89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6662" y="3805237"/>
              <a:ext cx="6670675" cy="6103620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AFCC6C41-B6A9-4491-BD7E-208AAC06FDA3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19" t="79829"/>
            <a:stretch/>
          </p:blipFill>
          <p:spPr bwMode="auto">
            <a:xfrm>
              <a:off x="13813472" y="8480742"/>
              <a:ext cx="1612265" cy="143002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E0BBE631-B82A-4AFD-85E8-3BB59CDAEA2F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9187" y="7789227"/>
              <a:ext cx="177800" cy="990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</a:t>
            </a:r>
            <a:r>
              <a:rPr lang="en-US" sz="800" dirty="0">
                <a:solidFill>
                  <a:schemeClr val="bg1"/>
                </a:solidFill>
              </a:rPr>
              <a:t>020</a:t>
            </a:r>
            <a:endParaRPr lang="ru-RU" sz="800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СУЩНОСТИ В БАЗЕ ДАННЫХ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Нижний колонтитул 1">
            <a:extLst>
              <a:ext uri="{FF2B5EF4-FFF2-40B4-BE49-F238E27FC236}">
                <a16:creationId xmlns:a16="http://schemas.microsoft.com/office/drawing/2014/main" id="{3F33BFA5-EAA6-4A68-A106-87AA9949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6332" y="6344501"/>
            <a:ext cx="5319409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Царёв К.Д., БПИ193, курсовой проект, </a:t>
            </a:r>
            <a:r>
              <a:rPr lang="en-US" dirty="0"/>
              <a:t>Sharing Skills HSE</a:t>
            </a:r>
            <a:r>
              <a:rPr lang="ru-RU" dirty="0"/>
              <a:t>     202</a:t>
            </a:r>
            <a:r>
              <a:rPr lang="en-US" dirty="0"/>
              <a:t>1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7E91CB-629C-4332-AC4F-1346C0699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41" y="1791490"/>
            <a:ext cx="7595118" cy="383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6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</a:t>
            </a:r>
            <a:r>
              <a:rPr lang="en-US" sz="800" dirty="0">
                <a:solidFill>
                  <a:schemeClr val="bg1"/>
                </a:solidFill>
              </a:rPr>
              <a:t>20</a:t>
            </a:r>
            <a:endParaRPr lang="ru-RU" sz="800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РЕГИСТРАЦИЯ НОВОГО ПОЛЬЗОВАТЕЛЯ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Нижний колонтитул 1">
            <a:extLst>
              <a:ext uri="{FF2B5EF4-FFF2-40B4-BE49-F238E27FC236}">
                <a16:creationId xmlns:a16="http://schemas.microsoft.com/office/drawing/2014/main" id="{CABD852A-EB34-401C-8BE9-ABF62E32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6332" y="6344501"/>
            <a:ext cx="5319409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Царёв К.Д., БПИ193, курсовой проект, </a:t>
            </a:r>
            <a:r>
              <a:rPr lang="en-US" dirty="0"/>
              <a:t>Sharing Skills HSE</a:t>
            </a:r>
            <a:r>
              <a:rPr lang="ru-RU" dirty="0"/>
              <a:t>     202</a:t>
            </a:r>
            <a:r>
              <a:rPr lang="en-US" dirty="0"/>
              <a:t>1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34B24B6-45D6-4F51-A18E-BD7E517133C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70" y="1406436"/>
            <a:ext cx="2605395" cy="47797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92D7EF-FF01-414B-8087-602B11FE7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092" y="2736876"/>
            <a:ext cx="3157380" cy="13842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E95C5B1-C32D-4947-9E5F-8B64001BC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909" y="1347447"/>
            <a:ext cx="2808181" cy="47797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83985293"/>
      </p:ext>
    </p:extLst>
  </p:cSld>
  <p:clrMapOvr>
    <a:masterClrMapping/>
  </p:clrMapOvr>
</p:sld>
</file>

<file path=ppt/theme/theme1.xml><?xml version="1.0" encoding="utf-8"?>
<a:theme xmlns:a="http://schemas.openxmlformats.org/drawingml/2006/main" name="Вышка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Вышка</Template>
  <TotalTime>1280</TotalTime>
  <Words>1099</Words>
  <Application>Microsoft Office PowerPoint</Application>
  <PresentationFormat>Экран (4:3)</PresentationFormat>
  <Paragraphs>166</Paragraphs>
  <Slides>17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Myriad Pro</vt:lpstr>
      <vt:lpstr>Myriad Pro Semibold</vt:lpstr>
      <vt:lpstr>Segoe UI</vt:lpstr>
      <vt:lpstr>Times New Roman</vt:lpstr>
      <vt:lpstr>Вышка</vt:lpstr>
      <vt:lpstr>Факультет компьютерных наук Департамент программной инженерии Курсовой проект Клиент-серверное приложение для обмена навыками и услугами для студентов НИУ ВШЭ. Серверная часть.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 презентации КР 2017</dc:title>
  <dc:creator>vkremlev</dc:creator>
  <cp:lastModifiedBy>Царёв Кирилл Дмитриевич</cp:lastModifiedBy>
  <cp:revision>159</cp:revision>
  <dcterms:created xsi:type="dcterms:W3CDTF">2010-09-30T06:45:29Z</dcterms:created>
  <dcterms:modified xsi:type="dcterms:W3CDTF">2021-05-20T20:28:38Z</dcterms:modified>
</cp:coreProperties>
</file>