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14.jpg" ContentType="image/p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sldIdLst>
    <p:sldId id="271" r:id="rId5"/>
    <p:sldId id="272" r:id="rId6"/>
    <p:sldId id="286" r:id="rId7"/>
    <p:sldId id="287" r:id="rId8"/>
    <p:sldId id="288" r:id="rId9"/>
    <p:sldId id="289" r:id="rId10"/>
    <p:sldId id="290" r:id="rId11"/>
    <p:sldId id="296" r:id="rId12"/>
    <p:sldId id="299" r:id="rId13"/>
    <p:sldId id="300" r:id="rId14"/>
    <p:sldId id="301" r:id="rId15"/>
    <p:sldId id="303" r:id="rId16"/>
    <p:sldId id="304" r:id="rId17"/>
    <p:sldId id="305" r:id="rId18"/>
    <p:sldId id="291" r:id="rId19"/>
    <p:sldId id="292" r:id="rId20"/>
    <p:sldId id="293" r:id="rId21"/>
    <p:sldId id="294" r:id="rId22"/>
    <p:sldId id="295" r:id="rId23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25" userDrawn="1">
          <p15:clr>
            <a:srgbClr val="A4A3A4"/>
          </p15:clr>
        </p15:guide>
        <p15:guide id="4" pos="1209" userDrawn="1">
          <p15:clr>
            <a:srgbClr val="A4A3A4"/>
          </p15:clr>
        </p15:guide>
        <p15:guide id="5" pos="2955" userDrawn="1">
          <p15:clr>
            <a:srgbClr val="A4A3A4"/>
          </p15:clr>
        </p15:guide>
        <p15:guide id="6" pos="2071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4702" userDrawn="1">
          <p15:clr>
            <a:srgbClr val="A4A3A4"/>
          </p15:clr>
        </p15:guide>
        <p15:guide id="11" pos="5586" userDrawn="1">
          <p15:clr>
            <a:srgbClr val="A4A3A4"/>
          </p15:clr>
        </p15:guide>
        <p15:guide id="12" pos="7333" userDrawn="1">
          <p15:clr>
            <a:srgbClr val="A4A3A4"/>
          </p15:clr>
        </p15:guide>
        <p15:guide id="13" orient="horz" pos="3952" userDrawn="1">
          <p15:clr>
            <a:srgbClr val="A4A3A4"/>
          </p15:clr>
        </p15:guide>
        <p15:guide id="15" pos="6471" userDrawn="1">
          <p15:clr>
            <a:srgbClr val="A4A3A4"/>
          </p15:clr>
        </p15:guide>
        <p15:guide id="16" orient="horz" pos="9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утьков Юрий Юрьевич" initials="КЮЮ" lastIdx="4" clrIdx="0">
    <p:extLst>
      <p:ext uri="{19B8F6BF-5375-455C-9EA6-DF929625EA0E}">
        <p15:presenceInfo xmlns:p15="http://schemas.microsoft.com/office/powerpoint/2012/main" userId="S::ykutkov@hse.ru::45dbd1ed-eea1-4925-9fa4-5001421b49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9C63"/>
    <a:srgbClr val="96628C"/>
    <a:srgbClr val="11A0D7"/>
    <a:srgbClr val="E61F3D"/>
    <a:srgbClr val="CD5A5A"/>
    <a:srgbClr val="FFD746"/>
    <a:srgbClr val="0E2D69"/>
    <a:srgbClr val="D9D9D9"/>
    <a:srgbClr val="EB681F"/>
    <a:srgbClr val="234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21501-8AC7-D24B-9BD4-4AB280FA19DE}" v="6" dt="2021-11-26T18:08:21.5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43"/>
    <p:restoredTop sz="94722"/>
  </p:normalViewPr>
  <p:slideViewPr>
    <p:cSldViewPr snapToGrid="0" snapToObjects="1">
      <p:cViewPr varScale="1">
        <p:scale>
          <a:sx n="86" d="100"/>
          <a:sy n="86" d="100"/>
        </p:scale>
        <p:origin x="992" y="70"/>
      </p:cViewPr>
      <p:guideLst>
        <p:guide pos="325"/>
        <p:guide pos="1209"/>
        <p:guide pos="2955"/>
        <p:guide pos="2071"/>
        <p:guide pos="3840"/>
        <p:guide pos="4702"/>
        <p:guide pos="5586"/>
        <p:guide pos="7333"/>
        <p:guide orient="horz" pos="3952"/>
        <p:guide pos="6471"/>
        <p:guide orient="horz" pos="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34" d="100"/>
          <a:sy n="134" d="100"/>
        </p:scale>
        <p:origin x="364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61BF4-8B2C-784B-9959-B59A059012C3}" type="datetimeFigureOut">
              <a:rPr lang="en-RU" smtClean="0"/>
              <a:t>04/24/2022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48903-8EB5-294E-A216-6B54B036878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3168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68618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11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284765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12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6265959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13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9112048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14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538650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15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301803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16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662278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17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8280935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18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286278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48116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672254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601360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61061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5968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038112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7941136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10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050923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 descr="A blue circle with white text&#10;&#10;Description automatically generated with low confidence">
            <a:extLst>
              <a:ext uri="{FF2B5EF4-FFF2-40B4-BE49-F238E27FC236}">
                <a16:creationId xmlns:a16="http://schemas.microsoft.com/office/drawing/2014/main" id="{BA292C80-0DA8-194A-9A66-279048FA2A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3859" y="962173"/>
            <a:ext cx="886499" cy="886499"/>
          </a:xfrm>
          <a:prstGeom prst="rect">
            <a:avLst/>
          </a:prstGeom>
        </p:spPr>
      </p:pic>
      <p:cxnSp>
        <p:nvCxnSpPr>
          <p:cNvPr id="11" name="Straight Connector 48">
            <a:extLst>
              <a:ext uri="{FF2B5EF4-FFF2-40B4-BE49-F238E27FC236}">
                <a16:creationId xmlns:a16="http://schemas.microsoft.com/office/drawing/2014/main" id="{313EF906-5BAC-0141-A198-076E155DF9E2}"/>
              </a:ext>
            </a:extLst>
          </p:cNvPr>
          <p:cNvCxnSpPr>
            <a:cxnSpLocks/>
          </p:cNvCxnSpPr>
          <p:nvPr userDrawn="1"/>
        </p:nvCxnSpPr>
        <p:spPr>
          <a:xfrm>
            <a:off x="6090212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>
            <a:extLst>
              <a:ext uri="{FF2B5EF4-FFF2-40B4-BE49-F238E27FC236}">
                <a16:creationId xmlns:a16="http://schemas.microsoft.com/office/drawing/2014/main" id="{61206A97-26F2-E646-8775-9928FEF465B5}"/>
              </a:ext>
            </a:extLst>
          </p:cNvPr>
          <p:cNvCxnSpPr>
            <a:cxnSpLocks/>
          </p:cNvCxnSpPr>
          <p:nvPr userDrawn="1"/>
        </p:nvCxnSpPr>
        <p:spPr>
          <a:xfrm>
            <a:off x="8642581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>
            <a:extLst>
              <a:ext uri="{FF2B5EF4-FFF2-40B4-BE49-F238E27FC236}">
                <a16:creationId xmlns:a16="http://schemas.microsoft.com/office/drawing/2014/main" id="{28E0E5F6-C1CA-9B41-B1DB-6E4FB509084D}"/>
              </a:ext>
            </a:extLst>
          </p:cNvPr>
          <p:cNvCxnSpPr>
            <a:cxnSpLocks/>
          </p:cNvCxnSpPr>
          <p:nvPr userDrawn="1"/>
        </p:nvCxnSpPr>
        <p:spPr>
          <a:xfrm>
            <a:off x="11179047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6007C52F-2E27-E24A-B9DC-AAAB052DB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7967" y="2404670"/>
            <a:ext cx="7634059" cy="1978323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4300" b="0" i="0" baseline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презентации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может быть набрано в две 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или три строки (43 </a:t>
            </a:r>
            <a:r>
              <a:rPr lang="en-GB" sz="4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4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4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18109844-C2E7-354F-9C01-8834E4DCE3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4947" y="1187841"/>
            <a:ext cx="3848717" cy="43516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latin typeface="HSE Sans" panose="02000000000000000000" pitchFamily="2" charset="0"/>
              </a:defRPr>
            </a:lvl1pPr>
            <a:lvl2pPr marL="457200" indent="0" algn="l">
              <a:buNone/>
              <a:defRPr sz="1600" b="0" i="0">
                <a:latin typeface="HSE Sans" panose="02000000000000000000" pitchFamily="2" charset="0"/>
              </a:defRPr>
            </a:lvl2pPr>
            <a:lvl3pPr marL="914400" indent="0" algn="l">
              <a:buNone/>
              <a:defRPr sz="1600" b="0" i="0">
                <a:latin typeface="HSE Sans" panose="02000000000000000000" pitchFamily="2" charset="0"/>
              </a:defRPr>
            </a:lvl3pPr>
            <a:lvl4pPr marL="1371600" indent="0" algn="l">
              <a:buNone/>
              <a:defRPr sz="1600" b="0" i="0">
                <a:latin typeface="HSE Sans" panose="02000000000000000000" pitchFamily="2" charset="0"/>
              </a:defRPr>
            </a:lvl4pPr>
            <a:lvl5pPr marL="1828800" indent="0" algn="l">
              <a:buNone/>
              <a:defRPr sz="1600" b="0" i="0">
                <a:latin typeface="HSE Sans" panose="02000000000000000000" pitchFamily="2" charset="0"/>
              </a:defRPr>
            </a:lvl5pPr>
          </a:lstStyle>
          <a:p>
            <a:r>
              <a:rPr lang="ru-RU" dirty="0">
                <a:latin typeface="HSE Sans" panose="02000000000000000000" pitchFamily="2" charset="0"/>
              </a:rPr>
              <a:t>Название факультета</a:t>
            </a:r>
            <a:br>
              <a:rPr lang="ru-RU" dirty="0">
                <a:latin typeface="HSE Sans" panose="02000000000000000000" pitchFamily="2" charset="0"/>
              </a:rPr>
            </a:br>
            <a:r>
              <a:rPr lang="ru-RU" dirty="0">
                <a:latin typeface="HSE Sans" panose="02000000000000000000" pitchFamily="2" charset="0"/>
              </a:rPr>
              <a:t>в две строки</a:t>
            </a:r>
            <a:r>
              <a:rPr lang="en-GB" dirty="0">
                <a:latin typeface="HSE Sans" panose="02000000000000000000" pitchFamily="2" charset="0"/>
              </a:rPr>
              <a:t> (16 </a:t>
            </a:r>
            <a:r>
              <a:rPr lang="en-GB" dirty="0" err="1">
                <a:latin typeface="HSE Sans" panose="02000000000000000000" pitchFamily="2" charset="0"/>
              </a:rPr>
              <a:t>pt</a:t>
            </a:r>
            <a:r>
              <a:rPr lang="en-GB" dirty="0">
                <a:latin typeface="HSE Sans" panose="02000000000000000000" pitchFamily="2" charset="0"/>
              </a:rPr>
              <a:t>)</a:t>
            </a:r>
            <a:endParaRPr lang="ru-RU" dirty="0">
              <a:latin typeface="HSE Sans" panose="02000000000000000000" pitchFamily="2" charset="0"/>
            </a:endParaRP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40A04329-C800-BB42-BFE0-7E3C68848D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59420" y="1173829"/>
            <a:ext cx="2278063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98337931-3EC2-F348-99EA-860F4FFDC18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786720" y="1173829"/>
            <a:ext cx="2217738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Москва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2022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id="{EEA7A79B-D410-B44F-BF32-C3EAEFC20A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7967" y="4824914"/>
            <a:ext cx="7625267" cy="65286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>
                <a:latin typeface="HSE Sans" panose="02000000000000000000" pitchFamily="2" charset="0"/>
              </a:rPr>
              <a:t>Если нужно больше места, то используйте подзаголовок</a:t>
            </a:r>
            <a:r>
              <a:rPr lang="en-GB" sz="1600" dirty="0">
                <a:latin typeface="HSE Sans" panose="02000000000000000000" pitchFamily="2" charset="0"/>
              </a:rPr>
              <a:t> (16 </a:t>
            </a:r>
            <a:r>
              <a:rPr lang="en-GB" sz="1600" dirty="0" err="1">
                <a:latin typeface="HSE Sans" panose="02000000000000000000" pitchFamily="2" charset="0"/>
              </a:rPr>
              <a:t>pt</a:t>
            </a:r>
            <a:r>
              <a:rPr lang="en-GB" sz="1600" dirty="0">
                <a:latin typeface="HSE Sans" panose="02000000000000000000" pitchFamily="2" charset="0"/>
              </a:rPr>
              <a:t>)</a:t>
            </a:r>
            <a:endParaRPr lang="ru-RU" sz="1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959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в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328428E-0D3D-6E4B-BAC0-3F63BAF7DB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86CF47C6-D972-9E44-A717-6848F348939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412FEF63-77C0-7C4A-B9BE-4BC0EEEEB78C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C4F550E9-E979-284D-B65F-44E092DD9D0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39D099-B515-F343-BF7A-A95468DA3860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396B1F99-9711-C64F-A7C9-4F1D89E7F11D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9C21DFE9-C3B2-C54E-9275-7776355F73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5A73F99D-6D58-724E-ADB3-150D9B24F8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7E89E360-BE39-5041-BAD6-C7B70834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9" name="Заголовок 31">
            <a:extLst>
              <a:ext uri="{FF2B5EF4-FFF2-40B4-BE49-F238E27FC236}">
                <a16:creationId xmlns:a16="http://schemas.microsoft.com/office/drawing/2014/main" id="{1C20890C-BC1C-0745-9AF3-46700BA27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CA2589F7-4500-024F-8E07-D726629A59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D2CA403A-98E7-6C42-8F44-30AB6622C802}"/>
              </a:ext>
            </a:extLst>
          </p:cNvPr>
          <p:cNvSpPr/>
          <p:nvPr userDrawn="1"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42ABAA5D-E7AB-6E48-9D43-A48178C9BDD4}"/>
              </a:ext>
            </a:extLst>
          </p:cNvPr>
          <p:cNvSpPr/>
          <p:nvPr userDrawn="1"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9F185A-8F67-9C42-A7C5-87E483F4FC19}"/>
              </a:ext>
            </a:extLst>
          </p:cNvPr>
          <p:cNvSpPr/>
          <p:nvPr userDrawn="1"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79AE0F6-4E37-6C4D-AF45-824EEE489A15}"/>
              </a:ext>
            </a:extLst>
          </p:cNvPr>
          <p:cNvSpPr/>
          <p:nvPr userDrawn="1"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5" name="Oval 26">
            <a:extLst>
              <a:ext uri="{FF2B5EF4-FFF2-40B4-BE49-F238E27FC236}">
                <a16:creationId xmlns:a16="http://schemas.microsoft.com/office/drawing/2014/main" id="{330C0EA4-7FD1-CE4D-AC95-8C484C5AC790}"/>
              </a:ext>
            </a:extLst>
          </p:cNvPr>
          <p:cNvSpPr/>
          <p:nvPr userDrawn="1"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6" name="Oval 29">
            <a:extLst>
              <a:ext uri="{FF2B5EF4-FFF2-40B4-BE49-F238E27FC236}">
                <a16:creationId xmlns:a16="http://schemas.microsoft.com/office/drawing/2014/main" id="{4C53CF3D-7EFB-DF4F-8EA6-5644574E9AFB}"/>
              </a:ext>
            </a:extLst>
          </p:cNvPr>
          <p:cNvSpPr/>
          <p:nvPr userDrawn="1"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7" name="Oval 33">
            <a:extLst>
              <a:ext uri="{FF2B5EF4-FFF2-40B4-BE49-F238E27FC236}">
                <a16:creationId xmlns:a16="http://schemas.microsoft.com/office/drawing/2014/main" id="{B42CE88A-E9A3-2A4E-BD50-EB37311F39EC}"/>
              </a:ext>
            </a:extLst>
          </p:cNvPr>
          <p:cNvSpPr/>
          <p:nvPr userDrawn="1"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8" name="Oval 34">
            <a:extLst>
              <a:ext uri="{FF2B5EF4-FFF2-40B4-BE49-F238E27FC236}">
                <a16:creationId xmlns:a16="http://schemas.microsoft.com/office/drawing/2014/main" id="{B699EFDF-DB9D-3C4F-9D1F-461508017BDA}"/>
              </a:ext>
            </a:extLst>
          </p:cNvPr>
          <p:cNvSpPr/>
          <p:nvPr userDrawn="1"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9" name="Oval 35">
            <a:extLst>
              <a:ext uri="{FF2B5EF4-FFF2-40B4-BE49-F238E27FC236}">
                <a16:creationId xmlns:a16="http://schemas.microsoft.com/office/drawing/2014/main" id="{5DF3131C-EEA1-5446-B567-C9DA0A2A1AFF}"/>
              </a:ext>
            </a:extLst>
          </p:cNvPr>
          <p:cNvSpPr/>
          <p:nvPr userDrawn="1"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0" name="Oval 36">
            <a:extLst>
              <a:ext uri="{FF2B5EF4-FFF2-40B4-BE49-F238E27FC236}">
                <a16:creationId xmlns:a16="http://schemas.microsoft.com/office/drawing/2014/main" id="{6D03B317-B61D-2945-8C0A-A6EBD87ACD07}"/>
              </a:ext>
            </a:extLst>
          </p:cNvPr>
          <p:cNvSpPr/>
          <p:nvPr userDrawn="1"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1" name="Oval 37">
            <a:extLst>
              <a:ext uri="{FF2B5EF4-FFF2-40B4-BE49-F238E27FC236}">
                <a16:creationId xmlns:a16="http://schemas.microsoft.com/office/drawing/2014/main" id="{9C0266F1-C0B7-624A-A873-5F2C8801E766}"/>
              </a:ext>
            </a:extLst>
          </p:cNvPr>
          <p:cNvSpPr/>
          <p:nvPr userDrawn="1"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2" name="Oval 38">
            <a:extLst>
              <a:ext uri="{FF2B5EF4-FFF2-40B4-BE49-F238E27FC236}">
                <a16:creationId xmlns:a16="http://schemas.microsoft.com/office/drawing/2014/main" id="{30C0C10E-388C-9843-8270-19D471BD3756}"/>
              </a:ext>
            </a:extLst>
          </p:cNvPr>
          <p:cNvSpPr/>
          <p:nvPr userDrawn="1"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3" name="Oval 39">
            <a:extLst>
              <a:ext uri="{FF2B5EF4-FFF2-40B4-BE49-F238E27FC236}">
                <a16:creationId xmlns:a16="http://schemas.microsoft.com/office/drawing/2014/main" id="{87047EA3-79D2-8644-A568-E64AA1D7D370}"/>
              </a:ext>
            </a:extLst>
          </p:cNvPr>
          <p:cNvSpPr/>
          <p:nvPr userDrawn="1"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4" name="Oval 40">
            <a:extLst>
              <a:ext uri="{FF2B5EF4-FFF2-40B4-BE49-F238E27FC236}">
                <a16:creationId xmlns:a16="http://schemas.microsoft.com/office/drawing/2014/main" id="{7F5D1C6B-4E6B-0346-A5DC-C511DB14EFD6}"/>
              </a:ext>
            </a:extLst>
          </p:cNvPr>
          <p:cNvSpPr/>
          <p:nvPr userDrawn="1"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5" name="Oval 41">
            <a:extLst>
              <a:ext uri="{FF2B5EF4-FFF2-40B4-BE49-F238E27FC236}">
                <a16:creationId xmlns:a16="http://schemas.microsoft.com/office/drawing/2014/main" id="{EB421DBA-35DE-2C4F-A89E-27F0998EF4E8}"/>
              </a:ext>
            </a:extLst>
          </p:cNvPr>
          <p:cNvSpPr/>
          <p:nvPr userDrawn="1"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6" name="Oval 42">
            <a:extLst>
              <a:ext uri="{FF2B5EF4-FFF2-40B4-BE49-F238E27FC236}">
                <a16:creationId xmlns:a16="http://schemas.microsoft.com/office/drawing/2014/main" id="{081BD842-A9A1-5B44-81ED-A97BA390032B}"/>
              </a:ext>
            </a:extLst>
          </p:cNvPr>
          <p:cNvSpPr/>
          <p:nvPr userDrawn="1"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7" name="Oval 43">
            <a:extLst>
              <a:ext uri="{FF2B5EF4-FFF2-40B4-BE49-F238E27FC236}">
                <a16:creationId xmlns:a16="http://schemas.microsoft.com/office/drawing/2014/main" id="{036EE7D2-A33A-434C-B272-C82E2CDD4D4D}"/>
              </a:ext>
            </a:extLst>
          </p:cNvPr>
          <p:cNvSpPr/>
          <p:nvPr userDrawn="1"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8" name="Oval 44">
            <a:extLst>
              <a:ext uri="{FF2B5EF4-FFF2-40B4-BE49-F238E27FC236}">
                <a16:creationId xmlns:a16="http://schemas.microsoft.com/office/drawing/2014/main" id="{7DD65DA4-F076-C242-813E-8C17DCABCCFB}"/>
              </a:ext>
            </a:extLst>
          </p:cNvPr>
          <p:cNvSpPr/>
          <p:nvPr userDrawn="1"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9" name="Oval 45">
            <a:extLst>
              <a:ext uri="{FF2B5EF4-FFF2-40B4-BE49-F238E27FC236}">
                <a16:creationId xmlns:a16="http://schemas.microsoft.com/office/drawing/2014/main" id="{8A44D99D-BF66-2848-B460-F59D8ECF5690}"/>
              </a:ext>
            </a:extLst>
          </p:cNvPr>
          <p:cNvSpPr/>
          <p:nvPr userDrawn="1"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0" name="Oval 46">
            <a:extLst>
              <a:ext uri="{FF2B5EF4-FFF2-40B4-BE49-F238E27FC236}">
                <a16:creationId xmlns:a16="http://schemas.microsoft.com/office/drawing/2014/main" id="{9B130CEB-3D74-B647-BA6B-32F7D70FD354}"/>
              </a:ext>
            </a:extLst>
          </p:cNvPr>
          <p:cNvSpPr/>
          <p:nvPr userDrawn="1"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6705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A7FA04E4-3213-8F41-B068-4DC2814414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938052A0-3DF0-DC47-B7E0-C20EF981C230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8C6147F0-3CA1-264C-B2B2-F88597196943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2CDF50E-4D58-AF4A-ABFD-140AF88B3681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2171D1-2A5B-7A4A-9760-17CCE51B980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3C71A0C3-CD3E-0748-98E5-6B2507CAB296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9856D01B-EC9A-6047-B7FB-D47084AB3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83E23342-AC91-354A-9A28-A14FF7BADC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BB1CCE68-8F57-1A41-BC43-633D2EFC80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2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06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con&#10;&#10;Description automatically generated">
            <a:extLst>
              <a:ext uri="{FF2B5EF4-FFF2-40B4-BE49-F238E27FC236}">
                <a16:creationId xmlns:a16="http://schemas.microsoft.com/office/drawing/2014/main" id="{4A1436AC-5F96-2A4F-BFC7-B3442083EB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11" name="Straight Connector 19">
            <a:extLst>
              <a:ext uri="{FF2B5EF4-FFF2-40B4-BE49-F238E27FC236}">
                <a16:creationId xmlns:a16="http://schemas.microsoft.com/office/drawing/2014/main" id="{067DD2ED-246D-7D41-B51F-FED98BF873F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1">
            <a:extLst>
              <a:ext uri="{FF2B5EF4-FFF2-40B4-BE49-F238E27FC236}">
                <a16:creationId xmlns:a16="http://schemas.microsoft.com/office/drawing/2014/main" id="{68E8C250-D449-A743-8975-B5BFB04D9744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DD1C71CA-B883-AF42-959D-BCA5690AAA4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D3A12E-0E10-C441-81D2-C3C1EB6A053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9" name="Straight Connector 59">
            <a:extLst>
              <a:ext uri="{FF2B5EF4-FFF2-40B4-BE49-F238E27FC236}">
                <a16:creationId xmlns:a16="http://schemas.microsoft.com/office/drawing/2014/main" id="{3447008E-4F3B-FC4E-B96D-3927FAE1ED1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61115A7A-23E5-E442-9551-F72F1CDA57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4653" y="1447790"/>
            <a:ext cx="4325167" cy="4325107"/>
          </a:xfrm>
          <a:solidFill>
            <a:srgbClr val="D9D9D9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800" dirty="0">
                <a:solidFill>
                  <a:schemeClr val="tx1"/>
                </a:solidFill>
                <a:latin typeface="HSE Sans" panose="02000000000000000000" pitchFamily="2" charset="0"/>
              </a:rPr>
              <a:t>Чтобы слайд не выглядел пустым, сюда можно поставить иллюстрацию или фотографию</a:t>
            </a:r>
            <a:endParaRPr lang="en-RU" sz="280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32" name="Заголовок 31">
            <a:extLst>
              <a:ext uri="{FF2B5EF4-FFF2-40B4-BE49-F238E27FC236}">
                <a16:creationId xmlns:a16="http://schemas.microsoft.com/office/drawing/2014/main" id="{9ED7AA97-D972-DF4F-B662-A65F2A544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8" y="1447790"/>
            <a:ext cx="524556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36" name="Текст 35">
            <a:extLst>
              <a:ext uri="{FF2B5EF4-FFF2-40B4-BE49-F238E27FC236}">
                <a16:creationId xmlns:a16="http://schemas.microsoft.com/office/drawing/2014/main" id="{69E35E54-2B19-7441-876F-1C6A84F4F1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5245561" cy="3393234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38" name="Текст 37">
            <a:extLst>
              <a:ext uri="{FF2B5EF4-FFF2-40B4-BE49-F238E27FC236}">
                <a16:creationId xmlns:a16="http://schemas.microsoft.com/office/drawing/2014/main" id="{7FB4A275-856E-364D-8AA4-2071AADC6A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0" name="Текст 39">
            <a:extLst>
              <a:ext uri="{FF2B5EF4-FFF2-40B4-BE49-F238E27FC236}">
                <a16:creationId xmlns:a16="http://schemas.microsoft.com/office/drawing/2014/main" id="{58FBA0EA-8BE0-A643-B258-4E5C344671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1" name="Текст 39">
            <a:extLst>
              <a:ext uri="{FF2B5EF4-FFF2-40B4-BE49-F238E27FC236}">
                <a16:creationId xmlns:a16="http://schemas.microsoft.com/office/drawing/2014/main" id="{0BEC062F-1BEB-DE4C-B7EE-C552C9D45F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8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FDC66DB8-29BC-5940-A721-40F1002145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DE27C859-478F-3648-8A9D-2C85DBDCAC0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58EA1144-CFD8-1D47-B430-7014F576043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96EDC73C-5A3C-014E-8E52-04CAFCA9B20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E88681-53A8-3B45-B80A-372EDFB53883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EDA7D8BF-DF37-704F-B77F-7E40752ACE25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5026DBD8-54A3-1446-9D3B-BA2B38460F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E8AA3569-5054-7D47-AB14-BCFB0440D0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Заголовок 31">
            <a:extLst>
              <a:ext uri="{FF2B5EF4-FFF2-40B4-BE49-F238E27FC236}">
                <a16:creationId xmlns:a16="http://schemas.microsoft.com/office/drawing/2014/main" id="{76942483-EB13-0A4B-8060-DB65024C29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66FAD63B-F743-0F47-BBE3-D773176670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11057971" cy="3745092"/>
          </a:xfrm>
        </p:spPr>
        <p:txBody>
          <a:bodyPr lIns="0" tIns="0" rIns="0" numCol="3" spcCol="25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300" dirty="0">
                <a:latin typeface="HSE Sans" panose="02000000000000000000" pitchFamily="2" charset="0"/>
              </a:rPr>
              <a:t>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</a:t>
            </a:r>
          </a:p>
        </p:txBody>
      </p:sp>
      <p:sp>
        <p:nvSpPr>
          <p:cNvPr id="18" name="Текст 39">
            <a:extLst>
              <a:ext uri="{FF2B5EF4-FFF2-40B4-BE49-F238E27FC236}">
                <a16:creationId xmlns:a16="http://schemas.microsoft.com/office/drawing/2014/main" id="{8A048480-30C9-044E-8C2E-0F67398FE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18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0E78CA68-7A0C-CF41-9AC6-A547FB9EC3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45DC512A-A23B-B24D-A1F6-6793976867CF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21F91649-DF0F-5F45-A43B-2CED9ACDD04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3137B760-1A50-1845-B7F2-1EF31C71C72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ECCF8F-5855-7943-B503-5573887A534D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FB81B23D-CDD8-E64C-9887-3540F7EE1C4B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C2D710AE-3CBE-5940-A7EB-F96132E659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FCC5A33D-0A3C-F140-B745-367744A5F3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5163BE0A-A745-414A-AF21-D968BD69D2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B3D47CF6-5FC1-2346-8894-A7CC39063DE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CD14B8F3-89C2-9F45-809E-D1EAF85AC5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9892" y="2379663"/>
            <a:ext cx="5383968" cy="345179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200" dirty="0">
                <a:solidFill>
                  <a:srgbClr val="102D69"/>
                </a:solidFill>
                <a:latin typeface="HSE Sans" panose="02000000000000000000" pitchFamily="2" charset="0"/>
              </a:rPr>
              <a:t>Небольшую фразу, с важной информацией, можно выделить, набрав ее более крупным кеглем, чем обычный  текст. Делать это часто не рекомендуется.</a:t>
            </a:r>
          </a:p>
          <a:p>
            <a:pPr lvl="0"/>
            <a:endParaRPr lang="ru-RU" dirty="0"/>
          </a:p>
        </p:txBody>
      </p:sp>
      <p:sp>
        <p:nvSpPr>
          <p:cNvPr id="24" name="Текст 39">
            <a:extLst>
              <a:ext uri="{FF2B5EF4-FFF2-40B4-BE49-F238E27FC236}">
                <a16:creationId xmlns:a16="http://schemas.microsoft.com/office/drawing/2014/main" id="{3BE4279A-8109-B244-B721-18F10C696B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5" name="Заголовок 31">
            <a:extLst>
              <a:ext uri="{FF2B5EF4-FFF2-40B4-BE49-F238E27FC236}">
                <a16:creationId xmlns:a16="http://schemas.microsoft.com/office/drawing/2014/main" id="{B32DC3D4-97A5-3E4F-A29B-422D5E3129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79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E89D752-CAC6-0943-9A3D-4C52DBF50C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64D89E64-93BB-044D-B3D4-8F2679C5CA4C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D0C3B169-866D-C645-AF76-00F8C2A97E9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FDDF48AB-D8AE-0E42-A544-8EA5B8744778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DF89EC-1E7C-3B40-85F4-6D19A7D29AC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019D6862-BD52-734D-9E19-38C147CA2D2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A9BD5ADD-B3F2-C342-82F7-83683F040D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4F15CBC0-FC8B-744E-95A7-C9863CDC31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BC3B54AA-A0BD-E646-B3B7-C0E724D26D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B3F16318-C9C3-B948-A508-4BC53D0B7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23B3E5FB-BBCE-4149-AD9A-8CAB06CC9F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658542D3-7E45-6E46-8039-27C4C43DD6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57965DCA-4776-7546-97FD-A69317A34CF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11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11D7C3EB-CCEB-E142-9753-8B2D75A0A8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527C9F89-51CC-D243-9351-73AB081DB944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F09EE119-6C80-E846-95F9-BB3907664128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C0A681B-44BF-6A46-98D8-483EF13B9114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5A5D7C-EB12-9D4D-A99A-4B26C81B738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D4C3D74D-BE91-9547-ADCA-ACCE93C1878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3E0AB43B-5E98-6042-A282-C61E0C5A3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7388A8DF-D130-5445-A3F8-F96E1202BA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02CBC466-1703-7541-94E4-AC76F4E6D9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5812BF3C-1D24-3640-84D2-BFFCA525AE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BCBBDD44-9DC9-F74E-979F-120A7BBD4EE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7C68DF7B-E804-E44B-83DF-5DC36AF76F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8" y="1447064"/>
            <a:ext cx="4322762" cy="703205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графика. Обратите внимание, что название графика набирается меньшим кеглем, чем заголовок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8" name="Текст 35">
            <a:extLst>
              <a:ext uri="{FF2B5EF4-FFF2-40B4-BE49-F238E27FC236}">
                <a16:creationId xmlns:a16="http://schemas.microsoft.com/office/drawing/2014/main" id="{89E931D8-2901-A54D-86EA-096E47B818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8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фр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con&#10;&#10;Description automatically generated">
            <a:extLst>
              <a:ext uri="{FF2B5EF4-FFF2-40B4-BE49-F238E27FC236}">
                <a16:creationId xmlns:a16="http://schemas.microsoft.com/office/drawing/2014/main" id="{E9A64721-E55E-8749-B29E-51DD895593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7" name="Straight Connector 19">
            <a:extLst>
              <a:ext uri="{FF2B5EF4-FFF2-40B4-BE49-F238E27FC236}">
                <a16:creationId xmlns:a16="http://schemas.microsoft.com/office/drawing/2014/main" id="{B0C162B7-B84F-874A-960E-31F512518C6E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1">
            <a:extLst>
              <a:ext uri="{FF2B5EF4-FFF2-40B4-BE49-F238E27FC236}">
                <a16:creationId xmlns:a16="http://schemas.microsoft.com/office/drawing/2014/main" id="{1CB321BB-9FE3-294F-85D8-AA7DC75CA4AF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5">
            <a:extLst>
              <a:ext uri="{FF2B5EF4-FFF2-40B4-BE49-F238E27FC236}">
                <a16:creationId xmlns:a16="http://schemas.microsoft.com/office/drawing/2014/main" id="{0A610A45-8712-8A45-AFB3-931CF468EC3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460EF6-ECAD-8941-8132-1B3E005D606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1" name="Straight Connector 59">
            <a:extLst>
              <a:ext uri="{FF2B5EF4-FFF2-40B4-BE49-F238E27FC236}">
                <a16:creationId xmlns:a16="http://schemas.microsoft.com/office/drawing/2014/main" id="{41AE56A2-5FAA-FD44-AE1A-338E1E304184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37">
            <a:extLst>
              <a:ext uri="{FF2B5EF4-FFF2-40B4-BE49-F238E27FC236}">
                <a16:creationId xmlns:a16="http://schemas.microsoft.com/office/drawing/2014/main" id="{D9986185-6D5E-FD48-A5CA-AF2D5B58A3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3" name="Текст 39">
            <a:extLst>
              <a:ext uri="{FF2B5EF4-FFF2-40B4-BE49-F238E27FC236}">
                <a16:creationId xmlns:a16="http://schemas.microsoft.com/office/drawing/2014/main" id="{5DBFD327-E3A8-944A-AABF-7D813AD0F1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D206FCE0-05C3-2C45-A7D6-1FC287C017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3B28B62E-5EE9-834C-9BB6-BD66079B81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4" name="Текст 35">
            <a:extLst>
              <a:ext uri="{FF2B5EF4-FFF2-40B4-BE49-F238E27FC236}">
                <a16:creationId xmlns:a16="http://schemas.microsoft.com/office/drawing/2014/main" id="{621215DE-C1FD-2B4C-B236-AF679CF906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5076" y="4103994"/>
            <a:ext cx="2758143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5" name="Текст 35">
            <a:extLst>
              <a:ext uri="{FF2B5EF4-FFF2-40B4-BE49-F238E27FC236}">
                <a16:creationId xmlns:a16="http://schemas.microsoft.com/office/drawing/2014/main" id="{8BC2F90D-0CE0-574C-A7C1-EAA3E6F1AB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47007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6" name="Текст 35">
            <a:extLst>
              <a:ext uri="{FF2B5EF4-FFF2-40B4-BE49-F238E27FC236}">
                <a16:creationId xmlns:a16="http://schemas.microsoft.com/office/drawing/2014/main" id="{239E188B-2696-8A48-9F8A-36223EEF6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18938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379BF4C6-F899-294C-B88E-8363AFBEEC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076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152</a:t>
            </a:r>
            <a:endParaRPr lang="ru-RU" dirty="0"/>
          </a:p>
        </p:txBody>
      </p:sp>
      <p:sp>
        <p:nvSpPr>
          <p:cNvPr id="29" name="Текст 27">
            <a:extLst>
              <a:ext uri="{FF2B5EF4-FFF2-40B4-BE49-F238E27FC236}">
                <a16:creationId xmlns:a16="http://schemas.microsoft.com/office/drawing/2014/main" id="{DE7F352B-F6D9-B545-A835-443A55956E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7007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95</a:t>
            </a:r>
            <a:endParaRPr lang="ru-RU" dirty="0"/>
          </a:p>
        </p:txBody>
      </p:sp>
      <p:sp>
        <p:nvSpPr>
          <p:cNvPr id="30" name="Текст 27">
            <a:extLst>
              <a:ext uri="{FF2B5EF4-FFF2-40B4-BE49-F238E27FC236}">
                <a16:creationId xmlns:a16="http://schemas.microsoft.com/office/drawing/2014/main" id="{D1D5AF9F-C1B0-7842-8789-1DB8963D9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18938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284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05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5425806-16DD-844E-927C-26E7143A9E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6" name="Straight Connector 19">
            <a:extLst>
              <a:ext uri="{FF2B5EF4-FFF2-40B4-BE49-F238E27FC236}">
                <a16:creationId xmlns:a16="http://schemas.microsoft.com/office/drawing/2014/main" id="{479746FF-3282-DF46-9D7C-D80431604A55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51B44297-B0E7-D74D-B291-D39A0D468B42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5">
            <a:extLst>
              <a:ext uri="{FF2B5EF4-FFF2-40B4-BE49-F238E27FC236}">
                <a16:creationId xmlns:a16="http://schemas.microsoft.com/office/drawing/2014/main" id="{0EA4A057-F0CB-E04F-B472-4A1ABFB64C66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4502F5-56EE-354B-A3B1-E79F8B00517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0" name="Straight Connector 59">
            <a:extLst>
              <a:ext uri="{FF2B5EF4-FFF2-40B4-BE49-F238E27FC236}">
                <a16:creationId xmlns:a16="http://schemas.microsoft.com/office/drawing/2014/main" id="{A80E0956-5C10-CC40-A426-CBD2E0C4158E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37">
            <a:extLst>
              <a:ext uri="{FF2B5EF4-FFF2-40B4-BE49-F238E27FC236}">
                <a16:creationId xmlns:a16="http://schemas.microsoft.com/office/drawing/2014/main" id="{6EC59AAD-5962-8D49-BF4D-7DA5D57307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2" name="Текст 39">
            <a:extLst>
              <a:ext uri="{FF2B5EF4-FFF2-40B4-BE49-F238E27FC236}">
                <a16:creationId xmlns:a16="http://schemas.microsoft.com/office/drawing/2014/main" id="{49041ACC-EEF4-D34B-A7DE-87B1AF2ED3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BF93B2CC-81A4-0943-AF6C-C865767929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22">
            <a:extLst>
              <a:ext uri="{FF2B5EF4-FFF2-40B4-BE49-F238E27FC236}">
                <a16:creationId xmlns:a16="http://schemas.microsoft.com/office/drawing/2014/main" id="{51340CB4-0355-3640-A212-F684523CDC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5"/>
            <a:ext cx="11058065" cy="30777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8C6F2EA4-CEDC-324C-9C06-8713118041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19" name="Таблица 18">
            <a:extLst>
              <a:ext uri="{FF2B5EF4-FFF2-40B4-BE49-F238E27FC236}">
                <a16:creationId xmlns:a16="http://schemas.microsoft.com/office/drawing/2014/main" id="{7B291085-A9B9-D842-B1A7-96258FAF012C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1984076"/>
            <a:ext cx="11058527" cy="351957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16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259ABC72-D738-1143-BF2A-D85AE9A4F7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237A1E42-2FC3-8841-8C41-992C5BC2368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47503EA0-3883-E24D-9EB8-7B617518292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E0144DF2-9891-324D-B34E-AFA025FBCBF9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3F65D6-1072-F140-B6A5-758D7B595A9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5F1F09D4-22FA-7B4B-9488-F8FDDCC2D44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44D0326E-FD7A-3541-A998-62A1C30E27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279CCCA0-F959-5245-8321-106D3C5E83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8B839C6B-8494-8841-9714-4C8F710F84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8" name="Текст 22">
            <a:extLst>
              <a:ext uri="{FF2B5EF4-FFF2-40B4-BE49-F238E27FC236}">
                <a16:creationId xmlns:a16="http://schemas.microsoft.com/office/drawing/2014/main" id="{4D940599-2B77-CE47-91E6-CDB51ADE18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4"/>
            <a:ext cx="7617877" cy="53701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9" name="Текст 16">
            <a:extLst>
              <a:ext uri="{FF2B5EF4-FFF2-40B4-BE49-F238E27FC236}">
                <a16:creationId xmlns:a16="http://schemas.microsoft.com/office/drawing/2014/main" id="{A7333712-9DED-4F4B-B209-2F13075EDB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20" name="Таблица 18">
            <a:extLst>
              <a:ext uri="{FF2B5EF4-FFF2-40B4-BE49-F238E27FC236}">
                <a16:creationId xmlns:a16="http://schemas.microsoft.com/office/drawing/2014/main" id="{DD467C42-8209-B740-8419-DBB6A6F7D5EE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2208362"/>
            <a:ext cx="7617895" cy="3295290"/>
          </a:xfrm>
        </p:spPr>
        <p:txBody>
          <a:bodyPr/>
          <a:lstStyle/>
          <a:p>
            <a:endParaRPr lang="ru-RU"/>
          </a:p>
        </p:txBody>
      </p:sp>
      <p:sp>
        <p:nvSpPr>
          <p:cNvPr id="21" name="Текст 35">
            <a:extLst>
              <a:ext uri="{FF2B5EF4-FFF2-40B4-BE49-F238E27FC236}">
                <a16:creationId xmlns:a16="http://schemas.microsoft.com/office/drawing/2014/main" id="{B4309850-76EA-224C-A9E2-B6BBDBF99D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86807" y="2208363"/>
            <a:ext cx="2930666" cy="2570672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7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F8FDE-7383-E947-8568-FF6B7A77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E6541-45CA-8B42-98B4-D42737B85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0645B-C5D9-8544-BBF2-E4A13F8E4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3DFB-8595-A44B-9F09-A50FA310E559}" type="datetimeFigureOut">
              <a:rPr lang="en-RU" smtClean="0"/>
              <a:t>04/24/2022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52289-7F57-544F-95EE-F8B2E1062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C5F56-F795-5643-ABE3-DDED21869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F133-126C-5944-A0E4-6A9616EDC0D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7850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56" r:id="rId9"/>
    <p:sldLayoutId id="2147483658" r:id="rId10"/>
    <p:sldLayoutId id="2147483657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haringskillsapp.azurewebsites.net/cha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sharingskills@sharingskills.xyz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jpe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eg"/><Relationship Id="rId9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e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v2FG3ic_Nv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attburkedev.com/ios-and-android-push-notifications-with-pushsharp/" TargetMode="External"/><Relationship Id="rId3" Type="http://schemas.openxmlformats.org/officeDocument/2006/relationships/hyperlink" Target="https://ru.wikipedia.org/wiki/&#1050;&#1083;&#1080;&#1077;&#1085;&#1090;_&#8212;_&#1089;&#1077;&#1088;&#1074;&#1077;&#1088;" TargetMode="External"/><Relationship Id="rId7" Type="http://schemas.openxmlformats.org/officeDocument/2006/relationships/hyperlink" Target="https://habr.com/ru/post/178775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tanit.com/sharp/aspnet5" TargetMode="External"/><Relationship Id="rId5" Type="http://schemas.openxmlformats.org/officeDocument/2006/relationships/hyperlink" Target="https://medium.com/net-core/deploy-an-asp-net-core-app-with-ef-core-and-sql-server-to-azure-e11df41a4804" TargetMode="External"/><Relationship Id="rId4" Type="http://schemas.openxmlformats.org/officeDocument/2006/relationships/hyperlink" Target="https://habr.com/ru/post/483202/" TargetMode="External"/><Relationship Id="rId9" Type="http://schemas.openxmlformats.org/officeDocument/2006/relationships/hyperlink" Target="https://docs.microsoft.com/en-us/aspnet/signalr/overview/getting-started/introduction-to-signalr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95C0D-D7DC-EF40-9E45-F5F0A4817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967" y="2404670"/>
            <a:ext cx="8116033" cy="1978323"/>
          </a:xfrm>
        </p:spPr>
        <p:txBody>
          <a:bodyPr>
            <a:normAutofit fontScale="90000"/>
          </a:bodyPr>
          <a:lstStyle/>
          <a:p>
            <a:r>
              <a:rPr lang="ru-RU" dirty="0"/>
              <a:t>Клиент-серверное приложение для обмена навыками и услугами для студентов НИУ ВШЭ. Серверная часть.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dirty="0"/>
              <a:t>Факультет Компьютерных Наук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D49EC-434A-5443-AC3F-85F01995E6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Департамент программной инженерии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FAE0FA-3CAF-BA4B-8F9F-5FEF3C2F3CC6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pPr algn="ctr"/>
            <a:r>
              <a:rPr lang="ru-RU" dirty="0"/>
              <a:t>Москва 2022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4AFB2BF-A7AB-5648-ADCD-2A7F1BD358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36293" y="4295699"/>
            <a:ext cx="2957805" cy="1709897"/>
          </a:xfrm>
        </p:spPr>
        <p:txBody>
          <a:bodyPr>
            <a:normAutofit fontScale="40000" lnSpcReduction="20000"/>
          </a:bodyPr>
          <a:lstStyle/>
          <a:p>
            <a:pPr eaLnBrk="1" hangingPunct="1"/>
            <a:r>
              <a:rPr lang="ru-RU" sz="3900" dirty="0">
                <a:ea typeface="+mj-ea"/>
                <a:cs typeface="+mj-cs"/>
              </a:rPr>
              <a:t>Выполнил</a:t>
            </a:r>
            <a:r>
              <a:rPr lang="en-US" sz="3900" dirty="0">
                <a:ea typeface="+mj-ea"/>
                <a:cs typeface="+mj-cs"/>
              </a:rPr>
              <a:t>:</a:t>
            </a:r>
          </a:p>
          <a:p>
            <a:pPr eaLnBrk="1" hangingPunct="1"/>
            <a:r>
              <a:rPr lang="ru-RU" sz="3900" dirty="0">
                <a:ea typeface="+mj-ea"/>
                <a:cs typeface="+mj-cs"/>
              </a:rPr>
              <a:t>студент группы БПИ19</a:t>
            </a:r>
            <a:r>
              <a:rPr lang="en-US" sz="3900" dirty="0">
                <a:ea typeface="+mj-ea"/>
                <a:cs typeface="+mj-cs"/>
              </a:rPr>
              <a:t>1 </a:t>
            </a:r>
            <a:endParaRPr lang="ru-RU" sz="3900" dirty="0">
              <a:ea typeface="+mj-ea"/>
              <a:cs typeface="+mj-cs"/>
            </a:endParaRPr>
          </a:p>
          <a:p>
            <a:pPr eaLnBrk="1" hangingPunct="1"/>
            <a:r>
              <a:rPr lang="ru-RU" sz="3900" b="1" dirty="0">
                <a:ea typeface="+mj-ea"/>
                <a:cs typeface="+mj-cs"/>
              </a:rPr>
              <a:t>Царёв Кирилл Дмитриевич</a:t>
            </a:r>
            <a:endParaRPr lang="en-US" sz="3900" b="1" dirty="0">
              <a:ea typeface="+mj-ea"/>
              <a:cs typeface="+mj-cs"/>
            </a:endParaRPr>
          </a:p>
          <a:p>
            <a:pPr eaLnBrk="1" hangingPunct="1"/>
            <a:endParaRPr lang="ru-RU" sz="3900" b="1" dirty="0">
              <a:ea typeface="+mj-ea"/>
              <a:cs typeface="+mj-cs"/>
            </a:endParaRPr>
          </a:p>
          <a:p>
            <a:pPr eaLnBrk="1" hangingPunct="1"/>
            <a:r>
              <a:rPr lang="ru-RU" sz="3900" dirty="0">
                <a:ea typeface="+mj-ea"/>
                <a:cs typeface="+mj-cs"/>
              </a:rPr>
              <a:t>Научный руководитель:</a:t>
            </a:r>
          </a:p>
          <a:p>
            <a:pPr eaLnBrk="1" hangingPunct="1"/>
            <a:r>
              <a:rPr lang="ru-RU" sz="3900" dirty="0">
                <a:ea typeface="+mj-ea"/>
                <a:cs typeface="+mj-cs"/>
              </a:rPr>
              <a:t>Преподаватель департамента </a:t>
            </a:r>
          </a:p>
          <a:p>
            <a:pPr eaLnBrk="1" hangingPunct="1"/>
            <a:r>
              <a:rPr lang="ru-RU" sz="3900" dirty="0">
                <a:ea typeface="+mj-ea"/>
                <a:cs typeface="+mj-cs"/>
              </a:rPr>
              <a:t>Программной инженерии, </a:t>
            </a:r>
          </a:p>
          <a:p>
            <a:pPr eaLnBrk="1" hangingPunct="1"/>
            <a:r>
              <a:rPr lang="ru-RU" sz="3900" b="1" dirty="0">
                <a:ea typeface="+mj-ea"/>
                <a:cs typeface="+mj-cs"/>
              </a:rPr>
              <a:t>Степанов Андрей Николаевич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2325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26" y="1386587"/>
            <a:ext cx="5261521" cy="388513"/>
          </a:xfrm>
        </p:spPr>
        <p:txBody>
          <a:bodyPr>
            <a:noAutofit/>
          </a:bodyPr>
          <a:lstStyle/>
          <a:p>
            <a:r>
              <a:rPr lang="ru-RU" dirty="0"/>
              <a:t>Присваивание статуса модератора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ru-RU" dirty="0"/>
              <a:t>Департамент программной инженерии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2" y="548720"/>
            <a:ext cx="2568413" cy="408109"/>
          </a:xfrm>
        </p:spPr>
        <p:txBody>
          <a:bodyPr/>
          <a:lstStyle/>
          <a:p>
            <a:pPr algn="ctr"/>
            <a:r>
              <a:rPr lang="ru-RU" dirty="0"/>
              <a:t>Клиент-серверное приложение для обмена навыками и услугами для студентов НИУ ВШЭ. Серверная часть.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180882" cy="408109"/>
          </a:xfrm>
        </p:spPr>
        <p:txBody>
          <a:bodyPr/>
          <a:lstStyle/>
          <a:p>
            <a:r>
              <a:rPr lang="ru-RU" dirty="0"/>
              <a:t>Присваивание статуса модератора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904662-B442-4357-8C5B-D2250BA32017}"/>
              </a:ext>
            </a:extLst>
          </p:cNvPr>
          <p:cNvSpPr txBox="1"/>
          <p:nvPr/>
        </p:nvSpPr>
        <p:spPr>
          <a:xfrm>
            <a:off x="410385" y="2073302"/>
            <a:ext cx="6097554" cy="361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spcBef>
                <a:spcPts val="600"/>
              </a:spcBef>
            </a:pPr>
            <a:r>
              <a:rPr lang="ru-RU" sz="1600" dirty="0">
                <a:solidFill>
                  <a:srgbClr val="0E2D69"/>
                </a:solidFill>
              </a:rPr>
              <a:t>Для борьбы с неприемлемыми комментариями был реализован класс для автоматической цензуры текста. Но так как любую машину можно обойти, было принято решение, в помощь авто цензуре добавить возможность ручной цензуры самими пользователями. Для этого им необходимо получить статус модератора.</a:t>
            </a:r>
          </a:p>
          <a:p>
            <a:pPr indent="450215" algn="just">
              <a:spcBef>
                <a:spcPts val="600"/>
              </a:spcBef>
            </a:pPr>
            <a:r>
              <a:rPr lang="ru-RU" sz="1600" dirty="0">
                <a:solidFill>
                  <a:srgbClr val="0E2D69"/>
                </a:solidFill>
              </a:rPr>
              <a:t>Для того, чтобы получить статус модератора, пользователю не нужно ничего делать. Достаточно просто пользоваться приложением и получать отзывы от других пользователей. В </a:t>
            </a:r>
            <a:r>
              <a:rPr lang="en-US" sz="1600" dirty="0">
                <a:solidFill>
                  <a:srgbClr val="0E2D69"/>
                </a:solidFill>
              </a:rPr>
              <a:t>POST</a:t>
            </a:r>
            <a:r>
              <a:rPr lang="ru-RU" sz="1600" dirty="0">
                <a:solidFill>
                  <a:srgbClr val="0E2D69"/>
                </a:solidFill>
              </a:rPr>
              <a:t>-запросе (</a:t>
            </a:r>
            <a:r>
              <a:rPr lang="en-US" sz="1600" dirty="0" err="1">
                <a:solidFill>
                  <a:srgbClr val="0E2D69"/>
                </a:solidFill>
              </a:rPr>
              <a:t>PostFeedback</a:t>
            </a:r>
            <a:r>
              <a:rPr lang="ru-RU" sz="1600" dirty="0">
                <a:solidFill>
                  <a:srgbClr val="0E2D69"/>
                </a:solidFill>
              </a:rPr>
              <a:t>) каждый раз при добавлении нового отзыва для получателя отзыва проверяются условия (</a:t>
            </a:r>
            <a:r>
              <a:rPr lang="ru-RU" sz="1600" b="1" dirty="0">
                <a:solidFill>
                  <a:srgbClr val="0E2D69"/>
                </a:solidFill>
              </a:rPr>
              <a:t>количество оценок больше 5 и средняя оценка больше 3.5</a:t>
            </a:r>
            <a:r>
              <a:rPr lang="ru-RU" sz="1600" dirty="0">
                <a:solidFill>
                  <a:srgbClr val="0E2D69"/>
                </a:solidFill>
              </a:rPr>
              <a:t>). При удовлетворении условий, у пользователя меняется флаг (</a:t>
            </a:r>
            <a:r>
              <a:rPr lang="ru-RU" sz="1600" dirty="0" err="1">
                <a:solidFill>
                  <a:srgbClr val="0E2D69"/>
                </a:solidFill>
              </a:rPr>
              <a:t>IsModer</a:t>
            </a:r>
            <a:r>
              <a:rPr lang="ru-RU" sz="1600" dirty="0">
                <a:solidFill>
                  <a:srgbClr val="0E2D69"/>
                </a:solidFill>
              </a:rPr>
              <a:t>) на </a:t>
            </a:r>
            <a:r>
              <a:rPr lang="en-US" sz="1600" dirty="0">
                <a:solidFill>
                  <a:srgbClr val="0E2D69"/>
                </a:solidFill>
              </a:rPr>
              <a:t>true</a:t>
            </a:r>
            <a:r>
              <a:rPr lang="ru-RU" sz="1600" dirty="0">
                <a:solidFill>
                  <a:srgbClr val="0E2D69"/>
                </a:solidFill>
              </a:rPr>
              <a:t>, и ему становятся доступны функции модератора.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6138E37-BE57-40F8-9FD6-D9E8FE52F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883" y="1775100"/>
            <a:ext cx="1754518" cy="159003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DF346BC-0018-4FD3-B99C-4EEA35509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6220" y="3365132"/>
            <a:ext cx="4925395" cy="217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833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26" y="1386587"/>
            <a:ext cx="5639866" cy="388513"/>
          </a:xfrm>
        </p:spPr>
        <p:txBody>
          <a:bodyPr>
            <a:noAutofit/>
          </a:bodyPr>
          <a:lstStyle/>
          <a:p>
            <a:r>
              <a:rPr lang="ru-RU" dirty="0"/>
              <a:t>Алгоритм автоматической цензуры текста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ru-RU" dirty="0"/>
              <a:t>Департамент программной инженерии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2" y="548720"/>
            <a:ext cx="2568413" cy="408109"/>
          </a:xfrm>
        </p:spPr>
        <p:txBody>
          <a:bodyPr/>
          <a:lstStyle/>
          <a:p>
            <a:pPr algn="ctr"/>
            <a:r>
              <a:rPr lang="ru-RU" dirty="0"/>
              <a:t>Клиент-серверное приложение для обмена навыками и услугами для студентов НИУ ВШЭ. Серверная часть.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370924" cy="408109"/>
          </a:xfrm>
        </p:spPr>
        <p:txBody>
          <a:bodyPr/>
          <a:lstStyle/>
          <a:p>
            <a:r>
              <a:rPr lang="ru-RU" dirty="0"/>
              <a:t>Алгоритм автоматической цензуры текста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904662-B442-4357-8C5B-D2250BA32017}"/>
              </a:ext>
            </a:extLst>
          </p:cNvPr>
          <p:cNvSpPr txBox="1"/>
          <p:nvPr/>
        </p:nvSpPr>
        <p:spPr>
          <a:xfrm>
            <a:off x="410385" y="1810075"/>
            <a:ext cx="11327525" cy="3693319"/>
          </a:xfrm>
          <a:prstGeom prst="rect">
            <a:avLst/>
          </a:prstGeom>
          <a:noFill/>
        </p:spPr>
        <p:txBody>
          <a:bodyPr wrap="square" numCol="2" spcCol="360000">
            <a:spAutoFit/>
          </a:bodyPr>
          <a:lstStyle/>
          <a:p>
            <a:pPr indent="450215" algn="just">
              <a:spcBef>
                <a:spcPts val="600"/>
              </a:spcBef>
            </a:pPr>
            <a:r>
              <a:rPr lang="ru-RU" sz="1600" dirty="0">
                <a:solidFill>
                  <a:srgbClr val="0E2D69"/>
                </a:solidFill>
              </a:rPr>
              <a:t>Для реализации алгоритма цензуры текста был создан соответствующий программный класс (</a:t>
            </a:r>
            <a:r>
              <a:rPr lang="en-US" sz="1600" b="1" dirty="0">
                <a:solidFill>
                  <a:srgbClr val="0E2D69"/>
                </a:solidFill>
              </a:rPr>
              <a:t>Censorship</a:t>
            </a:r>
            <a:r>
              <a:rPr lang="ru-RU" sz="1600" dirty="0">
                <a:solidFill>
                  <a:srgbClr val="0E2D69"/>
                </a:solidFill>
              </a:rPr>
              <a:t>). Цензура работает только на русский язык.</a:t>
            </a:r>
          </a:p>
          <a:p>
            <a:pPr indent="450215" algn="just">
              <a:spcBef>
                <a:spcPts val="600"/>
              </a:spcBef>
            </a:pPr>
            <a:r>
              <a:rPr lang="ru-RU" sz="1600" dirty="0">
                <a:solidFill>
                  <a:srgbClr val="0E2D69"/>
                </a:solidFill>
              </a:rPr>
              <a:t>В нем присутствует список запрещенных нецензурных слов, которые будут заменяться на звездочки. Но пользователь может изменять некоторые буквы на другие символы, чтобы цензура не срабатывала (например, а = @). Такой вариант тоже предусмотрен алгоритмом, и для этого в классе присутствует словарь с вариантами написания одних и тех же букв.</a:t>
            </a:r>
          </a:p>
          <a:p>
            <a:pPr indent="450215" algn="just">
              <a:spcBef>
                <a:spcPts val="600"/>
              </a:spcBef>
            </a:pPr>
            <a:r>
              <a:rPr lang="ru-RU" sz="1600" dirty="0">
                <a:solidFill>
                  <a:srgbClr val="0E2D69"/>
                </a:solidFill>
              </a:rPr>
              <a:t>Теперь перейдем к методу, выполняющему непосредственную цензуру текста (</a:t>
            </a:r>
            <a:r>
              <a:rPr lang="ru-RU" sz="1600" b="1" dirty="0" err="1">
                <a:solidFill>
                  <a:srgbClr val="0E2D69"/>
                </a:solidFill>
              </a:rPr>
              <a:t>DoCensorship</a:t>
            </a:r>
            <a:r>
              <a:rPr lang="ru-RU" sz="1600" dirty="0">
                <a:solidFill>
                  <a:srgbClr val="0E2D69"/>
                </a:solidFill>
              </a:rPr>
              <a:t>). В качестве входного параметра ему передается строка для цензуры. Сначала производятся подготовительные действия (текст переводится </a:t>
            </a:r>
            <a:r>
              <a:rPr lang="ru-RU" sz="1600" b="1" dirty="0">
                <a:solidFill>
                  <a:srgbClr val="0E2D69"/>
                </a:solidFill>
              </a:rPr>
              <a:t>в нижний регистр</a:t>
            </a:r>
            <a:r>
              <a:rPr lang="ru-RU" sz="1600" dirty="0">
                <a:solidFill>
                  <a:srgbClr val="0E2D69"/>
                </a:solidFill>
              </a:rPr>
              <a:t>, и все буквы, имеющие похожее написание, </a:t>
            </a:r>
            <a:r>
              <a:rPr lang="ru-RU" sz="1600" b="1" dirty="0">
                <a:solidFill>
                  <a:srgbClr val="0E2D69"/>
                </a:solidFill>
              </a:rPr>
              <a:t>меняются</a:t>
            </a:r>
            <a:r>
              <a:rPr lang="ru-RU" sz="1600" dirty="0">
                <a:solidFill>
                  <a:srgbClr val="0E2D69"/>
                </a:solidFill>
              </a:rPr>
              <a:t> на буквы из русского алфавита). Затем для каждого нецензурного слова из списка проходимся по отрезкам текста, равным длине этого слова. Если отрезок оказался запрещенным словом, то </a:t>
            </a:r>
            <a:r>
              <a:rPr lang="ru-RU" sz="1600" b="1" dirty="0">
                <a:solidFill>
                  <a:srgbClr val="0E2D69"/>
                </a:solidFill>
              </a:rPr>
              <a:t>заменяем</a:t>
            </a:r>
            <a:r>
              <a:rPr lang="ru-RU" sz="1600" dirty="0">
                <a:solidFill>
                  <a:srgbClr val="0E2D69"/>
                </a:solidFill>
              </a:rPr>
              <a:t> его на звездочки (***).</a:t>
            </a:r>
          </a:p>
          <a:p>
            <a:pPr indent="450215" algn="just">
              <a:spcBef>
                <a:spcPts val="600"/>
              </a:spcBef>
            </a:pPr>
            <a:r>
              <a:rPr lang="ru-RU" sz="1600" dirty="0">
                <a:solidFill>
                  <a:srgbClr val="0E2D69"/>
                </a:solidFill>
              </a:rPr>
              <a:t>Но люди могут слегка изменять сами слова (например, банан = </a:t>
            </a:r>
            <a:r>
              <a:rPr lang="ru-RU" sz="1600" dirty="0" err="1">
                <a:solidFill>
                  <a:srgbClr val="0E2D69"/>
                </a:solidFill>
              </a:rPr>
              <a:t>бонан</a:t>
            </a:r>
            <a:r>
              <a:rPr lang="ru-RU" sz="1600" dirty="0">
                <a:solidFill>
                  <a:srgbClr val="0E2D69"/>
                </a:solidFill>
              </a:rPr>
              <a:t>). Для этого алгоритм находит </a:t>
            </a:r>
            <a:r>
              <a:rPr lang="ru-RU" sz="1600" b="1" dirty="0">
                <a:solidFill>
                  <a:srgbClr val="0E2D69"/>
                </a:solidFill>
              </a:rPr>
              <a:t>расстояние Левенштейна</a:t>
            </a:r>
            <a:r>
              <a:rPr lang="ru-RU" sz="1600" dirty="0">
                <a:solidFill>
                  <a:srgbClr val="0E2D69"/>
                </a:solidFill>
              </a:rPr>
              <a:t>, которое показывает степень похожести слов. Таким образом, считается, что слово запрещено, если расстояние Левенштейна меньше 25% длины слова.</a:t>
            </a:r>
          </a:p>
          <a:p>
            <a:pPr indent="450215" algn="just">
              <a:spcBef>
                <a:spcPts val="600"/>
              </a:spcBef>
            </a:pPr>
            <a:r>
              <a:rPr lang="ru-RU" sz="1600" dirty="0">
                <a:solidFill>
                  <a:srgbClr val="0E2D69"/>
                </a:solidFill>
              </a:rPr>
              <a:t>Данная автоматическая цензура используется в комментариях отзывов и в графе “О себе” личных данных пользователя.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54C027-42BF-49AD-9C3D-989918C38E3C}"/>
              </a:ext>
            </a:extLst>
          </p:cNvPr>
          <p:cNvSpPr txBox="1"/>
          <p:nvPr/>
        </p:nvSpPr>
        <p:spPr>
          <a:xfrm>
            <a:off x="3255991" y="5600336"/>
            <a:ext cx="2216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800" dirty="0">
                <a:latin typeface="HSE Sans" panose="02000000000000000000" pitchFamily="2" charset="0"/>
              </a:rPr>
              <a:t>Банан -</a:t>
            </a:r>
            <a:r>
              <a:rPr lang="en-US" sz="2800" dirty="0">
                <a:latin typeface="HSE Sans" panose="02000000000000000000" pitchFamily="2" charset="0"/>
              </a:rPr>
              <a:t>&gt; </a:t>
            </a:r>
            <a:r>
              <a:rPr lang="ru-RU" sz="2800" dirty="0">
                <a:latin typeface="HSE Sans" panose="02000000000000000000" pitchFamily="2" charset="0"/>
              </a:rPr>
              <a:t>***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5247A-14C6-4956-B1AE-45704FB42FEA}"/>
              </a:ext>
            </a:extLst>
          </p:cNvPr>
          <p:cNvSpPr txBox="1"/>
          <p:nvPr/>
        </p:nvSpPr>
        <p:spPr>
          <a:xfrm>
            <a:off x="5625256" y="5600336"/>
            <a:ext cx="3640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800" dirty="0">
                <a:latin typeface="HSE Sans" panose="02000000000000000000" pitchFamily="2" charset="0"/>
              </a:rPr>
              <a:t>Б</a:t>
            </a:r>
            <a:r>
              <a:rPr lang="en-US" sz="2800" dirty="0">
                <a:latin typeface="HSE Sans" panose="02000000000000000000" pitchFamily="2" charset="0"/>
              </a:rPr>
              <a:t>@</a:t>
            </a:r>
            <a:r>
              <a:rPr lang="ru-RU" sz="2800" dirty="0" err="1">
                <a:latin typeface="HSE Sans" panose="02000000000000000000" pitchFamily="2" charset="0"/>
              </a:rPr>
              <a:t>нан</a:t>
            </a:r>
            <a:r>
              <a:rPr lang="ru-RU" sz="2800" dirty="0">
                <a:latin typeface="HSE Sans" panose="02000000000000000000" pitchFamily="2" charset="0"/>
              </a:rPr>
              <a:t> -</a:t>
            </a:r>
            <a:r>
              <a:rPr lang="en-US" sz="2800" dirty="0">
                <a:latin typeface="HSE Sans" panose="02000000000000000000" pitchFamily="2" charset="0"/>
              </a:rPr>
              <a:t>&gt; </a:t>
            </a:r>
            <a:r>
              <a:rPr lang="ru-RU" sz="2800" dirty="0">
                <a:latin typeface="HSE Sans" panose="02000000000000000000" pitchFamily="2" charset="0"/>
              </a:rPr>
              <a:t>банан -</a:t>
            </a:r>
            <a:r>
              <a:rPr lang="en-US" sz="2800" dirty="0">
                <a:latin typeface="HSE Sans" panose="02000000000000000000" pitchFamily="2" charset="0"/>
              </a:rPr>
              <a:t>&gt; </a:t>
            </a:r>
            <a:r>
              <a:rPr lang="ru-RU" sz="2800" dirty="0">
                <a:latin typeface="HSE Sans" panose="02000000000000000000" pitchFamily="2" charset="0"/>
              </a:rPr>
              <a:t>***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F48B69-EFAF-4978-9AC7-F338DE8CB43C}"/>
              </a:ext>
            </a:extLst>
          </p:cNvPr>
          <p:cNvSpPr txBox="1"/>
          <p:nvPr/>
        </p:nvSpPr>
        <p:spPr>
          <a:xfrm>
            <a:off x="2155370" y="6108909"/>
            <a:ext cx="8528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800" dirty="0" err="1">
                <a:latin typeface="HSE Sans" panose="02000000000000000000" pitchFamily="2" charset="0"/>
              </a:rPr>
              <a:t>Бонан</a:t>
            </a:r>
            <a:r>
              <a:rPr lang="ru-RU" sz="2800" dirty="0">
                <a:latin typeface="HSE Sans" panose="02000000000000000000" pitchFamily="2" charset="0"/>
              </a:rPr>
              <a:t> -</a:t>
            </a:r>
            <a:r>
              <a:rPr lang="en-US" sz="2800" dirty="0">
                <a:latin typeface="HSE Sans" panose="02000000000000000000" pitchFamily="2" charset="0"/>
              </a:rPr>
              <a:t>&gt; </a:t>
            </a:r>
            <a:r>
              <a:rPr lang="ru-RU" sz="2800" dirty="0">
                <a:latin typeface="HSE Sans" panose="02000000000000000000" pitchFamily="2" charset="0"/>
              </a:rPr>
              <a:t>(</a:t>
            </a:r>
            <a:r>
              <a:rPr lang="ru-RU" sz="2000" i="1" dirty="0" err="1">
                <a:latin typeface="HSE Sans" panose="02000000000000000000" pitchFamily="2" charset="0"/>
              </a:rPr>
              <a:t>расст</a:t>
            </a:r>
            <a:r>
              <a:rPr lang="ru-RU" sz="2000" i="1" dirty="0">
                <a:latin typeface="HSE Sans" panose="02000000000000000000" pitchFamily="2" charset="0"/>
              </a:rPr>
              <a:t>. Левенштейна меньше 25% длины слова</a:t>
            </a:r>
            <a:r>
              <a:rPr lang="ru-RU" sz="2800" dirty="0">
                <a:latin typeface="HSE Sans" panose="02000000000000000000" pitchFamily="2" charset="0"/>
              </a:rPr>
              <a:t>) -</a:t>
            </a:r>
            <a:r>
              <a:rPr lang="en-US" sz="2800" dirty="0">
                <a:latin typeface="HSE Sans" panose="02000000000000000000" pitchFamily="2" charset="0"/>
              </a:rPr>
              <a:t>&gt; </a:t>
            </a:r>
            <a:r>
              <a:rPr lang="ru-RU" sz="2800" dirty="0">
                <a:latin typeface="HSE Sans" panose="02000000000000000000" pitchFamily="2" charset="0"/>
              </a:rPr>
              <a:t>***</a:t>
            </a:r>
          </a:p>
        </p:txBody>
      </p:sp>
    </p:spTree>
    <p:extLst>
      <p:ext uri="{BB962C8B-B14F-4D97-AF65-F5344CB8AC3E}">
        <p14:creationId xmlns:p14="http://schemas.microsoft.com/office/powerpoint/2010/main" val="2763498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26" y="1386587"/>
            <a:ext cx="5261521" cy="388513"/>
          </a:xfrm>
        </p:spPr>
        <p:txBody>
          <a:bodyPr>
            <a:noAutofit/>
          </a:bodyPr>
          <a:lstStyle/>
          <a:p>
            <a:r>
              <a:rPr lang="ru-RU" dirty="0"/>
              <a:t>Чат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ru-RU" dirty="0"/>
              <a:t>Департамент программной инженерии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2" y="548720"/>
            <a:ext cx="2568413" cy="408109"/>
          </a:xfrm>
        </p:spPr>
        <p:txBody>
          <a:bodyPr/>
          <a:lstStyle/>
          <a:p>
            <a:pPr algn="ctr"/>
            <a:r>
              <a:rPr lang="ru-RU" dirty="0"/>
              <a:t>Клиент-серверное приложение для обмена навыками и услугами для студентов НИУ ВШЭ. Серверная часть.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180882" cy="408109"/>
          </a:xfrm>
        </p:spPr>
        <p:txBody>
          <a:bodyPr/>
          <a:lstStyle/>
          <a:p>
            <a:r>
              <a:rPr lang="ru-RU" dirty="0"/>
              <a:t>Чат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904662-B442-4357-8C5B-D2250BA32017}"/>
              </a:ext>
            </a:extLst>
          </p:cNvPr>
          <p:cNvSpPr txBox="1"/>
          <p:nvPr/>
        </p:nvSpPr>
        <p:spPr>
          <a:xfrm>
            <a:off x="410385" y="2073302"/>
            <a:ext cx="6097554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spcBef>
                <a:spcPts val="600"/>
              </a:spcBef>
            </a:pPr>
            <a:r>
              <a:rPr lang="ru-RU" sz="1600" dirty="0">
                <a:solidFill>
                  <a:srgbClr val="0E2D69"/>
                </a:solidFill>
              </a:rPr>
              <a:t>Глобально, внутренний чат приложения организован следующей последовательностью действий:</a:t>
            </a:r>
          </a:p>
          <a:p>
            <a:pPr lvl="0" indent="450215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rgbClr val="0E2D69"/>
                </a:solidFill>
              </a:rPr>
              <a:t>Пользователь заходит в конкретную переписку.</a:t>
            </a:r>
          </a:p>
          <a:p>
            <a:pPr lvl="0" indent="450215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rgbClr val="0E2D69"/>
                </a:solidFill>
              </a:rPr>
              <a:t>На клиенте вызывается </a:t>
            </a:r>
            <a:r>
              <a:rPr lang="en-US" sz="1600" dirty="0">
                <a:solidFill>
                  <a:srgbClr val="0E2D69"/>
                </a:solidFill>
              </a:rPr>
              <a:t>GET</a:t>
            </a:r>
            <a:r>
              <a:rPr lang="ru-RU" sz="1600" dirty="0">
                <a:solidFill>
                  <a:srgbClr val="0E2D69"/>
                </a:solidFill>
              </a:rPr>
              <a:t>-запрос (</a:t>
            </a:r>
            <a:r>
              <a:rPr lang="en-US" sz="1600" dirty="0" err="1">
                <a:solidFill>
                  <a:srgbClr val="0E2D69"/>
                </a:solidFill>
              </a:rPr>
              <a:t>GetMessages</a:t>
            </a:r>
            <a:r>
              <a:rPr lang="ru-RU" sz="1600" dirty="0">
                <a:solidFill>
                  <a:srgbClr val="0E2D69"/>
                </a:solidFill>
              </a:rPr>
              <a:t>), который подгружает историю сообщений в данном конкретном чате (</a:t>
            </a:r>
            <a:r>
              <a:rPr lang="ru-RU" sz="1600" b="1" dirty="0">
                <a:solidFill>
                  <a:srgbClr val="0E2D69"/>
                </a:solidFill>
              </a:rPr>
              <a:t>по 100 сообщений</a:t>
            </a:r>
            <a:r>
              <a:rPr lang="ru-RU" sz="1600" dirty="0">
                <a:solidFill>
                  <a:srgbClr val="0E2D69"/>
                </a:solidFill>
              </a:rPr>
              <a:t>).</a:t>
            </a:r>
          </a:p>
          <a:p>
            <a:pPr lvl="0" indent="450215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rgbClr val="0E2D69"/>
                </a:solidFill>
              </a:rPr>
              <a:t>Клиент подключает пользователя к хабу чатов для непосредственного обмена сообщениями в режиме реального времени.</a:t>
            </a:r>
          </a:p>
          <a:p>
            <a:pPr lvl="0" indent="450215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rgbClr val="0E2D69"/>
                </a:solidFill>
              </a:rPr>
              <a:t>Если второй пользователь из чата тоже в данный момент подключен к хабу, то происходит обмен сообщениями, и сообщения добавляются в базу данных </a:t>
            </a:r>
            <a:r>
              <a:rPr lang="en-US" sz="1600" dirty="0">
                <a:solidFill>
                  <a:srgbClr val="0E2D69"/>
                </a:solidFill>
              </a:rPr>
              <a:t>POST</a:t>
            </a:r>
            <a:r>
              <a:rPr lang="ru-RU" sz="1600" dirty="0">
                <a:solidFill>
                  <a:srgbClr val="0E2D69"/>
                </a:solidFill>
              </a:rPr>
              <a:t>-запросом (</a:t>
            </a:r>
            <a:r>
              <a:rPr lang="en-US" sz="1600" dirty="0" err="1">
                <a:solidFill>
                  <a:srgbClr val="0E2D69"/>
                </a:solidFill>
              </a:rPr>
              <a:t>PostMessage</a:t>
            </a:r>
            <a:r>
              <a:rPr lang="ru-RU" sz="1600" dirty="0">
                <a:solidFill>
                  <a:srgbClr val="0E2D69"/>
                </a:solidFill>
              </a:rPr>
              <a:t>).</a:t>
            </a:r>
          </a:p>
          <a:p>
            <a:pPr lvl="0" indent="450215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rgbClr val="0E2D69"/>
                </a:solidFill>
              </a:rPr>
              <a:t>Если второй пользователь не подключен, то при отправке сообщений первым, второму будут приходить уведомления о новых сообщениях. А когда второй зайдет в чат, ему </a:t>
            </a:r>
            <a:r>
              <a:rPr lang="ru-RU" sz="1600" dirty="0" err="1">
                <a:solidFill>
                  <a:srgbClr val="0E2D69"/>
                </a:solidFill>
              </a:rPr>
              <a:t>подгрузится</a:t>
            </a:r>
            <a:r>
              <a:rPr lang="ru-RU" sz="1600" dirty="0">
                <a:solidFill>
                  <a:srgbClr val="0E2D69"/>
                </a:solidFill>
              </a:rPr>
              <a:t> история сообщений из базы данных.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B9D7837-06EC-4B16-BC2B-7EEB43920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564" y="1273381"/>
            <a:ext cx="2371800" cy="50358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0FD7A4F-E7EA-4C97-9FD4-8B54742332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6989" y="1273381"/>
            <a:ext cx="2360059" cy="50358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60817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26" y="1386587"/>
            <a:ext cx="5261521" cy="388513"/>
          </a:xfrm>
        </p:spPr>
        <p:txBody>
          <a:bodyPr>
            <a:noAutofit/>
          </a:bodyPr>
          <a:lstStyle/>
          <a:p>
            <a:r>
              <a:rPr lang="ru-RU" dirty="0"/>
              <a:t>Чат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ru-RU" dirty="0"/>
              <a:t>Департамент программной инженерии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2" y="548720"/>
            <a:ext cx="2568413" cy="408109"/>
          </a:xfrm>
        </p:spPr>
        <p:txBody>
          <a:bodyPr/>
          <a:lstStyle/>
          <a:p>
            <a:pPr algn="ctr"/>
            <a:r>
              <a:rPr lang="ru-RU" dirty="0"/>
              <a:t>Клиент-серверное приложение для обмена навыками и услугами для студентов НИУ ВШЭ. Серверная часть.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180882" cy="408109"/>
          </a:xfrm>
        </p:spPr>
        <p:txBody>
          <a:bodyPr/>
          <a:lstStyle/>
          <a:p>
            <a:r>
              <a:rPr lang="ru-RU" dirty="0"/>
              <a:t>Чат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904662-B442-4357-8C5B-D2250BA32017}"/>
              </a:ext>
            </a:extLst>
          </p:cNvPr>
          <p:cNvSpPr txBox="1"/>
          <p:nvPr/>
        </p:nvSpPr>
        <p:spPr>
          <a:xfrm>
            <a:off x="410385" y="2073302"/>
            <a:ext cx="6097554" cy="361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spcBef>
                <a:spcPts val="600"/>
              </a:spcBef>
            </a:pPr>
            <a:r>
              <a:rPr lang="ru-RU" sz="1600" dirty="0">
                <a:solidFill>
                  <a:srgbClr val="0E2D69"/>
                </a:solidFill>
              </a:rPr>
              <a:t>Обмен сообщениями в чатах в реальном времени реализован с использованием библиотеки </a:t>
            </a:r>
            <a:r>
              <a:rPr lang="en-US" sz="1600" b="1" dirty="0" err="1">
                <a:solidFill>
                  <a:srgbClr val="0E2D69"/>
                </a:solidFill>
              </a:rPr>
              <a:t>SignalR</a:t>
            </a:r>
            <a:r>
              <a:rPr lang="ru-RU" sz="1600" dirty="0">
                <a:solidFill>
                  <a:srgbClr val="0E2D69"/>
                </a:solidFill>
              </a:rPr>
              <a:t>. Для этого был написан программный класс хаба чатов (</a:t>
            </a:r>
            <a:r>
              <a:rPr lang="en-US" sz="1600" b="1" dirty="0" err="1">
                <a:solidFill>
                  <a:srgbClr val="0E2D69"/>
                </a:solidFill>
              </a:rPr>
              <a:t>ChatHub</a:t>
            </a:r>
            <a:r>
              <a:rPr lang="ru-RU" sz="1600" dirty="0">
                <a:solidFill>
                  <a:srgbClr val="0E2D69"/>
                </a:solidFill>
              </a:rPr>
              <a:t>).</a:t>
            </a:r>
          </a:p>
          <a:p>
            <a:pPr indent="450215" algn="just">
              <a:spcBef>
                <a:spcPts val="600"/>
              </a:spcBef>
            </a:pPr>
            <a:r>
              <a:rPr lang="ru-RU" sz="1600" dirty="0">
                <a:solidFill>
                  <a:srgbClr val="0E2D69"/>
                </a:solidFill>
              </a:rPr>
              <a:t>Сначала клиент подключается к хабу с использованием данного </a:t>
            </a:r>
            <a:r>
              <a:rPr lang="en-US" sz="1600" dirty="0">
                <a:solidFill>
                  <a:srgbClr val="0E2D69"/>
                </a:solidFill>
              </a:rPr>
              <a:t>URL </a:t>
            </a:r>
            <a:r>
              <a:rPr lang="ru-RU" sz="1600" dirty="0">
                <a:solidFill>
                  <a:srgbClr val="0E2D69"/>
                </a:solidFill>
              </a:rPr>
              <a:t>адреса (</a:t>
            </a:r>
            <a:r>
              <a:rPr lang="ru-RU" sz="1600" dirty="0">
                <a:solidFill>
                  <a:srgbClr val="0E2D69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https://sharingskillsapp.azurewebsites.net/</a:t>
            </a:r>
            <a:r>
              <a:rPr lang="en-US" sz="1600" dirty="0">
                <a:solidFill>
                  <a:srgbClr val="0E2D69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chat</a:t>
            </a:r>
            <a:r>
              <a:rPr lang="ru-RU" sz="1600" dirty="0">
                <a:solidFill>
                  <a:srgbClr val="0E2D69"/>
                </a:solidFill>
              </a:rPr>
              <a:t>). При подключении в список подключенных клиентов добавляется новая сущность подключенного пользователя (</a:t>
            </a:r>
            <a:r>
              <a:rPr lang="en-US" sz="1600" b="1" dirty="0" err="1">
                <a:solidFill>
                  <a:srgbClr val="0E2D69"/>
                </a:solidFill>
              </a:rPr>
              <a:t>UserChatInfo</a:t>
            </a:r>
            <a:r>
              <a:rPr lang="ru-RU" sz="1600" dirty="0">
                <a:solidFill>
                  <a:srgbClr val="0E2D69"/>
                </a:solidFill>
              </a:rPr>
              <a:t>) с заполненным </a:t>
            </a:r>
            <a:r>
              <a:rPr lang="en-US" sz="1600" b="1" dirty="0">
                <a:solidFill>
                  <a:srgbClr val="0E2D69"/>
                </a:solidFill>
              </a:rPr>
              <a:t>ID </a:t>
            </a:r>
            <a:r>
              <a:rPr lang="ru-RU" sz="1600" b="1" dirty="0">
                <a:solidFill>
                  <a:srgbClr val="0E2D69"/>
                </a:solidFill>
              </a:rPr>
              <a:t>подключения</a:t>
            </a:r>
            <a:r>
              <a:rPr lang="ru-RU" sz="1600" dirty="0">
                <a:solidFill>
                  <a:srgbClr val="0E2D69"/>
                </a:solidFill>
              </a:rPr>
              <a:t>, но не заполненным значением почты. Для сопоставления </a:t>
            </a:r>
            <a:r>
              <a:rPr lang="en-US" sz="1600" dirty="0">
                <a:solidFill>
                  <a:srgbClr val="0E2D69"/>
                </a:solidFill>
              </a:rPr>
              <a:t>ID </a:t>
            </a:r>
            <a:r>
              <a:rPr lang="ru-RU" sz="1600" dirty="0">
                <a:solidFill>
                  <a:srgbClr val="0E2D69"/>
                </a:solidFill>
              </a:rPr>
              <a:t>подключения и почты пользователя, на клиенте вызывается соответствующий метод хаба (</a:t>
            </a:r>
            <a:r>
              <a:rPr lang="en-US" sz="1600" b="1" dirty="0" err="1">
                <a:solidFill>
                  <a:srgbClr val="0E2D69"/>
                </a:solidFill>
              </a:rPr>
              <a:t>SetMail</a:t>
            </a:r>
            <a:r>
              <a:rPr lang="ru-RU" sz="1600" dirty="0">
                <a:solidFill>
                  <a:srgbClr val="0E2D69"/>
                </a:solidFill>
              </a:rPr>
              <a:t>). Теперь при обмене сообщениями, пользователи ищутся в списке подключенных, и при наличии получателя в этом списке, ему отправляется сообщение. При выходе из чата (при отключении от хаба) пользователь удаляется из списка.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8DA0883-2E7A-471C-9A91-B5BB0DC4D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201" y="1775100"/>
            <a:ext cx="4285179" cy="367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6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26" y="1386587"/>
            <a:ext cx="5261521" cy="388513"/>
          </a:xfrm>
        </p:spPr>
        <p:txBody>
          <a:bodyPr>
            <a:noAutofit/>
          </a:bodyPr>
          <a:lstStyle/>
          <a:p>
            <a:r>
              <a:rPr lang="ru-RU" dirty="0"/>
              <a:t>Уведомления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ru-RU" dirty="0"/>
              <a:t>Департамент программной инженерии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2" y="548720"/>
            <a:ext cx="2568413" cy="408109"/>
          </a:xfrm>
        </p:spPr>
        <p:txBody>
          <a:bodyPr/>
          <a:lstStyle/>
          <a:p>
            <a:pPr algn="ctr"/>
            <a:r>
              <a:rPr lang="ru-RU" dirty="0"/>
              <a:t>Клиент-серверное приложение для обмена навыками и услугами для студентов НИУ ВШЭ. Серверная часть.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180882" cy="408109"/>
          </a:xfrm>
        </p:spPr>
        <p:txBody>
          <a:bodyPr/>
          <a:lstStyle/>
          <a:p>
            <a:r>
              <a:rPr lang="ru-RU" dirty="0"/>
              <a:t>Уведомления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904662-B442-4357-8C5B-D2250BA32017}"/>
              </a:ext>
            </a:extLst>
          </p:cNvPr>
          <p:cNvSpPr txBox="1"/>
          <p:nvPr/>
        </p:nvSpPr>
        <p:spPr>
          <a:xfrm>
            <a:off x="410385" y="1807540"/>
            <a:ext cx="6097554" cy="361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spcBef>
                <a:spcPts val="600"/>
              </a:spcBef>
            </a:pPr>
            <a:r>
              <a:rPr lang="ru-RU" sz="1600" dirty="0">
                <a:solidFill>
                  <a:srgbClr val="0E2D69"/>
                </a:solidFill>
              </a:rPr>
              <a:t>Изначально планировалось осуществлять отправку уведомлений в виде </a:t>
            </a:r>
            <a:r>
              <a:rPr lang="en-US" sz="1600" dirty="0">
                <a:solidFill>
                  <a:srgbClr val="0E2D69"/>
                </a:solidFill>
              </a:rPr>
              <a:t>PUSH</a:t>
            </a:r>
            <a:r>
              <a:rPr lang="ru-RU" sz="1600" dirty="0">
                <a:solidFill>
                  <a:srgbClr val="0E2D69"/>
                </a:solidFill>
              </a:rPr>
              <a:t>-уведомлений с использованием библиотеки </a:t>
            </a:r>
            <a:r>
              <a:rPr lang="en-US" sz="1600" dirty="0" err="1">
                <a:solidFill>
                  <a:srgbClr val="0E2D69"/>
                </a:solidFill>
              </a:rPr>
              <a:t>PushSharp</a:t>
            </a:r>
            <a:r>
              <a:rPr lang="ru-RU" sz="1600" dirty="0">
                <a:solidFill>
                  <a:srgbClr val="0E2D69"/>
                </a:solidFill>
              </a:rPr>
              <a:t>. Но из-за того, что клиент реализован только под </a:t>
            </a:r>
            <a:r>
              <a:rPr lang="en-US" sz="1600" dirty="0">
                <a:solidFill>
                  <a:srgbClr val="0E2D69"/>
                </a:solidFill>
              </a:rPr>
              <a:t>iOS </a:t>
            </a:r>
            <a:r>
              <a:rPr lang="ru-RU" sz="1600" dirty="0">
                <a:solidFill>
                  <a:srgbClr val="0E2D69"/>
                </a:solidFill>
              </a:rPr>
              <a:t>платформу, пришлось отказаться от такой идеи, потому что </a:t>
            </a:r>
            <a:r>
              <a:rPr lang="en-US" sz="1600" dirty="0">
                <a:solidFill>
                  <a:srgbClr val="0E2D69"/>
                </a:solidFill>
              </a:rPr>
              <a:t>Apple </a:t>
            </a:r>
            <a:r>
              <a:rPr lang="ru-RU" sz="1600" dirty="0">
                <a:solidFill>
                  <a:srgbClr val="0E2D69"/>
                </a:solidFill>
              </a:rPr>
              <a:t>разрешает отправлять </a:t>
            </a:r>
            <a:r>
              <a:rPr lang="en-US" sz="1600" dirty="0">
                <a:solidFill>
                  <a:srgbClr val="0E2D69"/>
                </a:solidFill>
              </a:rPr>
              <a:t>PUSH</a:t>
            </a:r>
            <a:r>
              <a:rPr lang="ru-RU" sz="1600" dirty="0">
                <a:solidFill>
                  <a:srgbClr val="0E2D69"/>
                </a:solidFill>
              </a:rPr>
              <a:t>-уведомления только через свои сервисы. А для этого необходимо завести </a:t>
            </a:r>
            <a:r>
              <a:rPr lang="en-US" sz="1600" dirty="0">
                <a:solidFill>
                  <a:srgbClr val="0E2D69"/>
                </a:solidFill>
              </a:rPr>
              <a:t>Apple Developer </a:t>
            </a:r>
            <a:r>
              <a:rPr lang="ru-RU" sz="1600" dirty="0">
                <a:solidFill>
                  <a:srgbClr val="0E2D69"/>
                </a:solidFill>
              </a:rPr>
              <a:t>аккаунт, подписка на который стоит </a:t>
            </a:r>
            <a:r>
              <a:rPr lang="ru-RU" sz="1600" b="1" dirty="0">
                <a:solidFill>
                  <a:srgbClr val="0E2D69"/>
                </a:solidFill>
              </a:rPr>
              <a:t>99 долларов </a:t>
            </a:r>
            <a:r>
              <a:rPr lang="ru-RU" sz="1600" dirty="0">
                <a:solidFill>
                  <a:srgbClr val="0E2D69"/>
                </a:solidFill>
              </a:rPr>
              <a:t>в год, что является очень крупной суммой для учебного проекта.</a:t>
            </a:r>
          </a:p>
          <a:p>
            <a:pPr indent="450215" algn="just">
              <a:spcBef>
                <a:spcPts val="600"/>
              </a:spcBef>
            </a:pPr>
            <a:r>
              <a:rPr lang="ru-RU" sz="1600" dirty="0">
                <a:solidFill>
                  <a:srgbClr val="0E2D69"/>
                </a:solidFill>
              </a:rPr>
              <a:t>Таким образом, отправка всех уведомлений происходит с помощью автоматически генерируемых писем, отправляемых с почты (</a:t>
            </a:r>
            <a:r>
              <a:rPr lang="ru-RU" sz="1600" dirty="0" err="1">
                <a:solidFill>
                  <a:srgbClr val="0E2D69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sharingskills@sharingskills.xyz</a:t>
            </a:r>
            <a:r>
              <a:rPr lang="ru-RU" sz="1600" dirty="0">
                <a:solidFill>
                  <a:srgbClr val="0E2D69"/>
                </a:solidFill>
              </a:rPr>
              <a:t>) через </a:t>
            </a:r>
            <a:r>
              <a:rPr lang="en-US" sz="1600" dirty="0">
                <a:solidFill>
                  <a:srgbClr val="0E2D69"/>
                </a:solidFill>
              </a:rPr>
              <a:t>SMTP </a:t>
            </a:r>
            <a:r>
              <a:rPr lang="ru-RU" sz="1600" dirty="0">
                <a:solidFill>
                  <a:srgbClr val="0E2D69"/>
                </a:solidFill>
              </a:rPr>
              <a:t>протокол с использованием библиотеки </a:t>
            </a:r>
            <a:r>
              <a:rPr lang="en-US" sz="1600" dirty="0" err="1">
                <a:solidFill>
                  <a:srgbClr val="0E2D69"/>
                </a:solidFill>
              </a:rPr>
              <a:t>MailKit</a:t>
            </a:r>
            <a:r>
              <a:rPr lang="ru-RU" sz="1600" dirty="0">
                <a:solidFill>
                  <a:srgbClr val="0E2D69"/>
                </a:solidFill>
              </a:rPr>
              <a:t>. Так как эта почта итак используется для подтверждения регистрации, такое решение кажется приемлемым.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3F08D5-D000-4817-BD8A-8006C0248AC1}"/>
              </a:ext>
            </a:extLst>
          </p:cNvPr>
          <p:cNvSpPr txBox="1"/>
          <p:nvPr/>
        </p:nvSpPr>
        <p:spPr>
          <a:xfrm>
            <a:off x="6666107" y="1775100"/>
            <a:ext cx="5115508" cy="28469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spcBef>
                <a:spcPts val="600"/>
              </a:spcBef>
            </a:pPr>
            <a:r>
              <a:rPr lang="ru-RU" sz="1600" dirty="0">
                <a:solidFill>
                  <a:srgbClr val="0E2D69"/>
                </a:solidFill>
              </a:rPr>
              <a:t>Уведомления в приложении отправляются в следующих случаях:</a:t>
            </a:r>
          </a:p>
          <a:p>
            <a:pPr lvl="0" indent="450215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rgbClr val="0E2D69"/>
                </a:solidFill>
              </a:rPr>
              <a:t>Уведомления о предложении обмена</a:t>
            </a:r>
          </a:p>
          <a:p>
            <a:pPr lvl="0" indent="450215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rgbClr val="0E2D69"/>
                </a:solidFill>
              </a:rPr>
              <a:t>Уведомления об одобрении обмена</a:t>
            </a:r>
          </a:p>
          <a:p>
            <a:pPr lvl="0" indent="450215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rgbClr val="0E2D69"/>
                </a:solidFill>
              </a:rPr>
              <a:t>Уведомления об отказе в обмене</a:t>
            </a:r>
          </a:p>
          <a:p>
            <a:pPr lvl="0" indent="450215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rgbClr val="0E2D69"/>
                </a:solidFill>
              </a:rPr>
              <a:t>Уведомления о завершении обмена</a:t>
            </a:r>
          </a:p>
          <a:p>
            <a:pPr lvl="0" indent="450215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rgbClr val="0E2D69"/>
                </a:solidFill>
              </a:rPr>
              <a:t>Уведомления о новом сообщении в чате</a:t>
            </a:r>
          </a:p>
          <a:p>
            <a:pPr lvl="0" indent="450215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rgbClr val="0E2D69"/>
                </a:solidFill>
              </a:rPr>
              <a:t>Уведомления о новом отзыве</a:t>
            </a:r>
          </a:p>
          <a:p>
            <a:pPr lvl="0" indent="450215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rgbClr val="0E2D69"/>
                </a:solidFill>
              </a:rPr>
              <a:t>Уведомления о присваивании статуса модератора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42081F2-56A4-472F-A2F4-D92454A5A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9413" y="5235202"/>
            <a:ext cx="4407910" cy="14289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0A50811-163A-4FF6-9F9B-4F4D6A59AD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7929" y="5113904"/>
            <a:ext cx="4305932" cy="14289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1C06244-3387-4C2C-BA71-7B01CB79D9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2873" y="4725852"/>
            <a:ext cx="4305932" cy="14289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72569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 и инструменты реализации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49764" y="2053447"/>
            <a:ext cx="5706222" cy="4440659"/>
          </a:xfrm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</a:pPr>
            <a:r>
              <a:rPr lang="ru-RU" sz="1900" dirty="0"/>
              <a:t>При создании серверной части приложения были  использованы следующие технологии и инструменты:</a:t>
            </a:r>
            <a:endParaRPr lang="en-US" sz="1900" dirty="0"/>
          </a:p>
          <a:p>
            <a:pPr marL="342900" indent="-342900" algn="just">
              <a:lnSpc>
                <a:spcPct val="80000"/>
              </a:lnSpc>
              <a:buFont typeface="Arial" panose="020B0604020202020204" pitchFamily="34" charset="0"/>
              <a:buAutoNum type="arabicPeriod"/>
            </a:pPr>
            <a:r>
              <a:rPr lang="en-US" sz="1900" dirty="0"/>
              <a:t>Microsoft Visual Studio 201</a:t>
            </a:r>
            <a:r>
              <a:rPr lang="ru-RU" sz="1900" dirty="0"/>
              <a:t>9</a:t>
            </a:r>
            <a:r>
              <a:rPr lang="en-US" sz="1900" dirty="0"/>
              <a:t> </a:t>
            </a:r>
            <a:endParaRPr lang="ru-RU" sz="1900" dirty="0"/>
          </a:p>
          <a:p>
            <a:pPr marL="342900" indent="-342900" algn="just">
              <a:lnSpc>
                <a:spcPct val="80000"/>
              </a:lnSpc>
              <a:buFont typeface="Arial" panose="020B0604020202020204" pitchFamily="34" charset="0"/>
              <a:buAutoNum type="arabicPeriod"/>
            </a:pPr>
            <a:r>
              <a:rPr lang="en-US" sz="1900" dirty="0" err="1"/>
              <a:t>ASP.Net</a:t>
            </a:r>
            <a:r>
              <a:rPr lang="en-US" sz="1900" dirty="0"/>
              <a:t> Core 5</a:t>
            </a:r>
          </a:p>
          <a:p>
            <a:pPr marL="342900" indent="-342900" algn="just">
              <a:lnSpc>
                <a:spcPct val="80000"/>
              </a:lnSpc>
              <a:buFont typeface="Arial" panose="020B0604020202020204" pitchFamily="34" charset="0"/>
              <a:buAutoNum type="arabicPeriod"/>
            </a:pPr>
            <a:r>
              <a:rPr lang="en-US" sz="1900" dirty="0"/>
              <a:t>ORM Entity Framework Core</a:t>
            </a:r>
          </a:p>
          <a:p>
            <a:pPr marL="342900" indent="-342900" algn="just">
              <a:lnSpc>
                <a:spcPct val="80000"/>
              </a:lnSpc>
              <a:buFont typeface="Arial" panose="020B0604020202020204" pitchFamily="34" charset="0"/>
              <a:buAutoNum type="arabicPeriod"/>
            </a:pPr>
            <a:r>
              <a:rPr lang="ru-RU" sz="1900" dirty="0"/>
              <a:t>Библиотека </a:t>
            </a:r>
            <a:r>
              <a:rPr lang="en-US" sz="1900" dirty="0" err="1"/>
              <a:t>SignalR</a:t>
            </a:r>
            <a:endParaRPr lang="ru-RU" sz="1900" dirty="0"/>
          </a:p>
          <a:p>
            <a:pPr marL="342900" indent="-342900" algn="just">
              <a:lnSpc>
                <a:spcPct val="80000"/>
              </a:lnSpc>
              <a:buFont typeface="Arial" panose="020B0604020202020204" pitchFamily="34" charset="0"/>
              <a:buAutoNum type="arabicPeriod"/>
            </a:pPr>
            <a:r>
              <a:rPr lang="en-US" sz="1900" dirty="0"/>
              <a:t>Postman – </a:t>
            </a:r>
            <a:r>
              <a:rPr lang="ru-RU" sz="1900" dirty="0"/>
              <a:t>для тестирования</a:t>
            </a:r>
            <a:endParaRPr lang="en-US" sz="1900" dirty="0"/>
          </a:p>
          <a:p>
            <a:pPr marL="342900" indent="-342900" algn="just">
              <a:lnSpc>
                <a:spcPct val="80000"/>
              </a:lnSpc>
              <a:buFont typeface="Arial" panose="020B0604020202020204" pitchFamily="34" charset="0"/>
              <a:buAutoNum type="arabicPeriod"/>
            </a:pPr>
            <a:r>
              <a:rPr lang="ru-RU" sz="1900" dirty="0"/>
              <a:t>Весь код был написан на языке </a:t>
            </a:r>
            <a:r>
              <a:rPr lang="en-US" sz="1900" dirty="0"/>
              <a:t>C#</a:t>
            </a:r>
          </a:p>
          <a:p>
            <a:pPr marL="342900" indent="-342900" algn="just">
              <a:lnSpc>
                <a:spcPct val="80000"/>
              </a:lnSpc>
              <a:buFont typeface="Arial" panose="020B0604020202020204" pitchFamily="34" charset="0"/>
              <a:buAutoNum type="arabicPeriod"/>
            </a:pPr>
            <a:r>
              <a:rPr lang="ru-RU" sz="1900" dirty="0"/>
              <a:t>Серверная часть была развернута в облаке </a:t>
            </a:r>
            <a:r>
              <a:rPr lang="en-US" sz="1900" dirty="0"/>
              <a:t>Microsoft Azure</a:t>
            </a:r>
          </a:p>
          <a:p>
            <a:pPr algn="just"/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ru-RU" dirty="0"/>
              <a:t>Департамент программной инженерии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2" y="548720"/>
            <a:ext cx="2568413" cy="408109"/>
          </a:xfrm>
        </p:spPr>
        <p:txBody>
          <a:bodyPr/>
          <a:lstStyle/>
          <a:p>
            <a:pPr algn="ctr"/>
            <a:r>
              <a:rPr lang="ru-RU" dirty="0"/>
              <a:t>Клиент-серверное приложение для обмена навыками и услугами для студентов НИУ ВШЭ. Серверная часть.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568412" cy="408109"/>
          </a:xfrm>
        </p:spPr>
        <p:txBody>
          <a:bodyPr/>
          <a:lstStyle/>
          <a:p>
            <a:r>
              <a:rPr lang="ru-RU" dirty="0"/>
              <a:t>Технологии и инструменты реализации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BA042A2-1B21-4AE5-B29C-FE9516F41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722" y="4892425"/>
            <a:ext cx="3068734" cy="172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http://onurbirol.com.tr/blog/wp-content/uploads/2016/06/Visual-Studio.jpg">
            <a:extLst>
              <a:ext uri="{FF2B5EF4-FFF2-40B4-BE49-F238E27FC236}">
                <a16:creationId xmlns:a16="http://schemas.microsoft.com/office/drawing/2014/main" id="{C88BAF67-2504-497C-88B5-95C37C69C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385" y="1447790"/>
            <a:ext cx="1763334" cy="13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299CC28-C8BC-418C-966E-732804E00F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5212" y="2109040"/>
            <a:ext cx="1932657" cy="177284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8FD479C-C57F-4D80-A02A-5874B64179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0375" y="3670704"/>
            <a:ext cx="3213439" cy="157044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E38A2F4-79AD-4927-A2C9-99774313A8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6896" y="5141848"/>
            <a:ext cx="1319599" cy="131959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75740AB-14E4-4FE6-A4B3-761843596D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3352" y="5127906"/>
            <a:ext cx="2695782" cy="149068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C3D98AD-DDC7-466F-92E7-F24370551E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06177" y="2768486"/>
            <a:ext cx="2160519" cy="131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239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Пути дальнейшей работы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49764" y="2053447"/>
            <a:ext cx="5706222" cy="4440659"/>
          </a:xfrm>
        </p:spPr>
        <p:txBody>
          <a:bodyPr>
            <a:norm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ru-RU" sz="1600" dirty="0"/>
              <a:t>Дополнить функционал чата (добавить возможность отправки фото и видео)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600" dirty="0"/>
              <a:t>Реализовать авторизацию пользователей через Единую Систему Авторизации </a:t>
            </a:r>
            <a:r>
              <a:rPr lang="en-US" sz="1600" dirty="0"/>
              <a:t>(SSO </a:t>
            </a:r>
            <a:r>
              <a:rPr lang="ru-RU" sz="1600" dirty="0"/>
              <a:t>ВШЭ</a:t>
            </a:r>
            <a:r>
              <a:rPr lang="en-US" sz="1600" dirty="0"/>
              <a:t>)</a:t>
            </a:r>
            <a:endParaRPr lang="ru-RU" sz="1600" dirty="0"/>
          </a:p>
          <a:p>
            <a:pPr marL="342900" indent="-342900" algn="just">
              <a:buFont typeface="+mj-lt"/>
              <a:buAutoNum type="arabicPeriod"/>
            </a:pPr>
            <a:r>
              <a:rPr lang="ru-RU" sz="1600" dirty="0"/>
              <a:t>Опубликовать приложение в </a:t>
            </a:r>
            <a:r>
              <a:rPr lang="en-US" sz="1600" dirty="0"/>
              <a:t>App Store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600" dirty="0"/>
              <a:t>Добавить возможность добавления файлов в описания навыков (фото, видео, документы)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600" dirty="0"/>
              <a:t>Реализовать функционал покупки</a:t>
            </a:r>
            <a:r>
              <a:rPr lang="en-US" sz="1600" dirty="0"/>
              <a:t>/</a:t>
            </a:r>
            <a:r>
              <a:rPr lang="ru-RU" sz="1600" dirty="0"/>
              <a:t>продажи внутри приложения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600" dirty="0"/>
              <a:t>Дополнить автоматическую цензуру английскими матерными словами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ru-RU" dirty="0"/>
              <a:t>Департамент программной инженерии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2" y="548720"/>
            <a:ext cx="2568413" cy="408109"/>
          </a:xfrm>
        </p:spPr>
        <p:txBody>
          <a:bodyPr/>
          <a:lstStyle/>
          <a:p>
            <a:pPr algn="ctr"/>
            <a:r>
              <a:rPr lang="ru-RU" dirty="0"/>
              <a:t>Клиент-серверное приложение для обмена навыками и услугами для студентов НИУ ВШЭ. Серверная часть.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Пути дальнейшей работы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5ABCEA8-10AE-4E20-8A30-2008B16B9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8969" y="3675325"/>
            <a:ext cx="3237768" cy="204131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55146FA-B05F-461C-9834-9FA5664C7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8969" y="1387687"/>
            <a:ext cx="3257852" cy="2041313"/>
          </a:xfrm>
          <a:prstGeom prst="rect">
            <a:avLst/>
          </a:prstGeom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10758E5E-EC17-4368-A416-46A81D1C1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368" y="5239966"/>
            <a:ext cx="2502359" cy="131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191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результаты работы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261959" y="2038121"/>
            <a:ext cx="1668081" cy="335190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sz="2000" dirty="0"/>
              <a:t>Демонстрация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ru-RU" dirty="0"/>
              <a:t>Департамент программной инженерии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2" y="548720"/>
            <a:ext cx="2568413" cy="408109"/>
          </a:xfrm>
        </p:spPr>
        <p:txBody>
          <a:bodyPr/>
          <a:lstStyle/>
          <a:p>
            <a:pPr algn="ctr"/>
            <a:r>
              <a:rPr lang="ru-RU" dirty="0"/>
              <a:t>Клиент-серверное приложение для обмена навыками и услугами для студентов НИУ ВШЭ. Серверная часть.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Основные результаты работы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D24739-254E-4715-892F-DFFEB3C661E8}"/>
              </a:ext>
            </a:extLst>
          </p:cNvPr>
          <p:cNvSpPr txBox="1"/>
          <p:nvPr/>
        </p:nvSpPr>
        <p:spPr>
          <a:xfrm>
            <a:off x="4566750" y="4701369"/>
            <a:ext cx="30584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https://youtu.be/v2FG3ic_Nvs</a:t>
            </a:r>
            <a:r>
              <a:rPr lang="ru-RU" dirty="0"/>
              <a:t> 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002F861-A03A-4D31-ABD8-98B5B4D36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7857" y="2497057"/>
            <a:ext cx="2019435" cy="198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431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447790"/>
            <a:ext cx="6318755" cy="777025"/>
          </a:xfrm>
        </p:spPr>
        <p:txBody>
          <a:bodyPr/>
          <a:lstStyle/>
          <a:p>
            <a:r>
              <a:rPr lang="ru-RU" dirty="0"/>
              <a:t>Список использованных источников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6" y="2015768"/>
            <a:ext cx="11217327" cy="4170427"/>
          </a:xfrm>
        </p:spPr>
        <p:txBody>
          <a:bodyPr>
            <a:normAutofit fontScale="92500" lnSpcReduction="20000"/>
          </a:bodyPr>
          <a:lstStyle/>
          <a:p>
            <a:pPr marL="342900" lvl="0" indent="-342900" algn="just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ru-RU" sz="1700" b="1" dirty="0"/>
              <a:t>Клиент-сервер</a:t>
            </a:r>
            <a:r>
              <a:rPr lang="ru-RU" sz="1700" dirty="0"/>
              <a:t> [Электронный ресурс] / Википедия. Режим доступа: </a:t>
            </a:r>
            <a:r>
              <a:rPr lang="ru-RU" sz="17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https://ru.wikipedia.org/wiki/Клиент_—_сервер</a:t>
            </a:r>
            <a:r>
              <a:rPr lang="ru-RU" sz="1700" dirty="0"/>
              <a:t>, свободный. (дата обращения: 20.11.2021).</a:t>
            </a:r>
          </a:p>
          <a:p>
            <a:pPr marL="342900" lvl="0" indent="-342900" algn="just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ru-RU" sz="1700" b="1" dirty="0"/>
              <a:t>Введение в </a:t>
            </a:r>
            <a:r>
              <a:rPr lang="en-US" sz="1700" b="1" dirty="0"/>
              <a:t>REST API</a:t>
            </a:r>
            <a:r>
              <a:rPr lang="ru-RU" sz="1700" b="1" dirty="0"/>
              <a:t> — </a:t>
            </a:r>
            <a:r>
              <a:rPr lang="en-US" sz="1700" b="1" dirty="0"/>
              <a:t>RESTful</a:t>
            </a:r>
            <a:r>
              <a:rPr lang="ru-RU" sz="1700" b="1" dirty="0"/>
              <a:t> веб-сервисы</a:t>
            </a:r>
            <a:r>
              <a:rPr lang="ru-RU" sz="1700" dirty="0"/>
              <a:t> [Электронный ресурс] / </a:t>
            </a:r>
            <a:r>
              <a:rPr lang="ru-RU" sz="1700" dirty="0" err="1"/>
              <a:t>Хабр</a:t>
            </a:r>
            <a:r>
              <a:rPr lang="ru-RU" sz="1700" dirty="0"/>
              <a:t>. Режим доступа: </a:t>
            </a:r>
            <a:r>
              <a:rPr lang="ru-RU" sz="17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https://habr.com/ru/post/483202/</a:t>
            </a:r>
            <a:r>
              <a:rPr lang="ru-RU" sz="1700" dirty="0"/>
              <a:t>, свободный. (дата обращения: 09.10.2021).</a:t>
            </a:r>
          </a:p>
          <a:p>
            <a:pPr marL="342900" lvl="0" indent="-342900" algn="just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1700" b="1" dirty="0"/>
              <a:t>Deploy an ASP.NET Core App with EF Core and SQL Server to Azure</a:t>
            </a:r>
            <a:r>
              <a:rPr lang="en-US" sz="1700" dirty="0"/>
              <a:t> [</a:t>
            </a:r>
            <a:r>
              <a:rPr lang="ru-RU" sz="1700" dirty="0"/>
              <a:t>Электронный</a:t>
            </a:r>
            <a:r>
              <a:rPr lang="en-US" sz="1700" dirty="0"/>
              <a:t>̆ </a:t>
            </a:r>
            <a:r>
              <a:rPr lang="ru-RU" sz="1700" dirty="0"/>
              <a:t>ресурс</a:t>
            </a:r>
            <a:r>
              <a:rPr lang="en-US" sz="1700" dirty="0"/>
              <a:t>] / medium. </a:t>
            </a:r>
            <a:r>
              <a:rPr lang="ru-RU" sz="1700" dirty="0"/>
              <a:t>Режим доступа: </a:t>
            </a:r>
            <a:r>
              <a:rPr lang="ru-RU" sz="17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https://medium.com/net-core/deploy-an-asp-net-core-app-with-ef-core-and-sql-server-to-azure-e11df41a4804</a:t>
            </a:r>
            <a:r>
              <a:rPr lang="ru-RU" sz="1700" dirty="0"/>
              <a:t>, свободный. (дата обращения: 15.12.2021).</a:t>
            </a:r>
          </a:p>
          <a:p>
            <a:pPr marL="342900" lvl="0" indent="-342900" algn="just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ru-RU" sz="1700" b="1" dirty="0"/>
              <a:t>Руководство по ASP.NET Core 5</a:t>
            </a:r>
            <a:r>
              <a:rPr lang="ru-RU" sz="1700" dirty="0"/>
              <a:t> [Электронный ресурс] / </a:t>
            </a:r>
            <a:r>
              <a:rPr lang="ru-RU" sz="1700" dirty="0" err="1"/>
              <a:t>metanit</a:t>
            </a:r>
            <a:r>
              <a:rPr lang="ru-RU" sz="1700" dirty="0"/>
              <a:t>. Режим доступа: </a:t>
            </a:r>
            <a:r>
              <a:rPr lang="ru-RU" sz="17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https://metanit.com/sharp/aspnet5</a:t>
            </a:r>
            <a:r>
              <a:rPr lang="ru-RU" sz="1700" dirty="0"/>
              <a:t>, свободный. (дата обращения: 29.12.2021).</a:t>
            </a:r>
          </a:p>
          <a:p>
            <a:pPr marL="342900" lvl="0" indent="-342900" algn="just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1700" b="1" dirty="0" err="1"/>
              <a:t>PushSharp</a:t>
            </a:r>
            <a:r>
              <a:rPr lang="ru-RU" sz="1700" b="1" dirty="0"/>
              <a:t> — простая работа с </a:t>
            </a:r>
            <a:r>
              <a:rPr lang="en-US" sz="1700" b="1" dirty="0"/>
              <a:t>Push Notifications </a:t>
            </a:r>
            <a:r>
              <a:rPr lang="ru-RU" sz="1700" dirty="0"/>
              <a:t>[Электронный ресурс] / </a:t>
            </a:r>
            <a:r>
              <a:rPr lang="ru-RU" sz="1700" dirty="0" err="1"/>
              <a:t>Хабр</a:t>
            </a:r>
            <a:r>
              <a:rPr lang="ru-RU" sz="1700" dirty="0"/>
              <a:t>. Режим доступа: </a:t>
            </a:r>
            <a:r>
              <a:rPr lang="ru-RU" sz="17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https://habr.com/ru/post/178775/</a:t>
            </a:r>
            <a:r>
              <a:rPr lang="ru-RU" sz="1700" dirty="0"/>
              <a:t>, свободный. (дата обращения: 09.01.2022).</a:t>
            </a:r>
          </a:p>
          <a:p>
            <a:pPr marL="342900" lvl="0" indent="-342900" algn="just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1700" b="1" dirty="0"/>
              <a:t>iOS and Android Push Notifications with </a:t>
            </a:r>
            <a:r>
              <a:rPr lang="en-US" sz="1700" b="1" dirty="0" err="1"/>
              <a:t>PushSharp</a:t>
            </a:r>
            <a:r>
              <a:rPr lang="en-US" sz="1700" dirty="0"/>
              <a:t> [</a:t>
            </a:r>
            <a:r>
              <a:rPr lang="ru-RU" sz="1700" dirty="0"/>
              <a:t>Электронный ресурс</a:t>
            </a:r>
            <a:r>
              <a:rPr lang="en-US" sz="1700" dirty="0"/>
              <a:t>] / Matt Burke. </a:t>
            </a:r>
            <a:r>
              <a:rPr lang="ru-RU" sz="1700" dirty="0"/>
              <a:t>Режим доступа: </a:t>
            </a:r>
            <a:r>
              <a:rPr lang="en-US" sz="17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ru-RU" sz="17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</a:t>
            </a:r>
            <a:r>
              <a:rPr lang="en-US" sz="17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</a:t>
            </a:r>
            <a:r>
              <a:rPr lang="ru-RU" sz="17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sz="1700" dirty="0" err="1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mattburkedev</a:t>
            </a:r>
            <a:r>
              <a:rPr lang="ru-RU" sz="17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sz="17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</a:t>
            </a:r>
            <a:r>
              <a:rPr lang="ru-RU" sz="17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700" dirty="0" err="1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ios</a:t>
            </a:r>
            <a:r>
              <a:rPr lang="ru-RU" sz="17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en-US" sz="17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</a:t>
            </a:r>
            <a:r>
              <a:rPr lang="ru-RU" sz="17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en-US" sz="17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android</a:t>
            </a:r>
            <a:r>
              <a:rPr lang="ru-RU" sz="17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en-US" sz="17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push</a:t>
            </a:r>
            <a:r>
              <a:rPr lang="ru-RU" sz="17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en-US" sz="17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notifications</a:t>
            </a:r>
            <a:r>
              <a:rPr lang="ru-RU" sz="17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en-US" sz="17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with</a:t>
            </a:r>
            <a:r>
              <a:rPr lang="ru-RU" sz="17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en-US" sz="1700" dirty="0" err="1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pushsharp</a:t>
            </a:r>
            <a:r>
              <a:rPr lang="ru-RU" sz="17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ru-RU" sz="1700" dirty="0"/>
              <a:t>, свободный. (дата обращения: 12.01.2022).</a:t>
            </a:r>
          </a:p>
          <a:p>
            <a:pPr marL="342900" lvl="0" indent="-342900" algn="just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1700" b="1" dirty="0"/>
              <a:t>Introduction to </a:t>
            </a:r>
            <a:r>
              <a:rPr lang="en-US" sz="1700" b="1" dirty="0" err="1"/>
              <a:t>SignalR</a:t>
            </a:r>
            <a:r>
              <a:rPr lang="en-US" sz="1700" b="1" dirty="0"/>
              <a:t> </a:t>
            </a:r>
            <a:r>
              <a:rPr lang="en-US" sz="1700" dirty="0"/>
              <a:t>[</a:t>
            </a:r>
            <a:r>
              <a:rPr lang="ru-RU" sz="1700" dirty="0"/>
              <a:t>Электронный ресурс</a:t>
            </a:r>
            <a:r>
              <a:rPr lang="en-US" sz="1700" dirty="0"/>
              <a:t>] / Microsoft Docs. </a:t>
            </a:r>
            <a:r>
              <a:rPr lang="ru-RU" sz="1700" dirty="0"/>
              <a:t>Режим доступа: </a:t>
            </a:r>
            <a:r>
              <a:rPr lang="en-US" sz="1700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ru-RU" sz="1700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</a:t>
            </a:r>
            <a:r>
              <a:rPr lang="en-US" sz="1700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docs</a:t>
            </a:r>
            <a:r>
              <a:rPr lang="ru-RU" sz="1700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sz="1700" dirty="0" err="1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microsoft</a:t>
            </a:r>
            <a:r>
              <a:rPr lang="ru-RU" sz="1700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sz="1700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</a:t>
            </a:r>
            <a:r>
              <a:rPr lang="ru-RU" sz="1700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700" dirty="0" err="1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</a:t>
            </a:r>
            <a:r>
              <a:rPr lang="ru-RU" sz="1700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en-US" sz="1700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</a:t>
            </a:r>
            <a:r>
              <a:rPr lang="ru-RU" sz="1700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700" dirty="0" err="1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aspnet</a:t>
            </a:r>
            <a:r>
              <a:rPr lang="ru-RU" sz="1700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700" dirty="0" err="1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signalr</a:t>
            </a:r>
            <a:r>
              <a:rPr lang="ru-RU" sz="1700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700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overview</a:t>
            </a:r>
            <a:r>
              <a:rPr lang="ru-RU" sz="1700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700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getting</a:t>
            </a:r>
            <a:r>
              <a:rPr lang="ru-RU" sz="1700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en-US" sz="1700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started</a:t>
            </a:r>
            <a:r>
              <a:rPr lang="ru-RU" sz="1700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700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</a:t>
            </a:r>
            <a:r>
              <a:rPr lang="ru-RU" sz="1700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en-US" sz="1700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</a:t>
            </a:r>
            <a:r>
              <a:rPr lang="ru-RU" sz="1700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en-US" sz="1700" dirty="0" err="1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signalr</a:t>
            </a:r>
            <a:r>
              <a:rPr lang="ru-RU" sz="1700" dirty="0"/>
              <a:t>, свободный. (дата обращения: </a:t>
            </a:r>
            <a:r>
              <a:rPr lang="en-US" sz="1700" dirty="0"/>
              <a:t>01</a:t>
            </a:r>
            <a:r>
              <a:rPr lang="ru-RU" sz="1700" dirty="0"/>
              <a:t>.0</a:t>
            </a:r>
            <a:r>
              <a:rPr lang="en-US" sz="1700" dirty="0"/>
              <a:t>2</a:t>
            </a:r>
            <a:r>
              <a:rPr lang="ru-RU" sz="1700" dirty="0"/>
              <a:t>.2022).</a:t>
            </a:r>
          </a:p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ru-RU" dirty="0"/>
              <a:t>Департамент программной инженерии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2" y="548720"/>
            <a:ext cx="2568413" cy="408109"/>
          </a:xfrm>
        </p:spPr>
        <p:txBody>
          <a:bodyPr/>
          <a:lstStyle/>
          <a:p>
            <a:pPr algn="ctr"/>
            <a:r>
              <a:rPr lang="ru-RU" dirty="0"/>
              <a:t>Клиент-серверное приложение для обмена навыками и услугами для студентов НИУ ВШЭ. Серверная часть.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426908" cy="408109"/>
          </a:xfrm>
        </p:spPr>
        <p:txBody>
          <a:bodyPr/>
          <a:lstStyle/>
          <a:p>
            <a:r>
              <a:rPr lang="ru-RU" dirty="0"/>
              <a:t>Список использованных источников</a:t>
            </a:r>
          </a:p>
        </p:txBody>
      </p:sp>
    </p:spTree>
    <p:extLst>
      <p:ext uri="{BB962C8B-B14F-4D97-AF65-F5344CB8AC3E}">
        <p14:creationId xmlns:p14="http://schemas.microsoft.com/office/powerpoint/2010/main" val="2616285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95C0D-D7DC-EF40-9E45-F5F0A4817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7748" y="2961155"/>
            <a:ext cx="4576503" cy="935689"/>
          </a:xfrm>
        </p:spPr>
        <p:txBody>
          <a:bodyPr>
            <a:normAutofit/>
          </a:bodyPr>
          <a:lstStyle/>
          <a:p>
            <a:r>
              <a:rPr lang="ru-RU" dirty="0"/>
              <a:t>Ответы на вопросы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dirty="0"/>
              <a:t>Факультет Компьютерных Наук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D49EC-434A-5443-AC3F-85F01995E6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Департамент программной инженерии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FAE0FA-3CAF-BA4B-8F9F-5FEF3C2F3CC6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pPr algn="ctr"/>
            <a:r>
              <a:rPr lang="ru-RU" dirty="0"/>
              <a:t>Москва 2022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4AFB2BF-A7AB-5648-ADCD-2A7F1BD358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39954" y="4877203"/>
            <a:ext cx="2112091" cy="546889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sz="1400" dirty="0">
                <a:ea typeface="+mj-ea"/>
                <a:cs typeface="+mj-cs"/>
              </a:rPr>
              <a:t>Царёв Кирилл Дмитриевич </a:t>
            </a:r>
          </a:p>
          <a:p>
            <a:pPr algn="ctr" eaLnBrk="1" hangingPunct="1"/>
            <a:r>
              <a:rPr lang="en-US" sz="1400" dirty="0">
                <a:ea typeface="+mj-ea"/>
                <a:cs typeface="+mj-cs"/>
              </a:rPr>
              <a:t>kdtsaryov@edu.hse.ru</a:t>
            </a:r>
            <a:endParaRPr lang="ru-RU" sz="1400" dirty="0">
              <a:ea typeface="+mj-ea"/>
              <a:cs typeface="+mj-cs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806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предметной области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1931438"/>
            <a:ext cx="5441678" cy="4618652"/>
          </a:xfrm>
        </p:spPr>
        <p:txBody>
          <a:bodyPr>
            <a:normAutofit lnSpcReduction="10000"/>
          </a:bodyPr>
          <a:lstStyle/>
          <a:p>
            <a:pPr indent="450215" algn="just"/>
            <a:r>
              <a:rPr lang="ru-RU" sz="1600" dirty="0"/>
              <a:t>«</a:t>
            </a:r>
            <a:r>
              <a:rPr lang="en-US" sz="1600" dirty="0"/>
              <a:t>Sharing Skills HSE</a:t>
            </a:r>
            <a:r>
              <a:rPr lang="ru-RU" sz="1600" dirty="0"/>
              <a:t>» – приложение, позволяющее находить людей</a:t>
            </a:r>
            <a:r>
              <a:rPr lang="en-US" sz="1600" dirty="0"/>
              <a:t> </a:t>
            </a:r>
            <a:r>
              <a:rPr lang="ru-RU" sz="1600" dirty="0"/>
              <a:t>среди студентов НИУ ВШЭ, которые готовы делиться своими знаниями и умениями друг с другом. </a:t>
            </a:r>
            <a:endParaRPr lang="en-US" sz="1600" dirty="0"/>
          </a:p>
          <a:p>
            <a:pPr indent="450215" algn="just">
              <a:lnSpc>
                <a:spcPct val="110000"/>
              </a:lnSpc>
            </a:pPr>
            <a:r>
              <a:rPr lang="ru-RU" sz="1600" dirty="0"/>
              <a:t>Область применения – сфера знакомств и услуг.</a:t>
            </a:r>
          </a:p>
          <a:p>
            <a:pPr indent="450215" algn="just">
              <a:lnSpc>
                <a:spcPct val="110000"/>
              </a:lnSpc>
            </a:pPr>
            <a:r>
              <a:rPr lang="ru-RU" sz="1600" dirty="0"/>
              <a:t>Данный программный продукт представляет собой приложение, в котором пользователь может: </a:t>
            </a:r>
          </a:p>
          <a:p>
            <a:pPr marL="285750" indent="-28575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600" dirty="0"/>
              <a:t>заполнять свой профиль личными данными, </a:t>
            </a:r>
          </a:p>
          <a:p>
            <a:pPr marL="285750" indent="-28575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600" dirty="0"/>
              <a:t>искать других пользователей, </a:t>
            </a:r>
          </a:p>
          <a:p>
            <a:pPr marL="285750" indent="-28575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600" dirty="0"/>
              <a:t>предлагать обмены навыками и услугами, </a:t>
            </a:r>
          </a:p>
          <a:p>
            <a:pPr marL="285750" indent="-28575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600" dirty="0"/>
              <a:t>соглашаться или отказываться от обменов, </a:t>
            </a:r>
          </a:p>
          <a:p>
            <a:pPr marL="285750" indent="-28575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600" dirty="0"/>
              <a:t>завершать обмены, </a:t>
            </a:r>
          </a:p>
          <a:p>
            <a:pPr marL="285750" indent="-28575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600" dirty="0"/>
              <a:t>смотреть свои истории обменов,</a:t>
            </a:r>
          </a:p>
          <a:p>
            <a:pPr marL="285750" indent="-28575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600" dirty="0"/>
              <a:t>переписываться во встроенном чате,</a:t>
            </a:r>
          </a:p>
          <a:p>
            <a:pPr marL="285750" indent="-28575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600" dirty="0"/>
              <a:t>оставлять оценки и отзывы на других пользователей,</a:t>
            </a:r>
          </a:p>
          <a:p>
            <a:pPr marL="285750" indent="-28575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600" dirty="0"/>
              <a:t>удалять неприемлемые отзывы при наличии статуса модератора.</a:t>
            </a:r>
          </a:p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ru-RU" dirty="0"/>
              <a:t>Департамент программной инженерии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2" y="548720"/>
            <a:ext cx="2568413" cy="408109"/>
          </a:xfrm>
        </p:spPr>
        <p:txBody>
          <a:bodyPr/>
          <a:lstStyle/>
          <a:p>
            <a:pPr algn="ctr"/>
            <a:r>
              <a:rPr lang="ru-RU" dirty="0"/>
              <a:t>Клиент-серверное приложение для обмена навыками и услугами для студентов НИУ ВШЭ. Серверная часть.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Описание предметной области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7C65B4B-FAB4-4B48-B505-C4A337B1F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544" y="1259633"/>
            <a:ext cx="2434194" cy="51769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94BE699-64AB-4547-BEA1-F8C4126AF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3824" y="1259633"/>
            <a:ext cx="2438727" cy="51769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4357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предметной области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379662"/>
            <a:ext cx="5441678" cy="4170427"/>
          </a:xfrm>
        </p:spPr>
        <p:txBody>
          <a:bodyPr>
            <a:normAutofit/>
          </a:bodyPr>
          <a:lstStyle/>
          <a:p>
            <a:pPr indent="450215" algn="just"/>
            <a:r>
              <a:rPr lang="ru-RU" sz="1600" dirty="0"/>
              <a:t>У серверной части разработанной системы следующее назначение: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sz="1600" dirty="0"/>
              <a:t>Организация внутренней бизнес-логики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sz="1600" dirty="0"/>
              <a:t>Реализация </a:t>
            </a:r>
            <a:r>
              <a:rPr lang="en-US" sz="1600" dirty="0"/>
              <a:t>CRUD </a:t>
            </a:r>
            <a:r>
              <a:rPr lang="ru-RU" sz="1600" dirty="0"/>
              <a:t>операций для взаимодействия клиентов с базой данных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sz="1600" dirty="0"/>
              <a:t>Предоставление своего </a:t>
            </a:r>
            <a:r>
              <a:rPr lang="en-US" sz="1600" dirty="0"/>
              <a:t>API </a:t>
            </a:r>
            <a:r>
              <a:rPr lang="ru-RU" sz="1600" dirty="0"/>
              <a:t>для использования клиентами</a:t>
            </a:r>
          </a:p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ru-RU" dirty="0"/>
              <a:t>Департамент программной инженерии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2" y="548720"/>
            <a:ext cx="2568413" cy="408109"/>
          </a:xfrm>
        </p:spPr>
        <p:txBody>
          <a:bodyPr/>
          <a:lstStyle/>
          <a:p>
            <a:pPr algn="ctr"/>
            <a:r>
              <a:rPr lang="ru-RU" dirty="0"/>
              <a:t>Клиент-серверное приложение для обмена навыками и услугами для студентов НИУ ВШЭ. Серверная часть.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Описание предметной области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48C1796-1D7F-4002-B0A2-835F12956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835" y="1836302"/>
            <a:ext cx="5317534" cy="375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7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447790"/>
            <a:ext cx="6318755" cy="777025"/>
          </a:xfrm>
        </p:spPr>
        <p:txBody>
          <a:bodyPr/>
          <a:lstStyle/>
          <a:p>
            <a:r>
              <a:rPr lang="ru-RU" dirty="0"/>
              <a:t>Основные понятия, определения, термины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6" y="2015768"/>
            <a:ext cx="11217327" cy="4170427"/>
          </a:xfrm>
        </p:spPr>
        <p:txBody>
          <a:bodyPr>
            <a:normAutofit fontScale="85000" lnSpcReduction="20000"/>
          </a:bodyPr>
          <a:lstStyle/>
          <a:p>
            <a:pPr indent="450215" algn="just">
              <a:lnSpc>
                <a:spcPct val="120000"/>
              </a:lnSpc>
              <a:spcBef>
                <a:spcPts val="600"/>
              </a:spcBef>
            </a:pPr>
            <a:r>
              <a:rPr lang="ru-RU" sz="1900" b="1" dirty="0"/>
              <a:t>Клиент</a:t>
            </a:r>
            <a:r>
              <a:rPr lang="ru-RU" sz="1900" dirty="0"/>
              <a:t> – аппаратный или программный компонент вычислительной системы, посылающий запросы серверу.</a:t>
            </a:r>
          </a:p>
          <a:p>
            <a:pPr indent="450215" algn="just">
              <a:lnSpc>
                <a:spcPct val="120000"/>
              </a:lnSpc>
              <a:spcBef>
                <a:spcPts val="600"/>
              </a:spcBef>
            </a:pPr>
            <a:r>
              <a:rPr lang="ru-RU" sz="1900" b="1" dirty="0"/>
              <a:t>Сервер</a:t>
            </a:r>
            <a:r>
              <a:rPr lang="ru-RU" sz="1900" dirty="0"/>
              <a:t> – программный компонент вычислительной системы, выполняющий сервисные (обслуживающие) функции по запросу клиента, предоставляя ему доступ к определённым ресурсам или услугам.</a:t>
            </a:r>
          </a:p>
          <a:p>
            <a:pPr indent="450215" algn="just">
              <a:lnSpc>
                <a:spcPct val="120000"/>
              </a:lnSpc>
              <a:spcBef>
                <a:spcPts val="600"/>
              </a:spcBef>
            </a:pPr>
            <a:r>
              <a:rPr lang="ru-RU" sz="1900" b="1" dirty="0"/>
              <a:t>Навык</a:t>
            </a:r>
            <a:r>
              <a:rPr lang="ru-RU" sz="1900" dirty="0"/>
              <a:t> – что-то, что умеет пользователь.</a:t>
            </a:r>
          </a:p>
          <a:p>
            <a:pPr indent="450215" algn="just">
              <a:lnSpc>
                <a:spcPct val="120000"/>
              </a:lnSpc>
              <a:spcBef>
                <a:spcPts val="600"/>
              </a:spcBef>
            </a:pPr>
            <a:r>
              <a:rPr lang="ru-RU" sz="1900" b="1" dirty="0"/>
              <a:t>Обмен</a:t>
            </a:r>
            <a:r>
              <a:rPr lang="ru-RU" sz="1900" dirty="0"/>
              <a:t> – условная договоренность между двумя пользователями о том, что они готовы поделиться друг с другом своими навыками.</a:t>
            </a:r>
          </a:p>
          <a:p>
            <a:pPr indent="450215" algn="just">
              <a:lnSpc>
                <a:spcPct val="120000"/>
              </a:lnSpc>
              <a:spcBef>
                <a:spcPts val="600"/>
              </a:spcBef>
            </a:pPr>
            <a:r>
              <a:rPr lang="ru-RU" sz="1900" b="1" dirty="0"/>
              <a:t>Корпоративная почта</a:t>
            </a:r>
            <a:r>
              <a:rPr lang="ru-RU" sz="1900" dirty="0"/>
              <a:t> – это электронная почта на домене вашей компании. </a:t>
            </a:r>
          </a:p>
          <a:p>
            <a:pPr indent="450215" algn="just">
              <a:lnSpc>
                <a:spcPct val="120000"/>
              </a:lnSpc>
              <a:spcBef>
                <a:spcPts val="600"/>
              </a:spcBef>
            </a:pPr>
            <a:r>
              <a:rPr lang="ru-RU" sz="1900" b="1" dirty="0"/>
              <a:t>API</a:t>
            </a:r>
            <a:r>
              <a:rPr lang="ru-RU" sz="1900" dirty="0"/>
              <a:t> (Application </a:t>
            </a:r>
            <a:r>
              <a:rPr lang="ru-RU" sz="1900" dirty="0" err="1"/>
              <a:t>Programming</a:t>
            </a:r>
            <a:r>
              <a:rPr lang="ru-RU" sz="1900" dirty="0"/>
              <a:t> Interface) – описание способов, которыми одна компьютерная программа может взаимодействовать с другой программой.</a:t>
            </a:r>
          </a:p>
          <a:p>
            <a:pPr indent="450215" algn="just">
              <a:lnSpc>
                <a:spcPct val="120000"/>
              </a:lnSpc>
              <a:spcBef>
                <a:spcPts val="600"/>
              </a:spcBef>
            </a:pPr>
            <a:r>
              <a:rPr lang="ru-RU" sz="1900" b="1" dirty="0"/>
              <a:t>HTTP</a:t>
            </a:r>
            <a:r>
              <a:rPr lang="ru-RU" sz="1900" dirty="0"/>
              <a:t> (</a:t>
            </a:r>
            <a:r>
              <a:rPr lang="ru-RU" sz="1900" dirty="0" err="1"/>
              <a:t>HyperText</a:t>
            </a:r>
            <a:r>
              <a:rPr lang="ru-RU" sz="1900" dirty="0"/>
              <a:t> Transfer Protocol) – протокол прикладного уровня передачи произвольных данных.</a:t>
            </a:r>
          </a:p>
          <a:p>
            <a:pPr indent="450215" algn="just">
              <a:lnSpc>
                <a:spcPct val="120000"/>
              </a:lnSpc>
              <a:spcBef>
                <a:spcPts val="600"/>
              </a:spcBef>
            </a:pPr>
            <a:r>
              <a:rPr lang="ru-RU" sz="1900" b="1" dirty="0"/>
              <a:t>SMTP</a:t>
            </a:r>
            <a:r>
              <a:rPr lang="ru-RU" sz="1900" dirty="0"/>
              <a:t> (Simple Mail Transfer Protocol) – это широко используемый сетевой протокол, предназначенный для передачи электронной почты.</a:t>
            </a:r>
          </a:p>
          <a:p>
            <a:pPr indent="450215" algn="just">
              <a:lnSpc>
                <a:spcPct val="120000"/>
              </a:lnSpc>
              <a:spcBef>
                <a:spcPts val="600"/>
              </a:spcBef>
            </a:pPr>
            <a:r>
              <a:rPr lang="ru-RU" sz="1900" b="1" dirty="0"/>
              <a:t>CRUD</a:t>
            </a:r>
            <a:r>
              <a:rPr lang="ru-RU" sz="1900" dirty="0"/>
              <a:t> – акроним, обозначающий четыре базовые функции, используемые при работе с базами данных: создание (</a:t>
            </a:r>
            <a:r>
              <a:rPr lang="ru-RU" sz="1900" dirty="0" err="1"/>
              <a:t>create</a:t>
            </a:r>
            <a:r>
              <a:rPr lang="ru-RU" sz="1900" dirty="0"/>
              <a:t>), чтение (</a:t>
            </a:r>
            <a:r>
              <a:rPr lang="ru-RU" sz="1900" dirty="0" err="1"/>
              <a:t>read</a:t>
            </a:r>
            <a:r>
              <a:rPr lang="ru-RU" sz="1900" dirty="0"/>
              <a:t>), модификация (</a:t>
            </a:r>
            <a:r>
              <a:rPr lang="ru-RU" sz="1900" dirty="0" err="1"/>
              <a:t>update</a:t>
            </a:r>
            <a:r>
              <a:rPr lang="ru-RU" sz="1900" dirty="0"/>
              <a:t>), удаление (</a:t>
            </a:r>
            <a:r>
              <a:rPr lang="ru-RU" sz="1900" dirty="0" err="1"/>
              <a:t>delete</a:t>
            </a:r>
            <a:r>
              <a:rPr lang="ru-RU" sz="1900" dirty="0"/>
              <a:t>).</a:t>
            </a:r>
          </a:p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ru-RU" dirty="0"/>
              <a:t>Департамент программной инженерии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2" y="548720"/>
            <a:ext cx="2568413" cy="408109"/>
          </a:xfrm>
        </p:spPr>
        <p:txBody>
          <a:bodyPr/>
          <a:lstStyle/>
          <a:p>
            <a:pPr algn="ctr"/>
            <a:r>
              <a:rPr lang="ru-RU" dirty="0"/>
              <a:t>Клиент-серверное приложение для обмена навыками и услугами для студентов НИУ ВШЭ. Серверная часть.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426908" cy="408109"/>
          </a:xfrm>
        </p:spPr>
        <p:txBody>
          <a:bodyPr/>
          <a:lstStyle/>
          <a:p>
            <a:r>
              <a:rPr lang="ru-RU" dirty="0"/>
              <a:t>Основные понятия, определения, термины</a:t>
            </a:r>
          </a:p>
        </p:txBody>
      </p:sp>
    </p:spTree>
    <p:extLst>
      <p:ext uri="{BB962C8B-B14F-4D97-AF65-F5344CB8AC3E}">
        <p14:creationId xmlns:p14="http://schemas.microsoft.com/office/powerpoint/2010/main" val="2310037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 работы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49764" y="2053447"/>
            <a:ext cx="5706222" cy="4440659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ru-RU" sz="2500" b="1" dirty="0"/>
              <a:t>Цель работы </a:t>
            </a:r>
            <a:r>
              <a:rPr lang="ru-RU" sz="2500" dirty="0"/>
              <a:t>– дополнить серверную часть приложения новым функционалом и переделать уже написанную часть с целью улучшения работоспособности.</a:t>
            </a:r>
          </a:p>
          <a:p>
            <a:pPr algn="just"/>
            <a:r>
              <a:rPr lang="ru-RU" sz="2500" b="1" dirty="0"/>
              <a:t>Задачи работы:</a:t>
            </a:r>
          </a:p>
          <a:p>
            <a:pPr marL="342900" indent="-342900" algn="just">
              <a:buFont typeface="Arial" panose="020B0604020202020204" pitchFamily="34" charset="0"/>
              <a:buAutoNum type="arabicPeriod"/>
            </a:pPr>
            <a:r>
              <a:rPr lang="ru-RU" sz="2500" dirty="0"/>
              <a:t>Реализовать встроенный чат</a:t>
            </a:r>
          </a:p>
          <a:p>
            <a:pPr marL="342900" indent="-342900" algn="just">
              <a:buFont typeface="Arial" panose="020B0604020202020204" pitchFamily="34" charset="0"/>
              <a:buAutoNum type="arabicPeriod"/>
            </a:pPr>
            <a:r>
              <a:rPr lang="ru-RU" sz="2500" dirty="0"/>
              <a:t>Реализовать систему отзывов и оценок</a:t>
            </a:r>
          </a:p>
          <a:p>
            <a:pPr marL="342900" indent="-342900" algn="just">
              <a:buFont typeface="Arial" panose="020B0604020202020204" pitchFamily="34" charset="0"/>
              <a:buAutoNum type="arabicPeriod"/>
            </a:pPr>
            <a:r>
              <a:rPr lang="ru-RU" sz="2500" dirty="0"/>
              <a:t>Реализовать автоматическую цензуру на видимые всеми текстовые поля</a:t>
            </a:r>
          </a:p>
          <a:p>
            <a:pPr marL="342900" indent="-342900" algn="just">
              <a:buFont typeface="Arial" panose="020B0604020202020204" pitchFamily="34" charset="0"/>
              <a:buAutoNum type="arabicPeriod"/>
            </a:pPr>
            <a:r>
              <a:rPr lang="ru-RU" sz="2500" dirty="0"/>
              <a:t>Реализовать возможность получения статуса модератора для удаления неприемлемых отзывов</a:t>
            </a:r>
          </a:p>
          <a:p>
            <a:pPr marL="342900" indent="-342900" algn="just">
              <a:buFont typeface="Arial" panose="020B0604020202020204" pitchFamily="34" charset="0"/>
              <a:buAutoNum type="arabicPeriod"/>
            </a:pPr>
            <a:r>
              <a:rPr lang="ru-RU" sz="2500" dirty="0"/>
              <a:t>Реализовать отправку уведомлений пользователям</a:t>
            </a:r>
          </a:p>
          <a:p>
            <a:pPr marL="342900" indent="-342900" algn="just">
              <a:buFont typeface="Arial" panose="020B0604020202020204" pitchFamily="34" charset="0"/>
              <a:buAutoNum type="arabicPeriod"/>
            </a:pPr>
            <a:r>
              <a:rPr lang="ru-RU" sz="2500" dirty="0"/>
              <a:t>Переделать код с прошлого курсового проекта для улучшения работоспособности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ru-RU" dirty="0"/>
              <a:t>Департамент программной инженерии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2" y="548720"/>
            <a:ext cx="2568413" cy="408109"/>
          </a:xfrm>
        </p:spPr>
        <p:txBody>
          <a:bodyPr/>
          <a:lstStyle/>
          <a:p>
            <a:pPr algn="ctr"/>
            <a:r>
              <a:rPr lang="ru-RU" dirty="0"/>
              <a:t>Клиент-серверное приложение для обмена навыками и услугами для студентов НИУ ВШЭ. Серверная часть.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Цель и задачи работы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7CC4F8-FE42-4770-B98D-EA44AF368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806" y="2722827"/>
            <a:ext cx="3044566" cy="245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235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существующих решений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1252" y="1931792"/>
            <a:ext cx="11301303" cy="4385304"/>
          </a:xfrm>
        </p:spPr>
        <p:txBody>
          <a:bodyPr numCol="2" spcCol="360000">
            <a:normAutofit/>
          </a:bodyPr>
          <a:lstStyle/>
          <a:p>
            <a:pPr indent="450215" algn="just">
              <a:spcBef>
                <a:spcPts val="600"/>
              </a:spcBef>
            </a:pPr>
            <a:r>
              <a:rPr lang="ru-RU" sz="1600" dirty="0"/>
              <a:t>На момент создания данной системы не было выявлено ни одного прямого аналога.</a:t>
            </a:r>
          </a:p>
          <a:p>
            <a:pPr indent="450215" algn="just">
              <a:spcBef>
                <a:spcPts val="600"/>
              </a:spcBef>
            </a:pPr>
            <a:r>
              <a:rPr lang="ru-RU" sz="1600" dirty="0"/>
              <a:t>Из непрямых аналогов можно выделить следующие:</a:t>
            </a:r>
          </a:p>
          <a:p>
            <a:pPr marL="285750" lvl="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dirty="0"/>
              <a:t>Profi.ru</a:t>
            </a:r>
            <a:endParaRPr lang="ru-RU" sz="1600" b="1" dirty="0"/>
          </a:p>
          <a:p>
            <a:pPr marL="285750" lvl="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1600" b="1" dirty="0" err="1"/>
              <a:t>Авито</a:t>
            </a:r>
            <a:endParaRPr lang="ru-RU" sz="1600" b="1" dirty="0"/>
          </a:p>
          <a:p>
            <a:pPr marL="285750" lvl="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1600" b="1" dirty="0" err="1"/>
              <a:t>Бартер.рф</a:t>
            </a:r>
            <a:endParaRPr lang="ru-RU" sz="1600" b="1" dirty="0"/>
          </a:p>
          <a:p>
            <a:pPr indent="450215" algn="just">
              <a:spcBef>
                <a:spcPts val="600"/>
              </a:spcBef>
            </a:pPr>
            <a:r>
              <a:rPr lang="ru-RU" sz="1600" dirty="0"/>
              <a:t>С помощью этих веб-сайтов и приложений также можно искать людей для обмена навыками и услугами. Но они не обеспечивают безопасность аудитории за счет закрытости сообщества только для студентов НИУ ВШЭ, что является главным </a:t>
            </a:r>
            <a:r>
              <a:rPr lang="ru-RU" sz="1600" b="1" dirty="0"/>
              <a:t>преимуществом</a:t>
            </a:r>
            <a:r>
              <a:rPr lang="ru-RU" sz="1600" dirty="0"/>
              <a:t> и особенностью </a:t>
            </a:r>
            <a:r>
              <a:rPr lang="ru-RU" sz="1600" b="1" dirty="0"/>
              <a:t>«</a:t>
            </a:r>
            <a:r>
              <a:rPr lang="en-US" sz="1600" b="1" dirty="0"/>
              <a:t>Sharing Skills HSE</a:t>
            </a:r>
            <a:r>
              <a:rPr lang="ru-RU" sz="1600" b="1" dirty="0"/>
              <a:t>» </a:t>
            </a:r>
            <a:r>
              <a:rPr lang="ru-RU" sz="1600" dirty="0"/>
              <a:t>(регистрация в ней осуществляется только по корпоративной почте НИУ ВШЭ в домене </a:t>
            </a:r>
            <a:r>
              <a:rPr lang="en-US" sz="1600" dirty="0" err="1"/>
              <a:t>edu</a:t>
            </a:r>
            <a:r>
              <a:rPr lang="ru-RU" sz="1600" dirty="0"/>
              <a:t>.</a:t>
            </a:r>
            <a:r>
              <a:rPr lang="en-US" sz="1600" dirty="0" err="1"/>
              <a:t>hse</a:t>
            </a:r>
            <a:r>
              <a:rPr lang="ru-RU" sz="1600" dirty="0"/>
              <a:t>.</a:t>
            </a:r>
            <a:r>
              <a:rPr lang="en-US" sz="1600" dirty="0" err="1"/>
              <a:t>ru</a:t>
            </a:r>
            <a:r>
              <a:rPr lang="ru-RU" sz="1600" dirty="0"/>
              <a:t>).</a:t>
            </a:r>
          </a:p>
          <a:p>
            <a:pPr indent="450215" algn="just">
              <a:spcBef>
                <a:spcPts val="600"/>
              </a:spcBef>
            </a:pPr>
            <a:endParaRPr lang="ru-RU" sz="1600" dirty="0"/>
          </a:p>
          <a:p>
            <a:pPr indent="450215" algn="just">
              <a:spcBef>
                <a:spcPts val="600"/>
              </a:spcBef>
            </a:pPr>
            <a:endParaRPr lang="ru-RU" sz="1600" dirty="0"/>
          </a:p>
          <a:p>
            <a:pPr marL="285750" lvl="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1600" b="1" dirty="0"/>
              <a:t>Сообщества в социальной сети ВКонтакте (например, Подслушано ВШЭ)</a:t>
            </a:r>
          </a:p>
          <a:p>
            <a:pPr indent="450215" algn="just">
              <a:spcBef>
                <a:spcPts val="600"/>
              </a:spcBef>
            </a:pPr>
            <a:r>
              <a:rPr lang="ru-RU" sz="1600" dirty="0"/>
              <a:t>Тут также можно искать людей для обмена навыками и услугами. И, кажется, что безопасность пользователей тоже обеспечена. Но это только на первый взгляд. В реальности же туда совершенно спокойно может войти человек не из НИУ ВШЭ, потому что никакой проверки на принадлежность к ВУЗу не производится. </a:t>
            </a:r>
          </a:p>
          <a:p>
            <a:pPr indent="450215" algn="just">
              <a:spcBef>
                <a:spcPts val="600"/>
              </a:spcBef>
            </a:pPr>
            <a:r>
              <a:rPr lang="ru-RU" sz="1600" dirty="0"/>
              <a:t>Еще одним минусом данного непрямого аналога является отсутствие собственного приложения и, как следствие, зависимость от политики самой социальной сети.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ru-RU" dirty="0"/>
              <a:t>Департамент программной инженерии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2" y="548720"/>
            <a:ext cx="2568413" cy="408109"/>
          </a:xfrm>
        </p:spPr>
        <p:txBody>
          <a:bodyPr/>
          <a:lstStyle/>
          <a:p>
            <a:pPr algn="ctr"/>
            <a:r>
              <a:rPr lang="ru-RU" dirty="0"/>
              <a:t>Клиент-серверное приложение для обмена навыками и услугами для студентов НИУ ВШЭ. Серверная часть.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Анализ существующих решений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C5D45FE-7790-4F40-B948-6171D679B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57" y="5584695"/>
            <a:ext cx="3045721" cy="1026987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8A6A4D4E-D57B-4C67-BBFA-CAC6C2389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778" y="5323220"/>
            <a:ext cx="2409592" cy="128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F0C49A0-11D0-4CD7-85F4-71B3C8BC9A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3687" y="5507462"/>
            <a:ext cx="2361998" cy="82395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4A2F261-4216-4B19-A856-F5A608EE49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1449" y="5283124"/>
            <a:ext cx="3000794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75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640" y="1269227"/>
            <a:ext cx="4433868" cy="388513"/>
          </a:xfrm>
        </p:spPr>
        <p:txBody>
          <a:bodyPr>
            <a:normAutofit/>
          </a:bodyPr>
          <a:lstStyle/>
          <a:p>
            <a:r>
              <a:rPr lang="en-US" dirty="0"/>
              <a:t>UML use-case </a:t>
            </a:r>
            <a:r>
              <a:rPr lang="ru-RU" dirty="0"/>
              <a:t>диаграмма системы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ru-RU" dirty="0"/>
              <a:t>Департамент программной инженерии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2" y="548720"/>
            <a:ext cx="2568413" cy="408109"/>
          </a:xfrm>
        </p:spPr>
        <p:txBody>
          <a:bodyPr/>
          <a:lstStyle/>
          <a:p>
            <a:pPr algn="ctr"/>
            <a:r>
              <a:rPr lang="ru-RU" dirty="0"/>
              <a:t>Клиент-серверное приложение для обмена навыками и услугами для студентов НИУ ВШЭ. Серверная часть.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UML use-case </a:t>
            </a:r>
            <a:r>
              <a:rPr lang="ru-RU" dirty="0"/>
              <a:t>диаграмма системы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F31CFB0-2493-42E1-8B28-088D47D6F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561" y="1657608"/>
            <a:ext cx="7566027" cy="502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44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26" y="1386587"/>
            <a:ext cx="5261521" cy="388513"/>
          </a:xfrm>
        </p:spPr>
        <p:txBody>
          <a:bodyPr>
            <a:noAutofit/>
          </a:bodyPr>
          <a:lstStyle/>
          <a:p>
            <a:r>
              <a:rPr lang="ru-RU" dirty="0"/>
              <a:t>Взаимосвязи сущностей в базе данных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ru-RU" dirty="0"/>
              <a:t>Департамент программной инженерии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2" y="548720"/>
            <a:ext cx="2568413" cy="408109"/>
          </a:xfrm>
        </p:spPr>
        <p:txBody>
          <a:bodyPr/>
          <a:lstStyle/>
          <a:p>
            <a:pPr algn="ctr"/>
            <a:r>
              <a:rPr lang="ru-RU" dirty="0"/>
              <a:t>Клиент-серверное приложение для обмена навыками и услугами для студентов НИУ ВШЭ. Серверная часть.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180882" cy="408109"/>
          </a:xfrm>
        </p:spPr>
        <p:txBody>
          <a:bodyPr/>
          <a:lstStyle/>
          <a:p>
            <a:r>
              <a:rPr lang="ru-RU" dirty="0"/>
              <a:t>Взаимосвязи сущностей в базе данных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904662-B442-4357-8C5B-D2250BA32017}"/>
              </a:ext>
            </a:extLst>
          </p:cNvPr>
          <p:cNvSpPr txBox="1"/>
          <p:nvPr/>
        </p:nvSpPr>
        <p:spPr>
          <a:xfrm>
            <a:off x="410385" y="2073302"/>
            <a:ext cx="609755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buFont typeface="Arial" panose="020B0604020202020204" pitchFamily="34" charset="0"/>
            </a:pPr>
            <a:r>
              <a:rPr lang="ru-RU" sz="1600" dirty="0">
                <a:solidFill>
                  <a:srgbClr val="0E2D69"/>
                </a:solidFill>
              </a:rPr>
              <a:t>Для того, чтобы данные занимали меньше места, и запросы к серверу от клиента выполнялись быстрее, было принято решение отказаться от хранения непосредственно самих зависимых сущностей в других сущностях. Вместо этого в настоящее время в сущностях хранятся лишь первичные ключи зависимых. По которым, в случае необходимости, можно достать и сам экземпляр зависимой сущности. В частности: 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0E2D69"/>
                </a:solidFill>
              </a:rPr>
              <a:t>в сущности навыка (</a:t>
            </a:r>
            <a:r>
              <a:rPr lang="en-US" sz="1600" dirty="0">
                <a:solidFill>
                  <a:srgbClr val="0E2D69"/>
                </a:solidFill>
                <a:latin typeface="HSE Sans" panose="02000000000000000000" pitchFamily="2" charset="0"/>
              </a:rPr>
              <a:t>Skill</a:t>
            </a:r>
            <a:r>
              <a:rPr lang="ru-RU" sz="1600" dirty="0">
                <a:solidFill>
                  <a:srgbClr val="0E2D69"/>
                </a:solidFill>
              </a:rPr>
              <a:t>) хранится почта пользователя (</a:t>
            </a:r>
            <a:r>
              <a:rPr lang="en-US" sz="1600" dirty="0" err="1">
                <a:solidFill>
                  <a:srgbClr val="0E2D69"/>
                </a:solidFill>
                <a:latin typeface="HSE Sans" panose="02000000000000000000" pitchFamily="2" charset="0"/>
              </a:rPr>
              <a:t>UserMail</a:t>
            </a:r>
            <a:r>
              <a:rPr lang="ru-RU" sz="1600" dirty="0">
                <a:solidFill>
                  <a:srgbClr val="0E2D69"/>
                </a:solidFill>
              </a:rPr>
              <a:t>)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0E2D69"/>
                </a:solidFill>
              </a:rPr>
              <a:t>в сущности отзыва (</a:t>
            </a:r>
            <a:r>
              <a:rPr lang="en-US" sz="1600" dirty="0">
                <a:solidFill>
                  <a:srgbClr val="0E2D69"/>
                </a:solidFill>
                <a:latin typeface="HSE Sans" panose="02000000000000000000" pitchFamily="2" charset="0"/>
              </a:rPr>
              <a:t>Feedback</a:t>
            </a:r>
            <a:r>
              <a:rPr lang="ru-RU" sz="1600" dirty="0">
                <a:solidFill>
                  <a:srgbClr val="0E2D69"/>
                </a:solidFill>
              </a:rPr>
              <a:t>) хранятся почта отправителя (</a:t>
            </a:r>
            <a:r>
              <a:rPr lang="en-US" sz="1600" dirty="0" err="1">
                <a:solidFill>
                  <a:srgbClr val="0E2D69"/>
                </a:solidFill>
                <a:latin typeface="HSE Sans" panose="02000000000000000000" pitchFamily="2" charset="0"/>
              </a:rPr>
              <a:t>SenderMail</a:t>
            </a:r>
            <a:r>
              <a:rPr lang="ru-RU" sz="1600" dirty="0">
                <a:solidFill>
                  <a:srgbClr val="0E2D69"/>
                </a:solidFill>
              </a:rPr>
              <a:t>) и почта получателя (</a:t>
            </a:r>
            <a:r>
              <a:rPr lang="en-US" sz="1600" dirty="0" err="1">
                <a:solidFill>
                  <a:srgbClr val="0E2D69"/>
                </a:solidFill>
                <a:latin typeface="HSE Sans" panose="02000000000000000000" pitchFamily="2" charset="0"/>
              </a:rPr>
              <a:t>ReceiverMail</a:t>
            </a:r>
            <a:r>
              <a:rPr lang="ru-RU" sz="1600" dirty="0">
                <a:solidFill>
                  <a:srgbClr val="0E2D69"/>
                </a:solidFill>
              </a:rPr>
              <a:t>)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0E2D69"/>
                </a:solidFill>
              </a:rPr>
              <a:t>в сущности сообщения (</a:t>
            </a:r>
            <a:r>
              <a:rPr lang="en-US" sz="1600" dirty="0">
                <a:solidFill>
                  <a:srgbClr val="0E2D69"/>
                </a:solidFill>
                <a:latin typeface="HSE Sans" panose="02000000000000000000" pitchFamily="2" charset="0"/>
              </a:rPr>
              <a:t>Message</a:t>
            </a:r>
            <a:r>
              <a:rPr lang="ru-RU" sz="1600" dirty="0">
                <a:solidFill>
                  <a:srgbClr val="0E2D69"/>
                </a:solidFill>
              </a:rPr>
              <a:t>) хранятся почта отправителя (</a:t>
            </a:r>
            <a:r>
              <a:rPr lang="en-US" sz="1600" dirty="0" err="1">
                <a:solidFill>
                  <a:srgbClr val="0E2D69"/>
                </a:solidFill>
                <a:latin typeface="HSE Sans" panose="02000000000000000000" pitchFamily="2" charset="0"/>
              </a:rPr>
              <a:t>SenderMail</a:t>
            </a:r>
            <a:r>
              <a:rPr lang="ru-RU" sz="1600" dirty="0">
                <a:solidFill>
                  <a:srgbClr val="0E2D69"/>
                </a:solidFill>
              </a:rPr>
              <a:t>) и почта получателя (</a:t>
            </a:r>
            <a:r>
              <a:rPr lang="en-US" sz="1600" dirty="0" err="1">
                <a:solidFill>
                  <a:srgbClr val="0E2D69"/>
                </a:solidFill>
                <a:latin typeface="HSE Sans" panose="02000000000000000000" pitchFamily="2" charset="0"/>
              </a:rPr>
              <a:t>ReceiverMail</a:t>
            </a:r>
            <a:r>
              <a:rPr lang="ru-RU" sz="1600" dirty="0">
                <a:solidFill>
                  <a:srgbClr val="0E2D69"/>
                </a:solidFill>
              </a:rPr>
              <a:t>)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A337F99-5264-4DAC-9582-7C0698DAE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052" y="1974833"/>
            <a:ext cx="5044034" cy="339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164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26" y="1386587"/>
            <a:ext cx="5261521" cy="388513"/>
          </a:xfrm>
        </p:spPr>
        <p:txBody>
          <a:bodyPr>
            <a:noAutofit/>
          </a:bodyPr>
          <a:lstStyle/>
          <a:p>
            <a:r>
              <a:rPr lang="ru-RU" dirty="0"/>
              <a:t>Оценки и отзывы пользователей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ru-RU" dirty="0"/>
              <a:t>Департамент программной инженерии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2" y="548720"/>
            <a:ext cx="2568413" cy="408109"/>
          </a:xfrm>
        </p:spPr>
        <p:txBody>
          <a:bodyPr/>
          <a:lstStyle/>
          <a:p>
            <a:pPr algn="ctr"/>
            <a:r>
              <a:rPr lang="ru-RU" dirty="0"/>
              <a:t>Клиент-серверное приложение для обмена навыками и услугами для студентов НИУ ВШЭ. Серверная часть.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180882" cy="408109"/>
          </a:xfrm>
        </p:spPr>
        <p:txBody>
          <a:bodyPr/>
          <a:lstStyle/>
          <a:p>
            <a:r>
              <a:rPr lang="ru-RU" dirty="0"/>
              <a:t>Оценки и отзывы пользователей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904662-B442-4357-8C5B-D2250BA32017}"/>
              </a:ext>
            </a:extLst>
          </p:cNvPr>
          <p:cNvSpPr txBox="1"/>
          <p:nvPr/>
        </p:nvSpPr>
        <p:spPr>
          <a:xfrm>
            <a:off x="410385" y="2073302"/>
            <a:ext cx="6097554" cy="386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spcBef>
                <a:spcPts val="600"/>
              </a:spcBef>
            </a:pPr>
            <a:r>
              <a:rPr lang="ru-RU" sz="1600" dirty="0">
                <a:solidFill>
                  <a:srgbClr val="0E2D69"/>
                </a:solidFill>
              </a:rPr>
              <a:t>В случае, когда один пользователь хочет оценить другого, происходят следующие действия. Сначала пользователь на клиенте заполняет данные в полях ввода (оценку и комментарий). Затем из всех данных формируется экземпляр сущности отзыва (</a:t>
            </a:r>
            <a:r>
              <a:rPr lang="en-US" sz="1600" dirty="0">
                <a:solidFill>
                  <a:srgbClr val="0E2D69"/>
                </a:solidFill>
                <a:latin typeface="HSE Sans" panose="02000000000000000000" pitchFamily="2" charset="0"/>
              </a:rPr>
              <a:t>Feedback</a:t>
            </a:r>
            <a:r>
              <a:rPr lang="ru-RU" sz="1600" dirty="0">
                <a:solidFill>
                  <a:srgbClr val="0E2D69"/>
                </a:solidFill>
              </a:rPr>
              <a:t>), и выполняется </a:t>
            </a:r>
            <a:r>
              <a:rPr lang="en-US" sz="1600" dirty="0">
                <a:solidFill>
                  <a:srgbClr val="0E2D69"/>
                </a:solidFill>
                <a:latin typeface="HSE Sans" panose="02000000000000000000" pitchFamily="2" charset="0"/>
              </a:rPr>
              <a:t>POST</a:t>
            </a:r>
            <a:r>
              <a:rPr lang="ru-RU" sz="1600" dirty="0">
                <a:solidFill>
                  <a:srgbClr val="0E2D69"/>
                </a:solidFill>
              </a:rPr>
              <a:t>-запрос (</a:t>
            </a:r>
            <a:r>
              <a:rPr lang="en-US" sz="1600" dirty="0" err="1">
                <a:solidFill>
                  <a:srgbClr val="0E2D69"/>
                </a:solidFill>
                <a:latin typeface="HSE Sans" panose="02000000000000000000" pitchFamily="2" charset="0"/>
              </a:rPr>
              <a:t>PostFeedback</a:t>
            </a:r>
            <a:r>
              <a:rPr lang="ru-RU" sz="1600" dirty="0">
                <a:solidFill>
                  <a:srgbClr val="0E2D69"/>
                </a:solidFill>
              </a:rPr>
              <a:t>). </a:t>
            </a:r>
          </a:p>
          <a:p>
            <a:pPr indent="450215" algn="just">
              <a:spcBef>
                <a:spcPts val="600"/>
              </a:spcBef>
            </a:pPr>
            <a:r>
              <a:rPr lang="ru-RU" sz="1600" dirty="0">
                <a:solidFill>
                  <a:srgbClr val="0E2D69"/>
                </a:solidFill>
              </a:rPr>
              <a:t>В этом методе происходит следующее. Сначала по автоматически сгенерированному </a:t>
            </a:r>
            <a:r>
              <a:rPr lang="en-US" sz="1600" dirty="0">
                <a:solidFill>
                  <a:srgbClr val="0E2D69"/>
                </a:solidFill>
                <a:latin typeface="HSE Sans" panose="02000000000000000000" pitchFamily="2" charset="0"/>
              </a:rPr>
              <a:t>ID </a:t>
            </a:r>
            <a:r>
              <a:rPr lang="ru-RU" sz="1600" dirty="0">
                <a:solidFill>
                  <a:srgbClr val="0E2D69"/>
                </a:solidFill>
              </a:rPr>
              <a:t>отзыва </a:t>
            </a:r>
            <a:r>
              <a:rPr lang="ru-RU" sz="1600" b="1" dirty="0">
                <a:solidFill>
                  <a:srgbClr val="0E2D69"/>
                </a:solidFill>
              </a:rPr>
              <a:t>проверяется, нет ли </a:t>
            </a:r>
            <a:r>
              <a:rPr lang="ru-RU" sz="1600" dirty="0">
                <a:solidFill>
                  <a:srgbClr val="0E2D69"/>
                </a:solidFill>
              </a:rPr>
              <a:t>уже такого </a:t>
            </a:r>
            <a:r>
              <a:rPr lang="ru-RU" sz="1600" b="1" dirty="0">
                <a:solidFill>
                  <a:srgbClr val="0E2D69"/>
                </a:solidFill>
              </a:rPr>
              <a:t>отзыва</a:t>
            </a:r>
            <a:r>
              <a:rPr lang="ru-RU" sz="1600" dirty="0">
                <a:solidFill>
                  <a:srgbClr val="0E2D69"/>
                </a:solidFill>
              </a:rPr>
              <a:t> в базе данных. Затем по переданным почтам </a:t>
            </a:r>
            <a:r>
              <a:rPr lang="ru-RU" sz="1600" b="1" dirty="0">
                <a:solidFill>
                  <a:srgbClr val="0E2D69"/>
                </a:solidFill>
              </a:rPr>
              <a:t>находятся отправитель и получатель</a:t>
            </a:r>
            <a:r>
              <a:rPr lang="ru-RU" sz="1600" dirty="0">
                <a:solidFill>
                  <a:srgbClr val="0E2D69"/>
                </a:solidFill>
              </a:rPr>
              <a:t>, и проверяется, что они существуют в базе данных, и что это разные экземпляры сущности пользователя. Затем происходит </a:t>
            </a:r>
            <a:r>
              <a:rPr lang="ru-RU" sz="1600" b="1" dirty="0">
                <a:solidFill>
                  <a:srgbClr val="0E2D69"/>
                </a:solidFill>
              </a:rPr>
              <a:t>автоматическая цензура комментария</a:t>
            </a:r>
            <a:r>
              <a:rPr lang="ru-RU" sz="1600" dirty="0">
                <a:solidFill>
                  <a:srgbClr val="0E2D69"/>
                </a:solidFill>
              </a:rPr>
              <a:t>, </a:t>
            </a:r>
            <a:r>
              <a:rPr lang="ru-RU" sz="1600" b="1" dirty="0">
                <a:solidFill>
                  <a:srgbClr val="0E2D69"/>
                </a:solidFill>
              </a:rPr>
              <a:t>вычисление</a:t>
            </a:r>
            <a:r>
              <a:rPr lang="ru-RU" sz="1600" dirty="0">
                <a:solidFill>
                  <a:srgbClr val="0E2D69"/>
                </a:solidFill>
              </a:rPr>
              <a:t> и обновление новой </a:t>
            </a:r>
            <a:r>
              <a:rPr lang="ru-RU" sz="1600" b="1" dirty="0">
                <a:solidFill>
                  <a:srgbClr val="0E2D69"/>
                </a:solidFill>
              </a:rPr>
              <a:t>средней оценки </a:t>
            </a:r>
            <a:r>
              <a:rPr lang="ru-RU" sz="1600" dirty="0">
                <a:solidFill>
                  <a:srgbClr val="0E2D69"/>
                </a:solidFill>
              </a:rPr>
              <a:t>получателя. Отзыв добавляется в базу данных. В случае удовлетворения некоторых условий, пользователю </a:t>
            </a:r>
            <a:r>
              <a:rPr lang="ru-RU" sz="1600" b="1" dirty="0">
                <a:solidFill>
                  <a:srgbClr val="0E2D69"/>
                </a:solidFill>
              </a:rPr>
              <a:t>присваивается статус модератора</a:t>
            </a:r>
            <a:r>
              <a:rPr lang="ru-RU" sz="1600" dirty="0">
                <a:solidFill>
                  <a:srgbClr val="0E2D69"/>
                </a:solidFill>
              </a:rPr>
              <a:t>. Происходит </a:t>
            </a:r>
            <a:r>
              <a:rPr lang="ru-RU" sz="1600" b="1" dirty="0">
                <a:solidFill>
                  <a:srgbClr val="0E2D69"/>
                </a:solidFill>
              </a:rPr>
              <a:t>уведомление</a:t>
            </a:r>
            <a:r>
              <a:rPr lang="ru-RU" sz="1600" dirty="0">
                <a:solidFill>
                  <a:srgbClr val="0E2D69"/>
                </a:solidFill>
              </a:rPr>
              <a:t> получателя.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2E71446-59FA-4824-93CA-BCF6F28DA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873" y="1386587"/>
            <a:ext cx="2296266" cy="49849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CF40630-0342-4F16-BD19-9192BB541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0073" y="1386587"/>
            <a:ext cx="2341432" cy="49849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70754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000" dirty="0">
            <a:latin typeface="HSE Sans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A9C74E6E830D74E9B0FDDB4017A5417" ma:contentTypeVersion="13" ma:contentTypeDescription="Создание документа." ma:contentTypeScope="" ma:versionID="d4e423622451d608a8a05f4da7a1e1a2">
  <xsd:schema xmlns:xsd="http://www.w3.org/2001/XMLSchema" xmlns:xs="http://www.w3.org/2001/XMLSchema" xmlns:p="http://schemas.microsoft.com/office/2006/metadata/properties" xmlns:ns2="9875bd71-cde8-496c-a136-433f55d5e6d0" xmlns:ns3="e96afe77-3acb-4328-97fc-408e1bde3ecd" targetNamespace="http://schemas.microsoft.com/office/2006/metadata/properties" ma:root="true" ma:fieldsID="4831203c63c08b9f52ea6d3ee0d7a96e" ns2:_="" ns3:_="">
    <xsd:import namespace="9875bd71-cde8-496c-a136-433f55d5e6d0"/>
    <xsd:import namespace="e96afe77-3acb-4328-97fc-408e1bde3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75bd71-cde8-496c-a136-433f55d5e6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afe77-3acb-4328-97fc-408e1bde3e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D4651DD-DCCC-4759-B2F6-7F520BDCC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75bd71-cde8-496c-a136-433f55d5e6d0"/>
    <ds:schemaRef ds:uri="e96afe77-3acb-4328-97fc-408e1bde3e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34386AA-1848-4C75-B336-1053927CB0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3DAF31-D8A6-49A0-9A5D-8B2EA5B1C511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e96afe77-3acb-4328-97fc-408e1bde3ecd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9875bd71-cde8-496c-a136-433f55d5e6d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1802</TotalTime>
  <Words>2422</Words>
  <Application>Microsoft Office PowerPoint</Application>
  <PresentationFormat>Широкоэкранный</PresentationFormat>
  <Paragraphs>204</Paragraphs>
  <Slides>19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HSE Sans</vt:lpstr>
      <vt:lpstr>Symbol</vt:lpstr>
      <vt:lpstr>Office Theme</vt:lpstr>
      <vt:lpstr>Клиент-серверное приложение для обмена навыками и услугами для студентов НИУ ВШЭ. Серверная часть.</vt:lpstr>
      <vt:lpstr>Описание предметной области</vt:lpstr>
      <vt:lpstr>Описание предметной области</vt:lpstr>
      <vt:lpstr>Основные понятия, определения, термины</vt:lpstr>
      <vt:lpstr>Цель и задачи работы</vt:lpstr>
      <vt:lpstr>Анализ существующих решений</vt:lpstr>
      <vt:lpstr>UML use-case диаграмма системы</vt:lpstr>
      <vt:lpstr>Взаимосвязи сущностей в базе данных</vt:lpstr>
      <vt:lpstr>Оценки и отзывы пользователей</vt:lpstr>
      <vt:lpstr>Присваивание статуса модератора</vt:lpstr>
      <vt:lpstr>Алгоритм автоматической цензуры текста</vt:lpstr>
      <vt:lpstr>Чат</vt:lpstr>
      <vt:lpstr>Чат</vt:lpstr>
      <vt:lpstr>Уведомления</vt:lpstr>
      <vt:lpstr>Технологии и инструменты реализации</vt:lpstr>
      <vt:lpstr>Пути дальнейшей работы</vt:lpstr>
      <vt:lpstr>Основные результаты работы</vt:lpstr>
      <vt:lpstr>Список использованных источников</vt:lpstr>
      <vt:lpstr>Ответы на вопросы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Кутьков Юрий Юрьевич</dc:creator>
  <cp:lastModifiedBy>Царёв Кирилл Дмитриевич</cp:lastModifiedBy>
  <cp:revision>32</cp:revision>
  <cp:lastPrinted>2021-11-11T13:08:42Z</cp:lastPrinted>
  <dcterms:created xsi:type="dcterms:W3CDTF">2021-11-11T08:52:47Z</dcterms:created>
  <dcterms:modified xsi:type="dcterms:W3CDTF">2022-04-24T17:30:45Z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0x0101002A9C74E6E830D74E9B0FDDB4017A5417</vt:lpwstr>
  </property>
</Properties>
</file>