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6" r:id="rId14"/>
    <p:sldId id="277" r:id="rId15"/>
    <p:sldId id="278" r:id="rId16"/>
    <p:sldId id="274" r:id="rId17"/>
    <p:sldId id="275" r:id="rId18"/>
    <p:sldId id="279" r:id="rId19"/>
    <p:sldId id="273"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 Duane" initials="KD" lastIdx="1" clrIdx="0">
    <p:extLst>
      <p:ext uri="{19B8F6BF-5375-455C-9EA6-DF929625EA0E}">
        <p15:presenceInfo xmlns:p15="http://schemas.microsoft.com/office/powerpoint/2012/main" userId="31de90eee49d7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7"/>
    <p:restoredTop sz="96327"/>
  </p:normalViewPr>
  <p:slideViewPr>
    <p:cSldViewPr snapToGrid="0" snapToObjects="1">
      <p:cViewPr varScale="1">
        <p:scale>
          <a:sx n="85" d="100"/>
          <a:sy n="85" d="100"/>
        </p:scale>
        <p:origin x="18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6T14:36:16.780"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398C7-F919-46C9-8620-37E3CCE721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8FC30B-DCCC-4D16-8D9A-012104196304}">
      <dgm:prSet/>
      <dgm:spPr/>
      <dgm:t>
        <a:bodyPr/>
        <a:lstStyle/>
        <a:p>
          <a:pPr>
            <a:lnSpc>
              <a:spcPct val="100000"/>
            </a:lnSpc>
          </a:pPr>
          <a:r>
            <a:rPr lang="en-US" dirty="0"/>
            <a:t>When you’re having a conversation with your best friend, you can typically identify if your friend is frustrated, happy or angry from how they sound.</a:t>
          </a:r>
        </a:p>
      </dgm:t>
    </dgm:pt>
    <dgm:pt modelId="{CA159C97-E7AB-475C-BCB9-5DB1D5203AC6}" type="parTrans" cxnId="{3906FA4A-A12A-4699-B676-EB754A1BF333}">
      <dgm:prSet/>
      <dgm:spPr/>
      <dgm:t>
        <a:bodyPr/>
        <a:lstStyle/>
        <a:p>
          <a:endParaRPr lang="en-US"/>
        </a:p>
      </dgm:t>
    </dgm:pt>
    <dgm:pt modelId="{18A1E92D-4E68-42FB-9E85-2762FB3232E3}" type="sibTrans" cxnId="{3906FA4A-A12A-4699-B676-EB754A1BF333}">
      <dgm:prSet/>
      <dgm:spPr/>
      <dgm:t>
        <a:bodyPr/>
        <a:lstStyle/>
        <a:p>
          <a:pPr>
            <a:lnSpc>
              <a:spcPct val="100000"/>
            </a:lnSpc>
          </a:pPr>
          <a:endParaRPr lang="en-US"/>
        </a:p>
      </dgm:t>
    </dgm:pt>
    <dgm:pt modelId="{7C7AE652-9961-4AED-8959-2DD373D9626D}">
      <dgm:prSet/>
      <dgm:spPr/>
      <dgm:t>
        <a:bodyPr/>
        <a:lstStyle/>
        <a:p>
          <a:pPr>
            <a:lnSpc>
              <a:spcPct val="100000"/>
            </a:lnSpc>
          </a:pPr>
          <a:r>
            <a:rPr lang="en-US" dirty="0"/>
            <a:t>With the advent of digital personal assistants and  speech-to-text software, speech emotion recognition is still in its infancy and has many applications.  </a:t>
          </a:r>
        </a:p>
      </dgm:t>
    </dgm:pt>
    <dgm:pt modelId="{38D5E9DF-B048-410C-A81A-374250FDA8DE}" type="parTrans" cxnId="{253742E3-9EAA-4A9B-AAB0-50C4F2585748}">
      <dgm:prSet/>
      <dgm:spPr/>
      <dgm:t>
        <a:bodyPr/>
        <a:lstStyle/>
        <a:p>
          <a:endParaRPr lang="en-US"/>
        </a:p>
      </dgm:t>
    </dgm:pt>
    <dgm:pt modelId="{0EDA10FE-8ADB-45F2-9F86-BB1F79F6B23B}" type="sibTrans" cxnId="{253742E3-9EAA-4A9B-AAB0-50C4F2585748}">
      <dgm:prSet/>
      <dgm:spPr/>
      <dgm:t>
        <a:bodyPr/>
        <a:lstStyle/>
        <a:p>
          <a:endParaRPr lang="en-US"/>
        </a:p>
      </dgm:t>
    </dgm:pt>
    <dgm:pt modelId="{85508754-AA1E-D244-9E1F-E9CED9C129D5}">
      <dgm:prSet/>
      <dgm:spPr/>
      <dgm:t>
        <a:bodyPr/>
        <a:lstStyle/>
        <a:p>
          <a:pPr>
            <a:lnSpc>
              <a:spcPct val="100000"/>
            </a:lnSpc>
          </a:pPr>
          <a:r>
            <a:rPr lang="en-US" dirty="0"/>
            <a:t>While most humans can accomplish this task with ease, it’s a bit more challenging for software. </a:t>
          </a:r>
        </a:p>
      </dgm:t>
    </dgm:pt>
    <dgm:pt modelId="{1B86A239-6321-304F-9492-5F24B7D600F6}" type="parTrans" cxnId="{833E47F3-F91B-0C46-92DC-E39C694DCD0F}">
      <dgm:prSet/>
      <dgm:spPr/>
      <dgm:t>
        <a:bodyPr/>
        <a:lstStyle/>
        <a:p>
          <a:endParaRPr lang="en-US"/>
        </a:p>
      </dgm:t>
    </dgm:pt>
    <dgm:pt modelId="{864FD6A6-56C9-D44A-85E8-540BDE0ED747}" type="sibTrans" cxnId="{833E47F3-F91B-0C46-92DC-E39C694DCD0F}">
      <dgm:prSet/>
      <dgm:spPr/>
      <dgm:t>
        <a:bodyPr/>
        <a:lstStyle/>
        <a:p>
          <a:endParaRPr lang="en-US"/>
        </a:p>
      </dgm:t>
    </dgm:pt>
    <dgm:pt modelId="{BA41BC9D-593E-403B-8336-8A42A9C7FDA2}" type="pres">
      <dgm:prSet presAssocID="{1D8398C7-F919-46C9-8620-37E3CCE7210D}" presName="root" presStyleCnt="0">
        <dgm:presLayoutVars>
          <dgm:dir/>
          <dgm:resizeHandles val="exact"/>
        </dgm:presLayoutVars>
      </dgm:prSet>
      <dgm:spPr/>
    </dgm:pt>
    <dgm:pt modelId="{0DF8FAB4-10CB-4F6D-93E5-619C4C771F8F}" type="pres">
      <dgm:prSet presAssocID="{4A8FC30B-DCCC-4D16-8D9A-012104196304}" presName="compNode" presStyleCnt="0"/>
      <dgm:spPr/>
    </dgm:pt>
    <dgm:pt modelId="{24A3C5AD-FE98-4900-AA23-AE8DCDAE2BC2}" type="pres">
      <dgm:prSet presAssocID="{4A8FC30B-DCCC-4D16-8D9A-012104196304}" presName="bgRect" presStyleLbl="bgShp" presStyleIdx="0" presStyleCnt="3"/>
      <dgm:spPr/>
    </dgm:pt>
    <dgm:pt modelId="{8B512456-CAF7-4A38-B382-E56705110EFD}" type="pres">
      <dgm:prSet presAssocID="{4A8FC30B-DCCC-4D16-8D9A-0121041963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ry Face with No Fill"/>
        </a:ext>
      </dgm:extLst>
    </dgm:pt>
    <dgm:pt modelId="{BF6B41D6-6D49-4A57-8E97-CD31294C68C6}" type="pres">
      <dgm:prSet presAssocID="{4A8FC30B-DCCC-4D16-8D9A-012104196304}" presName="spaceRect" presStyleCnt="0"/>
      <dgm:spPr/>
    </dgm:pt>
    <dgm:pt modelId="{C5954CF7-9EF8-46BF-A193-E2B0265D85E7}" type="pres">
      <dgm:prSet presAssocID="{4A8FC30B-DCCC-4D16-8D9A-012104196304}" presName="parTx" presStyleLbl="revTx" presStyleIdx="0" presStyleCnt="3">
        <dgm:presLayoutVars>
          <dgm:chMax val="0"/>
          <dgm:chPref val="0"/>
        </dgm:presLayoutVars>
      </dgm:prSet>
      <dgm:spPr/>
    </dgm:pt>
    <dgm:pt modelId="{4BDBA49F-C044-4C41-AF2B-2AEE95271089}" type="pres">
      <dgm:prSet presAssocID="{18A1E92D-4E68-42FB-9E85-2762FB3232E3}" presName="sibTrans" presStyleCnt="0"/>
      <dgm:spPr/>
    </dgm:pt>
    <dgm:pt modelId="{6B803AED-D5BE-E74E-86E4-222A4610E49C}" type="pres">
      <dgm:prSet presAssocID="{85508754-AA1E-D244-9E1F-E9CED9C129D5}" presName="compNode" presStyleCnt="0"/>
      <dgm:spPr/>
    </dgm:pt>
    <dgm:pt modelId="{D0913F20-938B-2049-A24D-F9AFB294683B}" type="pres">
      <dgm:prSet presAssocID="{85508754-AA1E-D244-9E1F-E9CED9C129D5}" presName="bgRect" presStyleLbl="bgShp" presStyleIdx="1" presStyleCnt="3"/>
      <dgm:spPr/>
    </dgm:pt>
    <dgm:pt modelId="{7A321E6D-3345-0240-BE0B-21CDE2CBB2DE}" type="pres">
      <dgm:prSet presAssocID="{85508754-AA1E-D244-9E1F-E9CED9C129D5}" presName="iconRect" presStyleLbl="node1" presStyleIdx="1" presStyleCnt="3"/>
      <dgm:spPr/>
    </dgm:pt>
    <dgm:pt modelId="{287287B8-B7A2-1D49-9D95-21FBC0BC4DE9}" type="pres">
      <dgm:prSet presAssocID="{85508754-AA1E-D244-9E1F-E9CED9C129D5}" presName="spaceRect" presStyleCnt="0"/>
      <dgm:spPr/>
    </dgm:pt>
    <dgm:pt modelId="{5A8530D5-49F8-7F49-8524-DAEB3C04A4BF}" type="pres">
      <dgm:prSet presAssocID="{85508754-AA1E-D244-9E1F-E9CED9C129D5}" presName="parTx" presStyleLbl="revTx" presStyleIdx="1" presStyleCnt="3">
        <dgm:presLayoutVars>
          <dgm:chMax val="0"/>
          <dgm:chPref val="0"/>
        </dgm:presLayoutVars>
      </dgm:prSet>
      <dgm:spPr/>
    </dgm:pt>
    <dgm:pt modelId="{01311152-C727-7846-B2A8-DD3C2CB8B214}" type="pres">
      <dgm:prSet presAssocID="{864FD6A6-56C9-D44A-85E8-540BDE0ED747}" presName="sibTrans" presStyleCnt="0"/>
      <dgm:spPr/>
    </dgm:pt>
    <dgm:pt modelId="{1F8F2708-0D1B-4A22-B389-6B48C43D7AD3}" type="pres">
      <dgm:prSet presAssocID="{7C7AE652-9961-4AED-8959-2DD373D9626D}" presName="compNode" presStyleCnt="0"/>
      <dgm:spPr/>
    </dgm:pt>
    <dgm:pt modelId="{FC6EC41E-5F89-4934-92DE-6D25E912101C}" type="pres">
      <dgm:prSet presAssocID="{7C7AE652-9961-4AED-8959-2DD373D9626D}" presName="bgRect" presStyleLbl="bgShp" presStyleIdx="2" presStyleCnt="3"/>
      <dgm:spPr/>
    </dgm:pt>
    <dgm:pt modelId="{BCA41D56-94C1-41A6-9509-698DDE58E8E5}" type="pres">
      <dgm:prSet presAssocID="{7C7AE652-9961-4AED-8959-2DD373D9626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
        </a:ext>
      </dgm:extLst>
    </dgm:pt>
    <dgm:pt modelId="{35F2CA08-E879-462D-A299-FDADF92ED781}" type="pres">
      <dgm:prSet presAssocID="{7C7AE652-9961-4AED-8959-2DD373D9626D}" presName="spaceRect" presStyleCnt="0"/>
      <dgm:spPr/>
    </dgm:pt>
    <dgm:pt modelId="{EDE937F4-516B-44D0-8577-5F0C6317DC68}" type="pres">
      <dgm:prSet presAssocID="{7C7AE652-9961-4AED-8959-2DD373D9626D}" presName="parTx" presStyleLbl="revTx" presStyleIdx="2" presStyleCnt="3">
        <dgm:presLayoutVars>
          <dgm:chMax val="0"/>
          <dgm:chPref val="0"/>
        </dgm:presLayoutVars>
      </dgm:prSet>
      <dgm:spPr/>
    </dgm:pt>
  </dgm:ptLst>
  <dgm:cxnLst>
    <dgm:cxn modelId="{3906FA4A-A12A-4699-B676-EB754A1BF333}" srcId="{1D8398C7-F919-46C9-8620-37E3CCE7210D}" destId="{4A8FC30B-DCCC-4D16-8D9A-012104196304}" srcOrd="0" destOrd="0" parTransId="{CA159C97-E7AB-475C-BCB9-5DB1D5203AC6}" sibTransId="{18A1E92D-4E68-42FB-9E85-2762FB3232E3}"/>
    <dgm:cxn modelId="{EC9AD272-7F87-D045-BEBE-1C23080F59AC}" type="presOf" srcId="{7C7AE652-9961-4AED-8959-2DD373D9626D}" destId="{EDE937F4-516B-44D0-8577-5F0C6317DC68}" srcOrd="0" destOrd="0" presId="urn:microsoft.com/office/officeart/2018/2/layout/IconVerticalSolidList"/>
    <dgm:cxn modelId="{DE1CB594-730F-FC44-8DC9-ED316A42C28A}" type="presOf" srcId="{4A8FC30B-DCCC-4D16-8D9A-012104196304}" destId="{C5954CF7-9EF8-46BF-A193-E2B0265D85E7}" srcOrd="0" destOrd="0" presId="urn:microsoft.com/office/officeart/2018/2/layout/IconVerticalSolidList"/>
    <dgm:cxn modelId="{FD30F5A0-B428-9B4C-B49B-FC8B6C650F16}" type="presOf" srcId="{1D8398C7-F919-46C9-8620-37E3CCE7210D}" destId="{BA41BC9D-593E-403B-8336-8A42A9C7FDA2}" srcOrd="0" destOrd="0" presId="urn:microsoft.com/office/officeart/2018/2/layout/IconVerticalSolidList"/>
    <dgm:cxn modelId="{7D9652E2-8D34-2541-A3CE-C1B38078296C}" type="presOf" srcId="{85508754-AA1E-D244-9E1F-E9CED9C129D5}" destId="{5A8530D5-49F8-7F49-8524-DAEB3C04A4BF}" srcOrd="0" destOrd="0" presId="urn:microsoft.com/office/officeart/2018/2/layout/IconVerticalSolidList"/>
    <dgm:cxn modelId="{253742E3-9EAA-4A9B-AAB0-50C4F2585748}" srcId="{1D8398C7-F919-46C9-8620-37E3CCE7210D}" destId="{7C7AE652-9961-4AED-8959-2DD373D9626D}" srcOrd="2" destOrd="0" parTransId="{38D5E9DF-B048-410C-A81A-374250FDA8DE}" sibTransId="{0EDA10FE-8ADB-45F2-9F86-BB1F79F6B23B}"/>
    <dgm:cxn modelId="{833E47F3-F91B-0C46-92DC-E39C694DCD0F}" srcId="{1D8398C7-F919-46C9-8620-37E3CCE7210D}" destId="{85508754-AA1E-D244-9E1F-E9CED9C129D5}" srcOrd="1" destOrd="0" parTransId="{1B86A239-6321-304F-9492-5F24B7D600F6}" sibTransId="{864FD6A6-56C9-D44A-85E8-540BDE0ED747}"/>
    <dgm:cxn modelId="{18D200C7-2F13-1D46-914F-D0BDDD295E3A}" type="presParOf" srcId="{BA41BC9D-593E-403B-8336-8A42A9C7FDA2}" destId="{0DF8FAB4-10CB-4F6D-93E5-619C4C771F8F}" srcOrd="0" destOrd="0" presId="urn:microsoft.com/office/officeart/2018/2/layout/IconVerticalSolidList"/>
    <dgm:cxn modelId="{72CF0E5F-2F7A-BD43-AFA8-CAE9E41605C6}" type="presParOf" srcId="{0DF8FAB4-10CB-4F6D-93E5-619C4C771F8F}" destId="{24A3C5AD-FE98-4900-AA23-AE8DCDAE2BC2}" srcOrd="0" destOrd="0" presId="urn:microsoft.com/office/officeart/2018/2/layout/IconVerticalSolidList"/>
    <dgm:cxn modelId="{CC541AC0-EE04-2844-A5B0-1C3FA5747BA8}" type="presParOf" srcId="{0DF8FAB4-10CB-4F6D-93E5-619C4C771F8F}" destId="{8B512456-CAF7-4A38-B382-E56705110EFD}" srcOrd="1" destOrd="0" presId="urn:microsoft.com/office/officeart/2018/2/layout/IconVerticalSolidList"/>
    <dgm:cxn modelId="{8A10BCF1-1A91-B348-9B0F-B8DE67A9C498}" type="presParOf" srcId="{0DF8FAB4-10CB-4F6D-93E5-619C4C771F8F}" destId="{BF6B41D6-6D49-4A57-8E97-CD31294C68C6}" srcOrd="2" destOrd="0" presId="urn:microsoft.com/office/officeart/2018/2/layout/IconVerticalSolidList"/>
    <dgm:cxn modelId="{854C4181-5FCB-2641-B44C-8A25C7572E3B}" type="presParOf" srcId="{0DF8FAB4-10CB-4F6D-93E5-619C4C771F8F}" destId="{C5954CF7-9EF8-46BF-A193-E2B0265D85E7}" srcOrd="3" destOrd="0" presId="urn:microsoft.com/office/officeart/2018/2/layout/IconVerticalSolidList"/>
    <dgm:cxn modelId="{1228C725-0C35-9C43-9D29-D125A8098261}" type="presParOf" srcId="{BA41BC9D-593E-403B-8336-8A42A9C7FDA2}" destId="{4BDBA49F-C044-4C41-AF2B-2AEE95271089}" srcOrd="1" destOrd="0" presId="urn:microsoft.com/office/officeart/2018/2/layout/IconVerticalSolidList"/>
    <dgm:cxn modelId="{2011D3E0-E869-6340-8459-F1613DA32DDC}" type="presParOf" srcId="{BA41BC9D-593E-403B-8336-8A42A9C7FDA2}" destId="{6B803AED-D5BE-E74E-86E4-222A4610E49C}" srcOrd="2" destOrd="0" presId="urn:microsoft.com/office/officeart/2018/2/layout/IconVerticalSolidList"/>
    <dgm:cxn modelId="{2A704451-4920-BF4B-AC21-B5FB8A69EA14}" type="presParOf" srcId="{6B803AED-D5BE-E74E-86E4-222A4610E49C}" destId="{D0913F20-938B-2049-A24D-F9AFB294683B}" srcOrd="0" destOrd="0" presId="urn:microsoft.com/office/officeart/2018/2/layout/IconVerticalSolidList"/>
    <dgm:cxn modelId="{C006D0DC-A1C1-EC46-94B7-11B7BD8FB131}" type="presParOf" srcId="{6B803AED-D5BE-E74E-86E4-222A4610E49C}" destId="{7A321E6D-3345-0240-BE0B-21CDE2CBB2DE}" srcOrd="1" destOrd="0" presId="urn:microsoft.com/office/officeart/2018/2/layout/IconVerticalSolidList"/>
    <dgm:cxn modelId="{AFCB3FAD-E6F6-7D45-AD77-315F2E72B23C}" type="presParOf" srcId="{6B803AED-D5BE-E74E-86E4-222A4610E49C}" destId="{287287B8-B7A2-1D49-9D95-21FBC0BC4DE9}" srcOrd="2" destOrd="0" presId="urn:microsoft.com/office/officeart/2018/2/layout/IconVerticalSolidList"/>
    <dgm:cxn modelId="{AE201E7D-C333-0042-A38B-7499AEE367D6}" type="presParOf" srcId="{6B803AED-D5BE-E74E-86E4-222A4610E49C}" destId="{5A8530D5-49F8-7F49-8524-DAEB3C04A4BF}" srcOrd="3" destOrd="0" presId="urn:microsoft.com/office/officeart/2018/2/layout/IconVerticalSolidList"/>
    <dgm:cxn modelId="{CAF7ADA0-E596-E645-B269-63B18AF5E541}" type="presParOf" srcId="{BA41BC9D-593E-403B-8336-8A42A9C7FDA2}" destId="{01311152-C727-7846-B2A8-DD3C2CB8B214}" srcOrd="3" destOrd="0" presId="urn:microsoft.com/office/officeart/2018/2/layout/IconVerticalSolidList"/>
    <dgm:cxn modelId="{964CE8FE-6CD7-BB43-9091-0D1D48ADE73F}" type="presParOf" srcId="{BA41BC9D-593E-403B-8336-8A42A9C7FDA2}" destId="{1F8F2708-0D1B-4A22-B389-6B48C43D7AD3}" srcOrd="4" destOrd="0" presId="urn:microsoft.com/office/officeart/2018/2/layout/IconVerticalSolidList"/>
    <dgm:cxn modelId="{D99F9A97-5F78-FB46-B26E-DD2282394BF9}" type="presParOf" srcId="{1F8F2708-0D1B-4A22-B389-6B48C43D7AD3}" destId="{FC6EC41E-5F89-4934-92DE-6D25E912101C}" srcOrd="0" destOrd="0" presId="urn:microsoft.com/office/officeart/2018/2/layout/IconVerticalSolidList"/>
    <dgm:cxn modelId="{D15915F2-7B5B-2142-B485-6BC610627440}" type="presParOf" srcId="{1F8F2708-0D1B-4A22-B389-6B48C43D7AD3}" destId="{BCA41D56-94C1-41A6-9509-698DDE58E8E5}" srcOrd="1" destOrd="0" presId="urn:microsoft.com/office/officeart/2018/2/layout/IconVerticalSolidList"/>
    <dgm:cxn modelId="{29F9A567-6AF0-B940-8D4D-D01BB8ABB430}" type="presParOf" srcId="{1F8F2708-0D1B-4A22-B389-6B48C43D7AD3}" destId="{35F2CA08-E879-462D-A299-FDADF92ED781}" srcOrd="2" destOrd="0" presId="urn:microsoft.com/office/officeart/2018/2/layout/IconVerticalSolidList"/>
    <dgm:cxn modelId="{8E9982D4-76C4-F643-99CE-AA3BE9F55DF2}" type="presParOf" srcId="{1F8F2708-0D1B-4A22-B389-6B48C43D7AD3}" destId="{EDE937F4-516B-44D0-8577-5F0C6317DC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3C5AD-FE98-4900-AA23-AE8DCDAE2BC2}">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2456-CAF7-4A38-B382-E56705110EFD}">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54CF7-9EF8-46BF-A193-E2B0265D85E7}">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When you’re having a conversation with your best friend, you can typically identify if your friend is frustrated, happy or angry from how they sound.</a:t>
          </a:r>
        </a:p>
      </dsp:txBody>
      <dsp:txXfrm>
        <a:off x="1403815" y="519"/>
        <a:ext cx="5288932" cy="1215424"/>
      </dsp:txXfrm>
    </dsp:sp>
    <dsp:sp modelId="{D0913F20-938B-2049-A24D-F9AFB294683B}">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21E6D-3345-0240-BE0B-21CDE2CBB2DE}">
      <dsp:nvSpPr>
        <dsp:cNvPr id="0" name=""/>
        <dsp:cNvSpPr/>
      </dsp:nvSpPr>
      <dsp:spPr>
        <a:xfrm>
          <a:off x="367665" y="1793270"/>
          <a:ext cx="668483" cy="668483"/>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530D5-49F8-7F49-8524-DAEB3C04A4BF}">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While most humans can accomplish this task with ease, it’s a bit more challenging for software. </a:t>
          </a:r>
        </a:p>
      </dsp:txBody>
      <dsp:txXfrm>
        <a:off x="1403815" y="1519799"/>
        <a:ext cx="5288932" cy="1215424"/>
      </dsp:txXfrm>
    </dsp:sp>
    <dsp:sp modelId="{FC6EC41E-5F89-4934-92DE-6D25E912101C}">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41D56-94C1-41A6-9509-698DDE58E8E5}">
      <dsp:nvSpPr>
        <dsp:cNvPr id="0" name=""/>
        <dsp:cNvSpPr/>
      </dsp:nvSpPr>
      <dsp:spPr>
        <a:xfrm>
          <a:off x="367665" y="331255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E937F4-516B-44D0-8577-5F0C6317DC68}">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100000"/>
            </a:lnSpc>
            <a:spcBef>
              <a:spcPct val="0"/>
            </a:spcBef>
            <a:spcAft>
              <a:spcPct val="35000"/>
            </a:spcAft>
            <a:buNone/>
          </a:pPr>
          <a:r>
            <a:rPr lang="en-US" sz="1800" kern="1200" dirty="0"/>
            <a:t>With the advent of digital personal assistants and  speech-to-text software, speech emotion recognition is still in its infancy and has many applications.  </a:t>
          </a:r>
        </a:p>
      </dsp:txBody>
      <dsp:txXfrm>
        <a:off x="1403815" y="3039080"/>
        <a:ext cx="5288932" cy="12154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1758E-7B05-F146-977B-281BCB594150}"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A3CEB-E01E-8948-BB81-0E391F53A040}" type="slidenum">
              <a:rPr lang="en-US" smtClean="0"/>
              <a:t>‹#›</a:t>
            </a:fld>
            <a:endParaRPr lang="en-US"/>
          </a:p>
        </p:txBody>
      </p:sp>
    </p:spTree>
    <p:extLst>
      <p:ext uri="{BB962C8B-B14F-4D97-AF65-F5344CB8AC3E}">
        <p14:creationId xmlns:p14="http://schemas.microsoft.com/office/powerpoint/2010/main" val="396228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hyperlink" Target="https://jackschaedler.github.io/circles-sines-signals/index.html" TargetMode="Externa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Y7OQoNEu3dY?feature=oembed" TargetMode="External"/><Relationship Id="rId5" Type="http://schemas.openxmlformats.org/officeDocument/2006/relationships/hyperlink" Target="https://zenodo.org/record/1188976" TargetMode="Externa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95F93-DD11-B043-9DA1-A738B23490A9}"/>
              </a:ext>
            </a:extLst>
          </p:cNvPr>
          <p:cNvSpPr>
            <a:spLocks noGrp="1"/>
          </p:cNvSpPr>
          <p:nvPr>
            <p:ph type="ctrTitle"/>
          </p:nvPr>
        </p:nvSpPr>
        <p:spPr>
          <a:xfrm>
            <a:off x="2685145" y="1125511"/>
            <a:ext cx="7135566" cy="2656971"/>
          </a:xfrm>
        </p:spPr>
        <p:txBody>
          <a:bodyPr>
            <a:normAutofit/>
          </a:bodyPr>
          <a:lstStyle/>
          <a:p>
            <a:r>
              <a:rPr lang="en-US" sz="5400" dirty="0">
                <a:solidFill>
                  <a:srgbClr val="FFFFFF"/>
                </a:solidFill>
              </a:rPr>
              <a:t>Speech Emotion Recognition</a:t>
            </a:r>
          </a:p>
        </p:txBody>
      </p:sp>
      <p:sp>
        <p:nvSpPr>
          <p:cNvPr id="3" name="Subtitle 2">
            <a:extLst>
              <a:ext uri="{FF2B5EF4-FFF2-40B4-BE49-F238E27FC236}">
                <a16:creationId xmlns:a16="http://schemas.microsoft.com/office/drawing/2014/main" id="{F88624A4-C87C-174D-A78F-4D7B45605F74}"/>
              </a:ext>
            </a:extLst>
          </p:cNvPr>
          <p:cNvSpPr>
            <a:spLocks noGrp="1"/>
          </p:cNvSpPr>
          <p:nvPr>
            <p:ph type="subTitle" idx="1"/>
          </p:nvPr>
        </p:nvSpPr>
        <p:spPr>
          <a:xfrm>
            <a:off x="2684139" y="3782482"/>
            <a:ext cx="7136760" cy="1204383"/>
          </a:xfrm>
        </p:spPr>
        <p:txBody>
          <a:bodyPr>
            <a:normAutofit/>
          </a:bodyPr>
          <a:lstStyle/>
          <a:p>
            <a:r>
              <a:rPr lang="en-US" sz="1800" dirty="0">
                <a:solidFill>
                  <a:srgbClr val="FFFFFF"/>
                </a:solidFill>
              </a:rPr>
              <a:t>Comparing modern methods of Machine learning for classification of human emotion from speech samples</a:t>
            </a:r>
          </a:p>
        </p:txBody>
      </p:sp>
    </p:spTree>
    <p:extLst>
      <p:ext uri="{BB962C8B-B14F-4D97-AF65-F5344CB8AC3E}">
        <p14:creationId xmlns:p14="http://schemas.microsoft.com/office/powerpoint/2010/main" val="183406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6" name="Group 14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202" name="Group 201">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3" name="Rectangle 202">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4">
            <a:duotone>
              <a:prstClr val="black"/>
              <a:schemeClr val="accent5">
                <a:tint val="45000"/>
                <a:satMod val="400000"/>
              </a:schemeClr>
            </a:duotone>
            <a:alphaModFix/>
          </a:blip>
          <a:srcRect t="21716" b="22017"/>
          <a:stretch/>
        </p:blipFill>
        <p:spPr>
          <a:xfrm>
            <a:off x="3611" y="10"/>
            <a:ext cx="12188389" cy="6857990"/>
          </a:xfrm>
          <a:prstGeom prst="rect">
            <a:avLst/>
          </a:prstGeom>
        </p:spPr>
      </p:pic>
      <p:grpSp>
        <p:nvGrpSpPr>
          <p:cNvPr id="206" name="Group 205">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07"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09"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0"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1"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2"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3"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4"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5"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6"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7"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8"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19"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0"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1"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2"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3"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4"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5"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6"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7"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8"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‘Big Four’ Emotions</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4 Emotions are present in both speech and song samples- ‘Happy’ ‘angry’ ‘sad’ and ‘fearful</a:t>
            </a:r>
          </a:p>
        </p:txBody>
      </p:sp>
    </p:spTree>
    <p:extLst>
      <p:ext uri="{BB962C8B-B14F-4D97-AF65-F5344CB8AC3E}">
        <p14:creationId xmlns:p14="http://schemas.microsoft.com/office/powerpoint/2010/main" val="11273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1992E53-1EA9-C44C-920E-A3481C93F68F}"/>
              </a:ext>
            </a:extLst>
          </p:cNvPr>
          <p:cNvSpPr>
            <a:spLocks noGrp="1"/>
          </p:cNvSpPr>
          <p:nvPr>
            <p:ph type="title"/>
          </p:nvPr>
        </p:nvSpPr>
        <p:spPr>
          <a:xfrm>
            <a:off x="1019015" y="1093787"/>
            <a:ext cx="3059969" cy="4697413"/>
          </a:xfrm>
        </p:spPr>
        <p:txBody>
          <a:bodyPr>
            <a:normAutofit fontScale="90000"/>
          </a:bodyPr>
          <a:lstStyle/>
          <a:p>
            <a:r>
              <a:rPr lang="en-US" dirty="0"/>
              <a:t>Once we start to compare log-frequency power spectrograms by emotions, I can see trends start to emerge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picture containing clock, monitor, oven, many&#10;&#10;Description automatically generated">
            <a:extLst>
              <a:ext uri="{FF2B5EF4-FFF2-40B4-BE49-F238E27FC236}">
                <a16:creationId xmlns:a16="http://schemas.microsoft.com/office/drawing/2014/main" id="{6768A3E1-BCBD-E74B-BC0B-A6AA829D014B}"/>
              </a:ext>
            </a:extLst>
          </p:cNvPr>
          <p:cNvPicPr>
            <a:picLocks noGrp="1" noChangeAspect="1"/>
          </p:cNvPicPr>
          <p:nvPr>
            <p:ph idx="1"/>
          </p:nvPr>
        </p:nvPicPr>
        <p:blipFill>
          <a:blip r:embed="rId2"/>
          <a:stretch>
            <a:fillRect/>
          </a:stretch>
        </p:blipFill>
        <p:spPr>
          <a:xfrm>
            <a:off x="5961003" y="15938"/>
            <a:ext cx="4895078" cy="6853109"/>
          </a:xfrm>
        </p:spPr>
      </p:pic>
    </p:spTree>
    <p:extLst>
      <p:ext uri="{BB962C8B-B14F-4D97-AF65-F5344CB8AC3E}">
        <p14:creationId xmlns:p14="http://schemas.microsoft.com/office/powerpoint/2010/main" val="122766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0" name="Rectangle 12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D439CD8-89D5-5947-9217-B112D7C05623}"/>
              </a:ext>
            </a:extLst>
          </p:cNvPr>
          <p:cNvSpPr>
            <a:spLocks noGrp="1"/>
          </p:cNvSpPr>
          <p:nvPr>
            <p:ph type="title"/>
          </p:nvPr>
        </p:nvSpPr>
        <p:spPr>
          <a:xfrm>
            <a:off x="855266" y="618518"/>
            <a:ext cx="2851417" cy="1478570"/>
          </a:xfrm>
        </p:spPr>
        <p:txBody>
          <a:bodyPr vert="horz" lIns="91440" tIns="45720" rIns="91440" bIns="45720" rtlCol="0">
            <a:normAutofit/>
          </a:bodyPr>
          <a:lstStyle/>
          <a:p>
            <a:r>
              <a:rPr lang="en-US" sz="3200" dirty="0">
                <a:solidFill>
                  <a:srgbClr val="FFFFFF"/>
                </a:solidFill>
              </a:rPr>
              <a:t>Can you Spot the Pattern?</a:t>
            </a:r>
          </a:p>
        </p:txBody>
      </p:sp>
      <p:sp>
        <p:nvSpPr>
          <p:cNvPr id="9" name="Content Placeholder 8">
            <a:extLst>
              <a:ext uri="{FF2B5EF4-FFF2-40B4-BE49-F238E27FC236}">
                <a16:creationId xmlns:a16="http://schemas.microsoft.com/office/drawing/2014/main" id="{215FA6A8-DAD6-40EF-86F2-81AEB27C7CDF}"/>
              </a:ext>
            </a:extLst>
          </p:cNvPr>
          <p:cNvSpPr>
            <a:spLocks noGrp="1"/>
          </p:cNvSpPr>
          <p:nvPr>
            <p:ph idx="1"/>
          </p:nvPr>
        </p:nvSpPr>
        <p:spPr>
          <a:xfrm>
            <a:off x="844620" y="2249487"/>
            <a:ext cx="2862444" cy="3957302"/>
          </a:xfrm>
        </p:spPr>
        <p:txBody>
          <a:bodyPr vert="horz" lIns="91440" tIns="45720" rIns="91440" bIns="45720" rtlCol="0">
            <a:normAutofit/>
          </a:bodyPr>
          <a:lstStyle/>
          <a:p>
            <a:pPr marL="0" indent="0">
              <a:buNone/>
            </a:pPr>
            <a:r>
              <a:rPr lang="en-US" sz="1400" cap="all" dirty="0">
                <a:solidFill>
                  <a:srgbClr val="FFFFFF"/>
                </a:solidFill>
              </a:rPr>
              <a:t>looking at the log frequency spectrograms lends credence to the theory of using an image transformation for the model.</a:t>
            </a:r>
          </a:p>
        </p:txBody>
      </p:sp>
      <p:grpSp>
        <p:nvGrpSpPr>
          <p:cNvPr id="134" name="Group 13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6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ell phone&#10;&#10;Description automatically generated">
            <a:extLst>
              <a:ext uri="{FF2B5EF4-FFF2-40B4-BE49-F238E27FC236}">
                <a16:creationId xmlns:a16="http://schemas.microsoft.com/office/drawing/2014/main" id="{538C6A59-25E6-D845-856A-08FCF85E8427}"/>
              </a:ext>
            </a:extLst>
          </p:cNvPr>
          <p:cNvPicPr>
            <a:picLocks noChangeAspect="1"/>
          </p:cNvPicPr>
          <p:nvPr/>
        </p:nvPicPr>
        <p:blipFill rotWithShape="1">
          <a:blip r:embed="rId3"/>
          <a:srcRect t="4484" r="-2" b="4783"/>
          <a:stretch/>
        </p:blipFill>
        <p:spPr>
          <a:xfrm>
            <a:off x="4765580" y="370722"/>
            <a:ext cx="6742207" cy="6117285"/>
          </a:xfrm>
          <a:prstGeom prst="rect">
            <a:avLst/>
          </a:prstGeom>
        </p:spPr>
      </p:pic>
    </p:spTree>
    <p:extLst>
      <p:ext uri="{BB962C8B-B14F-4D97-AF65-F5344CB8AC3E}">
        <p14:creationId xmlns:p14="http://schemas.microsoft.com/office/powerpoint/2010/main" val="8072061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5ACD94DE-DE21-4A9D-8875-A1539BE21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2" name="Group 17">
            <a:extLst>
              <a:ext uri="{FF2B5EF4-FFF2-40B4-BE49-F238E27FC236}">
                <a16:creationId xmlns:a16="http://schemas.microsoft.com/office/drawing/2014/main" id="{A8F3053C-AA2D-43E7-9127-59111DE0E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159025B1-E34F-4772-B2CC-DA9B705D40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 name="Rectangle 5">
                <a:extLst>
                  <a:ext uri="{FF2B5EF4-FFF2-40B4-BE49-F238E27FC236}">
                    <a16:creationId xmlns:a16="http://schemas.microsoft.com/office/drawing/2014/main" id="{85E8FDD9-55D5-48E9-BD0F-41FA02C5AD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id="{2C147D99-21B5-462F-B3D9-2D04FC67D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id="{3A84E48A-5D81-47C8-9B35-7891B51623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id="{A7C08433-35BE-4A5A-9C1F-B37DEB48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id="{D0B8201B-0CB0-4F9E-ACB0-DD75292348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id="{888D2777-7FAE-47C4-9E1A-3C4D015CF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id="{CE168F44-CB11-4900-AC9E-3EBEC8016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id="{A0F39381-D3B3-4EBE-80AB-F3AA4D1889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id="{F8B41A7C-3B6F-4BEF-B1FA-4869947AE7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id="{9A08FB39-6EFB-4948-88F2-6EB113F10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id="{32489CF5-34F9-4676-8FC8-EA47623A9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id="{6E6A81FE-6687-4E45-86EE-506158CFC0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id="{085F56DC-138C-4970-A499-1F8C4FBA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id="{2241CFC6-2DD5-4908-95FF-C76F3F432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id="{EAE9ABAC-3BE1-44E6-A764-8B7884E83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id="{39874D11-3018-499B-BD78-11BB954BDF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id="{9D4461D3-04C7-495D-BA09-8D5311E9DA7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id="{BF405972-B14C-45E8-9F0C-E2F11F1CF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id="{D7939026-A689-46F4-97AC-5F68665D7D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id="{8AD9F31C-5CF7-45EE-907A-30744881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id="{93412351-62FA-4EF3-8FE2-4CDD8397B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id="{84A81491-A1EB-46E3-9E73-11B93428C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id="{E7727744-4F0E-4AA2-97BC-0C44AB354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id="{4575AD90-731F-4996-AA04-86E5EC8CB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id="{231A78D3-96D9-4A22-BC29-8274B016C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id="{DFF31CA2-144E-493E-A135-83B83452A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id="{C1ED7F8F-8F7D-4634-8EF1-3DC871518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id="{C51DBAB3-1986-470D-B778-24F7953C79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 name="Freeform 32">
                <a:extLst>
                  <a:ext uri="{FF2B5EF4-FFF2-40B4-BE49-F238E27FC236}">
                    <a16:creationId xmlns:a16="http://schemas.microsoft.com/office/drawing/2014/main" id="{921E27E2-FB87-421E-898F-0AD31CBC4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id="{C9479707-E515-4B3C-9493-72190DDB2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id="{9FF90DFA-7702-4558-8B3D-756D81D85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id="{558A4777-3BE1-4000-9CB4-73048552F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id="{2A041A71-3C90-472C-AC37-21EFE0786D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id="{8FC1DCF1-A0C3-4803-9B5B-29A6C245A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id="{71612D3E-4DBC-49B9-86B5-FCD82B1B1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id="{CB1CF104-08B0-46F6-ABBF-649AC5A70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id="{FCE7D9F8-F405-4677-A45F-EDBB7F16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id="{7347872F-3F7B-4ADF-BC95-429727E82D1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95E763AF-389C-B441-B954-EAD7449C8476}"/>
              </a:ext>
            </a:extLst>
          </p:cNvPr>
          <p:cNvSpPr>
            <a:spLocks noGrp="1"/>
          </p:cNvSpPr>
          <p:nvPr>
            <p:ph type="title"/>
          </p:nvPr>
        </p:nvSpPr>
        <p:spPr>
          <a:xfrm>
            <a:off x="1141412" y="618518"/>
            <a:ext cx="5894387" cy="1478570"/>
          </a:xfrm>
        </p:spPr>
        <p:txBody>
          <a:bodyPr vert="horz" lIns="91440" tIns="45720" rIns="91440" bIns="45720" rtlCol="0" anchor="b">
            <a:normAutofit/>
          </a:bodyPr>
          <a:lstStyle/>
          <a:p>
            <a:r>
              <a:rPr lang="en-US" sz="3600"/>
              <a:t>So How do we model this?</a:t>
            </a:r>
          </a:p>
        </p:txBody>
      </p:sp>
      <p:sp>
        <p:nvSpPr>
          <p:cNvPr id="4" name="Text Placeholder 3">
            <a:extLst>
              <a:ext uri="{FF2B5EF4-FFF2-40B4-BE49-F238E27FC236}">
                <a16:creationId xmlns:a16="http://schemas.microsoft.com/office/drawing/2014/main" id="{ECE52F10-AEC0-0A45-BB45-47995AA56EA1}"/>
              </a:ext>
            </a:extLst>
          </p:cNvPr>
          <p:cNvSpPr>
            <a:spLocks noGrp="1"/>
          </p:cNvSpPr>
          <p:nvPr>
            <p:ph type="body" sz="half" idx="2"/>
          </p:nvPr>
        </p:nvSpPr>
        <p:spPr>
          <a:xfrm>
            <a:off x="1141412" y="2249487"/>
            <a:ext cx="5894388" cy="3541714"/>
          </a:xfrm>
        </p:spPr>
        <p:txBody>
          <a:bodyPr vert="horz" lIns="91440" tIns="45720" rIns="91440" bIns="45720" rtlCol="0">
            <a:normAutofit fontScale="85000" lnSpcReduction="10000"/>
          </a:bodyPr>
          <a:lstStyle/>
          <a:p>
            <a:pPr indent="-228600">
              <a:lnSpc>
                <a:spcPct val="110000"/>
              </a:lnSpc>
              <a:buFont typeface="Arial" panose="020B0604020202020204" pitchFamily="34" charset="0"/>
              <a:buChar char="•"/>
            </a:pPr>
            <a:r>
              <a:rPr lang="en-US" sz="1700" dirty="0"/>
              <a:t>Flat Model:</a:t>
            </a:r>
          </a:p>
          <a:p>
            <a:pPr marL="285750" indent="-228600">
              <a:lnSpc>
                <a:spcPct val="110000"/>
              </a:lnSpc>
              <a:buFont typeface="Arial" panose="020B0604020202020204" pitchFamily="34" charset="0"/>
              <a:buChar char="•"/>
            </a:pPr>
            <a:r>
              <a:rPr lang="en-US" sz="1700" dirty="0"/>
              <a:t>3 Different Transformations: MFCC, CHROMA, and MELSPECTROGRAM transforms.</a:t>
            </a:r>
          </a:p>
          <a:p>
            <a:pPr marL="285750" indent="-228600">
              <a:lnSpc>
                <a:spcPct val="110000"/>
              </a:lnSpc>
              <a:buFont typeface="Arial" panose="020B0604020202020204" pitchFamily="34" charset="0"/>
              <a:buChar char="•"/>
            </a:pPr>
            <a:r>
              <a:rPr lang="en-US" sz="1700" dirty="0"/>
              <a:t>A 6 second waveform sampled 101, 532 times</a:t>
            </a:r>
          </a:p>
          <a:p>
            <a:pPr marL="285750" indent="-228600">
              <a:lnSpc>
                <a:spcPct val="110000"/>
              </a:lnSpc>
              <a:buFont typeface="Arial" panose="020B0604020202020204" pitchFamily="34" charset="0"/>
              <a:buChar char="•"/>
            </a:pPr>
            <a:r>
              <a:rPr lang="en-US" sz="1700" dirty="0"/>
              <a:t> The Mel-Frequency </a:t>
            </a:r>
            <a:r>
              <a:rPr lang="en-US" sz="1700" dirty="0" err="1"/>
              <a:t>Cepstrum</a:t>
            </a:r>
            <a:r>
              <a:rPr lang="en-US" sz="1700" dirty="0"/>
              <a:t> Coefficients are obtained by:</a:t>
            </a:r>
          </a:p>
          <a:p>
            <a:pPr marL="742950" lvl="1" indent="-228600">
              <a:lnSpc>
                <a:spcPct val="110000"/>
              </a:lnSpc>
              <a:buFont typeface="Arial" panose="020B0604020202020204" pitchFamily="34" charset="0"/>
              <a:buChar char="•"/>
            </a:pPr>
            <a:r>
              <a:rPr lang="en-US" sz="1700" dirty="0"/>
              <a:t>Take a Fourier Transform of the sample</a:t>
            </a:r>
          </a:p>
          <a:p>
            <a:pPr marL="742950" lvl="1" indent="-228600">
              <a:lnSpc>
                <a:spcPct val="110000"/>
              </a:lnSpc>
              <a:buFont typeface="Arial" panose="020B0604020202020204" pitchFamily="34" charset="0"/>
              <a:buChar char="•"/>
            </a:pPr>
            <a:r>
              <a:rPr lang="en-US" sz="1700" dirty="0"/>
              <a:t>Map the results to the Mel scale</a:t>
            </a:r>
          </a:p>
          <a:p>
            <a:pPr marL="742950" lvl="1" indent="-228600">
              <a:lnSpc>
                <a:spcPct val="110000"/>
              </a:lnSpc>
              <a:buFont typeface="Arial" panose="020B0604020202020204" pitchFamily="34" charset="0"/>
              <a:buChar char="•"/>
            </a:pPr>
            <a:r>
              <a:rPr lang="en-US" sz="1700" dirty="0"/>
              <a:t>Log the powers at each Mel frequency (flexible)</a:t>
            </a:r>
          </a:p>
          <a:p>
            <a:pPr marL="742950" lvl="1" indent="-228600">
              <a:lnSpc>
                <a:spcPct val="110000"/>
              </a:lnSpc>
              <a:buFont typeface="Arial" panose="020B0604020202020204" pitchFamily="34" charset="0"/>
              <a:buChar char="•"/>
            </a:pPr>
            <a:r>
              <a:rPr lang="en-US" sz="1700" dirty="0"/>
              <a:t>Take a discrete cosine transform of each item of the Mel log powers</a:t>
            </a:r>
          </a:p>
          <a:p>
            <a:pPr marL="742950" lvl="1" indent="-228600">
              <a:lnSpc>
                <a:spcPct val="110000"/>
              </a:lnSpc>
              <a:buFont typeface="Arial" panose="020B0604020202020204" pitchFamily="34" charset="0"/>
              <a:buChar char="•"/>
            </a:pPr>
            <a:r>
              <a:rPr lang="en-US" sz="1700" dirty="0"/>
              <a:t>Sample the amplitudes of the resulting spectrum</a:t>
            </a:r>
          </a:p>
          <a:p>
            <a:pPr marL="285750" indent="-228600">
              <a:lnSpc>
                <a:spcPct val="110000"/>
              </a:lnSpc>
              <a:buFont typeface="Arial" panose="020B0604020202020204" pitchFamily="34" charset="0"/>
              <a:buChar char="•"/>
            </a:pPr>
            <a:r>
              <a:rPr lang="en-US" sz="1700" dirty="0"/>
              <a:t>Becomes an array of 40 by 275</a:t>
            </a:r>
          </a:p>
          <a:p>
            <a:pPr marL="285750" indent="-228600">
              <a:lnSpc>
                <a:spcPct val="110000"/>
              </a:lnSpc>
              <a:buFont typeface="Arial" panose="020B0604020202020204" pitchFamily="34" charset="0"/>
              <a:buChar char="•"/>
            </a:pPr>
            <a:endParaRPr lang="en-US" sz="1700" dirty="0"/>
          </a:p>
        </p:txBody>
      </p:sp>
      <p:pic>
        <p:nvPicPr>
          <p:cNvPr id="11" name="Picture 10" descr="A picture containing clock&#10;&#10;Description automatically generated">
            <a:extLst>
              <a:ext uri="{FF2B5EF4-FFF2-40B4-BE49-F238E27FC236}">
                <a16:creationId xmlns:a16="http://schemas.microsoft.com/office/drawing/2014/main" id="{3F6D7785-51FA-D046-9786-015653E50D97}"/>
              </a:ext>
            </a:extLst>
          </p:cNvPr>
          <p:cNvPicPr>
            <a:picLocks noChangeAspect="1"/>
          </p:cNvPicPr>
          <p:nvPr/>
        </p:nvPicPr>
        <p:blipFill rotWithShape="1">
          <a:blip r:embed="rId4"/>
          <a:srcRect r="2204" b="-1"/>
          <a:stretch/>
        </p:blipFill>
        <p:spPr>
          <a:xfrm>
            <a:off x="7612687" y="3312578"/>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Placeholder 6" descr="A screenshot of a cell phone&#10;&#10;Description automatically generated">
            <a:extLst>
              <a:ext uri="{FF2B5EF4-FFF2-40B4-BE49-F238E27FC236}">
                <a16:creationId xmlns:a16="http://schemas.microsoft.com/office/drawing/2014/main" id="{38C55F95-0C33-BA4E-AB57-E8FA2E583E4F}"/>
              </a:ext>
            </a:extLst>
          </p:cNvPr>
          <p:cNvPicPr>
            <a:picLocks noGrp="1" noChangeAspect="1"/>
          </p:cNvPicPr>
          <p:nvPr>
            <p:ph type="pic" idx="1"/>
          </p:nvPr>
        </p:nvPicPr>
        <p:blipFill rotWithShape="1">
          <a:blip r:embed="rId5"/>
          <a:srcRect l="2205" r="-1" b="-1"/>
          <a:stretch/>
        </p:blipFill>
        <p:spPr>
          <a:xfrm>
            <a:off x="7621106" y="690028"/>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2" name="TextBox 11">
            <a:extLst>
              <a:ext uri="{FF2B5EF4-FFF2-40B4-BE49-F238E27FC236}">
                <a16:creationId xmlns:a16="http://schemas.microsoft.com/office/drawing/2014/main" id="{1F3CC483-6FDD-A646-A23A-3BFA108DEADF}"/>
              </a:ext>
            </a:extLst>
          </p:cNvPr>
          <p:cNvSpPr txBox="1"/>
          <p:nvPr/>
        </p:nvSpPr>
        <p:spPr>
          <a:xfrm>
            <a:off x="1214228" y="5866368"/>
            <a:ext cx="9524191" cy="369332"/>
          </a:xfrm>
          <a:prstGeom prst="rect">
            <a:avLst/>
          </a:prstGeom>
          <a:noFill/>
        </p:spPr>
        <p:txBody>
          <a:bodyPr wrap="square" rtlCol="0">
            <a:spAutoFit/>
          </a:bodyPr>
          <a:lstStyle/>
          <a:p>
            <a:r>
              <a:rPr lang="en-US" dirty="0"/>
              <a:t>There’s a lot to it, it’s okay if this takes a bit to understand.  I recommend checking out: </a:t>
            </a:r>
          </a:p>
        </p:txBody>
      </p:sp>
      <p:sp>
        <p:nvSpPr>
          <p:cNvPr id="14" name="Rectangle 13">
            <a:extLst>
              <a:ext uri="{FF2B5EF4-FFF2-40B4-BE49-F238E27FC236}">
                <a16:creationId xmlns:a16="http://schemas.microsoft.com/office/drawing/2014/main" id="{61EFDD8E-3A4D-DE48-9359-B4190DA54E7C}"/>
              </a:ext>
            </a:extLst>
          </p:cNvPr>
          <p:cNvSpPr/>
          <p:nvPr/>
        </p:nvSpPr>
        <p:spPr>
          <a:xfrm>
            <a:off x="1995058" y="6155811"/>
            <a:ext cx="6153416" cy="369332"/>
          </a:xfrm>
          <a:prstGeom prst="rect">
            <a:avLst/>
          </a:prstGeom>
        </p:spPr>
        <p:txBody>
          <a:bodyPr wrap="none">
            <a:spAutoFit/>
          </a:bodyPr>
          <a:lstStyle/>
          <a:p>
            <a:r>
              <a:rPr lang="en-US" dirty="0">
                <a:latin typeface="-apple-system"/>
              </a:rPr>
              <a:t> </a:t>
            </a:r>
            <a:r>
              <a:rPr lang="en-US" dirty="0">
                <a:latin typeface="-apple-system"/>
                <a:hlinkClick r:id="rId6"/>
              </a:rPr>
              <a:t>https://jackschaedler.github.io/circles-sines-signals/index.html</a:t>
            </a:r>
            <a:r>
              <a:rPr lang="en-US" dirty="0">
                <a:latin typeface="-apple-system"/>
              </a:rPr>
              <a:t> </a:t>
            </a:r>
            <a:endParaRPr lang="en-US" dirty="0"/>
          </a:p>
        </p:txBody>
      </p:sp>
    </p:spTree>
    <p:extLst>
      <p:ext uri="{BB962C8B-B14F-4D97-AF65-F5344CB8AC3E}">
        <p14:creationId xmlns:p14="http://schemas.microsoft.com/office/powerpoint/2010/main" val="29162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1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20" name="Group 118">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0" name="Group 119">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2"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3"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4"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1" name="Group 120">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2"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221" name="Group 15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1" name="Rectangle 16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AC5E9F6-C32D-B24A-B88F-309B2FC1CBDE}"/>
              </a:ext>
            </a:extLst>
          </p:cNvPr>
          <p:cNvSpPr>
            <a:spLocks noGrp="1"/>
          </p:cNvSpPr>
          <p:nvPr>
            <p:ph type="title"/>
          </p:nvPr>
        </p:nvSpPr>
        <p:spPr>
          <a:xfrm>
            <a:off x="7962519" y="618518"/>
            <a:ext cx="3084891" cy="1478570"/>
          </a:xfrm>
        </p:spPr>
        <p:txBody>
          <a:bodyPr vert="horz" lIns="91440" tIns="45720" rIns="91440" bIns="45720" rtlCol="0" anchor="ctr">
            <a:normAutofit/>
          </a:bodyPr>
          <a:lstStyle/>
          <a:p>
            <a:r>
              <a:rPr lang="en-US"/>
              <a:t>Flattened Features</a:t>
            </a:r>
          </a:p>
        </p:txBody>
      </p:sp>
      <p:pic>
        <p:nvPicPr>
          <p:cNvPr id="6" name="Picture Placeholder 5" descr="A screenshot of text&#10;&#10;Description automatically generated">
            <a:extLst>
              <a:ext uri="{FF2B5EF4-FFF2-40B4-BE49-F238E27FC236}">
                <a16:creationId xmlns:a16="http://schemas.microsoft.com/office/drawing/2014/main" id="{605A9DFE-DB14-2B47-963E-6892375D634C}"/>
              </a:ext>
            </a:extLst>
          </p:cNvPr>
          <p:cNvPicPr>
            <a:picLocks noGrp="1" noChangeAspect="1"/>
          </p:cNvPicPr>
          <p:nvPr>
            <p:ph type="pic" idx="1"/>
          </p:nvPr>
        </p:nvPicPr>
        <p:blipFill rotWithShape="1">
          <a:blip r:embed="rId4"/>
          <a:srcRect t="5974" r="-2" b="2144"/>
          <a:stretch/>
        </p:blipFill>
        <p:spPr>
          <a:xfrm>
            <a:off x="-5597" y="10"/>
            <a:ext cx="7558541" cy="6857990"/>
          </a:xfrm>
          <a:prstGeom prst="rect">
            <a:avLst/>
          </a:prstGeom>
        </p:spPr>
      </p:pic>
      <p:grpSp>
        <p:nvGrpSpPr>
          <p:cNvPr id="164" name="Group 16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5" name="Rectangle 16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3"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Rectangle 16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Rectangle 19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Rectangle 20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Text Placeholder 3">
            <a:extLst>
              <a:ext uri="{FF2B5EF4-FFF2-40B4-BE49-F238E27FC236}">
                <a16:creationId xmlns:a16="http://schemas.microsoft.com/office/drawing/2014/main" id="{A332CB1F-4E3C-E445-A896-5D677945657F}"/>
              </a:ext>
            </a:extLst>
          </p:cNvPr>
          <p:cNvSpPr>
            <a:spLocks noGrp="1"/>
          </p:cNvSpPr>
          <p:nvPr>
            <p:ph type="body" sz="half" idx="2"/>
          </p:nvPr>
        </p:nvSpPr>
        <p:spPr>
          <a:xfrm>
            <a:off x="7962519" y="2249487"/>
            <a:ext cx="3084892" cy="3541714"/>
          </a:xfrm>
        </p:spPr>
        <p:txBody>
          <a:bodyPr vert="horz" lIns="91440" tIns="45720" rIns="91440" bIns="45720" rtlCol="0">
            <a:normAutofit/>
          </a:bodyPr>
          <a:lstStyle/>
          <a:p>
            <a:pPr indent="-228600">
              <a:buFont typeface="Arial" panose="020B0604020202020204" pitchFamily="34" charset="0"/>
              <a:buChar char="•"/>
            </a:pPr>
            <a:r>
              <a:rPr lang="en-US" sz="1800" dirty="0"/>
              <a:t>Each sample in the flattened array condenses the 101,532 time slice samples into a sequence of 180 weighted features</a:t>
            </a:r>
          </a:p>
          <a:p>
            <a:pPr indent="-228600">
              <a:buFont typeface="Arial" panose="020B0604020202020204" pitchFamily="34" charset="0"/>
              <a:buChar char="•"/>
            </a:pPr>
            <a:r>
              <a:rPr lang="en-US" sz="1800" dirty="0"/>
              <a:t>This compromises the time series nature of a waveform.</a:t>
            </a:r>
          </a:p>
        </p:txBody>
      </p:sp>
    </p:spTree>
    <p:extLst>
      <p:ext uri="{BB962C8B-B14F-4D97-AF65-F5344CB8AC3E}">
        <p14:creationId xmlns:p14="http://schemas.microsoft.com/office/powerpoint/2010/main" val="211730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4"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25"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26"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4AB948-6FD9-6B4B-AF32-790EE465F522}"/>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dirty="0">
                <a:solidFill>
                  <a:srgbClr val="FFFFFF"/>
                </a:solidFill>
              </a:rPr>
              <a:t>Full Feature Array</a:t>
            </a:r>
          </a:p>
        </p:txBody>
      </p:sp>
      <p:sp>
        <p:nvSpPr>
          <p:cNvPr id="4" name="Text Placeholder 3">
            <a:extLst>
              <a:ext uri="{FF2B5EF4-FFF2-40B4-BE49-F238E27FC236}">
                <a16:creationId xmlns:a16="http://schemas.microsoft.com/office/drawing/2014/main" id="{0B03485E-1C14-A64F-AD7C-FC90CA567DA4}"/>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indent="-228600">
              <a:buFont typeface="Arial" panose="020B0604020202020204" pitchFamily="34" charset="0"/>
              <a:buChar char="•"/>
            </a:pPr>
            <a:r>
              <a:rPr lang="en-US" sz="1800" dirty="0">
                <a:solidFill>
                  <a:srgbClr val="FFFFFF"/>
                </a:solidFill>
              </a:rPr>
              <a:t>Using the full feature array of transformations takes the same 101,532 time sample slices and transforms it into a 180 by 275 array.</a:t>
            </a:r>
          </a:p>
          <a:p>
            <a:pPr indent="-228600">
              <a:buFont typeface="Arial" panose="020B0604020202020204" pitchFamily="34" charset="0"/>
              <a:buChar char="•"/>
            </a:pPr>
            <a:r>
              <a:rPr lang="en-US" sz="1800" dirty="0">
                <a:solidFill>
                  <a:srgbClr val="FFFFFF"/>
                </a:solidFill>
              </a:rPr>
              <a:t>This method maintains the time series information by stacking the transformations vertically, and the wave form can be reconstituted from the array.</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text&#10;&#10;Description automatically generated">
            <a:extLst>
              <a:ext uri="{FF2B5EF4-FFF2-40B4-BE49-F238E27FC236}">
                <a16:creationId xmlns:a16="http://schemas.microsoft.com/office/drawing/2014/main" id="{F6FB9AB4-ACF0-054D-8E27-3F4F835BA5B1}"/>
              </a:ext>
            </a:extLst>
          </p:cNvPr>
          <p:cNvPicPr>
            <a:picLocks noGrp="1" noChangeAspect="1"/>
          </p:cNvPicPr>
          <p:nvPr>
            <p:ph idx="1"/>
          </p:nvPr>
        </p:nvPicPr>
        <p:blipFill>
          <a:blip r:embed="rId3"/>
          <a:stretch>
            <a:fillRect/>
          </a:stretch>
        </p:blipFill>
        <p:spPr>
          <a:xfrm>
            <a:off x="4414165" y="23282"/>
            <a:ext cx="7415885" cy="6785533"/>
          </a:xfrm>
          <a:prstGeom prst="rect">
            <a:avLst/>
          </a:prstGeom>
        </p:spPr>
      </p:pic>
    </p:spTree>
    <p:extLst>
      <p:ext uri="{BB962C8B-B14F-4D97-AF65-F5344CB8AC3E}">
        <p14:creationId xmlns:p14="http://schemas.microsoft.com/office/powerpoint/2010/main" val="341224517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7C839F-F47C-DF42-A627-45E0F7448AD9}"/>
              </a:ext>
            </a:extLst>
          </p:cNvPr>
          <p:cNvSpPr>
            <a:spLocks noGrp="1"/>
          </p:cNvSpPr>
          <p:nvPr>
            <p:ph type="title"/>
          </p:nvPr>
        </p:nvSpPr>
        <p:spPr/>
        <p:txBody>
          <a:bodyPr>
            <a:normAutofit/>
          </a:bodyPr>
          <a:lstStyle/>
          <a:p>
            <a:r>
              <a:rPr lang="en-US" dirty="0"/>
              <a:t>Comparing Methodologies:  Training/Testing Loss by epoch</a:t>
            </a:r>
          </a:p>
        </p:txBody>
      </p:sp>
      <p:pic>
        <p:nvPicPr>
          <p:cNvPr id="6" name="Picture Placeholder 5" descr="A close up of a map&#10;&#10;Description automatically generated">
            <a:extLst>
              <a:ext uri="{FF2B5EF4-FFF2-40B4-BE49-F238E27FC236}">
                <a16:creationId xmlns:a16="http://schemas.microsoft.com/office/drawing/2014/main" id="{2FA81198-EB3E-0C40-8C8D-407E40C786EE}"/>
              </a:ext>
            </a:extLst>
          </p:cNvPr>
          <p:cNvPicPr>
            <a:picLocks noGrp="1" noChangeAspect="1"/>
          </p:cNvPicPr>
          <p:nvPr>
            <p:ph sz="half" idx="1"/>
          </p:nvPr>
        </p:nvPicPr>
        <p:blipFill rotWithShape="1">
          <a:blip r:embed="rId3"/>
          <a:stretch/>
        </p:blipFill>
        <p:spPr>
          <a:xfrm>
            <a:off x="1141413" y="2394215"/>
            <a:ext cx="4878387" cy="325225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0" name="Content Placeholder 9" descr="A close up of a map&#10;&#10;Description automatically generated">
            <a:extLst>
              <a:ext uri="{FF2B5EF4-FFF2-40B4-BE49-F238E27FC236}">
                <a16:creationId xmlns:a16="http://schemas.microsoft.com/office/drawing/2014/main" id="{405546F9-9427-524B-B706-A91D4AECA3E1}"/>
              </a:ext>
            </a:extLst>
          </p:cNvPr>
          <p:cNvPicPr>
            <a:picLocks noGrp="1" noChangeAspect="1"/>
          </p:cNvPicPr>
          <p:nvPr>
            <p:ph sz="half" idx="2"/>
          </p:nvPr>
        </p:nvPicPr>
        <p:blipFill>
          <a:blip r:embed="rId4"/>
          <a:stretch>
            <a:fillRect/>
          </a:stretch>
        </p:blipFill>
        <p:spPr>
          <a:xfrm>
            <a:off x="6172200" y="2395273"/>
            <a:ext cx="4875213" cy="3250142"/>
          </a:xfrm>
        </p:spPr>
      </p:pic>
    </p:spTree>
    <p:extLst>
      <p:ext uri="{BB962C8B-B14F-4D97-AF65-F5344CB8AC3E}">
        <p14:creationId xmlns:p14="http://schemas.microsoft.com/office/powerpoint/2010/main" val="271306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CF77BA-44C4-3348-8E90-6573F68BC286}"/>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dirty="0">
                <a:solidFill>
                  <a:srgbClr val="FFFFFF"/>
                </a:solidFill>
              </a:rPr>
              <a:t>Train/Test Accuracy by Epoch</a:t>
            </a:r>
          </a:p>
        </p:txBody>
      </p:sp>
      <p:sp>
        <p:nvSpPr>
          <p:cNvPr id="4" name="Text Placeholder 3">
            <a:extLst>
              <a:ext uri="{FF2B5EF4-FFF2-40B4-BE49-F238E27FC236}">
                <a16:creationId xmlns:a16="http://schemas.microsoft.com/office/drawing/2014/main" id="{B6FC3580-7359-6B4A-8FFF-22C736E66F83}"/>
              </a:ext>
            </a:extLst>
          </p:cNvPr>
          <p:cNvSpPr>
            <a:spLocks noGrp="1"/>
          </p:cNvSpPr>
          <p:nvPr>
            <p:ph type="body" sz="half" idx="2"/>
          </p:nvPr>
        </p:nvSpPr>
        <p:spPr>
          <a:xfrm>
            <a:off x="844620" y="2249487"/>
            <a:ext cx="2862444" cy="3957302"/>
          </a:xfrm>
        </p:spPr>
        <p:txBody>
          <a:bodyPr vert="horz" lIns="91440" tIns="45720" rIns="91440" bIns="45720" rtlCol="0">
            <a:normAutofit lnSpcReduction="10000"/>
          </a:bodyPr>
          <a:lstStyle/>
          <a:p>
            <a:pPr indent="-228600">
              <a:buFont typeface="Arial" panose="020B0604020202020204" pitchFamily="34" charset="0"/>
              <a:buChar char="•"/>
            </a:pPr>
            <a:r>
              <a:rPr lang="en-US" sz="1400" dirty="0">
                <a:solidFill>
                  <a:srgbClr val="FFFFFF"/>
                </a:solidFill>
              </a:rPr>
              <a:t>We’re starting to see a pattern here.  When we’ve compared the loss across methodologies we’ve previously seen that it takes far fewer epochs to reach a smaller loss for the convolutional neural network which maintains a stacked array compared to the flattened feature models.</a:t>
            </a:r>
          </a:p>
          <a:p>
            <a:pPr indent="-228600">
              <a:buFont typeface="Arial" panose="020B0604020202020204" pitchFamily="34" charset="0"/>
              <a:buChar char="•"/>
            </a:pPr>
            <a:r>
              <a:rPr lang="en-US" sz="1400" dirty="0">
                <a:solidFill>
                  <a:srgbClr val="FFFFFF"/>
                </a:solidFill>
              </a:rPr>
              <a:t>We see this same pattern with accuracy.  The green lines represent the training and testing accuracy for the feature array method while the blue lines are the training and testing accuracy for the flattened feature method.</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close up of a map&#10;&#10;Description automatically generated">
            <a:extLst>
              <a:ext uri="{FF2B5EF4-FFF2-40B4-BE49-F238E27FC236}">
                <a16:creationId xmlns:a16="http://schemas.microsoft.com/office/drawing/2014/main" id="{C6FB3B23-C161-7A48-B4B5-7061F3D0D06E}"/>
              </a:ext>
            </a:extLst>
          </p:cNvPr>
          <p:cNvPicPr>
            <a:picLocks noGrp="1" noChangeAspect="1"/>
          </p:cNvPicPr>
          <p:nvPr>
            <p:ph idx="1"/>
          </p:nvPr>
        </p:nvPicPr>
        <p:blipFill>
          <a:blip r:embed="rId3"/>
          <a:stretch>
            <a:fillRect/>
          </a:stretch>
        </p:blipFill>
        <p:spPr>
          <a:xfrm>
            <a:off x="4711778" y="1142548"/>
            <a:ext cx="6844045" cy="4568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554156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5A37-FE8F-5440-9B39-F3BB5DBFA2D3}"/>
              </a:ext>
            </a:extLst>
          </p:cNvPr>
          <p:cNvSpPr>
            <a:spLocks noGrp="1"/>
          </p:cNvSpPr>
          <p:nvPr>
            <p:ph type="title"/>
          </p:nvPr>
        </p:nvSpPr>
        <p:spPr/>
        <p:txBody>
          <a:bodyPr/>
          <a:lstStyle/>
          <a:p>
            <a:r>
              <a:rPr lang="en-US" dirty="0"/>
              <a:t>Relative Confusion Matrixes</a:t>
            </a:r>
          </a:p>
        </p:txBody>
      </p:sp>
      <p:pic>
        <p:nvPicPr>
          <p:cNvPr id="8" name="Content Placeholder 7" descr="A picture containing keyboard&#10;&#10;Description automatically generated">
            <a:extLst>
              <a:ext uri="{FF2B5EF4-FFF2-40B4-BE49-F238E27FC236}">
                <a16:creationId xmlns:a16="http://schemas.microsoft.com/office/drawing/2014/main" id="{787499DE-9026-B446-8807-BBC0A9D1E6D8}"/>
              </a:ext>
            </a:extLst>
          </p:cNvPr>
          <p:cNvPicPr>
            <a:picLocks noGrp="1" noChangeAspect="1"/>
          </p:cNvPicPr>
          <p:nvPr>
            <p:ph sz="half" idx="2"/>
          </p:nvPr>
        </p:nvPicPr>
        <p:blipFill>
          <a:blip r:embed="rId2"/>
          <a:stretch>
            <a:fillRect/>
          </a:stretch>
        </p:blipFill>
        <p:spPr>
          <a:xfrm>
            <a:off x="1543844" y="2007176"/>
            <a:ext cx="4076700" cy="2717800"/>
          </a:xfrm>
        </p:spPr>
      </p:pic>
      <p:pic>
        <p:nvPicPr>
          <p:cNvPr id="10" name="Content Placeholder 9" descr="A screenshot of a cell phone&#10;&#10;Description automatically generated">
            <a:extLst>
              <a:ext uri="{FF2B5EF4-FFF2-40B4-BE49-F238E27FC236}">
                <a16:creationId xmlns:a16="http://schemas.microsoft.com/office/drawing/2014/main" id="{748E68F8-4576-EF42-8C7B-E9014A473247}"/>
              </a:ext>
            </a:extLst>
          </p:cNvPr>
          <p:cNvPicPr>
            <a:picLocks noGrp="1" noChangeAspect="1"/>
          </p:cNvPicPr>
          <p:nvPr>
            <p:ph sz="quarter" idx="4"/>
          </p:nvPr>
        </p:nvPicPr>
        <p:blipFill>
          <a:blip r:embed="rId3"/>
          <a:stretch>
            <a:fillRect/>
          </a:stretch>
        </p:blipFill>
        <p:spPr>
          <a:xfrm>
            <a:off x="6571456" y="2007176"/>
            <a:ext cx="4076700" cy="2717800"/>
          </a:xfrm>
        </p:spPr>
      </p:pic>
      <p:sp>
        <p:nvSpPr>
          <p:cNvPr id="11" name="TextBox 10">
            <a:extLst>
              <a:ext uri="{FF2B5EF4-FFF2-40B4-BE49-F238E27FC236}">
                <a16:creationId xmlns:a16="http://schemas.microsoft.com/office/drawing/2014/main" id="{01A5A95D-5FC7-6540-AAFB-7C523BCA8C64}"/>
              </a:ext>
            </a:extLst>
          </p:cNvPr>
          <p:cNvSpPr txBox="1"/>
          <p:nvPr/>
        </p:nvSpPr>
        <p:spPr>
          <a:xfrm>
            <a:off x="1543844" y="5111646"/>
            <a:ext cx="9104312" cy="923330"/>
          </a:xfrm>
          <a:prstGeom prst="rect">
            <a:avLst/>
          </a:prstGeom>
          <a:noFill/>
        </p:spPr>
        <p:txBody>
          <a:bodyPr wrap="square" rtlCol="0">
            <a:spAutoFit/>
          </a:bodyPr>
          <a:lstStyle/>
          <a:p>
            <a:r>
              <a:rPr lang="en-US" dirty="0"/>
              <a:t>While neither model is particularly good at handling the ‘disgust’ emotion, the flattened feature model at least gets a few correct.  Interestingly, the feature array version doesn’t even try to include the two minority classes of ‘disgust’ and ‘surprise’</a:t>
            </a:r>
          </a:p>
        </p:txBody>
      </p:sp>
    </p:spTree>
    <p:extLst>
      <p:ext uri="{BB962C8B-B14F-4D97-AF65-F5344CB8AC3E}">
        <p14:creationId xmlns:p14="http://schemas.microsoft.com/office/powerpoint/2010/main" val="182785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06F-0B0A-6441-B3C0-C9848F0FABEA}"/>
              </a:ext>
            </a:extLst>
          </p:cNvPr>
          <p:cNvSpPr>
            <a:spLocks noGrp="1"/>
          </p:cNvSpPr>
          <p:nvPr>
            <p:ph type="title"/>
          </p:nvPr>
        </p:nvSpPr>
        <p:spPr>
          <a:xfrm>
            <a:off x="6569957" y="618518"/>
            <a:ext cx="4747088" cy="1478570"/>
          </a:xfrm>
        </p:spPr>
        <p:txBody>
          <a:bodyPr>
            <a:normAutofit/>
          </a:bodyPr>
          <a:lstStyle/>
          <a:p>
            <a:r>
              <a:rPr lang="en-US" sz="2800"/>
              <a:t>Comparison of Training and Testing Accuracy with Total Time</a:t>
            </a:r>
          </a:p>
        </p:txBody>
      </p:sp>
      <p:sp>
        <p:nvSpPr>
          <p:cNvPr id="6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8119CBF4-E128-6A4C-B1F5-7D219EB161B2}"/>
              </a:ext>
            </a:extLst>
          </p:cNvPr>
          <p:cNvPicPr>
            <a:picLocks noChangeAspect="1"/>
          </p:cNvPicPr>
          <p:nvPr/>
        </p:nvPicPr>
        <p:blipFill>
          <a:blip r:embed="rId3"/>
          <a:stretch>
            <a:fillRect/>
          </a:stretch>
        </p:blipFill>
        <p:spPr>
          <a:xfrm>
            <a:off x="1785587" y="1147146"/>
            <a:ext cx="3302385" cy="220159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79D084EA-EC85-A046-8777-2D53749605B9}"/>
              </a:ext>
            </a:extLst>
          </p:cNvPr>
          <p:cNvPicPr>
            <a:picLocks noChangeAspect="1"/>
          </p:cNvPicPr>
          <p:nvPr/>
        </p:nvPicPr>
        <p:blipFill>
          <a:blip r:embed="rId4"/>
          <a:stretch>
            <a:fillRect/>
          </a:stretch>
        </p:blipFill>
        <p:spPr>
          <a:xfrm>
            <a:off x="1118988" y="3565322"/>
            <a:ext cx="4635583" cy="2097601"/>
          </a:xfrm>
          <a:prstGeom prst="rect">
            <a:avLst/>
          </a:prstGeom>
        </p:spPr>
      </p:pic>
      <p:sp>
        <p:nvSpPr>
          <p:cNvPr id="67" name="Content Placeholder 60">
            <a:extLst>
              <a:ext uri="{FF2B5EF4-FFF2-40B4-BE49-F238E27FC236}">
                <a16:creationId xmlns:a16="http://schemas.microsoft.com/office/drawing/2014/main" id="{A9567FFC-246A-4B31-939B-1A0F92763AD4}"/>
              </a:ext>
            </a:extLst>
          </p:cNvPr>
          <p:cNvSpPr>
            <a:spLocks noGrp="1"/>
          </p:cNvSpPr>
          <p:nvPr>
            <p:ph idx="1"/>
          </p:nvPr>
        </p:nvSpPr>
        <p:spPr>
          <a:xfrm>
            <a:off x="6569957" y="2249487"/>
            <a:ext cx="4747087" cy="3541714"/>
          </a:xfrm>
        </p:spPr>
        <p:txBody>
          <a:bodyPr>
            <a:normAutofit fontScale="70000" lnSpcReduction="20000"/>
          </a:bodyPr>
          <a:lstStyle/>
          <a:p>
            <a:r>
              <a:rPr lang="en-US" dirty="0"/>
              <a:t>1. When we narrow down the dataset to only classify the emotions for which we have both speech and song samples, we see an increase in the training accuracy of 10-20%.  This is true across both the flattened features and the feature array methods.</a:t>
            </a:r>
          </a:p>
          <a:p>
            <a:r>
              <a:rPr lang="en-US" dirty="0"/>
              <a:t>    2. The full feature array takes longer to fit.  Apart from the songs only test run, the training time of the flattened feature models was below 30 seconds, while the training time of the feature array models was 63 seconds at best. </a:t>
            </a:r>
          </a:p>
        </p:txBody>
      </p:sp>
    </p:spTree>
    <p:extLst>
      <p:ext uri="{BB962C8B-B14F-4D97-AF65-F5344CB8AC3E}">
        <p14:creationId xmlns:p14="http://schemas.microsoft.com/office/powerpoint/2010/main" val="83898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0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06" name="Rectangle 10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2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5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C1B0D56-0325-D543-AEEB-284285414CE4}"/>
              </a:ext>
            </a:extLst>
          </p:cNvPr>
          <p:cNvSpPr>
            <a:spLocks noGrp="1"/>
          </p:cNvSpPr>
          <p:nvPr>
            <p:ph type="title"/>
          </p:nvPr>
        </p:nvSpPr>
        <p:spPr>
          <a:xfrm>
            <a:off x="853330" y="1134681"/>
            <a:ext cx="2743310" cy="4255025"/>
          </a:xfrm>
        </p:spPr>
        <p:txBody>
          <a:bodyPr>
            <a:normAutofit/>
          </a:bodyPr>
          <a:lstStyle/>
          <a:p>
            <a:r>
              <a:rPr lang="en-US" sz="3100">
                <a:solidFill>
                  <a:srgbClr val="FFFFFF"/>
                </a:solidFill>
              </a:rPr>
              <a:t>What is Speech Emotion Recognition?</a:t>
            </a:r>
          </a:p>
        </p:txBody>
      </p:sp>
      <p:graphicFrame>
        <p:nvGraphicFramePr>
          <p:cNvPr id="128" name="Content Placeholder 2">
            <a:extLst>
              <a:ext uri="{FF2B5EF4-FFF2-40B4-BE49-F238E27FC236}">
                <a16:creationId xmlns:a16="http://schemas.microsoft.com/office/drawing/2014/main" id="{EA1FD61F-509C-456E-8E02-3483EF580C50}"/>
              </a:ext>
            </a:extLst>
          </p:cNvPr>
          <p:cNvGraphicFramePr>
            <a:graphicFrameLocks noGrp="1"/>
          </p:cNvGraphicFramePr>
          <p:nvPr>
            <p:ph idx="1"/>
            <p:extLst>
              <p:ext uri="{D42A27DB-BD31-4B8C-83A1-F6EECF244321}">
                <p14:modId xmlns:p14="http://schemas.microsoft.com/office/powerpoint/2010/main" val="350794478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5860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657E-6FCD-E949-9231-71C0EA61F702}"/>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DB557529-0662-4B49-BC5F-2FDCDF4AD8D7}"/>
              </a:ext>
            </a:extLst>
          </p:cNvPr>
          <p:cNvSpPr>
            <a:spLocks noGrp="1"/>
          </p:cNvSpPr>
          <p:nvPr>
            <p:ph type="body" sz="half" idx="4294967295"/>
          </p:nvPr>
        </p:nvSpPr>
        <p:spPr>
          <a:xfrm>
            <a:off x="1346885" y="1779931"/>
            <a:ext cx="9551773" cy="3541712"/>
          </a:xfrm>
        </p:spPr>
        <p:txBody>
          <a:bodyPr>
            <a:normAutofit/>
          </a:bodyPr>
          <a:lstStyle/>
          <a:p>
            <a:r>
              <a:rPr lang="en-US" dirty="0"/>
              <a:t>Problem statement:</a:t>
            </a:r>
          </a:p>
          <a:p>
            <a:pPr lvl="1"/>
            <a:r>
              <a:rPr lang="en-US" dirty="0"/>
              <a:t> Which of the two most common SER methodologies is better suited for adaptation to real – time sound processing?</a:t>
            </a:r>
          </a:p>
          <a:p>
            <a:r>
              <a:rPr lang="en-US" dirty="0"/>
              <a:t>Analysis:</a:t>
            </a:r>
          </a:p>
          <a:p>
            <a:pPr lvl="1"/>
            <a:r>
              <a:rPr lang="en-US" dirty="0"/>
              <a:t>The full feature array method which looks at spectrograms as image data is comparably effective to the flattened feature method and takes 20 times as long, despite using fewer iterations.  The flattened feature method is both faster and more accurate, therefore it is more suited to adaptation to real-time SER classification.</a:t>
            </a:r>
          </a:p>
        </p:txBody>
      </p:sp>
    </p:spTree>
    <p:extLst>
      <p:ext uri="{BB962C8B-B14F-4D97-AF65-F5344CB8AC3E}">
        <p14:creationId xmlns:p14="http://schemas.microsoft.com/office/powerpoint/2010/main" val="251546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F71-E740-B04D-A241-3A99FA583927}"/>
              </a:ext>
            </a:extLst>
          </p:cNvPr>
          <p:cNvSpPr>
            <a:spLocks noGrp="1"/>
          </p:cNvSpPr>
          <p:nvPr>
            <p:ph type="title"/>
          </p:nvPr>
        </p:nvSpPr>
        <p:spPr/>
        <p:txBody>
          <a:bodyPr/>
          <a:lstStyle/>
          <a:p>
            <a:r>
              <a:rPr lang="en-US" dirty="0"/>
              <a:t>Recommendations for Further Research</a:t>
            </a:r>
          </a:p>
        </p:txBody>
      </p:sp>
      <p:sp>
        <p:nvSpPr>
          <p:cNvPr id="3" name="Content Placeholder 2">
            <a:extLst>
              <a:ext uri="{FF2B5EF4-FFF2-40B4-BE49-F238E27FC236}">
                <a16:creationId xmlns:a16="http://schemas.microsoft.com/office/drawing/2014/main" id="{00AEE021-F412-0841-9304-5763CEAEFE6C}"/>
              </a:ext>
            </a:extLst>
          </p:cNvPr>
          <p:cNvSpPr>
            <a:spLocks noGrp="1"/>
          </p:cNvSpPr>
          <p:nvPr>
            <p:ph idx="1"/>
          </p:nvPr>
        </p:nvSpPr>
        <p:spPr/>
        <p:txBody>
          <a:bodyPr>
            <a:normAutofit lnSpcReduction="10000"/>
          </a:bodyPr>
          <a:lstStyle/>
          <a:p>
            <a:r>
              <a:rPr lang="en-US" dirty="0"/>
              <a:t>The RAVDESS dataset has some limitations:</a:t>
            </a:r>
          </a:p>
          <a:p>
            <a:pPr lvl="1"/>
            <a:r>
              <a:rPr lang="en-US" dirty="0"/>
              <a:t> it is designed for clinical testing in that it only uses a ‘Neutral North American’ accent</a:t>
            </a:r>
          </a:p>
          <a:p>
            <a:pPr lvl="1"/>
            <a:r>
              <a:rPr lang="en-US" dirty="0"/>
              <a:t>It only uses two specific near identical statements ‘Kids are talking by the door’ and ‘Dogs are sitting by the door’</a:t>
            </a:r>
          </a:p>
          <a:p>
            <a:pPr lvl="1"/>
            <a:r>
              <a:rPr lang="en-US" dirty="0"/>
              <a:t>Despite including roughly 2.2 thousand samples, each emotion shows up AT MOST 376 times</a:t>
            </a:r>
          </a:p>
          <a:p>
            <a:pPr lvl="1"/>
            <a:r>
              <a:rPr lang="en-US" dirty="0"/>
              <a:t>In short:  we need more data, both in sheer volume and in variety.  If the goal of speech emotion recognition is to reach beyond the academic, the model needs to be able to accurately predict the emotions of a broader audience.</a:t>
            </a:r>
          </a:p>
        </p:txBody>
      </p:sp>
    </p:spTree>
    <p:extLst>
      <p:ext uri="{BB962C8B-B14F-4D97-AF65-F5344CB8AC3E}">
        <p14:creationId xmlns:p14="http://schemas.microsoft.com/office/powerpoint/2010/main" val="3188063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6E6D61B-1A9C-9C4A-B629-A959650509F4}"/>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2300"/>
              <a:t>Acknowledgements</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E6638E-FB7F-AE45-914F-EEAF88730DFD}"/>
              </a:ext>
            </a:extLst>
          </p:cNvPr>
          <p:cNvSpPr>
            <a:spLocks noGrp="1"/>
          </p:cNvSpPr>
          <p:nvPr>
            <p:ph type="subTitle" idx="1"/>
          </p:nvPr>
        </p:nvSpPr>
        <p:spPr>
          <a:xfrm>
            <a:off x="5215467" y="185351"/>
            <a:ext cx="5831944" cy="6231323"/>
          </a:xfrm>
        </p:spPr>
        <p:txBody>
          <a:bodyPr vert="horz" lIns="91440" tIns="45720" rIns="91440" bIns="45720" rtlCol="0">
            <a:normAutofit/>
          </a:bodyPr>
          <a:lstStyle/>
          <a:p>
            <a:pPr>
              <a:lnSpc>
                <a:spcPct val="110000"/>
              </a:lnSpc>
            </a:pPr>
            <a:r>
              <a:rPr lang="en-US" sz="1000" dirty="0">
                <a:solidFill>
                  <a:schemeClr val="tx1"/>
                </a:solidFill>
              </a:rPr>
              <a:t> Livingstone SR, Russo FA (2018) The Ryerson Audio-Visual Database of Emotional Speech and Song (RAVDESS): A dynamic, multimodal set of facial and vocal expressions in North American English. </a:t>
            </a:r>
            <a:r>
              <a:rPr lang="en-US" sz="1000" dirty="0" err="1">
                <a:solidFill>
                  <a:schemeClr val="tx1"/>
                </a:solidFill>
              </a:rPr>
              <a:t>PLoS</a:t>
            </a:r>
            <a:r>
              <a:rPr lang="en-US" sz="1000" dirty="0">
                <a:solidFill>
                  <a:schemeClr val="tx1"/>
                </a:solidFill>
              </a:rPr>
              <a:t> ONE 13(5): e0196391. https://</a:t>
            </a:r>
            <a:r>
              <a:rPr lang="en-US" sz="1000" dirty="0" err="1">
                <a:solidFill>
                  <a:schemeClr val="tx1"/>
                </a:solidFill>
              </a:rPr>
              <a:t>doi.org</a:t>
            </a:r>
            <a:r>
              <a:rPr lang="en-US" sz="1000" dirty="0">
                <a:solidFill>
                  <a:schemeClr val="tx1"/>
                </a:solidFill>
              </a:rPr>
              <a:t>/10.1371/journal.pone.0196391.</a:t>
            </a:r>
          </a:p>
          <a:p>
            <a:pPr>
              <a:lnSpc>
                <a:spcPct val="110000"/>
              </a:lnSpc>
            </a:pPr>
            <a:r>
              <a:rPr lang="en-US" sz="1000" dirty="0">
                <a:solidFill>
                  <a:schemeClr val="tx1"/>
                </a:solidFill>
              </a:rPr>
              <a:t>    </a:t>
            </a:r>
          </a:p>
          <a:p>
            <a:pPr>
              <a:lnSpc>
                <a:spcPct val="110000"/>
              </a:lnSpc>
            </a:pPr>
            <a:r>
              <a:rPr lang="en-US" sz="1000" dirty="0">
                <a:solidFill>
                  <a:schemeClr val="tx1"/>
                </a:solidFill>
              </a:rPr>
              <a:t>EDA Segment and comprehension of the Short Term </a:t>
            </a:r>
            <a:r>
              <a:rPr lang="en-US" sz="1000" dirty="0" err="1">
                <a:solidFill>
                  <a:schemeClr val="tx1"/>
                </a:solidFill>
              </a:rPr>
              <a:t>Fuorier</a:t>
            </a:r>
            <a:r>
              <a:rPr lang="en-US" sz="1000" dirty="0">
                <a:solidFill>
                  <a:schemeClr val="tx1"/>
                </a:solidFill>
              </a:rPr>
              <a:t> Transform inspired by </a:t>
            </a:r>
          </a:p>
          <a:p>
            <a:pPr>
              <a:lnSpc>
                <a:spcPct val="110000"/>
              </a:lnSpc>
            </a:pPr>
            <a:r>
              <a:rPr lang="en-US" sz="1000" dirty="0">
                <a:solidFill>
                  <a:schemeClr val="tx1"/>
                </a:solidFill>
              </a:rPr>
              <a:t>https://</a:t>
            </a:r>
            <a:r>
              <a:rPr lang="en-US" sz="1000" dirty="0" err="1">
                <a:solidFill>
                  <a:schemeClr val="tx1"/>
                </a:solidFill>
              </a:rPr>
              <a:t>jackschaedler.github.io</a:t>
            </a:r>
            <a:r>
              <a:rPr lang="en-US" sz="1000" dirty="0">
                <a:solidFill>
                  <a:schemeClr val="tx1"/>
                </a:solidFill>
              </a:rPr>
              <a:t>/circles-sines-signals</a:t>
            </a: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www.kdnuggets.com</a:t>
            </a:r>
            <a:r>
              <a:rPr lang="en-US" sz="1000" dirty="0">
                <a:solidFill>
                  <a:schemeClr val="tx1"/>
                </a:solidFill>
              </a:rPr>
              <a:t>/2017/12/audio-classifier-deep-neural-</a:t>
            </a:r>
            <a:r>
              <a:rPr lang="en-US" sz="1000" dirty="0" err="1">
                <a:solidFill>
                  <a:schemeClr val="tx1"/>
                </a:solidFill>
              </a:rPr>
              <a:t>networks.html</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https://</a:t>
            </a:r>
            <a:r>
              <a:rPr lang="en-US" sz="1000" dirty="0" err="1">
                <a:solidFill>
                  <a:schemeClr val="tx1"/>
                </a:solidFill>
              </a:rPr>
              <a:t>github.com</a:t>
            </a:r>
            <a:r>
              <a:rPr lang="en-US" sz="1000" dirty="0">
                <a:solidFill>
                  <a:schemeClr val="tx1"/>
                </a:solidFill>
              </a:rPr>
              <a:t>/</a:t>
            </a:r>
            <a:r>
              <a:rPr lang="en-US" sz="1000" dirty="0" err="1">
                <a:solidFill>
                  <a:schemeClr val="tx1"/>
                </a:solidFill>
              </a:rPr>
              <a:t>lukas</a:t>
            </a:r>
            <a:r>
              <a:rPr lang="en-US" sz="1000" dirty="0">
                <a:solidFill>
                  <a:schemeClr val="tx1"/>
                </a:solidFill>
              </a:rPr>
              <a:t>/ml-class/blob/master/videos/</a:t>
            </a:r>
            <a:r>
              <a:rPr lang="en-US" sz="1000" dirty="0" err="1">
                <a:solidFill>
                  <a:schemeClr val="tx1"/>
                </a:solidFill>
              </a:rPr>
              <a:t>cnn</a:t>
            </a:r>
            <a:r>
              <a:rPr lang="en-US" sz="1000" dirty="0">
                <a:solidFill>
                  <a:schemeClr val="tx1"/>
                </a:solidFill>
              </a:rPr>
              <a:t>-audio/</a:t>
            </a:r>
            <a:r>
              <a:rPr lang="en-US" sz="1000" dirty="0" err="1">
                <a:solidFill>
                  <a:schemeClr val="tx1"/>
                </a:solidFill>
              </a:rPr>
              <a:t>audio.ipynb</a:t>
            </a:r>
            <a:endParaRPr lang="en-US" sz="1000" dirty="0">
              <a:solidFill>
                <a:schemeClr val="tx1"/>
              </a:solidFill>
            </a:endParaRPr>
          </a:p>
          <a:p>
            <a:pPr>
              <a:lnSpc>
                <a:spcPct val="110000"/>
              </a:lnSpc>
            </a:pPr>
            <a:r>
              <a:rPr lang="en-US" sz="1000" dirty="0">
                <a:solidFill>
                  <a:schemeClr val="tx1"/>
                </a:solidFill>
              </a:rPr>
              <a:t>    </a:t>
            </a:r>
          </a:p>
          <a:p>
            <a:pPr>
              <a:lnSpc>
                <a:spcPct val="110000"/>
              </a:lnSpc>
            </a:pPr>
            <a:r>
              <a:rPr lang="en-US" sz="1000" dirty="0">
                <a:solidFill>
                  <a:schemeClr val="tx1"/>
                </a:solidFill>
              </a:rPr>
              <a:t>Speech Intelligibility information courtesy of :</a:t>
            </a:r>
          </a:p>
          <a:p>
            <a:pPr>
              <a:lnSpc>
                <a:spcPct val="110000"/>
              </a:lnSpc>
            </a:pPr>
            <a:r>
              <a:rPr lang="en-US" sz="1000" dirty="0">
                <a:solidFill>
                  <a:schemeClr val="tx1"/>
                </a:solidFill>
              </a:rPr>
              <a:t>https://</a:t>
            </a:r>
            <a:r>
              <a:rPr lang="en-US" sz="1000" dirty="0" err="1">
                <a:solidFill>
                  <a:schemeClr val="tx1"/>
                </a:solidFill>
              </a:rPr>
              <a:t>www.dpamicrophones.com</a:t>
            </a:r>
            <a:r>
              <a:rPr lang="en-US" sz="1000" dirty="0">
                <a:solidFill>
                  <a:schemeClr val="tx1"/>
                </a:solidFill>
              </a:rPr>
              <a:t>/mic-university/facts-about-speech-intelligibility</a:t>
            </a:r>
          </a:p>
          <a:p>
            <a:pPr>
              <a:lnSpc>
                <a:spcPct val="110000"/>
              </a:lnSpc>
            </a:pPr>
            <a:endParaRPr lang="en-US" sz="1000" dirty="0">
              <a:solidFill>
                <a:schemeClr val="tx1"/>
              </a:solidFill>
            </a:endParaRPr>
          </a:p>
          <a:p>
            <a:pPr>
              <a:lnSpc>
                <a:spcPct val="110000"/>
              </a:lnSpc>
            </a:pPr>
            <a:endParaRPr lang="en-US" sz="1000" dirty="0">
              <a:solidFill>
                <a:schemeClr val="tx1"/>
              </a:solidFill>
            </a:endParaRPr>
          </a:p>
          <a:p>
            <a:pPr>
              <a:lnSpc>
                <a:spcPct val="110000"/>
              </a:lnSpc>
            </a:pPr>
            <a:r>
              <a:rPr lang="en-US" sz="1000" dirty="0">
                <a:solidFill>
                  <a:schemeClr val="tx1"/>
                </a:solidFill>
              </a:rPr>
              <a:t>AUTHOR=Lech Margaret, </a:t>
            </a:r>
            <a:r>
              <a:rPr lang="en-US" sz="1000" dirty="0" err="1">
                <a:solidFill>
                  <a:schemeClr val="tx1"/>
                </a:solidFill>
              </a:rPr>
              <a:t>Stolar</a:t>
            </a:r>
            <a:r>
              <a:rPr lang="en-US" sz="1000" dirty="0">
                <a:solidFill>
                  <a:schemeClr val="tx1"/>
                </a:solidFill>
              </a:rPr>
              <a:t> Melissa, Best Christopher, </a:t>
            </a:r>
            <a:r>
              <a:rPr lang="en-US" sz="1000" dirty="0" err="1">
                <a:solidFill>
                  <a:schemeClr val="tx1"/>
                </a:solidFill>
              </a:rPr>
              <a:t>Bolia</a:t>
            </a:r>
            <a:r>
              <a:rPr lang="en-US" sz="1000" dirty="0">
                <a:solidFill>
                  <a:schemeClr val="tx1"/>
                </a:solidFill>
              </a:rPr>
              <a:t> Robert	 </a:t>
            </a:r>
          </a:p>
          <a:p>
            <a:pPr>
              <a:lnSpc>
                <a:spcPct val="110000"/>
              </a:lnSpc>
            </a:pPr>
            <a:r>
              <a:rPr lang="en-US" sz="1000" dirty="0">
                <a:solidFill>
                  <a:schemeClr val="tx1"/>
                </a:solidFill>
              </a:rPr>
              <a:t>TITLE=Real-Time Speech Emotion Recognition Using a Pre-trained Image Classification Network: Effects of Bandwidth Reduction and </a:t>
            </a:r>
            <a:r>
              <a:rPr lang="en-US" sz="1000" dirty="0" err="1">
                <a:solidFill>
                  <a:schemeClr val="tx1"/>
                </a:solidFill>
              </a:rPr>
              <a:t>Companding</a:t>
            </a:r>
            <a:r>
              <a:rPr lang="en-US" sz="1000" dirty="0">
                <a:solidFill>
                  <a:schemeClr val="tx1"/>
                </a:solidFill>
              </a:rPr>
              <a:t>  </a:t>
            </a:r>
          </a:p>
          <a:p>
            <a:pPr>
              <a:lnSpc>
                <a:spcPct val="110000"/>
              </a:lnSpc>
            </a:pPr>
            <a:r>
              <a:rPr lang="en-US" sz="1000" dirty="0">
                <a:solidFill>
                  <a:schemeClr val="tx1"/>
                </a:solidFill>
              </a:rPr>
              <a:t>.</a:t>
            </a:r>
            <a:r>
              <a:rPr lang="en-US" sz="1000" dirty="0" err="1">
                <a:solidFill>
                  <a:schemeClr val="tx1"/>
                </a:solidFill>
              </a:rPr>
              <a:t>frontiersin.org</a:t>
            </a:r>
            <a:r>
              <a:rPr lang="en-US" sz="1000" dirty="0">
                <a:solidFill>
                  <a:schemeClr val="tx1"/>
                </a:solidFill>
              </a:rPr>
              <a:t>/article/10.3389/fcomp.2020.00014</a:t>
            </a:r>
          </a:p>
          <a:p>
            <a:pPr>
              <a:lnSpc>
                <a:spcPct val="110000"/>
              </a:lnSpc>
            </a:pPr>
            <a:endParaRPr lang="en-US" sz="1000" dirty="0">
              <a:solidFill>
                <a:schemeClr val="tx1"/>
              </a:solidFill>
            </a:endParaRPr>
          </a:p>
          <a:p>
            <a:pPr>
              <a:lnSpc>
                <a:spcPct val="110000"/>
              </a:lnSpc>
            </a:pPr>
            <a:r>
              <a:rPr lang="en-US" sz="1000" dirty="0">
                <a:solidFill>
                  <a:schemeClr val="tx1"/>
                </a:solidFill>
              </a:rPr>
              <a:t>McFee, Brian, Colin </a:t>
            </a:r>
            <a:r>
              <a:rPr lang="en-US" sz="1000" dirty="0" err="1">
                <a:solidFill>
                  <a:schemeClr val="tx1"/>
                </a:solidFill>
              </a:rPr>
              <a:t>Raffel</a:t>
            </a:r>
            <a:r>
              <a:rPr lang="en-US" sz="1000" dirty="0">
                <a:solidFill>
                  <a:schemeClr val="tx1"/>
                </a:solidFill>
              </a:rPr>
              <a:t>, </a:t>
            </a:r>
            <a:r>
              <a:rPr lang="en-US" sz="1000" dirty="0" err="1">
                <a:solidFill>
                  <a:schemeClr val="tx1"/>
                </a:solidFill>
              </a:rPr>
              <a:t>Dawen</a:t>
            </a:r>
            <a:r>
              <a:rPr lang="en-US" sz="1000" dirty="0">
                <a:solidFill>
                  <a:schemeClr val="tx1"/>
                </a:solidFill>
              </a:rPr>
              <a:t> Liang, Daniel PW Ellis, Matt McVicar, Eric Battenberg, and Oriol Nieto. “</a:t>
            </a:r>
            <a:r>
              <a:rPr lang="en-US" sz="1000" dirty="0" err="1">
                <a:solidFill>
                  <a:schemeClr val="tx1"/>
                </a:solidFill>
              </a:rPr>
              <a:t>librosa</a:t>
            </a:r>
            <a:r>
              <a:rPr lang="en-US" sz="1000" dirty="0">
                <a:solidFill>
                  <a:schemeClr val="tx1"/>
                </a:solidFill>
              </a:rPr>
              <a:t>: Audio and music signal analysis in python.” In Proceedings of the 14th python in science conference, pp. 18-25. 2015.</a:t>
            </a:r>
          </a:p>
        </p:txBody>
      </p:sp>
    </p:spTree>
    <p:extLst>
      <p:ext uri="{BB962C8B-B14F-4D97-AF65-F5344CB8AC3E}">
        <p14:creationId xmlns:p14="http://schemas.microsoft.com/office/powerpoint/2010/main" val="422014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8" name="Rectangle 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7FA02B4-DD7B-664F-8FC3-3D77A5088E77}"/>
              </a:ext>
            </a:extLst>
          </p:cNvPr>
          <p:cNvSpPr>
            <a:spLocks noGrp="1"/>
          </p:cNvSpPr>
          <p:nvPr>
            <p:ph type="title"/>
          </p:nvPr>
        </p:nvSpPr>
        <p:spPr>
          <a:xfrm>
            <a:off x="855266" y="618518"/>
            <a:ext cx="2851417" cy="1478570"/>
          </a:xfrm>
        </p:spPr>
        <p:txBody>
          <a:bodyPr>
            <a:normAutofit/>
          </a:bodyPr>
          <a:lstStyle/>
          <a:p>
            <a:r>
              <a:rPr lang="en-US" sz="1500">
                <a:solidFill>
                  <a:srgbClr val="FFFFFF"/>
                </a:solidFill>
              </a:rPr>
              <a:t>Data Source:  The Ryerson Audio-Visual Database of Emotional Speech and Song (RAVDESS)</a:t>
            </a:r>
            <a:br>
              <a:rPr lang="en-US" sz="1500">
                <a:solidFill>
                  <a:srgbClr val="FFFFFF"/>
                </a:solidFill>
              </a:rPr>
            </a:br>
            <a:endParaRPr lang="en-US" sz="1500">
              <a:solidFill>
                <a:srgbClr val="FFFFFF"/>
              </a:solidFill>
            </a:endParaRPr>
          </a:p>
        </p:txBody>
      </p:sp>
      <p:sp>
        <p:nvSpPr>
          <p:cNvPr id="9" name="Content Placeholder 8">
            <a:extLst>
              <a:ext uri="{FF2B5EF4-FFF2-40B4-BE49-F238E27FC236}">
                <a16:creationId xmlns:a16="http://schemas.microsoft.com/office/drawing/2014/main" id="{D5EEDFD3-5399-48C9-B76A-7230EC919927}"/>
              </a:ext>
            </a:extLst>
          </p:cNvPr>
          <p:cNvSpPr>
            <a:spLocks noGrp="1"/>
          </p:cNvSpPr>
          <p:nvPr>
            <p:ph idx="1"/>
          </p:nvPr>
        </p:nvSpPr>
        <p:spPr>
          <a:xfrm>
            <a:off x="844620" y="1801813"/>
            <a:ext cx="2862444" cy="4404976"/>
          </a:xfrm>
        </p:spPr>
        <p:txBody>
          <a:bodyPr>
            <a:normAutofit/>
          </a:bodyPr>
          <a:lstStyle/>
          <a:p>
            <a:r>
              <a:rPr lang="en-US" sz="1300">
                <a:solidFill>
                  <a:srgbClr val="FFFFFF"/>
                </a:solidFill>
              </a:rPr>
              <a:t>24 actors</a:t>
            </a:r>
          </a:p>
          <a:p>
            <a:r>
              <a:rPr lang="en-US" sz="1300">
                <a:solidFill>
                  <a:srgbClr val="FFFFFF"/>
                </a:solidFill>
              </a:rPr>
              <a:t>8 emotions</a:t>
            </a:r>
          </a:p>
          <a:p>
            <a:r>
              <a:rPr lang="en-US" sz="1300">
                <a:solidFill>
                  <a:srgbClr val="FFFFFF"/>
                </a:solidFill>
              </a:rPr>
              <a:t>2 statements</a:t>
            </a:r>
          </a:p>
          <a:p>
            <a:pPr lvl="1"/>
            <a:r>
              <a:rPr lang="en-US" sz="1300">
                <a:solidFill>
                  <a:srgbClr val="FFFFFF"/>
                </a:solidFill>
              </a:rPr>
              <a:t>‘Dogs are sitting by the door’</a:t>
            </a:r>
          </a:p>
          <a:p>
            <a:pPr lvl="1"/>
            <a:r>
              <a:rPr lang="en-US" sz="1300">
                <a:solidFill>
                  <a:srgbClr val="FFFFFF"/>
                </a:solidFill>
              </a:rPr>
              <a:t>‘Kids are talking by the door’</a:t>
            </a:r>
          </a:p>
          <a:p>
            <a:r>
              <a:rPr lang="en-US" sz="1300">
                <a:solidFill>
                  <a:srgbClr val="FFFFFF"/>
                </a:solidFill>
              </a:rPr>
              <a:t>2 intensities</a:t>
            </a:r>
          </a:p>
          <a:p>
            <a:pPr lvl="1"/>
            <a:r>
              <a:rPr lang="en-US" sz="1300">
                <a:solidFill>
                  <a:srgbClr val="FFFFFF"/>
                </a:solidFill>
              </a:rPr>
              <a:t>Strong</a:t>
            </a:r>
          </a:p>
          <a:p>
            <a:pPr lvl="1"/>
            <a:r>
              <a:rPr lang="en-US" sz="1300">
                <a:solidFill>
                  <a:srgbClr val="FFFFFF"/>
                </a:solidFill>
              </a:rPr>
              <a:t>Normal</a:t>
            </a:r>
          </a:p>
          <a:p>
            <a:r>
              <a:rPr lang="en-US" sz="1300">
                <a:solidFill>
                  <a:srgbClr val="FFFFFF"/>
                </a:solidFill>
              </a:rPr>
              <a:t>2 vocal channels</a:t>
            </a:r>
          </a:p>
          <a:p>
            <a:pPr lvl="1"/>
            <a:r>
              <a:rPr lang="en-US" sz="1300">
                <a:solidFill>
                  <a:srgbClr val="FFFFFF"/>
                </a:solidFill>
              </a:rPr>
              <a:t>Speech</a:t>
            </a:r>
          </a:p>
          <a:p>
            <a:pPr lvl="1"/>
            <a:r>
              <a:rPr lang="en-US" sz="1300">
                <a:solidFill>
                  <a:srgbClr val="FFFFFF"/>
                </a:solidFill>
              </a:rPr>
              <a:t>Song</a:t>
            </a:r>
          </a:p>
        </p:txBody>
      </p:sp>
      <p:grpSp>
        <p:nvGrpSpPr>
          <p:cNvPr id="22" name="Group 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Online Media 4" descr="Actors of the RAVDESS (speech)">
            <a:hlinkClick r:id="" action="ppaction://media"/>
            <a:extLst>
              <a:ext uri="{FF2B5EF4-FFF2-40B4-BE49-F238E27FC236}">
                <a16:creationId xmlns:a16="http://schemas.microsoft.com/office/drawing/2014/main" id="{289D655D-4957-9247-93BD-4D84F9FEB41A}"/>
              </a:ext>
            </a:extLst>
          </p:cNvPr>
          <p:cNvPicPr>
            <a:picLocks noRot="1" noChangeAspect="1"/>
          </p:cNvPicPr>
          <p:nvPr>
            <a:videoFile r:link="rId1"/>
          </p:nvPr>
        </p:nvPicPr>
        <p:blipFill>
          <a:blip r:embed="rId4"/>
          <a:stretch>
            <a:fillRect/>
          </a:stretch>
        </p:blipFill>
        <p:spPr>
          <a:xfrm>
            <a:off x="4711778" y="1501860"/>
            <a:ext cx="6844045" cy="3849775"/>
          </a:xfrm>
          <a:prstGeom prst="rect">
            <a:avLst/>
          </a:prstGeom>
        </p:spPr>
      </p:pic>
      <p:sp>
        <p:nvSpPr>
          <p:cNvPr id="4" name="Rectangle 3">
            <a:extLst>
              <a:ext uri="{FF2B5EF4-FFF2-40B4-BE49-F238E27FC236}">
                <a16:creationId xmlns:a16="http://schemas.microsoft.com/office/drawing/2014/main" id="{CFB3D731-87E5-4E44-93F8-60C1ADA6849C}"/>
              </a:ext>
            </a:extLst>
          </p:cNvPr>
          <p:cNvSpPr/>
          <p:nvPr/>
        </p:nvSpPr>
        <p:spPr>
          <a:xfrm>
            <a:off x="4711778" y="4966658"/>
            <a:ext cx="6844045" cy="384977"/>
          </a:xfrm>
          <a:prstGeom prst="rect">
            <a:avLst/>
          </a:prstGeom>
          <a:solidFill>
            <a:srgbClr val="000000">
              <a:alpha val="50000"/>
            </a:srgbClr>
          </a:solidFill>
          <a:ln>
            <a:noFill/>
          </a:ln>
        </p:spPr>
        <p:txBody>
          <a:bodyPr wrap="square">
            <a:noAutofit/>
          </a:bodyPr>
          <a:lstStyle/>
          <a:p>
            <a:pPr algn="ctr">
              <a:spcAft>
                <a:spcPts val="600"/>
              </a:spcAft>
            </a:pPr>
            <a:r>
              <a:rPr lang="en-US" sz="1300" u="sng">
                <a:solidFill>
                  <a:srgbClr val="FFFFFF"/>
                </a:solidFill>
                <a:hlinkClick r:id="rId5">
                  <a:extLst>
                    <a:ext uri="{A12FA001-AC4F-418D-AE19-62706E023703}">
                      <ahyp:hlinkClr xmlns:ahyp="http://schemas.microsoft.com/office/drawing/2018/hyperlinkcolor" val="tx"/>
                    </a:ext>
                  </a:extLst>
                </a:hlinkClick>
              </a:rPr>
              <a:t>https://zenodo.org/record/1188976</a:t>
            </a:r>
            <a:endParaRPr lang="en-US" sz="1300">
              <a:solidFill>
                <a:srgbClr val="FFFFFF"/>
              </a:solidFill>
            </a:endParaRPr>
          </a:p>
        </p:txBody>
      </p:sp>
    </p:spTree>
    <p:extLst>
      <p:ext uri="{BB962C8B-B14F-4D97-AF65-F5344CB8AC3E}">
        <p14:creationId xmlns:p14="http://schemas.microsoft.com/office/powerpoint/2010/main" val="4364082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A2148682-E59F-674C-B515-AFEF2F83C7E1}"/>
              </a:ext>
            </a:extLst>
          </p:cNvPr>
          <p:cNvSpPr>
            <a:spLocks noGrp="1"/>
          </p:cNvSpPr>
          <p:nvPr>
            <p:ph type="title"/>
          </p:nvPr>
        </p:nvSpPr>
        <p:spPr>
          <a:xfrm>
            <a:off x="4996697" y="618518"/>
            <a:ext cx="6050713" cy="1478570"/>
          </a:xfrm>
        </p:spPr>
        <p:txBody>
          <a:bodyPr>
            <a:normAutofit/>
          </a:bodyPr>
          <a:lstStyle/>
          <a:p>
            <a:r>
              <a:rPr lang="en-US" dirty="0"/>
              <a:t>Problem Statement:</a:t>
            </a:r>
          </a:p>
        </p:txBody>
      </p:sp>
      <p:pic>
        <p:nvPicPr>
          <p:cNvPr id="5" name="Picture 4">
            <a:extLst>
              <a:ext uri="{FF2B5EF4-FFF2-40B4-BE49-F238E27FC236}">
                <a16:creationId xmlns:a16="http://schemas.microsoft.com/office/drawing/2014/main" id="{C75E2194-068E-4515-A268-68B9138FA590}"/>
              </a:ext>
            </a:extLst>
          </p:cNvPr>
          <p:cNvPicPr>
            <a:picLocks noChangeAspect="1"/>
          </p:cNvPicPr>
          <p:nvPr/>
        </p:nvPicPr>
        <p:blipFill rotWithShape="1">
          <a:blip r:embed="rId4"/>
          <a:srcRect l="27652" r="27228" b="-1"/>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F2548630-1645-2146-AD12-AA16E0E6EB92}"/>
              </a:ext>
            </a:extLst>
          </p:cNvPr>
          <p:cNvSpPr>
            <a:spLocks noGrp="1"/>
          </p:cNvSpPr>
          <p:nvPr>
            <p:ph idx="1"/>
          </p:nvPr>
        </p:nvSpPr>
        <p:spPr>
          <a:xfrm>
            <a:off x="4968958" y="2249487"/>
            <a:ext cx="6078453" cy="3541714"/>
          </a:xfrm>
        </p:spPr>
        <p:txBody>
          <a:bodyPr>
            <a:normAutofit fontScale="85000" lnSpcReduction="20000"/>
          </a:bodyPr>
          <a:lstStyle/>
          <a:p>
            <a:r>
              <a:rPr lang="en-US" dirty="0"/>
              <a:t>A Speech Emotion Recognition (SER) model allows a program to correctly identify the emotional state of a speaker. The community of data scientists working on the SER problem is currently split between two main </a:t>
            </a:r>
            <a:r>
              <a:rPr lang="en-US" dirty="0" err="1"/>
              <a:t>methodolgies</a:t>
            </a:r>
            <a:r>
              <a:rPr lang="en-US" dirty="0"/>
              <a:t>-- using sound data transformations and using spectrogram arrays as image data with a convolutional neural network. This project's purpose is to examine the two methodologies and determine which is more suited for adaptation to working with real-time speech emotion classification instead of pre-existing samples.</a:t>
            </a:r>
          </a:p>
        </p:txBody>
      </p:sp>
    </p:spTree>
    <p:extLst>
      <p:ext uri="{BB962C8B-B14F-4D97-AF65-F5344CB8AC3E}">
        <p14:creationId xmlns:p14="http://schemas.microsoft.com/office/powerpoint/2010/main" val="15375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3" name="Rectangle 13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F6C8614-AA17-714B-BBED-65D6F7A5A2A2}"/>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How to Visualize Sound Data </a:t>
            </a:r>
          </a:p>
        </p:txBody>
      </p:sp>
      <p:sp>
        <p:nvSpPr>
          <p:cNvPr id="43" name="Content Placeholder 42">
            <a:extLst>
              <a:ext uri="{FF2B5EF4-FFF2-40B4-BE49-F238E27FC236}">
                <a16:creationId xmlns:a16="http://schemas.microsoft.com/office/drawing/2014/main" id="{02838946-88FD-41BC-A499-40FE1ED660E9}"/>
              </a:ext>
            </a:extLst>
          </p:cNvPr>
          <p:cNvSpPr>
            <a:spLocks noGrp="1"/>
          </p:cNvSpPr>
          <p:nvPr>
            <p:ph idx="1"/>
          </p:nvPr>
        </p:nvSpPr>
        <p:spPr>
          <a:xfrm>
            <a:off x="844620" y="2249487"/>
            <a:ext cx="2862444" cy="3957302"/>
          </a:xfrm>
        </p:spPr>
        <p:txBody>
          <a:bodyPr>
            <a:normAutofit/>
          </a:bodyPr>
          <a:lstStyle/>
          <a:p>
            <a:r>
              <a:rPr lang="en-US" sz="2000" dirty="0">
                <a:solidFill>
                  <a:srgbClr val="FFFFFF"/>
                </a:solidFill>
              </a:rPr>
              <a:t>Linear Frequency Power Spectrogram</a:t>
            </a:r>
          </a:p>
          <a:p>
            <a:r>
              <a:rPr lang="en-US" sz="2000" dirty="0">
                <a:solidFill>
                  <a:srgbClr val="FFFFFF"/>
                </a:solidFill>
              </a:rPr>
              <a:t>Log Frequency Power Spectrogram</a:t>
            </a:r>
          </a:p>
          <a:p>
            <a:r>
              <a:rPr lang="en-US" sz="2000" dirty="0" err="1">
                <a:solidFill>
                  <a:srgbClr val="FFFFFF"/>
                </a:solidFill>
              </a:rPr>
              <a:t>Waveplot</a:t>
            </a:r>
            <a:endParaRPr lang="en-US" sz="2000" dirty="0">
              <a:solidFill>
                <a:srgbClr val="FFFFFF"/>
              </a:solidFill>
            </a:endParaRPr>
          </a:p>
        </p:txBody>
      </p:sp>
      <p:grpSp>
        <p:nvGrpSpPr>
          <p:cNvPr id="137" name="Group 13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picture containing clock&#10;&#10;Description automatically generated">
            <a:extLst>
              <a:ext uri="{FF2B5EF4-FFF2-40B4-BE49-F238E27FC236}">
                <a16:creationId xmlns:a16="http://schemas.microsoft.com/office/drawing/2014/main" id="{B6D25A7B-AB5F-434B-9EF0-7D730E727FC2}"/>
              </a:ext>
            </a:extLst>
          </p:cNvPr>
          <p:cNvPicPr>
            <a:picLocks noChangeAspect="1"/>
          </p:cNvPicPr>
          <p:nvPr/>
        </p:nvPicPr>
        <p:blipFill rotWithShape="1">
          <a:blip r:embed="rId3"/>
          <a:srcRect r="-2" b="9267"/>
          <a:stretch/>
        </p:blipFill>
        <p:spPr>
          <a:xfrm>
            <a:off x="5066188" y="643467"/>
            <a:ext cx="6135224" cy="5566562"/>
          </a:xfrm>
          <a:prstGeom prst="rect">
            <a:avLst/>
          </a:prstGeom>
        </p:spPr>
      </p:pic>
    </p:spTree>
    <p:extLst>
      <p:ext uri="{BB962C8B-B14F-4D97-AF65-F5344CB8AC3E}">
        <p14:creationId xmlns:p14="http://schemas.microsoft.com/office/powerpoint/2010/main" val="810701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307" name="Group 239">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08" name="Rectangle 240">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7962519" y="618518"/>
            <a:ext cx="3084891" cy="1478570"/>
          </a:xfrm>
        </p:spPr>
        <p:txBody>
          <a:bodyPr>
            <a:normAutofit/>
          </a:bodyPr>
          <a:lstStyle/>
          <a:p>
            <a:r>
              <a:rPr lang="en-US" sz="3200"/>
              <a:t>Waveforms by Vocal Channel </a:t>
            </a:r>
          </a:p>
        </p:txBody>
      </p:sp>
      <p:pic>
        <p:nvPicPr>
          <p:cNvPr id="11" name="Picture 10" descr="A screenshot of a cell phone&#10;&#10;Description automatically generated">
            <a:extLst>
              <a:ext uri="{FF2B5EF4-FFF2-40B4-BE49-F238E27FC236}">
                <a16:creationId xmlns:a16="http://schemas.microsoft.com/office/drawing/2014/main" id="{34EC599C-AC00-4849-97E7-226FC6F4F4B1}"/>
              </a:ext>
            </a:extLst>
          </p:cNvPr>
          <p:cNvPicPr>
            <a:picLocks noChangeAspect="1"/>
          </p:cNvPicPr>
          <p:nvPr/>
        </p:nvPicPr>
        <p:blipFill rotWithShape="1">
          <a:blip r:embed="rId4"/>
          <a:srcRect l="11828" r="-1" b="-1"/>
          <a:stretch/>
        </p:blipFill>
        <p:spPr>
          <a:xfrm>
            <a:off x="-5597" y="10"/>
            <a:ext cx="7558541" cy="6857990"/>
          </a:xfrm>
          <a:prstGeom prst="rect">
            <a:avLst/>
          </a:prstGeom>
        </p:spPr>
      </p:pic>
      <p:grpSp>
        <p:nvGrpSpPr>
          <p:cNvPr id="309" name="Group 243">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45" name="Rectangle 244">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6"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Rectangle 247">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9"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Rectangle 272">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4"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Rectangle 284">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7962519" y="2249487"/>
            <a:ext cx="3084892" cy="3541714"/>
          </a:xfrm>
        </p:spPr>
        <p:txBody>
          <a:bodyPr>
            <a:normAutofit/>
          </a:bodyPr>
          <a:lstStyle/>
          <a:p>
            <a:pPr marL="0" indent="0">
              <a:buNone/>
            </a:pPr>
            <a:r>
              <a:rPr lang="en-US" sz="1800"/>
              <a:t>1. Each word shows up as a distinct spike in the time intervals, whether its in speech or song. </a:t>
            </a:r>
          </a:p>
          <a:p>
            <a:pPr marL="0" indent="0">
              <a:buNone/>
            </a:pPr>
            <a:r>
              <a:rPr lang="en-US" sz="1800"/>
              <a:t>2. There is an immediately visible difference in the amplitude of the pattern for two of the speeches. This is most likely the 'low' and 'high' intensities.</a:t>
            </a:r>
          </a:p>
        </p:txBody>
      </p:sp>
    </p:spTree>
    <p:extLst>
      <p:ext uri="{BB962C8B-B14F-4D97-AF65-F5344CB8AC3E}">
        <p14:creationId xmlns:p14="http://schemas.microsoft.com/office/powerpoint/2010/main" val="29579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44" name="Rectangle 24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C1FF66B-AD49-3F4C-BB6D-B351687400C2}"/>
              </a:ext>
            </a:extLst>
          </p:cNvPr>
          <p:cNvSpPr>
            <a:spLocks noGrp="1"/>
          </p:cNvSpPr>
          <p:nvPr>
            <p:ph type="title"/>
          </p:nvPr>
        </p:nvSpPr>
        <p:spPr>
          <a:xfrm>
            <a:off x="855266" y="618518"/>
            <a:ext cx="2851417" cy="1478570"/>
          </a:xfrm>
        </p:spPr>
        <p:txBody>
          <a:bodyPr>
            <a:normAutofit fontScale="90000"/>
          </a:bodyPr>
          <a:lstStyle/>
          <a:p>
            <a:r>
              <a:rPr lang="en-US" sz="3200">
                <a:solidFill>
                  <a:srgbClr val="FFFFFF"/>
                </a:solidFill>
              </a:rPr>
              <a:t>Waveforms by Vocal Channel - Song</a:t>
            </a:r>
            <a:endParaRPr lang="en-US" sz="3200" dirty="0">
              <a:solidFill>
                <a:srgbClr val="FFFFFF"/>
              </a:solidFill>
            </a:endParaRPr>
          </a:p>
        </p:txBody>
      </p:sp>
      <p:sp>
        <p:nvSpPr>
          <p:cNvPr id="16" name="Content Placeholder 15">
            <a:extLst>
              <a:ext uri="{FF2B5EF4-FFF2-40B4-BE49-F238E27FC236}">
                <a16:creationId xmlns:a16="http://schemas.microsoft.com/office/drawing/2014/main" id="{A03505B8-69DB-479C-8633-12965E42D803}"/>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1. We’re still seeing each word as a separate spike in amplitude</a:t>
            </a:r>
          </a:p>
          <a:p>
            <a:pPr marL="0" indent="0">
              <a:buNone/>
            </a:pPr>
            <a:r>
              <a:rPr lang="en-US" sz="1400" dirty="0">
                <a:solidFill>
                  <a:srgbClr val="FFFFFF"/>
                </a:solidFill>
              </a:rPr>
              <a:t>2. We’re still seeing two variations in overall amplitude.</a:t>
            </a:r>
          </a:p>
          <a:p>
            <a:pPr marL="0" indent="0">
              <a:buNone/>
            </a:pPr>
            <a:r>
              <a:rPr lang="en-US" sz="1400" dirty="0">
                <a:solidFill>
                  <a:srgbClr val="FFFFFF"/>
                </a:solidFill>
              </a:rPr>
              <a:t>3. When adding song files to the mix we’re also seeing that the song samples are slightly longer than the speech samples.</a:t>
            </a:r>
          </a:p>
        </p:txBody>
      </p:sp>
      <p:grpSp>
        <p:nvGrpSpPr>
          <p:cNvPr id="248" name="Group 24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descr="A screenshot of a cell phone&#10;&#10;Description automatically generated">
            <a:extLst>
              <a:ext uri="{FF2B5EF4-FFF2-40B4-BE49-F238E27FC236}">
                <a16:creationId xmlns:a16="http://schemas.microsoft.com/office/drawing/2014/main" id="{2512D4B6-2730-EE45-AE2E-3732A3B59195}"/>
              </a:ext>
            </a:extLst>
          </p:cNvPr>
          <p:cNvPicPr>
            <a:picLocks noChangeAspect="1"/>
          </p:cNvPicPr>
          <p:nvPr/>
        </p:nvPicPr>
        <p:blipFill>
          <a:blip r:embed="rId3"/>
          <a:stretch>
            <a:fillRect/>
          </a:stretch>
        </p:blipFill>
        <p:spPr>
          <a:xfrm>
            <a:off x="4711778" y="689130"/>
            <a:ext cx="6844045" cy="5475236"/>
          </a:xfrm>
          <a:prstGeom prst="rect">
            <a:avLst/>
          </a:prstGeom>
        </p:spPr>
      </p:pic>
    </p:spTree>
    <p:extLst>
      <p:ext uri="{BB962C8B-B14F-4D97-AF65-F5344CB8AC3E}">
        <p14:creationId xmlns:p14="http://schemas.microsoft.com/office/powerpoint/2010/main" val="21749614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1A92-B615-4F48-82E3-473E349F3597}"/>
              </a:ext>
            </a:extLst>
          </p:cNvPr>
          <p:cNvSpPr>
            <a:spLocks noGrp="1"/>
          </p:cNvSpPr>
          <p:nvPr>
            <p:ph type="title"/>
          </p:nvPr>
        </p:nvSpPr>
        <p:spPr/>
        <p:txBody>
          <a:bodyPr vert="horz" lIns="91440" tIns="45720" rIns="91440" bIns="45720" rtlCol="0" anchor="b">
            <a:normAutofit/>
          </a:bodyPr>
          <a:lstStyle/>
          <a:p>
            <a:pPr algn="ctr"/>
            <a:r>
              <a:rPr lang="en-US" sz="4800" dirty="0"/>
              <a:t>Spectrograms!</a:t>
            </a:r>
          </a:p>
        </p:txBody>
      </p:sp>
      <p:sp>
        <p:nvSpPr>
          <p:cNvPr id="38" name="Text Placeholder 37">
            <a:extLst>
              <a:ext uri="{FF2B5EF4-FFF2-40B4-BE49-F238E27FC236}">
                <a16:creationId xmlns:a16="http://schemas.microsoft.com/office/drawing/2014/main" id="{EC13E32F-643F-4A40-8B2A-FF4A3826B03B}"/>
              </a:ext>
            </a:extLst>
          </p:cNvPr>
          <p:cNvSpPr>
            <a:spLocks noGrp="1"/>
          </p:cNvSpPr>
          <p:nvPr>
            <p:ph type="body" idx="1"/>
          </p:nvPr>
        </p:nvSpPr>
        <p:spPr/>
        <p:txBody>
          <a:bodyPr/>
          <a:lstStyle/>
          <a:p>
            <a:r>
              <a:rPr lang="en-US" dirty="0"/>
              <a:t>Linear Frequency Power Spectrogram</a:t>
            </a:r>
          </a:p>
        </p:txBody>
      </p:sp>
      <p:pic>
        <p:nvPicPr>
          <p:cNvPr id="115" name="Content Placeholder 114" descr="A picture containing clock&#10;&#10;Description automatically generated">
            <a:extLst>
              <a:ext uri="{FF2B5EF4-FFF2-40B4-BE49-F238E27FC236}">
                <a16:creationId xmlns:a16="http://schemas.microsoft.com/office/drawing/2014/main" id="{7E9FE83D-81AC-4D49-959A-C74F86FEB621}"/>
              </a:ext>
            </a:extLst>
          </p:cNvPr>
          <p:cNvPicPr>
            <a:picLocks noGrp="1" noChangeAspect="1"/>
          </p:cNvPicPr>
          <p:nvPr>
            <p:ph sz="half" idx="2"/>
          </p:nvPr>
        </p:nvPicPr>
        <p:blipFill>
          <a:blip r:embed="rId3"/>
          <a:stretch>
            <a:fillRect/>
          </a:stretch>
        </p:blipFill>
        <p:spPr>
          <a:xfrm>
            <a:off x="1542256" y="3073400"/>
            <a:ext cx="4076700" cy="2717800"/>
          </a:xfrm>
        </p:spPr>
      </p:pic>
      <p:sp>
        <p:nvSpPr>
          <p:cNvPr id="41" name="Text Placeholder 40">
            <a:extLst>
              <a:ext uri="{FF2B5EF4-FFF2-40B4-BE49-F238E27FC236}">
                <a16:creationId xmlns:a16="http://schemas.microsoft.com/office/drawing/2014/main" id="{20DF89BD-23FC-9245-A0E3-DF04A43DD6BA}"/>
              </a:ext>
            </a:extLst>
          </p:cNvPr>
          <p:cNvSpPr>
            <a:spLocks noGrp="1"/>
          </p:cNvSpPr>
          <p:nvPr>
            <p:ph type="body" sz="quarter" idx="3"/>
          </p:nvPr>
        </p:nvSpPr>
        <p:spPr/>
        <p:txBody>
          <a:bodyPr/>
          <a:lstStyle/>
          <a:p>
            <a:r>
              <a:rPr lang="en-US" dirty="0"/>
              <a:t>Log Frequency Power Spectrogram</a:t>
            </a:r>
          </a:p>
        </p:txBody>
      </p:sp>
      <p:pic>
        <p:nvPicPr>
          <p:cNvPr id="119" name="Content Placeholder 118" descr="A picture containing clock&#10;&#10;Description automatically generated">
            <a:extLst>
              <a:ext uri="{FF2B5EF4-FFF2-40B4-BE49-F238E27FC236}">
                <a16:creationId xmlns:a16="http://schemas.microsoft.com/office/drawing/2014/main" id="{D07A85B6-3F54-8548-9B71-AD1FB4DB0126}"/>
              </a:ext>
            </a:extLst>
          </p:cNvPr>
          <p:cNvPicPr>
            <a:picLocks noGrp="1" noChangeAspect="1"/>
          </p:cNvPicPr>
          <p:nvPr>
            <p:ph sz="quarter" idx="4"/>
          </p:nvPr>
        </p:nvPicPr>
        <p:blipFill>
          <a:blip r:embed="rId4"/>
          <a:stretch>
            <a:fillRect/>
          </a:stretch>
        </p:blipFill>
        <p:spPr>
          <a:xfrm>
            <a:off x="6571456" y="3073400"/>
            <a:ext cx="4076700" cy="2717800"/>
          </a:xfrm>
        </p:spPr>
      </p:pic>
    </p:spTree>
    <p:extLst>
      <p:ext uri="{BB962C8B-B14F-4D97-AF65-F5344CB8AC3E}">
        <p14:creationId xmlns:p14="http://schemas.microsoft.com/office/powerpoint/2010/main" val="265405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5" name="Group 15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6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6" name="Group 15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9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1BD6BDE-F42F-2144-93F2-7FD1F3387CFC}"/>
              </a:ext>
            </a:extLst>
          </p:cNvPr>
          <p:cNvSpPr>
            <a:spLocks noGrp="1"/>
          </p:cNvSpPr>
          <p:nvPr>
            <p:ph type="title"/>
          </p:nvPr>
        </p:nvSpPr>
        <p:spPr>
          <a:xfrm>
            <a:off x="5128643" y="618518"/>
            <a:ext cx="6188402" cy="1478570"/>
          </a:xfrm>
        </p:spPr>
        <p:txBody>
          <a:bodyPr>
            <a:normAutofit/>
          </a:bodyPr>
          <a:lstStyle/>
          <a:p>
            <a:r>
              <a:rPr lang="en-US" dirty="0">
                <a:solidFill>
                  <a:srgbClr val="FFFFFF"/>
                </a:solidFill>
              </a:rPr>
              <a:t>Happy Log Spectrograms</a:t>
            </a:r>
          </a:p>
        </p:txBody>
      </p:sp>
      <p:sp useBgFill="1">
        <p:nvSpPr>
          <p:cNvPr id="19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indoor, shelf, clock, sitting&#10;&#10;Description automatically generated">
            <a:extLst>
              <a:ext uri="{FF2B5EF4-FFF2-40B4-BE49-F238E27FC236}">
                <a16:creationId xmlns:a16="http://schemas.microsoft.com/office/drawing/2014/main" id="{5770B8B4-0969-6245-BA9D-55FC8A97B043}"/>
              </a:ext>
            </a:extLst>
          </p:cNvPr>
          <p:cNvPicPr>
            <a:picLocks noChangeAspect="1"/>
          </p:cNvPicPr>
          <p:nvPr/>
        </p:nvPicPr>
        <p:blipFill rotWithShape="1">
          <a:blip r:embed="rId3"/>
          <a:srcRect t="10916" b="15113"/>
          <a:stretch/>
        </p:blipFill>
        <p:spPr>
          <a:xfrm>
            <a:off x="1168946" y="1137621"/>
            <a:ext cx="3093980" cy="4577297"/>
          </a:xfrm>
          <a:prstGeom prst="rect">
            <a:avLst/>
          </a:prstGeom>
        </p:spPr>
      </p:pic>
      <p:sp>
        <p:nvSpPr>
          <p:cNvPr id="72" name="Content Placeholder 8">
            <a:extLst>
              <a:ext uri="{FF2B5EF4-FFF2-40B4-BE49-F238E27FC236}">
                <a16:creationId xmlns:a16="http://schemas.microsoft.com/office/drawing/2014/main" id="{43821AB6-CF44-4551-93A5-48299320CDED}"/>
              </a:ext>
            </a:extLst>
          </p:cNvPr>
          <p:cNvSpPr>
            <a:spLocks noGrp="1"/>
          </p:cNvSpPr>
          <p:nvPr>
            <p:ph idx="1"/>
          </p:nvPr>
        </p:nvSpPr>
        <p:spPr>
          <a:xfrm>
            <a:off x="5128643" y="2249487"/>
            <a:ext cx="6188402" cy="3541714"/>
          </a:xfrm>
        </p:spPr>
        <p:txBody>
          <a:bodyPr>
            <a:normAutofit/>
          </a:bodyPr>
          <a:lstStyle/>
          <a:p>
            <a:r>
              <a:rPr lang="en-US" dirty="0">
                <a:solidFill>
                  <a:srgbClr val="FFFFFF"/>
                </a:solidFill>
              </a:rPr>
              <a:t>A side by side look at the log frequency power spectrograms of all ‘happy’ samples</a:t>
            </a:r>
          </a:p>
          <a:p>
            <a:endParaRPr lang="en-US" dirty="0">
              <a:solidFill>
                <a:srgbClr val="FFFFFF"/>
              </a:solidFill>
            </a:endParaRPr>
          </a:p>
        </p:txBody>
      </p:sp>
    </p:spTree>
    <p:extLst>
      <p:ext uri="{BB962C8B-B14F-4D97-AF65-F5344CB8AC3E}">
        <p14:creationId xmlns:p14="http://schemas.microsoft.com/office/powerpoint/2010/main" val="1445452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1356</Words>
  <Application>Microsoft Macintosh PowerPoint</Application>
  <PresentationFormat>Widescreen</PresentationFormat>
  <Paragraphs>100</Paragraphs>
  <Slides>22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Calibri</vt:lpstr>
      <vt:lpstr>Tw Cen MT</vt:lpstr>
      <vt:lpstr>Circuit</vt:lpstr>
      <vt:lpstr>Speech Emotion Recognition</vt:lpstr>
      <vt:lpstr>What is Speech Emotion Recognition?</vt:lpstr>
      <vt:lpstr>Data Source:  The Ryerson Audio-Visual Database of Emotional Speech and Song (RAVDESS) </vt:lpstr>
      <vt:lpstr>Problem Statement:</vt:lpstr>
      <vt:lpstr>How to Visualize Sound Data </vt:lpstr>
      <vt:lpstr>Waveforms by Vocal Channel </vt:lpstr>
      <vt:lpstr>Waveforms by Vocal Channel - Song</vt:lpstr>
      <vt:lpstr>Spectrograms!</vt:lpstr>
      <vt:lpstr>Happy Log Spectrograms</vt:lpstr>
      <vt:lpstr>‘Big Four’ Emotions</vt:lpstr>
      <vt:lpstr>Once we start to compare log-frequency power spectrograms by emotions, I can see trends start to emerge</vt:lpstr>
      <vt:lpstr>Can you Spot the Pattern?</vt:lpstr>
      <vt:lpstr>So How do we model this?</vt:lpstr>
      <vt:lpstr>Flattened Features</vt:lpstr>
      <vt:lpstr>Full Feature Array</vt:lpstr>
      <vt:lpstr>Comparing Methodologies:  Training/Testing Loss by epoch</vt:lpstr>
      <vt:lpstr>Train/Test Accuracy by Epoch</vt:lpstr>
      <vt:lpstr>Relative Confusion Matrixes</vt:lpstr>
      <vt:lpstr>Comparison of Training and Testing Accuracy with Total Time</vt:lpstr>
      <vt:lpstr>Conclusions:</vt:lpstr>
      <vt:lpstr>Recommendations for Further Research</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Karl Duane</dc:creator>
  <cp:lastModifiedBy>Karl Duane</cp:lastModifiedBy>
  <cp:revision>4</cp:revision>
  <dcterms:created xsi:type="dcterms:W3CDTF">2020-09-08T00:27:42Z</dcterms:created>
  <dcterms:modified xsi:type="dcterms:W3CDTF">2020-09-08T12:08:20Z</dcterms:modified>
</cp:coreProperties>
</file>