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6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4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6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92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86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73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32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6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28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0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65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63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794B-29D9-4728-93A9-8CF8AE1AF679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EBD1-8A0D-4727-8D4F-7BF72D42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0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59596B-5687-4AE2-A4E7-FDACD5C929FD}"/>
              </a:ext>
            </a:extLst>
          </p:cNvPr>
          <p:cNvSpPr txBox="1"/>
          <p:nvPr/>
        </p:nvSpPr>
        <p:spPr>
          <a:xfrm>
            <a:off x="449693" y="796280"/>
            <a:ext cx="3572009" cy="618630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200" dirty="0"/>
          </a:p>
          <a:p>
            <a:r>
              <a:rPr lang="fr-FR" sz="1200" b="1" dirty="0"/>
              <a:t>La contremarche : </a:t>
            </a:r>
            <a:r>
              <a:rPr lang="fr-FR" sz="1200" dirty="0"/>
              <a:t>Partie verticale de chaque marche d'un escalier.</a:t>
            </a:r>
          </a:p>
          <a:p>
            <a:endParaRPr lang="fr-FR" sz="1200" dirty="0"/>
          </a:p>
          <a:p>
            <a:r>
              <a:rPr lang="fr-FR" sz="1200" b="1" dirty="0"/>
              <a:t>Le limon : </a:t>
            </a:r>
            <a:r>
              <a:rPr lang="fr-FR" sz="1200" dirty="0"/>
              <a:t>Il a un rôle à la fois fonctionnel et esthétique. Il permet de dissimuler les parties latérales des marches et d'habiller l'escalier mais aussi de supporter le poids des marches et de ceux qui empruntent l'escalier.</a:t>
            </a:r>
          </a:p>
          <a:p>
            <a:endParaRPr lang="fr-FR" sz="1200" dirty="0"/>
          </a:p>
          <a:p>
            <a:r>
              <a:rPr lang="fr-FR" sz="1200" b="1" dirty="0"/>
              <a:t>La crémaillère : </a:t>
            </a:r>
            <a:r>
              <a:rPr lang="fr-FR" sz="1200" dirty="0"/>
              <a:t>Limon dont la face supérieure épouse la forme de l'escalier et sur laquelle reposent les marches.</a:t>
            </a:r>
          </a:p>
          <a:p>
            <a:endParaRPr lang="fr-FR" sz="1200" dirty="0"/>
          </a:p>
          <a:p>
            <a:r>
              <a:rPr lang="fr-FR" sz="1200" b="1" dirty="0"/>
              <a:t>La ligne de foulée : </a:t>
            </a:r>
            <a:r>
              <a:rPr lang="fr-FR" sz="1200" dirty="0"/>
              <a:t>une ligne imaginaire représentant la trajectoire théorique lorsque l'on monte ou que l'on descend l'escalier.</a:t>
            </a:r>
          </a:p>
          <a:p>
            <a:endParaRPr lang="fr-FR" sz="1200" dirty="0"/>
          </a:p>
          <a:p>
            <a:r>
              <a:rPr lang="fr-FR" sz="1200" b="1" dirty="0"/>
              <a:t>La main courante : </a:t>
            </a:r>
            <a:r>
              <a:rPr lang="fr-FR" sz="1200" dirty="0"/>
              <a:t>Une </a:t>
            </a:r>
            <a:r>
              <a:rPr lang="fr-FR" sz="1200" i="1" dirty="0"/>
              <a:t>main courante</a:t>
            </a:r>
            <a:r>
              <a:rPr lang="fr-FR" sz="1200" dirty="0"/>
              <a:t> est une rampe disposée le long d'un </a:t>
            </a:r>
            <a:r>
              <a:rPr lang="fr-FR" sz="1200" i="1" dirty="0"/>
              <a:t>escalier</a:t>
            </a:r>
            <a:r>
              <a:rPr lang="fr-FR" sz="1200" dirty="0"/>
              <a:t> en guise de sécurité.</a:t>
            </a:r>
          </a:p>
          <a:p>
            <a:endParaRPr lang="fr-FR" sz="1200" dirty="0"/>
          </a:p>
          <a:p>
            <a:r>
              <a:rPr lang="fr-FR" sz="1200" b="1" dirty="0"/>
              <a:t>La lisse : </a:t>
            </a:r>
            <a:r>
              <a:rPr lang="fr-FR" sz="1200" dirty="0"/>
              <a:t>Pièce parallèle basse à la main courante. Pièce basse d'un garde-corps, d'une barrière de sécurité.</a:t>
            </a:r>
          </a:p>
          <a:p>
            <a:endParaRPr lang="fr-FR" sz="1200" dirty="0"/>
          </a:p>
          <a:p>
            <a:r>
              <a:rPr lang="fr-FR" sz="1200" b="1" dirty="0"/>
              <a:t>Le giron : </a:t>
            </a:r>
            <a:r>
              <a:rPr lang="fr-FR" sz="1200" dirty="0"/>
              <a:t>la distance horizontale d’un nez de marche au nez de marche suivant.</a:t>
            </a:r>
            <a:endParaRPr lang="fr-FR" sz="1200" b="1" dirty="0"/>
          </a:p>
          <a:p>
            <a:endParaRPr lang="fr-FR" sz="1200" dirty="0"/>
          </a:p>
          <a:p>
            <a:r>
              <a:rPr lang="fr-FR" sz="1200" b="1" dirty="0"/>
              <a:t>Le garde-corps : </a:t>
            </a:r>
            <a:r>
              <a:rPr lang="fr-FR" sz="1200" dirty="0"/>
              <a:t>ensemble qui regroupe  la main courante, la lisse et les barreaux de séparation.</a:t>
            </a:r>
          </a:p>
          <a:p>
            <a:endParaRPr lang="fr-FR" sz="1200" dirty="0"/>
          </a:p>
          <a:p>
            <a:r>
              <a:rPr lang="fr-FR" sz="1200" b="1" dirty="0"/>
              <a:t>Le nez de marche : </a:t>
            </a:r>
            <a:r>
              <a:rPr lang="fr-FR" sz="1200" dirty="0"/>
              <a:t>le bord de la marche.</a:t>
            </a:r>
          </a:p>
          <a:p>
            <a:endParaRPr lang="fr-FR" sz="1200" dirty="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FD86E8C1-1F27-4E57-A572-97352830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729" y="1048063"/>
            <a:ext cx="3431502" cy="6064738"/>
          </a:xfrm>
          <a:prstGeom prst="rect">
            <a:avLst/>
          </a:prstGeom>
        </p:spPr>
      </p:pic>
      <p:sp>
        <p:nvSpPr>
          <p:cNvPr id="9" name="TextBox 7">
            <a:extLst>
              <a:ext uri="{FF2B5EF4-FFF2-40B4-BE49-F238E27FC236}">
                <a16:creationId xmlns:a16="http://schemas.microsoft.com/office/drawing/2014/main" id="{060506B5-234B-4C4E-ABBA-B6639B8C07B3}"/>
              </a:ext>
            </a:extLst>
          </p:cNvPr>
          <p:cNvSpPr txBox="1"/>
          <p:nvPr/>
        </p:nvSpPr>
        <p:spPr>
          <a:xfrm>
            <a:off x="323360" y="241198"/>
            <a:ext cx="10045093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Vocabulaire relatif aux escaliers	1/2</a:t>
            </a: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91857EB2-6E38-4C71-BBD7-961ABDACD4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00" b="95900" l="10000" r="92700">
                        <a14:foregroundMark x1="65600" y1="89800" x2="73500" y2="95900"/>
                        <a14:foregroundMark x1="77100" y1="88500" x2="82600" y2="85500"/>
                        <a14:foregroundMark x1="89900" y1="80000" x2="92700" y2="81100"/>
                        <a14:foregroundMark x1="8900" y1="8400" x2="27800" y2="7700"/>
                        <a14:foregroundMark x1="27800" y1="7700" x2="20500" y2="7700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11" y="1334395"/>
            <a:ext cx="2555040" cy="2555040"/>
          </a:xfrm>
          <a:prstGeom prst="rect">
            <a:avLst/>
          </a:prstGeom>
        </p:spPr>
      </p:pic>
      <p:cxnSp>
        <p:nvCxnSpPr>
          <p:cNvPr id="12" name="Straight Arrow Connector 3">
            <a:extLst>
              <a:ext uri="{FF2B5EF4-FFF2-40B4-BE49-F238E27FC236}">
                <a16:creationId xmlns:a16="http://schemas.microsoft.com/office/drawing/2014/main" id="{ED46F969-1326-4A05-A57D-F6628C95D709}"/>
              </a:ext>
            </a:extLst>
          </p:cNvPr>
          <p:cNvCxnSpPr/>
          <p:nvPr/>
        </p:nvCxnSpPr>
        <p:spPr>
          <a:xfrm flipH="1">
            <a:off x="8945150" y="2461303"/>
            <a:ext cx="1059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8CCE3D5D-71FC-4CEA-92A2-A4B75F360F00}"/>
              </a:ext>
            </a:extLst>
          </p:cNvPr>
          <p:cNvSpPr txBox="1"/>
          <p:nvPr/>
        </p:nvSpPr>
        <p:spPr>
          <a:xfrm>
            <a:off x="8945151" y="2217945"/>
            <a:ext cx="1983691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52" dirty="0"/>
              <a:t>Escalier à trois crémaillères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D55E44F-3F2A-4FF7-84E3-DDB273B146DD}"/>
              </a:ext>
            </a:extLst>
          </p:cNvPr>
          <p:cNvCxnSpPr>
            <a:cxnSpLocks/>
          </p:cNvCxnSpPr>
          <p:nvPr/>
        </p:nvCxnSpPr>
        <p:spPr>
          <a:xfrm>
            <a:off x="4026989" y="1048063"/>
            <a:ext cx="0" cy="5934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4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>
            <a:extLst>
              <a:ext uri="{FF2B5EF4-FFF2-40B4-BE49-F238E27FC236}">
                <a16:creationId xmlns:a16="http://schemas.microsoft.com/office/drawing/2014/main" id="{060506B5-234B-4C4E-ABBA-B6639B8C07B3}"/>
              </a:ext>
            </a:extLst>
          </p:cNvPr>
          <p:cNvSpPr txBox="1"/>
          <p:nvPr/>
        </p:nvSpPr>
        <p:spPr>
          <a:xfrm>
            <a:off x="323360" y="241198"/>
            <a:ext cx="10045093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Vocabulaire relatif aux escaliers	2/2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D55E44F-3F2A-4FF7-84E3-DDB273B146DD}"/>
              </a:ext>
            </a:extLst>
          </p:cNvPr>
          <p:cNvCxnSpPr>
            <a:cxnSpLocks/>
          </p:cNvCxnSpPr>
          <p:nvPr/>
        </p:nvCxnSpPr>
        <p:spPr>
          <a:xfrm>
            <a:off x="4026989" y="1048063"/>
            <a:ext cx="0" cy="59345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3">
            <a:extLst>
              <a:ext uri="{FF2B5EF4-FFF2-40B4-BE49-F238E27FC236}">
                <a16:creationId xmlns:a16="http://schemas.microsoft.com/office/drawing/2014/main" id="{A858C1A0-C8C1-4BE3-87BC-8F9D47B2B828}"/>
              </a:ext>
            </a:extLst>
          </p:cNvPr>
          <p:cNvSpPr txBox="1"/>
          <p:nvPr/>
        </p:nvSpPr>
        <p:spPr>
          <a:xfrm>
            <a:off x="357347" y="1689505"/>
            <a:ext cx="3669641" cy="43998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333" dirty="0"/>
          </a:p>
          <a:p>
            <a:r>
              <a:rPr lang="fr-FR" sz="1333" b="1" dirty="0"/>
              <a:t>L’échappée : </a:t>
            </a:r>
            <a:r>
              <a:rPr lang="fr-FR" sz="1333" dirty="0"/>
              <a:t>la hauteur minimale rencontrée dans un escalier, entre la marche et le plafond. Elle doit offrir un dégagement suffisant pour permettre la circulation sans heurt.</a:t>
            </a:r>
          </a:p>
          <a:p>
            <a:endParaRPr lang="fr-FR" sz="1333" dirty="0"/>
          </a:p>
          <a:p>
            <a:r>
              <a:rPr lang="fr-FR" sz="1333" b="1" dirty="0"/>
              <a:t>La trémie : </a:t>
            </a:r>
            <a:r>
              <a:rPr lang="fr-FR" sz="1333" dirty="0"/>
              <a:t>le vide créé dans le plancher entre deux étages afin de permettre d'installer l'escalier </a:t>
            </a:r>
          </a:p>
          <a:p>
            <a:endParaRPr lang="fr-FR" sz="1333" dirty="0"/>
          </a:p>
          <a:p>
            <a:r>
              <a:rPr lang="fr-FR" sz="1333" b="1" dirty="0"/>
              <a:t>La marche palière :</a:t>
            </a:r>
            <a:r>
              <a:rPr lang="fr-FR" sz="1333" dirty="0"/>
              <a:t> la dernière marche se situant au niveau du sol d'arrivée.</a:t>
            </a:r>
            <a:endParaRPr lang="fr-FR" sz="1333" b="1" dirty="0"/>
          </a:p>
          <a:p>
            <a:endParaRPr lang="fr-FR" sz="1333" dirty="0"/>
          </a:p>
          <a:p>
            <a:r>
              <a:rPr lang="fr-FR" sz="1333" b="1" dirty="0"/>
              <a:t>Le reculement ou l’étendue : </a:t>
            </a:r>
            <a:r>
              <a:rPr lang="fr-FR" sz="1333" dirty="0"/>
              <a:t>la mesure de la longueur entre la première et la dernière marche de l’escalier prise horizontalement du sol. </a:t>
            </a:r>
          </a:p>
          <a:p>
            <a:endParaRPr lang="fr-FR" sz="1333" b="1" dirty="0"/>
          </a:p>
          <a:p>
            <a:r>
              <a:rPr lang="fr-FR" sz="1333" b="1" dirty="0"/>
              <a:t>Le balancement : </a:t>
            </a:r>
            <a:r>
              <a:rPr lang="fr-FR" sz="1333" dirty="0"/>
              <a:t>représente la disposition des marches de façon harmonieuse lorsque l’escalier possède un tournant.</a:t>
            </a:r>
          </a:p>
          <a:p>
            <a:endParaRPr lang="fr-FR" sz="1333" b="1" dirty="0"/>
          </a:p>
          <a:p>
            <a:endParaRPr lang="fr-FR" sz="1333" dirty="0"/>
          </a:p>
        </p:txBody>
      </p:sp>
      <p:pic>
        <p:nvPicPr>
          <p:cNvPr id="14" name="Picture 2" descr="https://www.escalites.fr/img/img_upload/5ea0ce18325f26.74403109.png">
            <a:extLst>
              <a:ext uri="{FF2B5EF4-FFF2-40B4-BE49-F238E27FC236}">
                <a16:creationId xmlns:a16="http://schemas.microsoft.com/office/drawing/2014/main" id="{25CEDCA7-17F4-496F-959D-4424B4AE9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596" y="757413"/>
            <a:ext cx="4310599" cy="33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Tracé 2 - Multiviews BTP">
            <a:extLst>
              <a:ext uri="{FF2B5EF4-FFF2-40B4-BE49-F238E27FC236}">
                <a16:creationId xmlns:a16="http://schemas.microsoft.com/office/drawing/2014/main" id="{1F31EA42-349A-4BE0-A5F6-15AA65352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15" t="6642" r="16366" b="13698"/>
          <a:stretch/>
        </p:blipFill>
        <p:spPr bwMode="auto">
          <a:xfrm>
            <a:off x="7009131" y="4198531"/>
            <a:ext cx="2816128" cy="320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D1BC3405-A1DE-46DC-8DA0-744C58EB8D10}"/>
              </a:ext>
            </a:extLst>
          </p:cNvPr>
          <p:cNvSpPr txBox="1"/>
          <p:nvPr/>
        </p:nvSpPr>
        <p:spPr>
          <a:xfrm>
            <a:off x="4923697" y="5424452"/>
            <a:ext cx="1983691" cy="38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52" dirty="0"/>
              <a:t>Plan de traçage</a:t>
            </a:r>
          </a:p>
          <a:p>
            <a:r>
              <a:rPr lang="fr-FR" sz="952" dirty="0"/>
              <a:t> d’un balancement</a:t>
            </a:r>
          </a:p>
        </p:txBody>
      </p:sp>
      <p:cxnSp>
        <p:nvCxnSpPr>
          <p:cNvPr id="18" name="Straight Arrow Connector 3">
            <a:extLst>
              <a:ext uri="{FF2B5EF4-FFF2-40B4-BE49-F238E27FC236}">
                <a16:creationId xmlns:a16="http://schemas.microsoft.com/office/drawing/2014/main" id="{06995896-7DE4-4C06-87B6-6146B6ADC160}"/>
              </a:ext>
            </a:extLst>
          </p:cNvPr>
          <p:cNvCxnSpPr>
            <a:cxnSpLocks/>
          </p:cNvCxnSpPr>
          <p:nvPr/>
        </p:nvCxnSpPr>
        <p:spPr>
          <a:xfrm flipV="1">
            <a:off x="5235494" y="5809814"/>
            <a:ext cx="1107424" cy="30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49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307</Words>
  <Application>Microsoft Office PowerPoint</Application>
  <PresentationFormat>Personnalisé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Özkaraca</dc:creator>
  <cp:lastModifiedBy>Kevin Özkaraca</cp:lastModifiedBy>
  <cp:revision>2</cp:revision>
  <dcterms:created xsi:type="dcterms:W3CDTF">2024-08-01T23:17:23Z</dcterms:created>
  <dcterms:modified xsi:type="dcterms:W3CDTF">2024-08-01T23:30:30Z</dcterms:modified>
</cp:coreProperties>
</file>