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87" r:id="rId4"/>
    <p:sldId id="388" r:id="rId5"/>
    <p:sldId id="386" r:id="rId6"/>
    <p:sldId id="389" r:id="rId7"/>
    <p:sldId id="390" r:id="rId8"/>
    <p:sldId id="391" r:id="rId9"/>
    <p:sldId id="392" r:id="rId10"/>
    <p:sldId id="400" r:id="rId11"/>
    <p:sldId id="393" r:id="rId12"/>
    <p:sldId id="394" r:id="rId13"/>
    <p:sldId id="396" r:id="rId14"/>
    <p:sldId id="397" r:id="rId15"/>
    <p:sldId id="398" r:id="rId16"/>
    <p:sldId id="399" r:id="rId17"/>
    <p:sldId id="401" r:id="rId18"/>
    <p:sldId id="402" r:id="rId19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6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Documents :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Plan de l’ouvrage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Désignations et repères des éléments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Programme :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L’arbre 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vues (dessin industriel)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bases du logiciel SketchUp (logiciel DAO)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Réaliser une entaille (en atelier)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signes d’établissement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Quelques assemblages de menuiserie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Réalisation d’un mi-bois (en atelier)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L’épure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Réalisation d’une épure (en atelier)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La feuille de débit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 calcul du cubage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conversions mètre centimètre millimètre 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utilisations des m, m² et m³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 vocabulaire des assemblages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Informations :</a:t>
            </a: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Ce dossier propose une réalisation et des connaissances techniques détaillées autour d’un projet de menuiserie simple.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L’ouvrage est réalisable avec des outils à main. Il permet également d’accompagner les élèves jusqu’à l’utilisation des machines.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 algn="ctr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/>
            <a:endParaRPr lang="fr-FR" sz="16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/>
            <a:endParaRPr lang="fr-FR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Présentation :</a:t>
            </a:r>
          </a:p>
          <a:p>
            <a:pPr marL="72000"/>
            <a:r>
              <a:rPr lang="fr-FR" sz="16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Ce dessous de plat personnalisable peut être réalisé selon deux techniques :</a:t>
            </a:r>
          </a:p>
          <a:p>
            <a:pPr marL="72000"/>
            <a:endParaRPr lang="fr-FR" sz="16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6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Avec des entailles droites et des angles perpendiculaires.</a:t>
            </a:r>
          </a:p>
          <a:p>
            <a:pPr marL="72000"/>
            <a:endParaRPr lang="fr-FR" sz="16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6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En utilisant une épure, permettant des angles variés.</a:t>
            </a:r>
          </a:p>
          <a:p>
            <a:pPr marL="72000"/>
            <a:endParaRPr lang="fr-FR" sz="16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6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Une fois terminé, l'ouvrage peut être gravé, peint, imprimé ou frappé avec des lettres au souhait de l’élève.</a:t>
            </a:r>
          </a:p>
          <a:p>
            <a:pPr marL="72000" algn="ctr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BAC 2018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0A4752-7CC7-4221-B750-49FCE933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11" y="2533741"/>
            <a:ext cx="3470682" cy="28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Vocabulaire technique</a:t>
            </a:r>
          </a:p>
        </p:txBody>
      </p:sp>
    </p:spTree>
    <p:extLst>
      <p:ext uri="{BB962C8B-B14F-4D97-AF65-F5344CB8AC3E}">
        <p14:creationId xmlns:p14="http://schemas.microsoft.com/office/powerpoint/2010/main" val="106779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4D5E87-6470-4335-BB2C-FDA6173F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1615944"/>
            <a:ext cx="14478000" cy="86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7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1CFA1-5C63-4F01-9A8D-70806E68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149240"/>
            <a:ext cx="13970000" cy="71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2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8E02E-7505-4F80-9F81-073DB57D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8" y="713395"/>
            <a:ext cx="14834316" cy="446089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6AFD2-C771-48C6-A19C-EC52FC61F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95" y="5399881"/>
            <a:ext cx="14797159" cy="37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73D8C-2ABC-44E5-9E89-E73FCE03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81" y="1485544"/>
            <a:ext cx="12622387" cy="88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0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B2D3B-7C1E-43A9-AD2D-BE9D0F59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54" y="1435355"/>
            <a:ext cx="11768842" cy="89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1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13E42-0A1F-4DF1-8615-4745925A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0" y="1479839"/>
            <a:ext cx="14391610" cy="8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7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1451" y="179881"/>
            <a:ext cx="14782800" cy="1044000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 algn="ctr">
              <a:lnSpc>
                <a:spcPct val="120000"/>
              </a:lnSpc>
            </a:pPr>
            <a:r>
              <a:rPr lang="fr-FR" sz="40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escaliers</a:t>
            </a:r>
            <a:endParaRPr lang="fr-FR" sz="40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4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1451" y="179881"/>
            <a:ext cx="14782800" cy="1044000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 algn="ctr">
              <a:lnSpc>
                <a:spcPct val="120000"/>
              </a:lnSpc>
            </a:pPr>
            <a:r>
              <a:rPr lang="fr-FR" sz="40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La résistance </a:t>
            </a:r>
            <a:r>
              <a:rPr lang="fr-FR" sz="4000" b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des matériaux</a:t>
            </a:r>
            <a:endParaRPr lang="fr-FR" sz="40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8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(TMA</a:t>
            </a:r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)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XXXXX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XXXX</a:t>
            </a:r>
            <a:endParaRPr lang="fr-FR" sz="1600" dirty="0"/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CX.6 Conduire les opérations de montage et de finition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C3.62 Cadrer, monter et</a:t>
            </a:r>
          </a:p>
          <a:p>
            <a:r>
              <a:rPr lang="fr-FR" sz="1400" dirty="0"/>
              <a:t>	solidariser les sous-</a:t>
            </a:r>
          </a:p>
          <a:p>
            <a:r>
              <a:rPr lang="fr-FR" sz="1400" dirty="0"/>
              <a:t>	ensembles</a:t>
            </a:r>
          </a:p>
          <a:p>
            <a:r>
              <a:rPr lang="fr-FR" sz="1400" dirty="0"/>
              <a:t>	C3.65 Contrôler en cours, en fin</a:t>
            </a:r>
          </a:p>
          <a:p>
            <a:r>
              <a:rPr lang="fr-FR" sz="1400" dirty="0"/>
              <a:t>	de montage et de finition :</a:t>
            </a:r>
          </a:p>
          <a:p>
            <a:r>
              <a:rPr lang="fr-FR" sz="1400" dirty="0"/>
              <a:t>	les caractéristiques</a:t>
            </a:r>
          </a:p>
          <a:p>
            <a:r>
              <a:rPr lang="fr-FR" sz="1400" dirty="0"/>
              <a:t>	fonctionnelles,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géométriques, esthétiques</a:t>
            </a:r>
          </a:p>
          <a:p>
            <a:endParaRPr lang="fr-FR" sz="1400" b="1" dirty="0"/>
          </a:p>
          <a:p>
            <a:r>
              <a:rPr lang="fr-FR" sz="1400" b="1" dirty="0"/>
              <a:t>CX.5 Conduire les opérations de mise en forme et de placage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C3.52 Encoller et/ou insérer les</a:t>
            </a:r>
          </a:p>
          <a:p>
            <a:r>
              <a:rPr lang="fr-FR" sz="1400" dirty="0"/>
              <a:t>	pièces et les composants</a:t>
            </a:r>
          </a:p>
          <a:p>
            <a:r>
              <a:rPr lang="fr-FR" sz="1400" dirty="0"/>
              <a:t>	C3.54 Contrôler les</a:t>
            </a:r>
          </a:p>
          <a:p>
            <a:r>
              <a:rPr lang="fr-FR" sz="1400" dirty="0"/>
              <a:t>	caractéristiques</a:t>
            </a:r>
          </a:p>
          <a:p>
            <a:r>
              <a:rPr lang="fr-FR" sz="1400" dirty="0"/>
              <a:t>	mécaniques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 et esthétique</a:t>
            </a:r>
          </a:p>
          <a:p>
            <a:endParaRPr lang="fr-FR" sz="1400" b="1" dirty="0"/>
          </a:p>
          <a:p>
            <a:pPr lvl="2"/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29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Feuille de notation type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05345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XXXXXX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XXXXXX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XXXXXX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Surface habitable du projet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142,59m²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Environnement existant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Terrain légèrement boisé avec 7,7 m de dénivelé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Composition du projet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 garage est composé d’une dalle béton surmontée de murs à Ossature Bois, un solivage reposera sur l’entrait de la ferme de la charpente d’un côté et sur les M.O.B. à l’autre extrémité. Une trémie permettra l’accès avec une échelle sur la partie supérieure.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La maison est composée d’une dalle béton au sol avec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- du carrelage au R+0 (antidérapant dans les pièces à eaux cuisine comprise), du parquet contre collé en pose flottante dans la chambre n°01 et dans le dressing. Aspect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Wengé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;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du parquet au R+1 en revêtement de sol. (Hors S.D.B. et toilettes). L’aspect doit être chêne vieillit, la pose sera de type parquet flottant (pour augmenter le confort acoustique) ;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la sous couche de référence : QS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Uniclic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(JUMBO)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plinthes seront de référence : PARQUET LARGO.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Maitre d’ouvrage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Monsieur et madame Lionel Castets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Granges au Bourg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24330 Bassillac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Situation du projet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77 route du Tambourin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Lieu-dit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Courbregeay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Section E : Superficie du terrain 2496 m²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24330 Bassillac</a:t>
            </a: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Isolation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murs sont en ossature bois et composés de la façon suivante de l'intérieur vers l’extérieur :</a:t>
            </a:r>
          </a:p>
          <a:p>
            <a:pPr marL="414900" indent="-342900">
              <a:buFont typeface="+mj-lt"/>
              <a:buAutoNum type="arabicPeriod"/>
            </a:pP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BA13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doublage isolé permettant le passage des gaines techniques pare-vapeur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panneaux OSB3 servant de voile travaillant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isolation en laine de bois dans l'épaisseur de la structure porteuse 140 mm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isolation en laine de bois de 80 mm d'épaisseur en continue sans pont thermique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pare-pluie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contre-latte pour la lame de ventilation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clin peint usiné couleur bois, raboté ou brossé.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Toiture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avant-toits sont en volige, la tuile est en terre cuite Oméga10 St Foy couleur ardoisée d'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Iméris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Traitement des accès, abords et clôture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l'accès des véhicules sera composé de gravier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pour l'instant rien n'est prévu pour la haie de séparation entre terrains.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Assainissement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l'assainissement de l'habitation est individuel. (Filtre à sable drainé).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EAU et EDF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raccordements aux réseaux publics se fera par la voie communale de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Courbregeay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N°203.</a:t>
            </a:r>
          </a:p>
          <a:p>
            <a:pPr marL="72000" algn="ctr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Présentation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22629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LOT MENUISERIES INTÉRIEURES (Suite)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Aménagement intérieur de placard et étagères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étagères sur toute la hauteur du placard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étagères placard de chambre en mélaminé blanc, épaisseur 19 mm avec taquets, supports d’étagères espacées de 30 cm environ, avec un vide de 50 cm en partie basse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chants vus plaqués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tringle en inox compris supports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étagères cellier en sapin massif (C27) épaisseur 24 mm (devront résister à une charge d’exploitation de 250 N /m).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LOT MENUISERIES INTÉRIEURES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Portes intérieures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Portes à trois panneaux en chêne 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Epaisseurs : 40 mm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Ferrage par 4 paumelles. Poignées et plaque en aluminium brossé style contemporain.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Butoir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Hettich</a:t>
            </a: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Serrure à larder 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portes recevront des becs de cane à pêne demi-tour (VACHETTE), sauf la porte des salles de bains et des WC qui seront munis d’une serrure à bac de cane à condamnation.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Portes de placard coulissants en panneaux mélaminés 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Fourniture et pose de portes coulissantes de placard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rail de suspension et cache en partie haute, suspension à galets pourvue d’un réglage, accès déporté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guidage, télescopique en partie basse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panneaux en aggloméré de bois mélaminé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dessus de fermeture en mélaminé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profils en acier laqué.</a:t>
            </a: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LOT AGENCEMENT CUISINE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tiroirs en pin massif seront munis du système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Hettich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Quadro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V6 avec Push to open (ouverture par pression sans poignée)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largeur des caissons et colonnes suivant les plans seront en PPSM blanc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façades seront en PPSM gris clair U708 ST9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plinthes gris clair U708 ST9 seront à clipper sur les pieds des meubles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plans de travail et jambages seront hydrofuges avec un placage stratifié aspect ardoise gris M.R6448. (Épaisseur 38 mm).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LOT ESCALIER :</a:t>
            </a:r>
          </a:p>
          <a:p>
            <a:pPr marL="72000"/>
            <a:endParaRPr lang="fr-FR" sz="14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l’escalier sera réalisé avec un limon central en lamellé collé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marches d’une épaisseur de 30 mm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un garde-corps en métal avec balustres se fixera sur la poutre du vide sur séjour,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une main courante sera fixée sur le mur opposé.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Présentation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419116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1451" y="179881"/>
            <a:ext cx="14782800" cy="1044000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 algn="ctr">
              <a:lnSpc>
                <a:spcPct val="120000"/>
              </a:lnSpc>
            </a:pPr>
            <a:r>
              <a:rPr lang="fr-FR" sz="40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Vocabulaire technique</a:t>
            </a:r>
            <a:endParaRPr lang="fr-FR" sz="40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différence entre surface et superficie : 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surface 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désigne généralement l'étendue plane d'un objet ou d'une zone, souvent en deux dimensions (longueur × largeur). Pas forcément une mesure. Peut être utilisé dans des contextes variés, y compris techniques, scientifiques ou quotidiens.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Exemples : 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surface d'une table est lisse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surface d'un lac (l'étendue visible de l'eau).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calcul de la surface (en mathématique)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Peut aussi avoir un sens figuré (ex. : "en surface" = à l'apparence, pas en profondeur).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superficie 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se réfère plus précisément à la mesure de l'aire d'une surface, exprimée en unités (m², km², etc.).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Utilisé surtout dans des contextes formels, administratifs ou techniques, comme pour des terrains, des propriétés ou des statistiques.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qu’un dénivelé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Quand on dit qu’un terrain a « 5 m de dénivelé", cela signifie qu’il y a une différence de hauteur de 5 mètres entre le point le plus bas et le point le plus haut du terrain.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un terrain en pente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En bas du terrain, tu es à une altitude de 100 m.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En haut du terrain, tu es à 105 m.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➡️ Le dénivelé est de 5 m.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Qu’est ce qu’un solivage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 solivage, c’est l’ensemble des solives qui composent l’ossature d’un plancher ou d’un plafond. C’est une structure sur laquelle on vient poser le plancher, le plafond ou l’isolation.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Qu’est ce que l’entrait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L’entrait est la poutre horizontale du bas de ce triangle, qui relie les deux pieds des arbalétriers.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qu’un maitre d’ouvrage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maître d'ouvrage est le commanditaire du projet de construction ou de rénovation. Il est le propriétaire du terrain ou du logement concerné par les travaux. </a:t>
            </a:r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maître d'œuvre 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est chargé par </a:t>
            </a:r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maître d'ouvrage 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de réaliser le projet.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que la superficie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Étendue, mesure de surface d'un corps, d'un terrain, d'une zone déterminée.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Comment déterminer la superficie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formule est simple : longueur fois largeur. Donc, si votre pièce fait 30 mètres de long et 15 mètres de large, alors la superficie est 30 x 15 = 450 mètres carrés.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Vocabulaire technique</a:t>
            </a:r>
          </a:p>
        </p:txBody>
      </p:sp>
      <p:pic>
        <p:nvPicPr>
          <p:cNvPr id="1026" name="Picture 2" descr="GuidEnR CONSTRUCTION-BOIS &gt; Les charpentes en bois &gt; Les autres types de  fermes">
            <a:extLst>
              <a:ext uri="{FF2B5EF4-FFF2-40B4-BE49-F238E27FC236}">
                <a16:creationId xmlns:a16="http://schemas.microsoft.com/office/drawing/2014/main" id="{E9C466C6-E60C-4015-8871-9C756071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238" y="1710268"/>
            <a:ext cx="3526828" cy="33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5010A8-300C-42D3-AA69-F9027DD36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89669" y="5951010"/>
            <a:ext cx="3373965" cy="34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5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qu’un PPSM ?</a:t>
            </a:r>
          </a:p>
          <a:p>
            <a:pPr marL="72000"/>
            <a:endParaRPr lang="fr-FR" sz="14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L’appellation technique de PPSM, Panneau de Particules à Surface Mélaminée. C'est un panneau constitué de particules de bois agglomérées à qui on applique une feuille de papier décor, enduite de résine mélamine sur le recto et le verso.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que le BA13 ?</a:t>
            </a: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plaque BA13 est une plaque de plâtre revêtue sur ses deux faces d'une feuille de carton.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initiales « BA » désignent ses bords amincis, conçus pour faciliter la réalisation des joints.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qu’un avant toit en volige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Un avant-toit en volige est un élément de toiture qui dépasse la façade d’un bâtiment (souvent au niveau de l’égout du toit) et qui est habillé avec des voliges, c’est-à-dire des planches de bois minces, posées côte à côte.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Qu'est-ce qu'une serrure larder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serrure à larder également dite « à encastrer ou à mortaise » est une serrure qui se fixe à l'intérieur d'une entaille (mortaise) pratiquée dans l'épaisseur de la porte.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es becs de cane permette de fermer la porte sans action de fermeture  </a:t>
            </a: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4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qu’un clin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Panneau à recouvrement partiel dans un revêtement extérieur.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Vocabulaire technique</a:t>
            </a:r>
          </a:p>
        </p:txBody>
      </p:sp>
      <p:pic>
        <p:nvPicPr>
          <p:cNvPr id="3074" name="Picture 2" descr="Bardage Bois Douglas / Clin Bois - Sud Bois : Terrasse, Bois Direct Scierie">
            <a:extLst>
              <a:ext uri="{FF2B5EF4-FFF2-40B4-BE49-F238E27FC236}">
                <a16:creationId xmlns:a16="http://schemas.microsoft.com/office/drawing/2014/main" id="{4C79E71D-1400-4B09-979C-F96EEDD0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954" y="3368551"/>
            <a:ext cx="3301396" cy="184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lin 18x125mm Douglas choix 1-Bois de construction">
            <a:extLst>
              <a:ext uri="{FF2B5EF4-FFF2-40B4-BE49-F238E27FC236}">
                <a16:creationId xmlns:a16="http://schemas.microsoft.com/office/drawing/2014/main" id="{F1E6343F-2F4C-4F76-B3FE-44AE074C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798" y="5379821"/>
            <a:ext cx="2947708" cy="392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vant-toit">
            <a:extLst>
              <a:ext uri="{FF2B5EF4-FFF2-40B4-BE49-F238E27FC236}">
                <a16:creationId xmlns:a16="http://schemas.microsoft.com/office/drawing/2014/main" id="{9E6BA53C-57DB-40E1-AD15-E23075E5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25" y="713395"/>
            <a:ext cx="5968470" cy="380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e bec de cane">
            <a:extLst>
              <a:ext uri="{FF2B5EF4-FFF2-40B4-BE49-F238E27FC236}">
                <a16:creationId xmlns:a16="http://schemas.microsoft.com/office/drawing/2014/main" id="{9D2EDC71-854A-4214-857E-E32B78E72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20" t="12190" r="12306" b="16924"/>
          <a:stretch/>
        </p:blipFill>
        <p:spPr bwMode="auto">
          <a:xfrm>
            <a:off x="5178424" y="6815350"/>
            <a:ext cx="4727073" cy="270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5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400" b="1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Indiquer </a:t>
            </a:r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bon numéro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des parcelles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une baie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une trémie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quelle image est une vue en perspective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un solivage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un entrait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Quelle image est une vue de coupe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un jambage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Ou est indiquée la cote sous-plafond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400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Entourer la bonne réponse :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A quoi fait référence le « Bec à cane »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charpente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serrurerie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topographie</a:t>
            </a:r>
          </a:p>
          <a:p>
            <a:pPr marL="357750" indent="-285750">
              <a:buFontTx/>
              <a:buChar char="-"/>
            </a:pPr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A quoi fait référence le « Clin »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charpente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L’isolation extérieur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maçonnerie</a:t>
            </a:r>
          </a:p>
          <a:p>
            <a:pPr marL="357750" indent="-285750">
              <a:buFontTx/>
              <a:buChar char="-"/>
            </a:pPr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A quoi fait référence le  « Solivage »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 ’ossature bois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lecture de plan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quincaillerie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A quoi fait référence le « dénivelé »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L’équerrage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planéité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L’aplomb </a:t>
            </a:r>
          </a:p>
          <a:p>
            <a:pPr marL="357750" indent="-285750">
              <a:buFontTx/>
              <a:buChar char="-"/>
            </a:pPr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Vocabulaire technique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163DC0-21F3-4C96-A954-2CC68DC8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67" y="671125"/>
            <a:ext cx="3024609" cy="271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862721-6FAB-41AE-9FB9-84ED8E9A5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87" y="3392795"/>
            <a:ext cx="3024609" cy="2829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777F6E-38FC-4EC4-89A8-915DEB60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745" y="587376"/>
            <a:ext cx="3021624" cy="2967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B085F-C68D-4AC3-9488-12155CCB8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512" y="6103035"/>
            <a:ext cx="3024609" cy="2841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FFA5C9-00C4-42AC-9F4C-1DE00EC98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6121" y="3501955"/>
            <a:ext cx="3024609" cy="2251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6E72C-8CD5-4ABB-9317-48AD5A0F96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6360" y="5681554"/>
            <a:ext cx="3270667" cy="3127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D9A6D-C0FE-493B-9686-00F4628E87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9324" y="8632133"/>
            <a:ext cx="2343139" cy="1823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8963AC8-91DD-482C-BDE5-8416F4A502CF}"/>
              </a:ext>
            </a:extLst>
          </p:cNvPr>
          <p:cNvSpPr/>
          <p:nvPr/>
        </p:nvSpPr>
        <p:spPr>
          <a:xfrm>
            <a:off x="4125028" y="509416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DE5893-A7FB-4385-A38E-16DC8D41ABE9}"/>
              </a:ext>
            </a:extLst>
          </p:cNvPr>
          <p:cNvSpPr/>
          <p:nvPr/>
        </p:nvSpPr>
        <p:spPr>
          <a:xfrm>
            <a:off x="7459826" y="1306465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F938F9-EE83-4000-B7DB-6B71A3DE0559}"/>
              </a:ext>
            </a:extLst>
          </p:cNvPr>
          <p:cNvSpPr/>
          <p:nvPr/>
        </p:nvSpPr>
        <p:spPr>
          <a:xfrm>
            <a:off x="4113194" y="384921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F7B03D-6F35-4E9C-A16D-5762DD9C34D0}"/>
              </a:ext>
            </a:extLst>
          </p:cNvPr>
          <p:cNvSpPr/>
          <p:nvPr/>
        </p:nvSpPr>
        <p:spPr>
          <a:xfrm>
            <a:off x="9990730" y="4150926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DF50A-EB47-4A37-8F19-3DCDFD2D74EF}"/>
              </a:ext>
            </a:extLst>
          </p:cNvPr>
          <p:cNvSpPr/>
          <p:nvPr/>
        </p:nvSpPr>
        <p:spPr>
          <a:xfrm>
            <a:off x="6987842" y="725362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10808F-C39D-4E10-9F8E-F7B06731C3A7}"/>
              </a:ext>
            </a:extLst>
          </p:cNvPr>
          <p:cNvSpPr/>
          <p:nvPr/>
        </p:nvSpPr>
        <p:spPr>
          <a:xfrm>
            <a:off x="9990730" y="8535344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902FA-0116-4A8C-ACE9-84A13CFFE27B}"/>
              </a:ext>
            </a:extLst>
          </p:cNvPr>
          <p:cNvSpPr/>
          <p:nvPr/>
        </p:nvSpPr>
        <p:spPr>
          <a:xfrm>
            <a:off x="7159324" y="9489922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F433D6-F2BB-456E-BA4C-0A1CCA9E84EB}"/>
              </a:ext>
            </a:extLst>
          </p:cNvPr>
          <p:cNvSpPr/>
          <p:nvPr/>
        </p:nvSpPr>
        <p:spPr>
          <a:xfrm>
            <a:off x="11213633" y="7978008"/>
            <a:ext cx="3726042" cy="263028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dirty="0">
                <a:cs typeface="Arial" panose="020B0604020202020204" pitchFamily="34" charset="0"/>
              </a:rPr>
              <a:t>Nom : 		……………………… 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Prénom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Classe : 	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Note : 		…………………../20</a:t>
            </a:r>
          </a:p>
        </p:txBody>
      </p:sp>
    </p:spTree>
    <p:extLst>
      <p:ext uri="{BB962C8B-B14F-4D97-AF65-F5344CB8AC3E}">
        <p14:creationId xmlns:p14="http://schemas.microsoft.com/office/powerpoint/2010/main" val="124746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1451" y="179881"/>
            <a:ext cx="14782800" cy="1044000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 algn="ctr">
              <a:lnSpc>
                <a:spcPct val="120000"/>
              </a:lnSpc>
            </a:pPr>
            <a:r>
              <a:rPr lang="fr-FR" sz="40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Plans et orientation</a:t>
            </a:r>
            <a:endParaRPr lang="fr-FR" sz="40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3145</TotalTime>
  <Words>2097</Words>
  <Application>Microsoft Office PowerPoint</Application>
  <PresentationFormat>Custom</PresentationFormat>
  <Paragraphs>401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Comic Sans MS</vt:lpstr>
      <vt:lpstr>Courier New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959</cp:revision>
  <cp:lastPrinted>2024-10-27T15:54:24Z</cp:lastPrinted>
  <dcterms:created xsi:type="dcterms:W3CDTF">2024-10-21T13:12:09Z</dcterms:created>
  <dcterms:modified xsi:type="dcterms:W3CDTF">2025-04-27T20:41:38Z</dcterms:modified>
</cp:coreProperties>
</file>