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332" r:id="rId3"/>
    <p:sldId id="329" r:id="rId4"/>
    <p:sldId id="331" r:id="rId5"/>
    <p:sldId id="378" r:id="rId6"/>
    <p:sldId id="388" r:id="rId7"/>
    <p:sldId id="333" r:id="rId8"/>
    <p:sldId id="385" r:id="rId9"/>
    <p:sldId id="379" r:id="rId10"/>
    <p:sldId id="380" r:id="rId11"/>
    <p:sldId id="383" r:id="rId12"/>
    <p:sldId id="386" r:id="rId13"/>
    <p:sldId id="384" r:id="rId14"/>
    <p:sldId id="334" r:id="rId15"/>
    <p:sldId id="335" r:id="rId16"/>
    <p:sldId id="376" r:id="rId17"/>
    <p:sldId id="377" r:id="rId18"/>
    <p:sldId id="375" r:id="rId19"/>
    <p:sldId id="257" r:id="rId20"/>
    <p:sldId id="381" r:id="rId21"/>
    <p:sldId id="389" r:id="rId22"/>
    <p:sldId id="382" r:id="rId23"/>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57" d="100"/>
          <a:sy n="57" d="100"/>
        </p:scale>
        <p:origin x="1194"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14/04/2025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14/04/2025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14/04/2025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14/04/2025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14/04/2025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14/04/2025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14/04/2025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14/04/2025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14/04/2025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9.png"/><Relationship Id="rId1" Type="http://schemas.openxmlformats.org/officeDocument/2006/relationships/slideLayout" Target="../slideLayouts/slideLayout1.xml"/><Relationship Id="rId5" Type="http://schemas.microsoft.com/office/2007/relationships/hdphoto" Target="../media/hdphoto6.wdp"/><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des fenêtres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des volets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vocabulaire de la pose en chantier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Lecture de plan d’ensemble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rétractabilité</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Isolation phonique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Isolation thermique</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des fenêtres et des volet </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Fenêtres et volets</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326484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baies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581133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Dans une menuiserie spécialisée, commande est passée pour une fenêtre sur mesure destinée à la rénovation d’une maison ancienne. Il exprime son souhait d’allier performance énergétique et esthétique traditionnelle, en optant pour un double vitrage haut de gamme et un design qui s’intègre parfaitement au caractère patrimonial de son logement.</a:t>
            </a:r>
          </a:p>
          <a:p>
            <a:pPr marL="72000"/>
            <a:endParaRPr lang="fr-FR" sz="1600" dirty="0"/>
          </a:p>
          <a:p>
            <a:pPr marL="72000"/>
            <a:r>
              <a:rPr lang="fr-FR" sz="1600" dirty="0"/>
              <a:t>Le menuisier, conscient des enjeux techniques et esthétiques, écoute attentivement les besoins du client tout en prenant en compte les contraintes spécifiques du bâtiment, telles que les dimensions de l’ouverture, l’exposition aux intempéries et les normes d’isolation thermique et acoustique en vigueur.</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218351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endParaRPr lang="fr-FR" dirty="0"/>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a:p>
            <a:pPr marL="72000"/>
            <a:r>
              <a:rPr lang="fr-FR" sz="1600" b="1" dirty="0">
                <a:cs typeface="Arial" panose="020B0604020202020204" pitchFamily="34" charset="0"/>
              </a:rPr>
              <a:t>Déformation du parquet </a:t>
            </a:r>
          </a:p>
          <a:p>
            <a:pPr marL="72000"/>
            <a:endParaRPr lang="fr-FR" sz="1600" b="1" dirty="0">
              <a:cs typeface="Arial" panose="020B0604020202020204" pitchFamily="34" charset="0"/>
            </a:endParaRPr>
          </a:p>
          <a:p>
            <a:pPr marL="72000"/>
            <a:r>
              <a:rPr lang="fr-FR" sz="1600" dirty="0">
                <a:cs typeface="Arial" panose="020B0604020202020204" pitchFamily="34" charset="0"/>
              </a:rPr>
              <a:t>Lorsque le bois absorbe l'humidité, il gonfle, et lorsqu'il sèche, il rétrécit. Cela peut entraîner des déformations telles que le gauchissement, le bombement ou le retrait des planches de parquet, créant des espaces disgracieux ou des surfaces irrégulières. Par exemple, dans une pièce humide comme une salle de bain, le parquet peut se soulever si le bois n'a pas été correctement acclimaté ou traité.</a:t>
            </a:r>
          </a:p>
          <a:p>
            <a:pPr marL="72000"/>
            <a:endParaRPr lang="fr-FR" sz="1600" dirty="0">
              <a:cs typeface="Arial" panose="020B0604020202020204" pitchFamily="34" charset="0"/>
            </a:endParaRPr>
          </a:p>
          <a:p>
            <a:pPr marL="72000"/>
            <a:r>
              <a:rPr lang="fr-FR" sz="1600" b="1" dirty="0">
                <a:cs typeface="Arial" panose="020B0604020202020204" pitchFamily="34" charset="0"/>
              </a:rPr>
              <a:t>Éclatement des panneaux dans un cadre</a:t>
            </a:r>
          </a:p>
          <a:p>
            <a:pPr marL="72000"/>
            <a:endParaRPr lang="fr-FR" sz="1600" dirty="0">
              <a:cs typeface="Arial" panose="020B0604020202020204" pitchFamily="34" charset="0"/>
            </a:endParaRPr>
          </a:p>
          <a:p>
            <a:pPr marL="72000"/>
            <a:r>
              <a:rPr lang="fr-FR" sz="1600" dirty="0">
                <a:cs typeface="Arial" panose="020B0604020202020204" pitchFamily="34" charset="0"/>
              </a:rPr>
              <a:t>Les panneaux de bois insérés dans des cadres rigides peuvent se dilater sous l'effet de l'humidité. Si le cadre ne permet pas cette expansion, le panneau peut se fissurer ou éclater. Par exemple, une porte en bois massif avec un panneau central peut se fissurer si le cadre est trop serré et ne laisse pas de jeu pour l'expansion naturelle du bois.</a:t>
            </a: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r>
              <a:rPr lang="fr-FR" sz="1400" b="1" dirty="0">
                <a:cs typeface="Arial" panose="020B0604020202020204" pitchFamily="34" charset="0"/>
              </a:rPr>
              <a:t>Décollement des joints</a:t>
            </a:r>
          </a:p>
          <a:p>
            <a:pPr marL="72000"/>
            <a:endParaRPr lang="fr-FR" sz="1400" b="1" dirty="0">
              <a:cs typeface="Arial" panose="020B0604020202020204" pitchFamily="34" charset="0"/>
            </a:endParaRPr>
          </a:p>
          <a:p>
            <a:pPr marL="72000"/>
            <a:r>
              <a:rPr lang="fr-FR" sz="1400" dirty="0">
                <a:cs typeface="Arial" panose="020B0604020202020204" pitchFamily="34" charset="0"/>
              </a:rPr>
              <a:t>Les variations dimensionnelles du bois peuvent affaiblir les joints collés, en particulier dans les assemblages complexes comme les tenons et mortaises. Par exemple, une chaise en bois dont les joints ont été collés sans tenir compte de l'expansion du bois peut se desserrer avec le temps.</a:t>
            </a:r>
          </a:p>
          <a:p>
            <a:pPr marL="72000"/>
            <a:endParaRPr lang="fr-FR" sz="1400" dirty="0">
              <a:cs typeface="Arial" panose="020B0604020202020204" pitchFamily="34" charset="0"/>
            </a:endParaRPr>
          </a:p>
          <a:p>
            <a:pPr marL="72000"/>
            <a:r>
              <a:rPr lang="fr-FR" sz="1400" b="1" dirty="0">
                <a:cs typeface="Arial" panose="020B0604020202020204" pitchFamily="34" charset="0"/>
              </a:rPr>
              <a:t>Problèmes de finition</a:t>
            </a:r>
          </a:p>
          <a:p>
            <a:pPr marL="72000"/>
            <a:endParaRPr lang="fr-FR" sz="1400" b="1" dirty="0">
              <a:cs typeface="Arial" panose="020B0604020202020204" pitchFamily="34" charset="0"/>
            </a:endParaRPr>
          </a:p>
          <a:p>
            <a:pPr marL="72000"/>
            <a:r>
              <a:rPr lang="fr-FR" sz="1400" dirty="0">
                <a:cs typeface="Arial" panose="020B0604020202020204" pitchFamily="34" charset="0"/>
              </a:rPr>
              <a:t>Les peintures et vernis appliqués sur le bois peuvent craqueler ou s'écailler si le bois se dilate ou se contracte de manière importante. Par exemple, une étagère en bois peint peut montrer des fissures dans la peinture si le bois gonfle et rétrécit fréquemment.</a:t>
            </a:r>
          </a:p>
          <a:p>
            <a:pPr marL="72000"/>
            <a:endParaRPr lang="fr-FR" sz="1400" b="1" dirty="0">
              <a:cs typeface="Arial" panose="020B0604020202020204" pitchFamily="34" charset="0"/>
            </a:endParaRPr>
          </a:p>
          <a:p>
            <a:pPr marL="72000"/>
            <a:r>
              <a:rPr lang="fr-FR" sz="1400" b="1" dirty="0">
                <a:cs typeface="Arial" panose="020B0604020202020204" pitchFamily="34" charset="0"/>
              </a:rPr>
              <a:t>Décollement des placages</a:t>
            </a:r>
          </a:p>
          <a:p>
            <a:pPr marL="72000"/>
            <a:endParaRPr lang="fr-FR" sz="1400" dirty="0">
              <a:cs typeface="Arial" panose="020B0604020202020204" pitchFamily="34" charset="0"/>
            </a:endParaRPr>
          </a:p>
          <a:p>
            <a:pPr marL="72000"/>
            <a:r>
              <a:rPr lang="fr-FR" sz="1400" dirty="0">
                <a:cs typeface="Arial" panose="020B0604020202020204" pitchFamily="34" charset="0"/>
              </a:rPr>
              <a:t>Les variations d'humidité peuvent entraîner le décollement des placages sur les meubles en bois stratifié. Par exemple, une commode en bois plaqué peut voir ses fines couches de bois se décoller avec le temps, surtout dans des environnements à forte variation d'humidité comme les salles de bain.</a:t>
            </a: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variations dimensionnelles du bois</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3" name="Picture 2">
            <a:extLst>
              <a:ext uri="{FF2B5EF4-FFF2-40B4-BE49-F238E27FC236}">
                <a16:creationId xmlns:a16="http://schemas.microsoft.com/office/drawing/2014/main" id="{DD56296A-E669-454E-9015-654915DF48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1044" y="7568703"/>
            <a:ext cx="6897259" cy="2818681"/>
          </a:xfrm>
          <a:prstGeom prst="rect">
            <a:avLst/>
          </a:prstGeom>
        </p:spPr>
      </p:pic>
    </p:spTree>
    <p:extLst>
      <p:ext uri="{BB962C8B-B14F-4D97-AF65-F5344CB8AC3E}">
        <p14:creationId xmlns:p14="http://schemas.microsoft.com/office/powerpoint/2010/main" val="401329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fenêtres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variations dimensionnelles du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78445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178878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r>
              <a:rPr lang="fr-FR" sz="1600" dirty="0">
                <a:cs typeface="Arial" panose="020B0604020202020204" pitchFamily="34" charset="0"/>
              </a:rPr>
              <a:t>La variation dimensionnelle du bois, due principalement aux changements d'humidité et de température, peut causer plusieurs problèmes en menuiserie.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a:p>
            <a:pPr marL="72000"/>
            <a:r>
              <a:rPr lang="fr-FR" sz="1600" b="1" dirty="0">
                <a:cs typeface="Arial" panose="020B0604020202020204" pitchFamily="34" charset="0"/>
              </a:rPr>
              <a:t>Déformation du parquet </a:t>
            </a:r>
          </a:p>
          <a:p>
            <a:pPr marL="72000"/>
            <a:endParaRPr lang="fr-FR" sz="1600" b="1" dirty="0">
              <a:cs typeface="Arial" panose="020B0604020202020204" pitchFamily="34" charset="0"/>
            </a:endParaRPr>
          </a:p>
          <a:p>
            <a:pPr marL="72000"/>
            <a:r>
              <a:rPr lang="fr-FR" sz="1600" dirty="0">
                <a:cs typeface="Arial" panose="020B0604020202020204" pitchFamily="34" charset="0"/>
              </a:rPr>
              <a:t>Lorsque le bois absorbe l'humidité, il gonfle, et lorsqu'il sèche, il rétrécit. Cela peut entraîner des déformations telles que le gauchissement, le bombement ou le retrait des planches de parquet, créant des espaces disgracieux ou des surfaces irrégulières. Par exemple, dans une pièce humide comme une salle de bain, le parquet peut se soulever si le bois n'a pas été correctement acclimaté ou traité.</a:t>
            </a:r>
          </a:p>
          <a:p>
            <a:pPr marL="72000"/>
            <a:endParaRPr lang="fr-FR" sz="1600" dirty="0">
              <a:cs typeface="Arial" panose="020B0604020202020204" pitchFamily="34" charset="0"/>
            </a:endParaRPr>
          </a:p>
          <a:p>
            <a:pPr marL="72000"/>
            <a:r>
              <a:rPr lang="fr-FR" sz="1600" b="1" dirty="0">
                <a:cs typeface="Arial" panose="020B0604020202020204" pitchFamily="34" charset="0"/>
              </a:rPr>
              <a:t>Éclatement des panneaux dans un cadre</a:t>
            </a:r>
          </a:p>
          <a:p>
            <a:pPr marL="72000"/>
            <a:endParaRPr lang="fr-FR" sz="1600" dirty="0">
              <a:cs typeface="Arial" panose="020B0604020202020204" pitchFamily="34" charset="0"/>
            </a:endParaRPr>
          </a:p>
          <a:p>
            <a:pPr marL="72000"/>
            <a:r>
              <a:rPr lang="fr-FR" sz="1600" dirty="0">
                <a:cs typeface="Arial" panose="020B0604020202020204" pitchFamily="34" charset="0"/>
              </a:rPr>
              <a:t>Les panneaux de bois insérés dans des cadres rigides peuvent se dilater sous l'effet de l'humidité. Si le cadre ne permet pas cette expansion, le panneau peut se fissurer ou éclater. Par exemple, une porte en bois massif avec un panneau central peut se fissurer si le cadre est trop serré et ne laisse pas de jeu pour l'expansion naturelle du bois.</a:t>
            </a: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r>
              <a:rPr lang="fr-FR" sz="1400" b="1" dirty="0">
                <a:cs typeface="Arial" panose="020B0604020202020204" pitchFamily="34" charset="0"/>
              </a:rPr>
              <a:t>Décollement des joints</a:t>
            </a:r>
          </a:p>
          <a:p>
            <a:pPr marL="72000"/>
            <a:endParaRPr lang="fr-FR" sz="1400" b="1" dirty="0">
              <a:cs typeface="Arial" panose="020B0604020202020204" pitchFamily="34" charset="0"/>
            </a:endParaRPr>
          </a:p>
          <a:p>
            <a:pPr marL="72000"/>
            <a:r>
              <a:rPr lang="fr-FR" sz="1400" dirty="0">
                <a:cs typeface="Arial" panose="020B0604020202020204" pitchFamily="34" charset="0"/>
              </a:rPr>
              <a:t>Les variations dimensionnelles du bois peuvent affaiblir les joints collés, en particulier dans les assemblages complexes comme les tenons et mortaises. Par exemple, une chaise en bois dont les joints ont été collés sans tenir compte de l'expansion du bois peut se desserrer avec le temps.</a:t>
            </a:r>
          </a:p>
          <a:p>
            <a:pPr marL="72000"/>
            <a:endParaRPr lang="fr-FR" sz="1400" dirty="0">
              <a:cs typeface="Arial" panose="020B0604020202020204" pitchFamily="34" charset="0"/>
            </a:endParaRPr>
          </a:p>
          <a:p>
            <a:pPr marL="72000"/>
            <a:r>
              <a:rPr lang="fr-FR" sz="1400" b="1" dirty="0">
                <a:cs typeface="Arial" panose="020B0604020202020204" pitchFamily="34" charset="0"/>
              </a:rPr>
              <a:t>Problèmes de finition</a:t>
            </a:r>
          </a:p>
          <a:p>
            <a:pPr marL="72000"/>
            <a:endParaRPr lang="fr-FR" sz="1400" b="1" dirty="0">
              <a:cs typeface="Arial" panose="020B0604020202020204" pitchFamily="34" charset="0"/>
            </a:endParaRPr>
          </a:p>
          <a:p>
            <a:pPr marL="72000"/>
            <a:r>
              <a:rPr lang="fr-FR" sz="1400" dirty="0">
                <a:cs typeface="Arial" panose="020B0604020202020204" pitchFamily="34" charset="0"/>
              </a:rPr>
              <a:t>Les peintures et vernis appliqués sur le bois peuvent craqueler ou s'écailler si le bois se dilate ou se contracte de manière importante. Par exemple, une étagère en bois peint peut montrer des fissures dans la peinture si le bois gonfle et rétrécit fréquemment.</a:t>
            </a:r>
          </a:p>
          <a:p>
            <a:pPr marL="72000"/>
            <a:endParaRPr lang="fr-FR" sz="1400" b="1" dirty="0">
              <a:cs typeface="Arial" panose="020B0604020202020204" pitchFamily="34" charset="0"/>
            </a:endParaRPr>
          </a:p>
          <a:p>
            <a:pPr marL="72000"/>
            <a:r>
              <a:rPr lang="fr-FR" sz="1400" b="1" dirty="0">
                <a:cs typeface="Arial" panose="020B0604020202020204" pitchFamily="34" charset="0"/>
              </a:rPr>
              <a:t>Décollement des placages</a:t>
            </a:r>
          </a:p>
          <a:p>
            <a:pPr marL="72000"/>
            <a:endParaRPr lang="fr-FR" sz="1400" dirty="0">
              <a:cs typeface="Arial" panose="020B0604020202020204" pitchFamily="34" charset="0"/>
            </a:endParaRPr>
          </a:p>
          <a:p>
            <a:pPr marL="72000"/>
            <a:r>
              <a:rPr lang="fr-FR" sz="1400" dirty="0">
                <a:cs typeface="Arial" panose="020B0604020202020204" pitchFamily="34" charset="0"/>
              </a:rPr>
              <a:t>Les variations d'humidité peuvent entraîner le décollement des placages sur les meubles en bois stratifié. Par exemple, une commode en bois plaqué peut voir ses fines couches de bois se décoller avec le temps, surtout dans des environnements à forte variation d'humidité comme les salles de bain.</a:t>
            </a: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variations dimensionnelles du bois</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4" name="Picture 3">
            <a:extLst>
              <a:ext uri="{FF2B5EF4-FFF2-40B4-BE49-F238E27FC236}">
                <a16:creationId xmlns:a16="http://schemas.microsoft.com/office/drawing/2014/main" id="{327EE054-A20D-4BD6-BC55-661FD9CF2183}"/>
              </a:ext>
            </a:extLst>
          </p:cNvPr>
          <p:cNvPicPr>
            <a:picLocks noChangeAspect="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223623" y="1713178"/>
            <a:ext cx="4237309" cy="2537089"/>
          </a:xfrm>
          <a:prstGeom prst="rect">
            <a:avLst/>
          </a:prstGeom>
        </p:spPr>
      </p:pic>
      <p:pic>
        <p:nvPicPr>
          <p:cNvPr id="6" name="Picture 5">
            <a:extLst>
              <a:ext uri="{FF2B5EF4-FFF2-40B4-BE49-F238E27FC236}">
                <a16:creationId xmlns:a16="http://schemas.microsoft.com/office/drawing/2014/main" id="{46279759-C1B1-49D6-90D7-F99408AF97A8}"/>
              </a:ext>
            </a:extLst>
          </p:cNvPr>
          <p:cNvPicPr>
            <a:picLocks noChangeAspect="1"/>
          </p:cNvPicPr>
          <p:nvPr/>
        </p:nvPicPr>
        <p:blipFill>
          <a:blip r:embed="rId4" cstate="print">
            <a:grayscl/>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796742" y="1907173"/>
            <a:ext cx="3117788" cy="4158350"/>
          </a:xfrm>
          <a:prstGeom prst="rect">
            <a:avLst/>
          </a:prstGeom>
        </p:spPr>
      </p:pic>
    </p:spTree>
    <p:extLst>
      <p:ext uri="{BB962C8B-B14F-4D97-AF65-F5344CB8AC3E}">
        <p14:creationId xmlns:p14="http://schemas.microsoft.com/office/powerpoint/2010/main" val="236567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Dans une menuiserie spécialisée, commande est passée pour une fenêtre sur mesure destinée à la rénovation d’une maison ancienne. Il exprime son souhait d’allier performance énergétique et esthétique traditionnelle, en optant pour un double vitrage haut de gamme et un design qui s’intègre parfaitement au caractère patrimonial de son logement.</a:t>
            </a:r>
          </a:p>
          <a:p>
            <a:pPr marL="72000"/>
            <a:endParaRPr lang="fr-FR" sz="1600" dirty="0"/>
          </a:p>
          <a:p>
            <a:pPr marL="72000"/>
            <a:r>
              <a:rPr lang="fr-FR" sz="1600" dirty="0"/>
              <a:t>Le menuisier, conscient des enjeux techniques et esthétiques, écoute attentivement les besoins du client tout en prenant en compte les contraintes spécifiques du bâtiment, telles que les dimensions de l’ouverture, l’exposition aux intempéries et les normes d’isolation thermique et acoustique en vigueur.</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428562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cs typeface="Arial" panose="020B0604020202020204" pitchFamily="34" charset="0"/>
              </a:rPr>
              <a:t>Battant : </a:t>
            </a:r>
            <a:r>
              <a:rPr lang="fr-FR" sz="1600" dirty="0">
                <a:cs typeface="Arial" panose="020B0604020202020204" pitchFamily="34" charset="0"/>
              </a:rPr>
              <a:t>Partie mobile de la fenêtre, porte, coulissant, appelée plus souvent ouvrant ou vantail (pluriel : </a:t>
            </a:r>
            <a:r>
              <a:rPr lang="fr-FR" sz="1600" b="1" dirty="0">
                <a:cs typeface="Arial" panose="020B0604020202020204" pitchFamily="34" charset="0"/>
              </a:rPr>
              <a:t>vantaux</a:t>
            </a:r>
            <a:r>
              <a:rPr lang="fr-FR" sz="1600" dirty="0">
                <a:cs typeface="Arial" panose="020B0604020202020204" pitchFamily="34" charset="0"/>
              </a:rPr>
              <a:t>)</a:t>
            </a:r>
          </a:p>
          <a:p>
            <a:pPr marL="72000"/>
            <a:endParaRPr lang="fr-FR" sz="1600" dirty="0">
              <a:cs typeface="Arial" panose="020B0604020202020204" pitchFamily="34" charset="0"/>
            </a:endParaRPr>
          </a:p>
          <a:p>
            <a:pPr marL="72000"/>
            <a:r>
              <a:rPr lang="fr-FR" sz="1600" b="1" dirty="0">
                <a:cs typeface="Arial" panose="020B0604020202020204" pitchFamily="34" charset="0"/>
              </a:rPr>
              <a:t>Béquille : Poignée </a:t>
            </a:r>
            <a:r>
              <a:rPr lang="fr-FR" sz="1600" dirty="0">
                <a:cs typeface="Arial" panose="020B0604020202020204" pitchFamily="34" charset="0"/>
              </a:rPr>
              <a:t>permettant la saisie et l’ouverture d’une porte fenêtre</a:t>
            </a:r>
          </a:p>
          <a:p>
            <a:pPr marL="72000"/>
            <a:endParaRPr lang="fr-FR" sz="1600" dirty="0">
              <a:cs typeface="Arial" panose="020B0604020202020204" pitchFamily="34" charset="0"/>
            </a:endParaRPr>
          </a:p>
          <a:p>
            <a:pPr marL="72000"/>
            <a:r>
              <a:rPr lang="fr-FR" sz="1600" b="1" dirty="0">
                <a:cs typeface="Arial" panose="020B0604020202020204" pitchFamily="34" charset="0"/>
              </a:rPr>
              <a:t>Châssis : </a:t>
            </a:r>
            <a:r>
              <a:rPr lang="fr-FR" sz="1600" dirty="0">
                <a:cs typeface="Arial" panose="020B0604020202020204" pitchFamily="34" charset="0"/>
              </a:rPr>
              <a:t>Terme couramment utilisé en synonyme d’un ensemble composant la menuiserie.</a:t>
            </a:r>
          </a:p>
          <a:p>
            <a:pPr marL="72000"/>
            <a:endParaRPr lang="fr-FR" sz="1600" dirty="0">
              <a:cs typeface="Arial" panose="020B0604020202020204" pitchFamily="34" charset="0"/>
            </a:endParaRPr>
          </a:p>
          <a:p>
            <a:pPr marL="72000"/>
            <a:r>
              <a:rPr lang="fr-FR" sz="1600" b="1" dirty="0">
                <a:cs typeface="Arial" panose="020B0604020202020204" pitchFamily="34" charset="0"/>
              </a:rPr>
              <a:t>Chicane : </a:t>
            </a:r>
            <a:r>
              <a:rPr lang="fr-FR" sz="1600" dirty="0">
                <a:cs typeface="Arial" panose="020B0604020202020204" pitchFamily="34" charset="0"/>
              </a:rPr>
              <a:t>Jonction entre deux vantaux d’une baie coulissante.</a:t>
            </a:r>
          </a:p>
          <a:p>
            <a:pPr marL="72000"/>
            <a:endParaRPr lang="fr-FR" sz="1600" dirty="0">
              <a:cs typeface="Arial" panose="020B0604020202020204" pitchFamily="34" charset="0"/>
            </a:endParaRPr>
          </a:p>
          <a:p>
            <a:pPr marL="72000"/>
            <a:r>
              <a:rPr lang="fr-FR" sz="1600" b="1" dirty="0">
                <a:cs typeface="Arial" panose="020B0604020202020204" pitchFamily="34" charset="0"/>
              </a:rPr>
              <a:t>Couvre-joint : </a:t>
            </a:r>
            <a:r>
              <a:rPr lang="fr-FR" sz="1600" dirty="0">
                <a:cs typeface="Arial" panose="020B0604020202020204" pitchFamily="34" charset="0"/>
              </a:rPr>
              <a:t>Baguette de finition en périphérie (généralement intérieure) d’une fenêtre, qui permet de recouvrir la liaison entre le dormant et le murs.</a:t>
            </a:r>
          </a:p>
          <a:p>
            <a:pPr marL="72000"/>
            <a:endParaRPr lang="fr-FR" sz="1600" dirty="0">
              <a:cs typeface="Arial" panose="020B0604020202020204" pitchFamily="34" charset="0"/>
            </a:endParaRPr>
          </a:p>
          <a:p>
            <a:pPr marL="72000"/>
            <a:r>
              <a:rPr lang="fr-FR" sz="1600" b="1" dirty="0">
                <a:cs typeface="Arial" panose="020B0604020202020204" pitchFamily="34" charset="0"/>
              </a:rPr>
              <a:t>Dormant : </a:t>
            </a:r>
            <a:r>
              <a:rPr lang="fr-FR" sz="1600" dirty="0">
                <a:cs typeface="Arial" panose="020B0604020202020204" pitchFamily="34" charset="0"/>
              </a:rPr>
              <a:t>Partie fixe en bois ou en métal formant l’encadrement d’une porte, d’une fenêtre. Il s’agit de la partie fixée dans la maçonnerie.</a:t>
            </a:r>
          </a:p>
          <a:p>
            <a:pPr marL="72000"/>
            <a:endParaRPr lang="fr-FR" sz="1600" dirty="0">
              <a:cs typeface="Arial" panose="020B0604020202020204" pitchFamily="34" charset="0"/>
            </a:endParaRPr>
          </a:p>
          <a:p>
            <a:pPr marL="72000"/>
            <a:r>
              <a:rPr lang="fr-FR" sz="1600" b="1" dirty="0">
                <a:cs typeface="Arial" panose="020B0604020202020204" pitchFamily="34" charset="0"/>
              </a:rPr>
              <a:t>Parclose : </a:t>
            </a:r>
            <a:r>
              <a:rPr lang="fr-FR" sz="1600" dirty="0">
                <a:cs typeface="Arial" panose="020B0604020202020204" pitchFamily="34" charset="0"/>
              </a:rPr>
              <a:t>Profil assurant le maintien du vitrage.</a:t>
            </a:r>
          </a:p>
          <a:p>
            <a:pPr marL="72000"/>
            <a:endParaRPr lang="fr-FR" sz="1600" dirty="0">
              <a:cs typeface="Arial" panose="020B0604020202020204" pitchFamily="34" charset="0"/>
            </a:endParaRP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r>
              <a:rPr lang="fr-FR" sz="1400" b="1" dirty="0">
                <a:cs typeface="Arial" panose="020B0604020202020204" pitchFamily="34" charset="0"/>
              </a:rPr>
              <a:t>Huisserie : </a:t>
            </a:r>
            <a:r>
              <a:rPr lang="fr-FR" sz="1400" dirty="0">
                <a:cs typeface="Arial" panose="020B0604020202020204" pitchFamily="34" charset="0"/>
              </a:rPr>
              <a:t>Partie fixe en bois ou en métal formant l’encadrement d’une porte, d’une fenêtre</a:t>
            </a:r>
            <a:r>
              <a:rPr lang="fr-FR" sz="1400" b="1" dirty="0">
                <a:cs typeface="Arial" panose="020B0604020202020204" pitchFamily="34" charset="0"/>
              </a:rPr>
              <a:t>.</a:t>
            </a:r>
          </a:p>
          <a:p>
            <a:pPr marL="72000"/>
            <a:endParaRPr lang="fr-FR" sz="1400" b="1" dirty="0">
              <a:cs typeface="Arial" panose="020B0604020202020204" pitchFamily="34" charset="0"/>
            </a:endParaRPr>
          </a:p>
          <a:p>
            <a:pPr marL="72000"/>
            <a:r>
              <a:rPr lang="fr-FR" sz="1400" b="1" dirty="0">
                <a:cs typeface="Arial" panose="020B0604020202020204" pitchFamily="34" charset="0"/>
              </a:rPr>
              <a:t>Meneau : </a:t>
            </a:r>
            <a:r>
              <a:rPr lang="fr-FR" sz="1400" dirty="0">
                <a:cs typeface="Arial" panose="020B0604020202020204" pitchFamily="34" charset="0"/>
              </a:rPr>
              <a:t>Montant (vertical) intermédiaire divisant une baie.</a:t>
            </a:r>
          </a:p>
          <a:p>
            <a:pPr marL="72000"/>
            <a:endParaRPr lang="fr-FR" sz="1400" b="1" dirty="0">
              <a:cs typeface="Arial" panose="020B0604020202020204" pitchFamily="34" charset="0"/>
            </a:endParaRPr>
          </a:p>
          <a:p>
            <a:pPr marL="72000"/>
            <a:r>
              <a:rPr lang="fr-FR" sz="1400" b="1" dirty="0">
                <a:cs typeface="Arial" panose="020B0604020202020204" pitchFamily="34" charset="0"/>
              </a:rPr>
              <a:t>Montant : </a:t>
            </a:r>
            <a:r>
              <a:rPr lang="fr-FR" sz="1400" dirty="0">
                <a:cs typeface="Arial" panose="020B0604020202020204" pitchFamily="34" charset="0"/>
              </a:rPr>
              <a:t>Partie verticale de dormant ou battant.</a:t>
            </a:r>
          </a:p>
          <a:p>
            <a:pPr marL="72000"/>
            <a:endParaRPr lang="fr-FR" sz="1400" b="1" dirty="0">
              <a:cs typeface="Arial" panose="020B0604020202020204" pitchFamily="34" charset="0"/>
            </a:endParaRPr>
          </a:p>
          <a:p>
            <a:pPr marL="72000"/>
            <a:r>
              <a:rPr lang="fr-FR" sz="1400" b="1" dirty="0">
                <a:cs typeface="Arial" panose="020B0604020202020204" pitchFamily="34" charset="0"/>
              </a:rPr>
              <a:t>Paumelle : </a:t>
            </a:r>
            <a:r>
              <a:rPr lang="fr-FR" sz="1400" dirty="0">
                <a:cs typeface="Arial" panose="020B0604020202020204" pitchFamily="34" charset="0"/>
              </a:rPr>
              <a:t>Organe qui assure la fixation du battant sur le dormant en permettant la rotation du battant.</a:t>
            </a:r>
          </a:p>
          <a:p>
            <a:pPr marL="72000"/>
            <a:endParaRPr lang="fr-FR" sz="1400" b="1"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1026" name="Picture 2" descr="https://guidemenuiserie.fr/wp-content/uploads/vocabulaire-termes-fenetres-menuiseries.jpg">
            <a:extLst>
              <a:ext uri="{FF2B5EF4-FFF2-40B4-BE49-F238E27FC236}">
                <a16:creationId xmlns:a16="http://schemas.microsoft.com/office/drawing/2014/main" id="{D3461D31-87B5-4E82-8053-216A028A8BE5}"/>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216399" y="395022"/>
            <a:ext cx="6686550" cy="519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9F7D0C1-F2FE-4410-89CC-9D1F773204A7}"/>
              </a:ext>
            </a:extLst>
          </p:cNvPr>
          <p:cNvPicPr>
            <a:picLocks noChangeAspect="1"/>
          </p:cNvPicPr>
          <p:nvPr/>
        </p:nvPicPr>
        <p:blipFill>
          <a:blip r:embed="rId4"/>
          <a:stretch>
            <a:fillRect/>
          </a:stretch>
        </p:blipFill>
        <p:spPr>
          <a:xfrm>
            <a:off x="4611275" y="6316827"/>
            <a:ext cx="5896798" cy="3572374"/>
          </a:xfrm>
          <a:prstGeom prst="rect">
            <a:avLst/>
          </a:prstGeom>
        </p:spPr>
      </p:pic>
    </p:spTree>
    <p:extLst>
      <p:ext uri="{BB962C8B-B14F-4D97-AF65-F5344CB8AC3E}">
        <p14:creationId xmlns:p14="http://schemas.microsoft.com/office/powerpoint/2010/main" val="356513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79881"/>
            <a:ext cx="1093727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pic>
        <p:nvPicPr>
          <p:cNvPr id="1026" name="Picture 2" descr="https://www.arcadesetbaies.com/web/image/2804-9d2741cf/Lexique%20du%20vitrage%20d%27une%20fenetre%20par%20Aracdes%20et%20Baies.jpg">
            <a:extLst>
              <a:ext uri="{FF2B5EF4-FFF2-40B4-BE49-F238E27FC236}">
                <a16:creationId xmlns:a16="http://schemas.microsoft.com/office/drawing/2014/main" id="{C1646129-5C80-4660-909A-10B725D1135A}"/>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05761" y="6005264"/>
            <a:ext cx="8023060" cy="4511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www.torbel.fr/img/cms/actualites/choix-cremones/Capture%20d%E2%80%99e%CC%81cran%202023-05-03%20a%CC%80%2019-52-12.png">
            <a:extLst>
              <a:ext uri="{FF2B5EF4-FFF2-40B4-BE49-F238E27FC236}">
                <a16:creationId xmlns:a16="http://schemas.microsoft.com/office/drawing/2014/main" id="{54F29A66-0B7B-4CAE-AB67-88272AA5B32D}"/>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481116" y="713395"/>
            <a:ext cx="8435293" cy="552100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400" b="1" dirty="0">
                <a:cs typeface="Arial" panose="020B0604020202020204" pitchFamily="34" charset="0"/>
              </a:rPr>
              <a:t>Crémone : </a:t>
            </a:r>
            <a:r>
              <a:rPr lang="fr-FR" sz="1400" dirty="0">
                <a:cs typeface="Arial" panose="020B0604020202020204" pitchFamily="34" charset="0"/>
              </a:rPr>
              <a:t>Dispositif de verrouillage multiple par action d’une poignée unique</a:t>
            </a:r>
          </a:p>
          <a:p>
            <a:pPr marL="72000"/>
            <a:endParaRPr lang="fr-FR" sz="1400" dirty="0">
              <a:cs typeface="Arial" panose="020B0604020202020204" pitchFamily="34" charset="0"/>
            </a:endParaRPr>
          </a:p>
          <a:p>
            <a:pPr marL="72000"/>
            <a:r>
              <a:rPr lang="fr-FR" sz="1400" b="1" dirty="0">
                <a:cs typeface="Arial" panose="020B0604020202020204" pitchFamily="34" charset="0"/>
              </a:rPr>
              <a:t>Gâche : </a:t>
            </a:r>
            <a:r>
              <a:rPr lang="fr-FR" sz="1400" dirty="0">
                <a:cs typeface="Arial" panose="020B0604020202020204" pitchFamily="34" charset="0"/>
              </a:rPr>
              <a:t>Pièce métallique fixée sur un dormant dans laquelle s’engage un organe de verrouillage (tringle, galet, pêne…).</a:t>
            </a:r>
          </a:p>
          <a:p>
            <a:pPr marL="72000"/>
            <a:endParaRPr lang="fr-FR" sz="1400" dirty="0">
              <a:cs typeface="Arial" panose="020B0604020202020204" pitchFamily="34" charset="0"/>
            </a:endParaRPr>
          </a:p>
          <a:p>
            <a:pPr marL="72000"/>
            <a:r>
              <a:rPr lang="fr-FR" sz="1400" b="1" dirty="0">
                <a:cs typeface="Arial" panose="020B0604020202020204" pitchFamily="34" charset="0"/>
              </a:rPr>
              <a:t>Parclose : </a:t>
            </a:r>
            <a:r>
              <a:rPr lang="fr-FR" sz="1400" dirty="0">
                <a:cs typeface="Arial" panose="020B0604020202020204" pitchFamily="34" charset="0"/>
              </a:rPr>
              <a:t>Profil assurant le maintien du vitrage.</a:t>
            </a:r>
          </a:p>
          <a:p>
            <a:pPr marL="72000"/>
            <a:endParaRPr lang="fr-FR" sz="1400" dirty="0">
              <a:cs typeface="Arial" panose="020B0604020202020204" pitchFamily="34" charset="0"/>
            </a:endParaRPr>
          </a:p>
          <a:p>
            <a:pPr marL="72000"/>
            <a:r>
              <a:rPr lang="fr-FR" sz="1400" b="1" dirty="0">
                <a:cs typeface="Arial" panose="020B0604020202020204" pitchFamily="34" charset="0"/>
              </a:rPr>
              <a:t>Jet d’eau : </a:t>
            </a:r>
            <a:r>
              <a:rPr lang="fr-FR" sz="1400" dirty="0">
                <a:cs typeface="Arial" panose="020B0604020202020204" pitchFamily="34" charset="0"/>
              </a:rPr>
              <a:t>Profil rapporté au bas des vantaux pour rejeter les eaux de ruissellement vers l’extérieur.</a:t>
            </a: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90538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116223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volets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Dans une menuiserie spécialisée, commande est passée pour une fenêtre sur mesure destinée à la rénovation d’une maison ancienne. Il exprime son souhait d’allier performance énergétique et esthétique traditionnelle, en optant pour un double vitrage haut de gamme et un design qui s’intègre parfaitement au caractère patrimonial de son logement.</a:t>
            </a:r>
          </a:p>
          <a:p>
            <a:pPr marL="72000"/>
            <a:endParaRPr lang="fr-FR" sz="1600" dirty="0"/>
          </a:p>
          <a:p>
            <a:pPr marL="72000"/>
            <a:r>
              <a:rPr lang="fr-FR" sz="1600" dirty="0"/>
              <a:t>Le menuisier, conscient des enjeux techniques et esthétiques, écoute attentivement les besoins du client tout en prenant en compte les contraintes spécifiques du bâtiment, telles que les dimensions de l’ouverture, l’exposition aux intempéries et les normes d’isolation thermique et acoustique en vigueur.</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10033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79881"/>
            <a:ext cx="1093727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r>
              <a:rPr lang="fr-FR" sz="1400" b="1" dirty="0">
                <a:cs typeface="Arial" panose="020B0604020202020204" pitchFamily="34" charset="0"/>
              </a:rPr>
              <a:t>    Barre : pièce venant renforcer les lames du panneau en les maintenant horizontalement.</a:t>
            </a:r>
          </a:p>
          <a:p>
            <a:pPr marL="72000"/>
            <a:r>
              <a:rPr lang="fr-FR" sz="1400" b="1" dirty="0">
                <a:cs typeface="Arial" panose="020B0604020202020204" pitchFamily="34" charset="0"/>
              </a:rPr>
              <a:t>    Barillet : pièce de serrure servant à verrouiller le volet de l’extérieur</a:t>
            </a:r>
          </a:p>
          <a:p>
            <a:pPr marL="72000"/>
            <a:r>
              <a:rPr lang="fr-FR" sz="1400" b="1" dirty="0">
                <a:cs typeface="Arial" panose="020B0604020202020204" pitchFamily="34" charset="0"/>
              </a:rPr>
              <a:t>    </a:t>
            </a:r>
            <a:r>
              <a:rPr lang="fr-FR" sz="1400" b="1" dirty="0" err="1">
                <a:cs typeface="Arial" panose="020B0604020202020204" pitchFamily="34" charset="0"/>
              </a:rPr>
              <a:t>Bouvetage</a:t>
            </a:r>
            <a:r>
              <a:rPr lang="fr-FR" sz="1400" b="1" dirty="0">
                <a:cs typeface="Arial" panose="020B0604020202020204" pitchFamily="34" charset="0"/>
              </a:rPr>
              <a:t> : technique d’emboîtement des lames pour obtenir des éléments de grandes largeurs en bois massif. Ce procédé évite les fentes et les déformations.</a:t>
            </a:r>
          </a:p>
          <a:p>
            <a:pPr marL="72000"/>
            <a:r>
              <a:rPr lang="fr-FR" sz="1400" b="1" dirty="0">
                <a:cs typeface="Arial" panose="020B0604020202020204" pitchFamily="34" charset="0"/>
              </a:rPr>
              <a:t>    Butée : élément situé sur l’appui de fenêtre, il stoppe la fermeture du volet.</a:t>
            </a:r>
          </a:p>
          <a:p>
            <a:pPr marL="72000"/>
            <a:r>
              <a:rPr lang="fr-FR" sz="1400" b="1" dirty="0">
                <a:cs typeface="Arial" panose="020B0604020202020204" pitchFamily="34" charset="0"/>
              </a:rPr>
              <a:t>    Écharpe : renforcement du panneau de manière transversale, complétant les barres horizontales, reconnaissable à sa forme de « Z ».</a:t>
            </a:r>
          </a:p>
          <a:p>
            <a:pPr marL="72000"/>
            <a:r>
              <a:rPr lang="fr-FR" sz="1400" b="1" dirty="0">
                <a:cs typeface="Arial" panose="020B0604020202020204" pitchFamily="34" charset="0"/>
              </a:rPr>
              <a:t>    Emboîture : insertion d’une pièce dans une autre, voir </a:t>
            </a:r>
            <a:r>
              <a:rPr lang="fr-FR" sz="1400" b="1" dirty="0" err="1">
                <a:cs typeface="Arial" panose="020B0604020202020204" pitchFamily="34" charset="0"/>
              </a:rPr>
              <a:t>bouvetage</a:t>
            </a:r>
            <a:r>
              <a:rPr lang="fr-FR" sz="1400" b="1" dirty="0">
                <a:cs typeface="Arial" panose="020B0604020202020204" pitchFamily="34" charset="0"/>
              </a:rPr>
              <a:t>.</a:t>
            </a:r>
          </a:p>
          <a:p>
            <a:pPr marL="72000"/>
            <a:r>
              <a:rPr lang="fr-FR" sz="1400" b="1" dirty="0">
                <a:cs typeface="Arial" panose="020B0604020202020204" pitchFamily="34" charset="0"/>
              </a:rPr>
              <a:t>    Espagnolette : poignée servant à la fermeture/ouverture et de verrouillage de volet.</a:t>
            </a:r>
          </a:p>
          <a:p>
            <a:pPr marL="72000"/>
            <a:r>
              <a:rPr lang="fr-FR" sz="1400" b="1" dirty="0">
                <a:cs typeface="Arial" panose="020B0604020202020204" pitchFamily="34" charset="0"/>
              </a:rPr>
              <a:t>    Gond : fiché dans le mur, il permet l’articulation du volet battant.</a:t>
            </a:r>
          </a:p>
          <a:p>
            <a:pPr marL="72000"/>
            <a:r>
              <a:rPr lang="fr-FR" sz="1400" b="1" dirty="0">
                <a:cs typeface="Arial" panose="020B0604020202020204" pitchFamily="34" charset="0"/>
              </a:rPr>
              <a:t>    Lame : élément emboîté dans d’autres lames, le tout formant un panneau de volet battant. Les lames peuvent être espacées, formant une ainsi une persienne.</a:t>
            </a:r>
          </a:p>
          <a:p>
            <a:pPr marL="72000"/>
            <a:r>
              <a:rPr lang="fr-FR" sz="1400" b="1" dirty="0">
                <a:cs typeface="Arial" panose="020B0604020202020204" pitchFamily="34" charset="0"/>
              </a:rPr>
              <a:t>    Panneau : emboîtement des lames verticales, parfois renforcé par des barres et une écharpe, il constitue le corps du volet. Généralement il est installé par paire, de part et d’autre de la fenêtre.</a:t>
            </a:r>
          </a:p>
          <a:p>
            <a:pPr marL="72000"/>
            <a:r>
              <a:rPr lang="fr-FR" sz="1400" b="1" dirty="0">
                <a:cs typeface="Arial" panose="020B0604020202020204" pitchFamily="34" charset="0"/>
              </a:rPr>
              <a:t>    Penture : pièce fixée sur le panneau et placée en haut et en bas, repliée à l’extrémité, elle sert à recevoir un gond.</a:t>
            </a:r>
          </a:p>
          <a:p>
            <a:pPr marL="72000"/>
            <a:r>
              <a:rPr lang="fr-FR" sz="1400" b="1" dirty="0">
                <a:cs typeface="Arial" panose="020B0604020202020204" pitchFamily="34" charset="0"/>
              </a:rPr>
              <a:t>    Tablier ou battant : ensemble constituant le volet. Il peut être double : à lames horizontales intérieures / verticales extérieures, plein, ajouré, en bois, en aluminium, en PVC, à contour aluminium.</a:t>
            </a:r>
          </a:p>
          <a:p>
            <a:pPr marL="72000"/>
            <a:r>
              <a:rPr lang="fr-FR" sz="1400" b="1" dirty="0">
                <a:cs typeface="Arial" panose="020B0604020202020204" pitchFamily="34" charset="0"/>
              </a:rPr>
              <a:t>    Tringle métallique : barre métallique verticale située à l’extrémité du battant destinée à verrouiller la fermeture des volets, ou horizontale, dans l’épaisseur des lames, destinée à rigidifier et renforcer le volet.</a:t>
            </a:r>
          </a:p>
          <a:p>
            <a:pPr marL="72000"/>
            <a:r>
              <a:rPr lang="fr-FR" sz="1400" b="1" dirty="0">
                <a:cs typeface="Arial" panose="020B0604020202020204" pitchFamily="34" charset="0"/>
              </a:rPr>
              <a:t>    Persienne ou jalousie : volet composé d’un panneau avec ouvertures, permettant de laisser entrer et orienter la lumière.</a:t>
            </a:r>
          </a:p>
          <a:p>
            <a:pPr marL="72000"/>
            <a:endParaRPr lang="fr-FR" sz="1400" b="1"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4" name="Picture 3">
            <a:extLst>
              <a:ext uri="{FF2B5EF4-FFF2-40B4-BE49-F238E27FC236}">
                <a16:creationId xmlns:a16="http://schemas.microsoft.com/office/drawing/2014/main" id="{E645EB8A-1A47-4F32-A109-21D46A74DBA0}"/>
              </a:ext>
            </a:extLst>
          </p:cNvPr>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65619" y="1836472"/>
            <a:ext cx="10091069" cy="7126818"/>
          </a:xfrm>
          <a:prstGeom prst="rect">
            <a:avLst/>
          </a:prstGeom>
        </p:spPr>
      </p:pic>
    </p:spTree>
    <p:extLst>
      <p:ext uri="{BB962C8B-B14F-4D97-AF65-F5344CB8AC3E}">
        <p14:creationId xmlns:p14="http://schemas.microsoft.com/office/powerpoint/2010/main" val="6321585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2553</TotalTime>
  <Words>4025</Words>
  <Application>Microsoft Office PowerPoint</Application>
  <PresentationFormat>Custom</PresentationFormat>
  <Paragraphs>615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826</cp:revision>
  <cp:lastPrinted>2024-10-27T15:54:24Z</cp:lastPrinted>
  <dcterms:created xsi:type="dcterms:W3CDTF">2024-10-21T13:12:09Z</dcterms:created>
  <dcterms:modified xsi:type="dcterms:W3CDTF">2025-04-14T09:57:04Z</dcterms:modified>
</cp:coreProperties>
</file>