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7" r:id="rId2"/>
    <p:sldId id="256" r:id="rId3"/>
    <p:sldId id="258" r:id="rId4"/>
    <p:sldId id="259" r:id="rId5"/>
    <p:sldId id="260" r:id="rId6"/>
    <p:sldId id="262" r:id="rId7"/>
    <p:sldId id="261" r:id="rId8"/>
    <p:sldId id="265" r:id="rId9"/>
    <p:sldId id="266" r:id="rId10"/>
    <p:sldId id="268" r:id="rId11"/>
    <p:sldId id="267" r:id="rId12"/>
    <p:sldId id="264" r:id="rId13"/>
    <p:sldId id="269" r:id="rId14"/>
    <p:sldId id="263" r:id="rId15"/>
  </p:sldIdLst>
  <p:sldSz cx="7559675" cy="104394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4660"/>
  </p:normalViewPr>
  <p:slideViewPr>
    <p:cSldViewPr snapToGrid="0">
      <p:cViewPr>
        <p:scale>
          <a:sx n="125" d="100"/>
          <a:sy n="125" d="100"/>
        </p:scale>
        <p:origin x="1169" y="-13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AE5F205-9F92-4364-BB27-9D702E108BBF}" type="datetimeFigureOut">
              <a:rPr lang="fr-FR" smtClean="0"/>
              <a:t>04/03/2024</a:t>
            </a:fld>
            <a:endParaRPr lang="fr-F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7C20D0-FD4E-4B22-A7D5-9269F0E6D6B2}" type="slidenum">
              <a:rPr lang="fr-FR" smtClean="0"/>
              <a:t>‹#›</a:t>
            </a:fld>
            <a:endParaRPr lang="fr-FR"/>
          </a:p>
        </p:txBody>
      </p:sp>
    </p:spTree>
    <p:extLst>
      <p:ext uri="{BB962C8B-B14F-4D97-AF65-F5344CB8AC3E}">
        <p14:creationId xmlns:p14="http://schemas.microsoft.com/office/powerpoint/2010/main" val="10644887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C332A08-707A-473B-ADC8-5287791CAEB0}" type="datetimeFigureOut">
              <a:rPr lang="fr-FR" smtClean="0"/>
              <a:t>04/03/2024</a:t>
            </a:fld>
            <a:endParaRPr lang="fr-FR"/>
          </a:p>
        </p:txBody>
      </p:sp>
      <p:sp>
        <p:nvSpPr>
          <p:cNvPr id="4" name="Slide Image Placeholder 3"/>
          <p:cNvSpPr>
            <a:spLocks noGrp="1" noRot="1" noChangeAspect="1"/>
          </p:cNvSpPr>
          <p:nvPr>
            <p:ph type="sldImg" idx="2"/>
          </p:nvPr>
        </p:nvSpPr>
        <p:spPr>
          <a:xfrm>
            <a:off x="2187575" y="1241425"/>
            <a:ext cx="242252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C245905-7532-46F0-9DC5-66613B72D477}" type="slidenum">
              <a:rPr lang="fr-FR" smtClean="0"/>
              <a:t>‹#›</a:t>
            </a:fld>
            <a:endParaRPr lang="fr-FR"/>
          </a:p>
        </p:txBody>
      </p:sp>
    </p:spTree>
    <p:extLst>
      <p:ext uri="{BB962C8B-B14F-4D97-AF65-F5344CB8AC3E}">
        <p14:creationId xmlns:p14="http://schemas.microsoft.com/office/powerpoint/2010/main" val="355308101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08486"/>
            <a:ext cx="6425724" cy="3634458"/>
          </a:xfrm>
        </p:spPr>
        <p:txBody>
          <a:bodyPr anchor="b"/>
          <a:lstStyle>
            <a:lvl1pPr algn="ctr">
              <a:defRPr sz="4960"/>
            </a:lvl1pPr>
          </a:lstStyle>
          <a:p>
            <a:r>
              <a:rPr lang="en-US" smtClean="0"/>
              <a:t>Click to edit Master title style</a:t>
            </a:r>
            <a:endParaRPr lang="en-US" dirty="0"/>
          </a:p>
        </p:txBody>
      </p:sp>
      <p:sp>
        <p:nvSpPr>
          <p:cNvPr id="3" name="Subtitle 2"/>
          <p:cNvSpPr>
            <a:spLocks noGrp="1"/>
          </p:cNvSpPr>
          <p:nvPr>
            <p:ph type="subTitle" idx="1"/>
          </p:nvPr>
        </p:nvSpPr>
        <p:spPr>
          <a:xfrm>
            <a:off x="944960" y="5483102"/>
            <a:ext cx="5669756" cy="2520438"/>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1E1380-0A9F-4603-AC58-48312EBC6535}" type="datetime1">
              <a:rPr lang="fr-FR" smtClean="0"/>
              <a:t>04/03/2024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17346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4037CB-0E7F-469C-88B1-D123E8603939}" type="datetime1">
              <a:rPr lang="fr-FR" smtClean="0"/>
              <a:t>04/03/2024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412909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55801"/>
            <a:ext cx="1630055" cy="884690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9728" y="555801"/>
            <a:ext cx="4795669" cy="884690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2A1EB2-D990-4833-B111-146775E1CC31}" type="datetime1">
              <a:rPr lang="fr-FR" smtClean="0"/>
              <a:t>04/03/2024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83919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F10974-6D1C-45EF-8B7C-1146761C3113}" type="datetime1">
              <a:rPr lang="fr-FR" smtClean="0"/>
              <a:t>04/03/2024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49953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02603"/>
            <a:ext cx="6520220" cy="4342500"/>
          </a:xfrm>
        </p:spPr>
        <p:txBody>
          <a:bodyPr anchor="b"/>
          <a:lstStyle>
            <a:lvl1pPr>
              <a:defRPr sz="4960"/>
            </a:lvl1pPr>
          </a:lstStyle>
          <a:p>
            <a:r>
              <a:rPr lang="en-US" smtClean="0"/>
              <a:t>Click to edit Master title style</a:t>
            </a:r>
            <a:endParaRPr lang="en-US" dirty="0"/>
          </a:p>
        </p:txBody>
      </p:sp>
      <p:sp>
        <p:nvSpPr>
          <p:cNvPr id="3" name="Text Placeholder 2"/>
          <p:cNvSpPr>
            <a:spLocks noGrp="1"/>
          </p:cNvSpPr>
          <p:nvPr>
            <p:ph type="body" idx="1"/>
          </p:nvPr>
        </p:nvSpPr>
        <p:spPr>
          <a:xfrm>
            <a:off x="515791" y="6986185"/>
            <a:ext cx="6520220" cy="2283618"/>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34148C-78CE-4850-A998-F6971A92BEF4}" type="datetime1">
              <a:rPr lang="fr-FR" smtClean="0"/>
              <a:t>04/03/2024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3120575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9728" y="2779007"/>
            <a:ext cx="3212862" cy="66237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27085" y="2779007"/>
            <a:ext cx="3212862" cy="66237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A58252-3290-48A4-A576-B3A8002083B4}" type="datetime1">
              <a:rPr lang="fr-FR" smtClean="0"/>
              <a:t>04/03/2024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3291928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55804"/>
            <a:ext cx="6520220" cy="201780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20713" y="2559104"/>
            <a:ext cx="3198096" cy="1254177"/>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smtClean="0"/>
              <a:t>Edit Master text styles</a:t>
            </a:r>
          </a:p>
        </p:txBody>
      </p:sp>
      <p:sp>
        <p:nvSpPr>
          <p:cNvPr id="4" name="Content Placeholder 3"/>
          <p:cNvSpPr>
            <a:spLocks noGrp="1"/>
          </p:cNvSpPr>
          <p:nvPr>
            <p:ph sz="half" idx="2"/>
          </p:nvPr>
        </p:nvSpPr>
        <p:spPr>
          <a:xfrm>
            <a:off x="520713" y="3813281"/>
            <a:ext cx="3198096" cy="56087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27086" y="2559104"/>
            <a:ext cx="3213847" cy="1254177"/>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smtClean="0"/>
              <a:t>Edit Master text styles</a:t>
            </a:r>
          </a:p>
        </p:txBody>
      </p:sp>
      <p:sp>
        <p:nvSpPr>
          <p:cNvPr id="6" name="Content Placeholder 5"/>
          <p:cNvSpPr>
            <a:spLocks noGrp="1"/>
          </p:cNvSpPr>
          <p:nvPr>
            <p:ph sz="quarter" idx="4"/>
          </p:nvPr>
        </p:nvSpPr>
        <p:spPr>
          <a:xfrm>
            <a:off x="3827086" y="3813281"/>
            <a:ext cx="3213847" cy="56087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63FD95-DAEC-49B9-9CCA-F99951CC24FD}" type="datetime1">
              <a:rPr lang="fr-FR" smtClean="0"/>
              <a:t>04/03/2024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177550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30231E-2C9B-4553-AE68-92D0775C6EAD}" type="datetime1">
              <a:rPr lang="fr-FR" smtClean="0"/>
              <a:t>04/03/2024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553194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EB4C5-B870-4D86-A828-1FA41441279D}" type="datetime1">
              <a:rPr lang="fr-FR" smtClean="0"/>
              <a:t>04/03/2024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903203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695960"/>
            <a:ext cx="2438192" cy="2435860"/>
          </a:xfrm>
        </p:spPr>
        <p:txBody>
          <a:bodyPr anchor="b"/>
          <a:lstStyle>
            <a:lvl1pPr>
              <a:defRPr sz="2645"/>
            </a:lvl1pPr>
          </a:lstStyle>
          <a:p>
            <a:r>
              <a:rPr lang="en-US" smtClean="0"/>
              <a:t>Click to edit Master title style</a:t>
            </a:r>
            <a:endParaRPr lang="en-US" dirty="0"/>
          </a:p>
        </p:txBody>
      </p:sp>
      <p:sp>
        <p:nvSpPr>
          <p:cNvPr id="3" name="Content Placeholder 2"/>
          <p:cNvSpPr>
            <a:spLocks noGrp="1"/>
          </p:cNvSpPr>
          <p:nvPr>
            <p:ph idx="1"/>
          </p:nvPr>
        </p:nvSpPr>
        <p:spPr>
          <a:xfrm>
            <a:off x="3213847" y="1503083"/>
            <a:ext cx="3827085" cy="7418740"/>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20712" y="3131820"/>
            <a:ext cx="2438192" cy="5802084"/>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smtClean="0"/>
              <a:t>Edit Master text styles</a:t>
            </a:r>
          </a:p>
        </p:txBody>
      </p:sp>
      <p:sp>
        <p:nvSpPr>
          <p:cNvPr id="5" name="Date Placeholder 4"/>
          <p:cNvSpPr>
            <a:spLocks noGrp="1"/>
          </p:cNvSpPr>
          <p:nvPr>
            <p:ph type="dt" sz="half" idx="10"/>
          </p:nvPr>
        </p:nvSpPr>
        <p:spPr/>
        <p:txBody>
          <a:bodyPr/>
          <a:lstStyle/>
          <a:p>
            <a:fld id="{63297613-6D7C-4E8C-9830-EE061053635D}" type="datetime1">
              <a:rPr lang="fr-FR" smtClean="0"/>
              <a:t>04/03/2024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403059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695960"/>
            <a:ext cx="2438192" cy="2435860"/>
          </a:xfrm>
        </p:spPr>
        <p:txBody>
          <a:bodyPr anchor="b"/>
          <a:lstStyle>
            <a:lvl1pPr>
              <a:defRPr sz="264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213847" y="1503083"/>
            <a:ext cx="3827085" cy="7418740"/>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smtClean="0"/>
              <a:t>Click icon to add picture</a:t>
            </a:r>
            <a:endParaRPr lang="en-US" dirty="0"/>
          </a:p>
        </p:txBody>
      </p:sp>
      <p:sp>
        <p:nvSpPr>
          <p:cNvPr id="4" name="Text Placeholder 3"/>
          <p:cNvSpPr>
            <a:spLocks noGrp="1"/>
          </p:cNvSpPr>
          <p:nvPr>
            <p:ph type="body" sz="half" idx="2"/>
          </p:nvPr>
        </p:nvSpPr>
        <p:spPr>
          <a:xfrm>
            <a:off x="520712" y="3131820"/>
            <a:ext cx="2438192" cy="5802084"/>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smtClean="0"/>
              <a:t>Edit Master text styles</a:t>
            </a:r>
          </a:p>
        </p:txBody>
      </p:sp>
      <p:sp>
        <p:nvSpPr>
          <p:cNvPr id="5" name="Date Placeholder 4"/>
          <p:cNvSpPr>
            <a:spLocks noGrp="1"/>
          </p:cNvSpPr>
          <p:nvPr>
            <p:ph type="dt" sz="half" idx="10"/>
          </p:nvPr>
        </p:nvSpPr>
        <p:spPr/>
        <p:txBody>
          <a:bodyPr/>
          <a:lstStyle/>
          <a:p>
            <a:fld id="{F30F028D-09CB-4438-BB93-EB757F0DDC34}" type="datetime1">
              <a:rPr lang="fr-FR" smtClean="0"/>
              <a:t>04/03/2024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30968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55804"/>
            <a:ext cx="6520220" cy="201780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9728" y="2779007"/>
            <a:ext cx="6520220" cy="662370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9728" y="9675780"/>
            <a:ext cx="1700927" cy="555801"/>
          </a:xfrm>
          <a:prstGeom prst="rect">
            <a:avLst/>
          </a:prstGeom>
        </p:spPr>
        <p:txBody>
          <a:bodyPr vert="horz" lIns="91440" tIns="45720" rIns="91440" bIns="45720" rtlCol="0" anchor="ctr"/>
          <a:lstStyle>
            <a:lvl1pPr algn="l">
              <a:defRPr sz="992">
                <a:solidFill>
                  <a:schemeClr val="tx1">
                    <a:tint val="75000"/>
                  </a:schemeClr>
                </a:solidFill>
              </a:defRPr>
            </a:lvl1pPr>
          </a:lstStyle>
          <a:p>
            <a:fld id="{6D0102F8-A850-419B-B4A6-EBE3511B74F6}" type="datetime1">
              <a:rPr lang="fr-FR" smtClean="0"/>
              <a:t>04/03/2024</a:t>
            </a:fld>
            <a:endParaRPr lang="fr-FR"/>
          </a:p>
        </p:txBody>
      </p:sp>
      <p:sp>
        <p:nvSpPr>
          <p:cNvPr id="5" name="Footer Placeholder 4"/>
          <p:cNvSpPr>
            <a:spLocks noGrp="1"/>
          </p:cNvSpPr>
          <p:nvPr>
            <p:ph type="ftr" sz="quarter" idx="3"/>
          </p:nvPr>
        </p:nvSpPr>
        <p:spPr>
          <a:xfrm>
            <a:off x="2504143" y="9675780"/>
            <a:ext cx="2551390" cy="555801"/>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675780"/>
            <a:ext cx="1700927" cy="555801"/>
          </a:xfrm>
          <a:prstGeom prst="rect">
            <a:avLst/>
          </a:prstGeom>
        </p:spPr>
        <p:txBody>
          <a:bodyPr vert="horz" lIns="91440" tIns="45720" rIns="91440" bIns="45720" rtlCol="0" anchor="ctr"/>
          <a:lstStyle>
            <a:lvl1pPr algn="r">
              <a:defRPr sz="992">
                <a:solidFill>
                  <a:schemeClr val="tx1">
                    <a:tint val="75000"/>
                  </a:schemeClr>
                </a:solidFill>
              </a:defRPr>
            </a:lvl1pPr>
          </a:lstStyle>
          <a:p>
            <a:fld id="{7BD0401B-1ABD-4809-85CC-EE844AFDB754}" type="slidenum">
              <a:rPr lang="fr-FR" smtClean="0"/>
              <a:t>‹#›</a:t>
            </a:fld>
            <a:endParaRPr lang="fr-FR"/>
          </a:p>
        </p:txBody>
      </p:sp>
    </p:spTree>
    <p:extLst>
      <p:ext uri="{BB962C8B-B14F-4D97-AF65-F5344CB8AC3E}">
        <p14:creationId xmlns:p14="http://schemas.microsoft.com/office/powerpoint/2010/main" val="113466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56612739"/>
              </p:ext>
            </p:extLst>
          </p:nvPr>
        </p:nvGraphicFramePr>
        <p:xfrm>
          <a:off x="222190" y="1010067"/>
          <a:ext cx="7135740" cy="4105051"/>
        </p:xfrm>
        <a:graphic>
          <a:graphicData uri="http://schemas.openxmlformats.org/drawingml/2006/table">
            <a:tbl>
              <a:tblPr firstRow="1" bandRow="1">
                <a:tableStyleId>{7E9639D4-E3E2-4D34-9284-5A2195B3D0D7}</a:tableStyleId>
              </a:tblPr>
              <a:tblGrid>
                <a:gridCol w="2269397">
                  <a:extLst>
                    <a:ext uri="{9D8B030D-6E8A-4147-A177-3AD203B41FA5}">
                      <a16:colId xmlns:a16="http://schemas.microsoft.com/office/drawing/2014/main" val="2698061447"/>
                    </a:ext>
                  </a:extLst>
                </a:gridCol>
                <a:gridCol w="1242213">
                  <a:extLst>
                    <a:ext uri="{9D8B030D-6E8A-4147-A177-3AD203B41FA5}">
                      <a16:colId xmlns:a16="http://schemas.microsoft.com/office/drawing/2014/main" val="3267629834"/>
                    </a:ext>
                  </a:extLst>
                </a:gridCol>
                <a:gridCol w="3624130">
                  <a:extLst>
                    <a:ext uri="{9D8B030D-6E8A-4147-A177-3AD203B41FA5}">
                      <a16:colId xmlns:a16="http://schemas.microsoft.com/office/drawing/2014/main" val="2123643010"/>
                    </a:ext>
                  </a:extLst>
                </a:gridCol>
              </a:tblGrid>
              <a:tr h="487075">
                <a:tc>
                  <a:txBody>
                    <a:bodyPr/>
                    <a:lstStyle/>
                    <a:p>
                      <a:pPr algn="ctr"/>
                      <a:r>
                        <a:rPr lang="fr-FR" sz="1400" dirty="0" smtClean="0"/>
                        <a:t>Etre Capable de : </a:t>
                      </a:r>
                      <a:endParaRPr lang="fr-FR" sz="1400" dirty="0"/>
                    </a:p>
                  </a:txBody>
                  <a:tcPr marL="139192" marR="139192" marT="69596" marB="695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smtClean="0"/>
                        <a:t>Compétence</a:t>
                      </a:r>
                      <a:endParaRPr lang="fr-FR" sz="1400" dirty="0"/>
                    </a:p>
                  </a:txBody>
                  <a:tcPr marL="139192" marR="139192" marT="69596" marB="695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smtClean="0"/>
                        <a:t>Quand</a:t>
                      </a:r>
                      <a:endParaRPr lang="fr-FR" sz="1400" dirty="0"/>
                    </a:p>
                  </a:txBody>
                  <a:tcPr marL="139192" marR="139192" marT="69596" marB="695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2006578"/>
                  </a:ext>
                </a:extLst>
              </a:tr>
              <a:tr h="1331516">
                <a:tc>
                  <a:txBody>
                    <a:bodyPr/>
                    <a:lstStyle/>
                    <a:p>
                      <a:pPr algn="l"/>
                      <a:r>
                        <a:rPr lang="fr-FR" sz="1400" u="none" strike="noStrike" kern="1200" baseline="0" dirty="0" smtClean="0"/>
                        <a:t>Comparer les performances</a:t>
                      </a:r>
                    </a:p>
                    <a:p>
                      <a:pPr algn="l"/>
                      <a:r>
                        <a:rPr lang="fr-FR" sz="1400" u="none" strike="noStrike" kern="1200" baseline="0" dirty="0" smtClean="0"/>
                        <a:t>techniques sur le plan :</a:t>
                      </a:r>
                    </a:p>
                    <a:p>
                      <a:pPr algn="l"/>
                      <a:r>
                        <a:rPr lang="fr-FR" sz="1400" u="none" strike="noStrike" kern="1200" baseline="0" dirty="0" smtClean="0"/>
                        <a:t>• esthétique</a:t>
                      </a:r>
                    </a:p>
                    <a:p>
                      <a:pPr algn="l"/>
                      <a:r>
                        <a:rPr lang="fr-FR" sz="1400" u="none" strike="noStrike" kern="1200" baseline="0" dirty="0" smtClean="0"/>
                        <a:t>• technologique</a:t>
                      </a:r>
                    </a:p>
                    <a:p>
                      <a:pPr algn="l"/>
                      <a:r>
                        <a:rPr lang="fr-FR" sz="1400" u="none" strike="noStrike" kern="1200" baseline="0" dirty="0" smtClean="0"/>
                        <a:t>• ergonomique</a:t>
                      </a:r>
                    </a:p>
                    <a:p>
                      <a:pPr algn="l"/>
                      <a:r>
                        <a:rPr lang="fr-FR" sz="1400" u="none" strike="noStrike" kern="1200" baseline="0" dirty="0" smtClean="0"/>
                        <a:t>• économique</a:t>
                      </a:r>
                      <a:endParaRPr lang="fr-FR" sz="1400" dirty="0"/>
                    </a:p>
                  </a:txBody>
                  <a:tcPr marL="139192" marR="139192" marT="69596" marB="695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smtClean="0"/>
                        <a:t>C2.12</a:t>
                      </a:r>
                      <a:endParaRPr lang="fr-FR" sz="1400" dirty="0"/>
                    </a:p>
                  </a:txBody>
                  <a:tcPr marL="139192" marR="139192" marT="69596" marB="69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400" dirty="0" smtClean="0"/>
                        <a:t>Lors</a:t>
                      </a:r>
                      <a:r>
                        <a:rPr lang="fr-FR" sz="1400" baseline="0" dirty="0" smtClean="0"/>
                        <a:t> du t</a:t>
                      </a:r>
                      <a:r>
                        <a:rPr lang="fr-FR" sz="1400" dirty="0" smtClean="0"/>
                        <a:t>raçage</a:t>
                      </a:r>
                      <a:r>
                        <a:rPr lang="fr-FR" sz="1400" baseline="0" dirty="0" smtClean="0"/>
                        <a:t> du balancement des marches, lors du calcul de la loi blondel (choix de la hauteur des marches et de distance entre les nez de marches)</a:t>
                      </a:r>
                      <a:endParaRPr lang="fr-FR" sz="1400" dirty="0"/>
                    </a:p>
                  </a:txBody>
                  <a:tcPr marL="139192" marR="139192" marT="69596" marB="69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4305573"/>
                  </a:ext>
                </a:extLst>
              </a:tr>
              <a:tr h="529839">
                <a:tc>
                  <a:txBody>
                    <a:bodyPr/>
                    <a:lstStyle/>
                    <a:p>
                      <a:r>
                        <a:rPr lang="fr-FR" sz="1400" u="none" strike="noStrike" kern="1200" baseline="0" dirty="0" smtClean="0"/>
                        <a:t>Justifier les choix et/ou les</a:t>
                      </a:r>
                    </a:p>
                    <a:p>
                      <a:r>
                        <a:rPr lang="fr-FR" sz="1400" u="none" strike="noStrike" kern="1200" baseline="0" dirty="0" smtClean="0"/>
                        <a:t>solutions techniques</a:t>
                      </a:r>
                      <a:endParaRPr lang="fr-FR" sz="1400" dirty="0"/>
                    </a:p>
                  </a:txBody>
                  <a:tcPr marL="139192" marR="139192" marT="69596" marB="695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smtClean="0"/>
                        <a:t>C.14</a:t>
                      </a:r>
                      <a:endParaRPr lang="fr-FR" sz="1400" dirty="0"/>
                    </a:p>
                  </a:txBody>
                  <a:tcPr marL="139192" marR="139192" marT="69596" marB="69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dirty="0" smtClean="0"/>
                        <a:t>Lors du calcul de la</a:t>
                      </a:r>
                      <a:r>
                        <a:rPr lang="fr-FR" sz="1400" baseline="0" dirty="0" smtClean="0"/>
                        <a:t> hauteur des marches et du giron</a:t>
                      </a:r>
                    </a:p>
                    <a:p>
                      <a:r>
                        <a:rPr lang="fr-FR" sz="1400" baseline="0" dirty="0" smtClean="0"/>
                        <a:t>Lors du choix du balancement</a:t>
                      </a:r>
                      <a:endParaRPr lang="fr-FR" sz="1400" dirty="0"/>
                    </a:p>
                  </a:txBody>
                  <a:tcPr marL="139192" marR="139192" marT="69596" marB="69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7701477"/>
                  </a:ext>
                </a:extLst>
              </a:tr>
              <a:tr h="1008404">
                <a:tc>
                  <a:txBody>
                    <a:bodyPr/>
                    <a:lstStyle/>
                    <a:p>
                      <a:r>
                        <a:rPr lang="fr-FR" sz="1400" u="none" strike="noStrike" kern="1200" baseline="0" dirty="0" smtClean="0"/>
                        <a:t>Représenter et réaliser sous</a:t>
                      </a:r>
                    </a:p>
                    <a:p>
                      <a:r>
                        <a:rPr lang="fr-FR" sz="1400" u="none" strike="noStrike" kern="1200" baseline="0" dirty="0" smtClean="0"/>
                        <a:t>forme papier ou</a:t>
                      </a:r>
                    </a:p>
                    <a:p>
                      <a:r>
                        <a:rPr lang="fr-FR" sz="1400" u="none" strike="noStrike" kern="1200" baseline="0" dirty="0" smtClean="0"/>
                        <a:t>informatisée et autres</a:t>
                      </a:r>
                    </a:p>
                    <a:p>
                      <a:r>
                        <a:rPr lang="fr-FR" sz="1400" u="none" strike="noStrike" kern="1200" baseline="0" dirty="0" smtClean="0"/>
                        <a:t>supports</a:t>
                      </a:r>
                      <a:endParaRPr lang="fr-FR" sz="1400" dirty="0"/>
                    </a:p>
                  </a:txBody>
                  <a:tcPr marL="139192" marR="139192" marT="69596" marB="695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smtClean="0"/>
                        <a:t>C2.21</a:t>
                      </a:r>
                      <a:endParaRPr lang="fr-FR" sz="1400" dirty="0"/>
                    </a:p>
                  </a:txBody>
                  <a:tcPr marL="139192" marR="139192" marT="69596" marB="69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dirty="0" smtClean="0"/>
                        <a:t>Réalisation du plan de l’escalier à plat,</a:t>
                      </a:r>
                      <a:r>
                        <a:rPr lang="fr-FR" sz="1400" baseline="0" dirty="0" smtClean="0"/>
                        <a:t> vue de haut</a:t>
                      </a:r>
                      <a:r>
                        <a:rPr lang="fr-FR" sz="1400" dirty="0" smtClean="0"/>
                        <a:t> (sur papier)</a:t>
                      </a:r>
                      <a:endParaRPr lang="fr-FR" sz="1400" dirty="0"/>
                    </a:p>
                  </a:txBody>
                  <a:tcPr marL="139192" marR="139192" marT="69596" marB="695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4655070"/>
                  </a:ext>
                </a:extLst>
              </a:tr>
            </a:tbl>
          </a:graphicData>
        </a:graphic>
      </p:graphicFrame>
      <p:sp>
        <p:nvSpPr>
          <p:cNvPr id="5" name="TextBox 4"/>
          <p:cNvSpPr txBox="1"/>
          <p:nvPr/>
        </p:nvSpPr>
        <p:spPr>
          <a:xfrm>
            <a:off x="222189" y="267137"/>
            <a:ext cx="7135741" cy="461665"/>
          </a:xfrm>
          <a:prstGeom prst="rect">
            <a:avLst/>
          </a:prstGeom>
          <a:effectLst>
            <a:glow rad="2286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smtClean="0"/>
              <a:t>Progression : Les </a:t>
            </a:r>
            <a:r>
              <a:rPr lang="fr-FR" sz="2400" dirty="0"/>
              <a:t>escaliers </a:t>
            </a:r>
          </a:p>
        </p:txBody>
      </p:sp>
    </p:spTree>
    <p:extLst>
      <p:ext uri="{BB962C8B-B14F-4D97-AF65-F5344CB8AC3E}">
        <p14:creationId xmlns:p14="http://schemas.microsoft.com/office/powerpoint/2010/main" val="930538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5897" y="897069"/>
            <a:ext cx="4552249" cy="5909310"/>
          </a:xfrm>
          <a:prstGeom prst="rect">
            <a:avLst/>
          </a:prstGeom>
          <a:noFill/>
        </p:spPr>
        <p:txBody>
          <a:bodyPr wrap="square" numCol="1" rtlCol="0">
            <a:spAutoFit/>
          </a:bodyPr>
          <a:lstStyle/>
          <a:p>
            <a:r>
              <a:rPr lang="fr-FR" sz="1400" b="1" dirty="0" smtClean="0"/>
              <a:t>Le balancement des marches :</a:t>
            </a:r>
          </a:p>
          <a:p>
            <a:r>
              <a:rPr lang="fr-FR" sz="1400" dirty="0" smtClean="0"/>
              <a:t>Il existe différents types de balancement des marches. Nous verrons deux exemples : </a:t>
            </a:r>
          </a:p>
          <a:p>
            <a:endParaRPr lang="fr-FR" sz="1400" dirty="0"/>
          </a:p>
          <a:p>
            <a:pPr marL="285750" indent="-285750">
              <a:buFont typeface="Arial" panose="020B0604020202020204" pitchFamily="34" charset="0"/>
              <a:buChar char="•"/>
            </a:pPr>
            <a:r>
              <a:rPr lang="fr-FR" sz="1400" b="1" dirty="0" smtClean="0"/>
              <a:t>Le balancement à l’œil : </a:t>
            </a:r>
          </a:p>
          <a:p>
            <a:r>
              <a:rPr lang="fr-FR" sz="1400" dirty="0" smtClean="0"/>
              <a:t>Méthode</a:t>
            </a:r>
            <a:r>
              <a:rPr lang="fr-FR" sz="1400" dirty="0"/>
              <a:t>, dont le principe </a:t>
            </a:r>
            <a:r>
              <a:rPr lang="fr-FR" sz="1400" dirty="0" smtClean="0"/>
              <a:t>consiste à </a:t>
            </a:r>
            <a:r>
              <a:rPr lang="fr-FR" sz="1400" dirty="0"/>
              <a:t>visualiser le mieux possible </a:t>
            </a:r>
            <a:r>
              <a:rPr lang="fr-FR" sz="1400" dirty="0" smtClean="0"/>
              <a:t>les nez </a:t>
            </a:r>
            <a:r>
              <a:rPr lang="fr-FR" sz="1400" dirty="0"/>
              <a:t>de marches sur l'épure à </a:t>
            </a:r>
            <a:r>
              <a:rPr lang="fr-FR" sz="1400" dirty="0" smtClean="0"/>
              <a:t>I 'aide de minces </a:t>
            </a:r>
            <a:r>
              <a:rPr lang="fr-FR" sz="1400" dirty="0"/>
              <a:t>bandes de bois réparties à </a:t>
            </a:r>
            <a:r>
              <a:rPr lang="fr-FR" sz="1400" dirty="0" smtClean="0"/>
              <a:t>l'œil, peut </a:t>
            </a:r>
            <a:r>
              <a:rPr lang="fr-FR" sz="1400" dirty="0"/>
              <a:t>paraître arbitraire et approximative</a:t>
            </a:r>
            <a:r>
              <a:rPr lang="fr-FR" sz="1400" dirty="0" smtClean="0"/>
              <a:t>.</a:t>
            </a:r>
          </a:p>
          <a:p>
            <a:endParaRPr lang="fr-FR" sz="1400" dirty="0"/>
          </a:p>
          <a:p>
            <a:pPr marL="285750" indent="-285750">
              <a:buFont typeface="Arial" panose="020B0604020202020204" pitchFamily="34" charset="0"/>
              <a:buChar char="•"/>
            </a:pPr>
            <a:r>
              <a:rPr lang="fr-FR" sz="1400" b="1" dirty="0"/>
              <a:t> </a:t>
            </a:r>
            <a:r>
              <a:rPr lang="fr-FR" sz="1400" b="1" dirty="0" smtClean="0"/>
              <a:t>La méthode des herses :</a:t>
            </a:r>
          </a:p>
          <a:p>
            <a:r>
              <a:rPr lang="fr-FR" sz="1400" dirty="0" smtClean="0"/>
              <a:t>Cette méthode peut être réalisée de plusieurs façons. Dans l’exemple ci-dessous : Apres avoir défini la foulée, les girons et nos marches droites (comme dans le plan 1)</a:t>
            </a:r>
          </a:p>
          <a:p>
            <a:r>
              <a:rPr lang="fr-FR" sz="1400" dirty="0" smtClean="0"/>
              <a:t>   	On trace un segment [AB] (équivalent à la distance entre la dernière marche droite et au point d’intersection de l’escalier) et une droite perpendiculaire où l’on reporte nos girons (la droite [AE] sur le plan 2). </a:t>
            </a:r>
          </a:p>
          <a:p>
            <a:r>
              <a:rPr lang="fr-FR" sz="1400" dirty="0" smtClean="0"/>
              <a:t>  	En traçant un arc de cercle de diamètre [AB] on obtient B’. En reliant au point B l’ensemble des girons on obtient les sections de droite [AB’] à reporter sur le limon.</a:t>
            </a:r>
          </a:p>
          <a:p>
            <a:r>
              <a:rPr lang="fr-FR" sz="1400" dirty="0" smtClean="0"/>
              <a:t>	Lorsqu’on relie les sections de droite obtenue sur le limon de l’escalier ont obtient le dessin sur le plan 3 et donc le balancement de nos marches.</a:t>
            </a:r>
          </a:p>
          <a:p>
            <a:endParaRPr lang="fr-FR" sz="1400" dirty="0" smtClean="0"/>
          </a:p>
          <a:p>
            <a:r>
              <a:rPr lang="fr-FR" sz="1400" b="1" dirty="0" smtClean="0"/>
              <a:t>Note : </a:t>
            </a:r>
            <a:r>
              <a:rPr lang="fr-FR" sz="1400" dirty="0" smtClean="0"/>
              <a:t>On appelle les segments de la droite [AB’] des collets (les petits cotés d’une marche balancée)</a:t>
            </a:r>
            <a:endParaRPr lang="fr-FR" sz="1400" dirty="0"/>
          </a:p>
        </p:txBody>
      </p:sp>
      <p:sp>
        <p:nvSpPr>
          <p:cNvPr id="24" name="TextBox 23"/>
          <p:cNvSpPr txBox="1"/>
          <p:nvPr/>
        </p:nvSpPr>
        <p:spPr>
          <a:xfrm>
            <a:off x="201684" y="263870"/>
            <a:ext cx="7135741" cy="461665"/>
          </a:xfrm>
          <a:prstGeom prst="rect">
            <a:avLst/>
          </a:prstGeom>
          <a:effectLst>
            <a:glow rad="2286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smtClean="0"/>
              <a:t>Les différents types de balancement </a:t>
            </a:r>
            <a:endParaRPr lang="fr-FR" sz="2400" dirty="0"/>
          </a:p>
        </p:txBody>
      </p:sp>
      <p:pic>
        <p:nvPicPr>
          <p:cNvPr id="8" name="Picture 7"/>
          <p:cNvPicPr>
            <a:picLocks noChangeAspect="1"/>
          </p:cNvPicPr>
          <p:nvPr/>
        </p:nvPicPr>
        <p:blipFill rotWithShape="1">
          <a:blip r:embed="rId2"/>
          <a:srcRect b="6632"/>
          <a:stretch/>
        </p:blipFill>
        <p:spPr>
          <a:xfrm>
            <a:off x="690179" y="6886514"/>
            <a:ext cx="6158750" cy="3166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3"/>
          <a:stretch>
            <a:fillRect/>
          </a:stretch>
        </p:blipFill>
        <p:spPr>
          <a:xfrm>
            <a:off x="4960892" y="1640329"/>
            <a:ext cx="2142212" cy="48692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3" name="Rectangle 32"/>
          <p:cNvSpPr/>
          <p:nvPr/>
        </p:nvSpPr>
        <p:spPr>
          <a:xfrm>
            <a:off x="5229177" y="10000706"/>
            <a:ext cx="1756723" cy="23970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solidFill>
                  <a:schemeClr val="bg1">
                    <a:lumMod val="50000"/>
                  </a:schemeClr>
                </a:solidFill>
              </a:rPr>
              <a:t>B</a:t>
            </a:r>
            <a:r>
              <a:rPr lang="fr-FR" sz="1200" dirty="0" smtClean="0">
                <a:solidFill>
                  <a:schemeClr val="bg1">
                    <a:lumMod val="50000"/>
                  </a:schemeClr>
                </a:solidFill>
              </a:rPr>
              <a:t>alancement avec herses</a:t>
            </a:r>
            <a:endParaRPr lang="fr-FR" sz="1200" dirty="0">
              <a:solidFill>
                <a:schemeClr val="bg1">
                  <a:lumMod val="50000"/>
                </a:schemeClr>
              </a:solidFill>
            </a:endParaRPr>
          </a:p>
        </p:txBody>
      </p:sp>
      <p:sp>
        <p:nvSpPr>
          <p:cNvPr id="23" name="Rectangle 22"/>
          <p:cNvSpPr/>
          <p:nvPr/>
        </p:nvSpPr>
        <p:spPr>
          <a:xfrm>
            <a:off x="5153636" y="1432513"/>
            <a:ext cx="1756723" cy="23970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smtClean="0">
                <a:solidFill>
                  <a:schemeClr val="bg1">
                    <a:lumMod val="50000"/>
                  </a:schemeClr>
                </a:solidFill>
              </a:rPr>
              <a:t>Balancement à l’</a:t>
            </a:r>
            <a:r>
              <a:rPr lang="fr-FR" sz="1200" dirty="0" err="1" smtClean="0">
                <a:solidFill>
                  <a:schemeClr val="bg1">
                    <a:lumMod val="50000"/>
                  </a:schemeClr>
                </a:solidFill>
              </a:rPr>
              <a:t>oeil</a:t>
            </a:r>
            <a:endParaRPr lang="fr-FR" sz="1200" dirty="0">
              <a:solidFill>
                <a:schemeClr val="bg1">
                  <a:lumMod val="50000"/>
                </a:schemeClr>
              </a:solidFill>
            </a:endParaRPr>
          </a:p>
        </p:txBody>
      </p:sp>
      <p:sp>
        <p:nvSpPr>
          <p:cNvPr id="15" name="Oval 14"/>
          <p:cNvSpPr/>
          <p:nvPr/>
        </p:nvSpPr>
        <p:spPr>
          <a:xfrm>
            <a:off x="1268186" y="6723205"/>
            <a:ext cx="315686" cy="32661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1</a:t>
            </a:r>
            <a:endParaRPr lang="fr-FR" dirty="0"/>
          </a:p>
        </p:txBody>
      </p:sp>
      <p:sp>
        <p:nvSpPr>
          <p:cNvPr id="27" name="Oval 26"/>
          <p:cNvSpPr/>
          <p:nvPr/>
        </p:nvSpPr>
        <p:spPr>
          <a:xfrm>
            <a:off x="2558809" y="9957248"/>
            <a:ext cx="315686" cy="32661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2</a:t>
            </a:r>
            <a:endParaRPr lang="fr-FR" dirty="0"/>
          </a:p>
        </p:txBody>
      </p:sp>
      <p:sp>
        <p:nvSpPr>
          <p:cNvPr id="28" name="Oval 27"/>
          <p:cNvSpPr/>
          <p:nvPr/>
        </p:nvSpPr>
        <p:spPr>
          <a:xfrm>
            <a:off x="5874154" y="6729306"/>
            <a:ext cx="315686" cy="32661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3</a:t>
            </a:r>
            <a:endParaRPr lang="fr-FR" dirty="0"/>
          </a:p>
        </p:txBody>
      </p:sp>
    </p:spTree>
    <p:extLst>
      <p:ext uri="{BB962C8B-B14F-4D97-AF65-F5344CB8AC3E}">
        <p14:creationId xmlns:p14="http://schemas.microsoft.com/office/powerpoint/2010/main" val="3789337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6163" y="863140"/>
            <a:ext cx="3269235" cy="1646605"/>
          </a:xfrm>
          <a:prstGeom prst="rect">
            <a:avLst/>
          </a:prstGeom>
          <a:noFill/>
        </p:spPr>
        <p:txBody>
          <a:bodyPr wrap="square" numCol="1" rtlCol="0">
            <a:spAutoFit/>
          </a:bodyPr>
          <a:lstStyle/>
          <a:p>
            <a:r>
              <a:rPr lang="fr-FR" sz="1400" b="1" dirty="0" smtClean="0"/>
              <a:t>Prise de cotes  sur chantier :</a:t>
            </a:r>
          </a:p>
          <a:p>
            <a:endParaRPr lang="fr-FR" sz="1400" b="1" dirty="0" smtClean="0"/>
          </a:p>
          <a:p>
            <a:r>
              <a:rPr lang="fr-FR" sz="1400" b="1" dirty="0" smtClean="0"/>
              <a:t>A. Déterminer la hauteur </a:t>
            </a:r>
            <a:r>
              <a:rPr lang="fr-FR" sz="1400" dirty="0" smtClean="0"/>
              <a:t>de l’escalier.</a:t>
            </a:r>
          </a:p>
          <a:p>
            <a:r>
              <a:rPr lang="fr-FR" sz="1400" dirty="0" smtClean="0"/>
              <a:t> (du sol au plancher )</a:t>
            </a:r>
            <a:endParaRPr lang="fr-FR" sz="1400" dirty="0"/>
          </a:p>
          <a:p>
            <a:r>
              <a:rPr lang="fr-FR" sz="1400" b="1" dirty="0" smtClean="0"/>
              <a:t>B. Déterminer l’étendue </a:t>
            </a:r>
            <a:r>
              <a:rPr lang="fr-FR" sz="1400" dirty="0" smtClean="0"/>
              <a:t>(le reculement) disponible</a:t>
            </a:r>
          </a:p>
          <a:p>
            <a:r>
              <a:rPr lang="fr-FR" sz="1400" b="1" dirty="0" smtClean="0"/>
              <a:t>C. Déterminer la largeur </a:t>
            </a:r>
            <a:r>
              <a:rPr lang="fr-FR" sz="1400" dirty="0" smtClean="0"/>
              <a:t>disponible </a:t>
            </a:r>
            <a:endParaRPr lang="fr-FR" sz="1400" dirty="0"/>
          </a:p>
        </p:txBody>
      </p:sp>
      <p:sp>
        <p:nvSpPr>
          <p:cNvPr id="9" name="TextBox 8"/>
          <p:cNvSpPr txBox="1"/>
          <p:nvPr/>
        </p:nvSpPr>
        <p:spPr>
          <a:xfrm>
            <a:off x="3605397" y="863140"/>
            <a:ext cx="3618363" cy="6340197"/>
          </a:xfrm>
          <a:prstGeom prst="rect">
            <a:avLst/>
          </a:prstGeom>
          <a:noFill/>
        </p:spPr>
        <p:txBody>
          <a:bodyPr wrap="square" numCol="1" rtlCol="0">
            <a:spAutoFit/>
          </a:bodyPr>
          <a:lstStyle/>
          <a:p>
            <a:r>
              <a:rPr lang="fr-FR" sz="1400" b="1" dirty="0" smtClean="0"/>
              <a:t>Calcul et traçage sur le plan :</a:t>
            </a:r>
          </a:p>
          <a:p>
            <a:endParaRPr lang="fr-FR" sz="1400" b="1" dirty="0" smtClean="0"/>
          </a:p>
          <a:p>
            <a:r>
              <a:rPr lang="fr-FR" sz="1400" dirty="0" smtClean="0"/>
              <a:t>Pour un escalier d’une hauteur sol au plancher de 2150 mm, une marche palière de 100 mm </a:t>
            </a:r>
            <a:r>
              <a:rPr lang="fr-FR" sz="1400" dirty="0"/>
              <a:t>et une distance entre le dernier nez de marche et la fin du limon de 30 mm</a:t>
            </a:r>
          </a:p>
          <a:p>
            <a:r>
              <a:rPr lang="fr-FR" sz="1400" b="1" dirty="0" smtClean="0"/>
              <a:t>1. Le nombre de marches :</a:t>
            </a:r>
          </a:p>
          <a:p>
            <a:r>
              <a:rPr lang="fr-FR" sz="1400" dirty="0" smtClean="0"/>
              <a:t>…………………………………………………………………………</a:t>
            </a:r>
          </a:p>
          <a:p>
            <a:r>
              <a:rPr lang="fr-FR" sz="1400" dirty="0"/>
              <a:t>…………………………………………………………………………</a:t>
            </a:r>
            <a:endParaRPr lang="fr-FR" sz="1400" dirty="0" smtClean="0"/>
          </a:p>
          <a:p>
            <a:endParaRPr lang="fr-FR" sz="1400" b="1" dirty="0" smtClean="0"/>
          </a:p>
          <a:p>
            <a:r>
              <a:rPr lang="fr-FR" sz="1400" b="1" dirty="0" smtClean="0"/>
              <a:t>2. La hauteur de marche :</a:t>
            </a:r>
          </a:p>
          <a:p>
            <a:r>
              <a:rPr lang="fr-FR" sz="1400" dirty="0" smtClean="0"/>
              <a:t>…………………………………………………………………………</a:t>
            </a:r>
          </a:p>
          <a:p>
            <a:r>
              <a:rPr lang="fr-FR" sz="1400" dirty="0" smtClean="0"/>
              <a:t>…………………………………………………………………………</a:t>
            </a:r>
          </a:p>
          <a:p>
            <a:endParaRPr lang="fr-BE" sz="1400" dirty="0" smtClean="0"/>
          </a:p>
          <a:p>
            <a:r>
              <a:rPr lang="fr-BE" sz="1400" b="1" dirty="0" smtClean="0"/>
              <a:t>3. Calculer la ligne de foulée :</a:t>
            </a:r>
          </a:p>
          <a:p>
            <a:r>
              <a:rPr lang="fr-FR" sz="1400" dirty="0"/>
              <a:t>………………………………………………………………………… ………………………………………………………………………… </a:t>
            </a:r>
            <a:r>
              <a:rPr lang="fr-BE" sz="1400" dirty="0" smtClean="0"/>
              <a:t>							</a:t>
            </a:r>
          </a:p>
          <a:p>
            <a:r>
              <a:rPr lang="fr-FR" sz="1400" b="1" dirty="0"/>
              <a:t>4</a:t>
            </a:r>
            <a:r>
              <a:rPr lang="fr-FR" sz="1400" b="1" dirty="0" smtClean="0"/>
              <a:t>. Déterminer le giron :</a:t>
            </a:r>
          </a:p>
          <a:p>
            <a:r>
              <a:rPr lang="fr-FR" sz="1400" dirty="0" smtClean="0"/>
              <a:t>…………………………………………………………………………</a:t>
            </a:r>
          </a:p>
          <a:p>
            <a:r>
              <a:rPr lang="fr-FR" sz="1400" dirty="0" smtClean="0"/>
              <a:t>…………………………………………………………………………</a:t>
            </a:r>
          </a:p>
          <a:p>
            <a:endParaRPr lang="fr-BE" sz="1400" dirty="0"/>
          </a:p>
          <a:p>
            <a:r>
              <a:rPr lang="fr-FR" sz="1400" b="1" dirty="0" smtClean="0"/>
              <a:t>5. Formule de Blondel :</a:t>
            </a:r>
          </a:p>
          <a:p>
            <a:r>
              <a:rPr lang="fr-FR" sz="1400" dirty="0" smtClean="0"/>
              <a:t>…………………………………………………………………………</a:t>
            </a:r>
          </a:p>
          <a:p>
            <a:r>
              <a:rPr lang="fr-FR" sz="1400" dirty="0" smtClean="0"/>
              <a:t>…………………………………………………………………………</a:t>
            </a:r>
          </a:p>
          <a:p>
            <a:endParaRPr lang="fr-FR" sz="1400" dirty="0"/>
          </a:p>
          <a:p>
            <a:r>
              <a:rPr lang="fr-FR" sz="1400" b="1" dirty="0" smtClean="0"/>
              <a:t>6. Traçage  du balancement avec la méthode des herses</a:t>
            </a:r>
            <a:endParaRPr lang="fr-BE" sz="1400" b="1" dirty="0"/>
          </a:p>
        </p:txBody>
      </p:sp>
      <p:sp>
        <p:nvSpPr>
          <p:cNvPr id="24" name="TextBox 23"/>
          <p:cNvSpPr txBox="1"/>
          <p:nvPr/>
        </p:nvSpPr>
        <p:spPr>
          <a:xfrm>
            <a:off x="201684" y="263870"/>
            <a:ext cx="7135741" cy="461665"/>
          </a:xfrm>
          <a:prstGeom prst="rect">
            <a:avLst/>
          </a:prstGeom>
          <a:effectLst>
            <a:glow rad="2286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smtClean="0"/>
              <a:t>Exercice : tracer un escalier quart tournant</a:t>
            </a:r>
            <a:endParaRPr lang="fr-FR" sz="2400" dirty="0"/>
          </a:p>
        </p:txBody>
      </p:sp>
      <p:sp>
        <p:nvSpPr>
          <p:cNvPr id="5" name="Rectangle 4"/>
          <p:cNvSpPr/>
          <p:nvPr/>
        </p:nvSpPr>
        <p:spPr>
          <a:xfrm rot="5400000">
            <a:off x="-1796159" y="4950387"/>
            <a:ext cx="7272000" cy="2988000"/>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Rectangle 6"/>
          <p:cNvSpPr/>
          <p:nvPr/>
        </p:nvSpPr>
        <p:spPr>
          <a:xfrm>
            <a:off x="345841" y="7092387"/>
            <a:ext cx="6912000" cy="2988000"/>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cxnSp>
        <p:nvCxnSpPr>
          <p:cNvPr id="19" name="Straight Arrow Connector 18"/>
          <p:cNvCxnSpPr/>
          <p:nvPr/>
        </p:nvCxnSpPr>
        <p:spPr>
          <a:xfrm>
            <a:off x="528554" y="2801187"/>
            <a:ext cx="0" cy="428400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p:nvPr/>
        </p:nvCxnSpPr>
        <p:spPr>
          <a:xfrm flipH="1" flipV="1">
            <a:off x="3343048" y="9860136"/>
            <a:ext cx="3917026" cy="16328"/>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6" name="Straight Arrow Connector 25"/>
          <p:cNvCxnSpPr/>
          <p:nvPr/>
        </p:nvCxnSpPr>
        <p:spPr>
          <a:xfrm flipH="1" flipV="1">
            <a:off x="7033039" y="7092387"/>
            <a:ext cx="21811" cy="2988001"/>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32" name="Rectangle 31"/>
          <p:cNvSpPr/>
          <p:nvPr/>
        </p:nvSpPr>
        <p:spPr>
          <a:xfrm>
            <a:off x="419100" y="4599214"/>
            <a:ext cx="495300" cy="228600"/>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200" dirty="0" smtClean="0">
                <a:solidFill>
                  <a:schemeClr val="bg1">
                    <a:lumMod val="50000"/>
                  </a:schemeClr>
                </a:solidFill>
              </a:rPr>
              <a:t>1150</a:t>
            </a:r>
            <a:endParaRPr lang="fr-FR" sz="1200" dirty="0">
              <a:solidFill>
                <a:schemeClr val="bg1">
                  <a:lumMod val="50000"/>
                </a:schemeClr>
              </a:solidFill>
            </a:endParaRPr>
          </a:p>
        </p:txBody>
      </p:sp>
      <p:sp>
        <p:nvSpPr>
          <p:cNvPr id="33" name="Rectangle 32"/>
          <p:cNvSpPr/>
          <p:nvPr/>
        </p:nvSpPr>
        <p:spPr>
          <a:xfrm>
            <a:off x="4992420" y="9726386"/>
            <a:ext cx="532672" cy="239702"/>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200" dirty="0" smtClean="0">
                <a:solidFill>
                  <a:schemeClr val="bg1">
                    <a:lumMod val="50000"/>
                  </a:schemeClr>
                </a:solidFill>
              </a:rPr>
              <a:t>1050</a:t>
            </a:r>
            <a:endParaRPr lang="fr-FR" sz="1200" dirty="0">
              <a:solidFill>
                <a:schemeClr val="bg1">
                  <a:lumMod val="50000"/>
                </a:schemeClr>
              </a:solidFill>
            </a:endParaRPr>
          </a:p>
        </p:txBody>
      </p:sp>
      <p:sp>
        <p:nvSpPr>
          <p:cNvPr id="34" name="Rectangle 33"/>
          <p:cNvSpPr/>
          <p:nvPr/>
        </p:nvSpPr>
        <p:spPr>
          <a:xfrm>
            <a:off x="6672943" y="8007838"/>
            <a:ext cx="453600" cy="228600"/>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200" dirty="0" smtClean="0">
                <a:solidFill>
                  <a:schemeClr val="bg1">
                    <a:lumMod val="50000"/>
                  </a:schemeClr>
                </a:solidFill>
              </a:rPr>
              <a:t>800</a:t>
            </a:r>
            <a:endParaRPr lang="fr-FR" sz="1200" dirty="0">
              <a:solidFill>
                <a:schemeClr val="bg1">
                  <a:lumMod val="50000"/>
                </a:schemeClr>
              </a:solidFill>
            </a:endParaRPr>
          </a:p>
        </p:txBody>
      </p:sp>
      <p:cxnSp>
        <p:nvCxnSpPr>
          <p:cNvPr id="16" name="Straight Arrow Connector 15"/>
          <p:cNvCxnSpPr/>
          <p:nvPr/>
        </p:nvCxnSpPr>
        <p:spPr>
          <a:xfrm flipH="1" flipV="1">
            <a:off x="1850203" y="6872136"/>
            <a:ext cx="1483638" cy="16328"/>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a:off x="2320505" y="6750724"/>
            <a:ext cx="532672" cy="239702"/>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200" dirty="0" smtClean="0">
                <a:solidFill>
                  <a:schemeClr val="bg1">
                    <a:lumMod val="50000"/>
                  </a:schemeClr>
                </a:solidFill>
              </a:rPr>
              <a:t>400</a:t>
            </a:r>
            <a:endParaRPr lang="fr-FR" sz="1200" dirty="0">
              <a:solidFill>
                <a:schemeClr val="bg1">
                  <a:lumMod val="50000"/>
                </a:schemeClr>
              </a:solidFill>
            </a:endParaRPr>
          </a:p>
        </p:txBody>
      </p:sp>
    </p:spTree>
    <p:extLst>
      <p:ext uri="{BB962C8B-B14F-4D97-AF65-F5344CB8AC3E}">
        <p14:creationId xmlns:p14="http://schemas.microsoft.com/office/powerpoint/2010/main" val="435467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2098" y="302752"/>
            <a:ext cx="7135741" cy="461665"/>
          </a:xfrm>
          <a:prstGeom prst="rect">
            <a:avLst/>
          </a:prstGeom>
          <a:effectLst>
            <a:glow rad="2286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smtClean="0"/>
              <a:t>Evaluation : </a:t>
            </a:r>
            <a:r>
              <a:rPr lang="fr-FR" sz="2000" dirty="0" smtClean="0"/>
              <a:t>calcul et traçage d’un escalier quart tournant 1/3 </a:t>
            </a:r>
            <a:endParaRPr lang="fr-FR" sz="2000" dirty="0"/>
          </a:p>
        </p:txBody>
      </p:sp>
      <p:sp>
        <p:nvSpPr>
          <p:cNvPr id="4" name="TextBox 3"/>
          <p:cNvSpPr txBox="1"/>
          <p:nvPr/>
        </p:nvSpPr>
        <p:spPr>
          <a:xfrm>
            <a:off x="680029" y="5609877"/>
            <a:ext cx="6179871" cy="3970318"/>
          </a:xfrm>
          <a:prstGeom prst="rect">
            <a:avLst/>
          </a:prstGeom>
          <a:noFill/>
        </p:spPr>
        <p:txBody>
          <a:bodyPr wrap="square" numCol="1" rtlCol="0">
            <a:spAutoFit/>
          </a:bodyPr>
          <a:lstStyle/>
          <a:p>
            <a:r>
              <a:rPr lang="fr-FR" sz="1200" b="1" dirty="0"/>
              <a:t>Questions : </a:t>
            </a:r>
          </a:p>
          <a:p>
            <a:endParaRPr lang="fr-FR" sz="1200" b="1" dirty="0"/>
          </a:p>
          <a:p>
            <a:r>
              <a:rPr lang="fr-FR" sz="1200" b="1" dirty="0"/>
              <a:t>Qu’est ce que représente la foulée dans un escalier ?				</a:t>
            </a:r>
            <a:r>
              <a:rPr lang="fr-FR" sz="1200" b="1" dirty="0" smtClean="0"/>
              <a:t>	…./</a:t>
            </a:r>
            <a:r>
              <a:rPr lang="fr-FR" sz="1200" b="1" dirty="0"/>
              <a:t>2</a:t>
            </a:r>
          </a:p>
          <a:p>
            <a:endParaRPr lang="fr-FR" sz="1200" b="1" dirty="0"/>
          </a:p>
          <a:p>
            <a:r>
              <a:rPr lang="fr-FR" sz="1200" b="1" dirty="0"/>
              <a:t>………………………………………………………………………………………………………………………….</a:t>
            </a:r>
          </a:p>
          <a:p>
            <a:endParaRPr lang="fr-FR" sz="1200" b="1" dirty="0"/>
          </a:p>
          <a:p>
            <a:r>
              <a:rPr lang="fr-FR" sz="1200" b="1" dirty="0"/>
              <a:t>Comment appelle-t-on le limon entaillé sur lequel les marches </a:t>
            </a:r>
            <a:r>
              <a:rPr lang="fr-FR" sz="1200" b="1" dirty="0" smtClean="0"/>
              <a:t>reposent </a:t>
            </a:r>
            <a:r>
              <a:rPr lang="fr-FR" sz="1200" b="1" dirty="0"/>
              <a:t>?	</a:t>
            </a:r>
            <a:r>
              <a:rPr lang="fr-FR" sz="1200" b="1" dirty="0" smtClean="0"/>
              <a:t>	…./</a:t>
            </a:r>
            <a:r>
              <a:rPr lang="fr-FR" sz="1200" b="1" dirty="0"/>
              <a:t>2</a:t>
            </a:r>
          </a:p>
          <a:p>
            <a:endParaRPr lang="fr-FR" sz="1200" b="1" dirty="0"/>
          </a:p>
          <a:p>
            <a:r>
              <a:rPr lang="fr-FR" sz="1200" b="1" dirty="0"/>
              <a:t>………………………………………………………………………………………………………………………….</a:t>
            </a:r>
          </a:p>
          <a:p>
            <a:endParaRPr lang="fr-FR" sz="1200" b="1" dirty="0"/>
          </a:p>
          <a:p>
            <a:r>
              <a:rPr lang="fr-FR" sz="1200" b="1" dirty="0"/>
              <a:t>Quels sont les 3 éléments d’un garde corps ?					</a:t>
            </a:r>
            <a:r>
              <a:rPr lang="fr-FR" sz="1200" b="1" dirty="0" smtClean="0"/>
              <a:t>	…./</a:t>
            </a:r>
            <a:r>
              <a:rPr lang="fr-FR" sz="1200" b="1" dirty="0"/>
              <a:t>3</a:t>
            </a:r>
          </a:p>
          <a:p>
            <a:endParaRPr lang="fr-FR" sz="1200" b="1" dirty="0"/>
          </a:p>
          <a:p>
            <a:r>
              <a:rPr lang="fr-FR" sz="1200" b="1" dirty="0"/>
              <a:t>………………………………………………………………………………………………………………………….</a:t>
            </a:r>
          </a:p>
          <a:p>
            <a:endParaRPr lang="fr-FR" sz="1200" b="1" dirty="0"/>
          </a:p>
          <a:p>
            <a:r>
              <a:rPr lang="fr-FR" sz="1200" b="1" dirty="0"/>
              <a:t>Qu’est ce qu’une trémie ?								</a:t>
            </a:r>
            <a:r>
              <a:rPr lang="fr-FR" sz="1200" b="1" dirty="0" smtClean="0"/>
              <a:t>	…./</a:t>
            </a:r>
            <a:r>
              <a:rPr lang="fr-FR" sz="1200" b="1" dirty="0"/>
              <a:t>1</a:t>
            </a:r>
          </a:p>
          <a:p>
            <a:endParaRPr lang="fr-FR" sz="1200" b="1" dirty="0"/>
          </a:p>
          <a:p>
            <a:r>
              <a:rPr lang="fr-FR" sz="1200" b="1" dirty="0"/>
              <a:t>………………………………………………………………………………………………………………………….</a:t>
            </a:r>
          </a:p>
          <a:p>
            <a:endParaRPr lang="fr-FR" sz="1200" b="1" dirty="0"/>
          </a:p>
          <a:p>
            <a:r>
              <a:rPr lang="fr-FR" sz="1200" b="1" dirty="0"/>
              <a:t>Bonus : </a:t>
            </a:r>
            <a:r>
              <a:rPr lang="fr-FR" sz="1200" b="1" dirty="0" smtClean="0"/>
              <a:t>Comment savoir si un escalier est confortable ?		</a:t>
            </a:r>
            <a:r>
              <a:rPr lang="fr-FR" sz="1200" b="1" dirty="0"/>
              <a:t>		</a:t>
            </a:r>
            <a:r>
              <a:rPr lang="fr-FR" sz="1200" b="1" dirty="0" smtClean="0"/>
              <a:t>	…/</a:t>
            </a:r>
            <a:r>
              <a:rPr lang="fr-FR" sz="1200" b="1" dirty="0"/>
              <a:t>2</a:t>
            </a:r>
          </a:p>
          <a:p>
            <a:endParaRPr lang="fr-FR" sz="1200" b="1" dirty="0"/>
          </a:p>
          <a:p>
            <a:r>
              <a:rPr lang="fr-FR" sz="1200" b="1" dirty="0"/>
              <a:t>………………………………………………………………………………………………………………………….</a:t>
            </a:r>
          </a:p>
        </p:txBody>
      </p:sp>
      <p:sp>
        <p:nvSpPr>
          <p:cNvPr id="7" name="TextBox 6"/>
          <p:cNvSpPr txBox="1"/>
          <p:nvPr/>
        </p:nvSpPr>
        <p:spPr>
          <a:xfrm>
            <a:off x="680030" y="971811"/>
            <a:ext cx="6179871"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400" dirty="0" smtClean="0"/>
              <a:t>Nom </a:t>
            </a:r>
            <a:r>
              <a:rPr lang="fr-FR" sz="1400" dirty="0"/>
              <a:t>: </a:t>
            </a:r>
            <a:r>
              <a:rPr lang="fr-FR" sz="1400" dirty="0" smtClean="0"/>
              <a:t>……………………………………			Prénom : ……………………………………</a:t>
            </a:r>
            <a:endParaRPr lang="fr-FR" sz="1400" dirty="0"/>
          </a:p>
        </p:txBody>
      </p:sp>
      <p:sp>
        <p:nvSpPr>
          <p:cNvPr id="2" name="Rectangle 1"/>
          <p:cNvSpPr/>
          <p:nvPr/>
        </p:nvSpPr>
        <p:spPr>
          <a:xfrm>
            <a:off x="680030" y="1804680"/>
            <a:ext cx="6179871" cy="3600986"/>
          </a:xfrm>
          <a:prstGeom prst="rect">
            <a:avLst/>
          </a:prstGeom>
          <a:ln>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fr-FR" sz="1200" b="1" dirty="0" smtClean="0"/>
              <a:t>Critères d’évaluation : </a:t>
            </a:r>
          </a:p>
          <a:p>
            <a:endParaRPr lang="fr-FR" sz="1200" b="1" dirty="0"/>
          </a:p>
          <a:p>
            <a:r>
              <a:rPr lang="fr-FR" sz="1200" b="1" dirty="0"/>
              <a:t>Les réponses aux questions sont justes : 						8 points</a:t>
            </a:r>
          </a:p>
          <a:p>
            <a:r>
              <a:rPr lang="fr-FR" sz="1200" i="1" dirty="0"/>
              <a:t>La moitié des points seulement si les réponses ne sont pas claires </a:t>
            </a:r>
            <a:r>
              <a:rPr lang="fr-FR" sz="1200" i="1" dirty="0" smtClean="0"/>
              <a:t>(pas de vocabulaire </a:t>
            </a:r>
            <a:r>
              <a:rPr lang="fr-FR" sz="1200" i="1" dirty="0"/>
              <a:t>relatif aux escaliers</a:t>
            </a:r>
            <a:r>
              <a:rPr lang="fr-FR" sz="1200" i="1" dirty="0" smtClean="0"/>
              <a:t>)</a:t>
            </a:r>
          </a:p>
          <a:p>
            <a:r>
              <a:rPr lang="fr-FR" sz="1200" i="1" dirty="0" smtClean="0"/>
              <a:t>Aucun point si les réponses est inexactes</a:t>
            </a:r>
            <a:endParaRPr lang="fr-FR" sz="1200" i="1" dirty="0"/>
          </a:p>
          <a:p>
            <a:r>
              <a:rPr lang="fr-FR" sz="1200" i="1" dirty="0"/>
              <a:t>Non évaluable s’il n’y a pas de réponse</a:t>
            </a:r>
          </a:p>
          <a:p>
            <a:endParaRPr lang="fr-FR" sz="1200" b="1" dirty="0" smtClean="0"/>
          </a:p>
          <a:p>
            <a:r>
              <a:rPr lang="fr-FR" sz="1200" b="1" dirty="0" smtClean="0"/>
              <a:t>Les calculs et les résultats sont justes : 						6 points</a:t>
            </a:r>
          </a:p>
          <a:p>
            <a:r>
              <a:rPr lang="fr-FR" sz="1200" i="1" dirty="0" smtClean="0"/>
              <a:t>La moitié des points seulement si le résultat est juste mais que le calcul n’est pas indiqué ou que les calculs sont approximatifs (arrondis à moins de 2 chiffres après la virgule)</a:t>
            </a:r>
          </a:p>
          <a:p>
            <a:r>
              <a:rPr lang="fr-FR" sz="1200" i="1" dirty="0"/>
              <a:t>Aucun point si </a:t>
            </a:r>
            <a:r>
              <a:rPr lang="fr-FR" sz="1200" i="1" dirty="0" smtClean="0"/>
              <a:t>les calculs sont inexacts </a:t>
            </a:r>
          </a:p>
          <a:p>
            <a:r>
              <a:rPr lang="fr-FR" sz="1200" i="1" dirty="0" smtClean="0"/>
              <a:t>Non évaluable s’il n’y a pas de calcul et de résultat</a:t>
            </a:r>
          </a:p>
          <a:p>
            <a:endParaRPr lang="fr-FR" sz="1200" i="1" dirty="0"/>
          </a:p>
          <a:p>
            <a:r>
              <a:rPr lang="fr-FR" sz="1200" b="1" dirty="0" smtClean="0"/>
              <a:t>Le </a:t>
            </a:r>
            <a:r>
              <a:rPr lang="fr-FR" sz="1200" b="1" dirty="0"/>
              <a:t>traçage de l’escalier est juste et lisible </a:t>
            </a:r>
            <a:r>
              <a:rPr lang="fr-FR" sz="1200" b="1" dirty="0" smtClean="0"/>
              <a:t>: 						6 </a:t>
            </a:r>
            <a:r>
              <a:rPr lang="fr-FR" sz="1200" b="1" dirty="0"/>
              <a:t>points</a:t>
            </a:r>
          </a:p>
          <a:p>
            <a:r>
              <a:rPr lang="fr-FR" sz="1200" i="1" dirty="0"/>
              <a:t>La moitié des points si le tracé est n’est pas lisible (au </a:t>
            </a:r>
            <a:r>
              <a:rPr lang="fr-FR" sz="1200" i="1" dirty="0" smtClean="0"/>
              <a:t>mm)</a:t>
            </a:r>
            <a:endParaRPr lang="fr-FR" sz="1200" i="1" dirty="0"/>
          </a:p>
          <a:p>
            <a:r>
              <a:rPr lang="fr-FR" sz="1200" i="1" dirty="0"/>
              <a:t>Deux points s’il y a un tracé irrégulier </a:t>
            </a:r>
            <a:r>
              <a:rPr lang="fr-FR" sz="1200" i="1" dirty="0" smtClean="0"/>
              <a:t>ou approximatif </a:t>
            </a:r>
          </a:p>
          <a:p>
            <a:r>
              <a:rPr lang="fr-FR" sz="1200" i="1" dirty="0"/>
              <a:t>Aucun point si </a:t>
            </a:r>
            <a:r>
              <a:rPr lang="fr-FR" sz="1200" i="1" dirty="0" smtClean="0"/>
              <a:t>le traçage n’est pas  juste (non conforme au calcul, ou à l’énoncé) </a:t>
            </a:r>
            <a:endParaRPr lang="fr-FR" sz="1200" i="1" dirty="0"/>
          </a:p>
          <a:p>
            <a:r>
              <a:rPr lang="fr-FR" sz="1200" i="1" dirty="0"/>
              <a:t>Non évaluable s’il n’y a pas </a:t>
            </a:r>
            <a:r>
              <a:rPr lang="fr-FR" sz="1200" i="1" dirty="0" smtClean="0"/>
              <a:t>traçage</a:t>
            </a:r>
            <a:endParaRPr lang="fr-FR" sz="1200" dirty="0"/>
          </a:p>
        </p:txBody>
      </p:sp>
      <p:sp>
        <p:nvSpPr>
          <p:cNvPr id="6" name="TextBox 5"/>
          <p:cNvSpPr txBox="1"/>
          <p:nvPr/>
        </p:nvSpPr>
        <p:spPr>
          <a:xfrm>
            <a:off x="680029" y="1387822"/>
            <a:ext cx="6179871"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400" dirty="0" smtClean="0"/>
              <a:t>Note : …../20	Remarque </a:t>
            </a:r>
            <a:r>
              <a:rPr lang="fr-FR" sz="1400" dirty="0"/>
              <a:t>: </a:t>
            </a:r>
            <a:r>
              <a:rPr lang="fr-FR" sz="1400" dirty="0" smtClean="0"/>
              <a:t>…………………………………………………………………………</a:t>
            </a:r>
            <a:endParaRPr lang="fr-FR" sz="1400" dirty="0"/>
          </a:p>
        </p:txBody>
      </p:sp>
    </p:spTree>
    <p:extLst>
      <p:ext uri="{BB962C8B-B14F-4D97-AF65-F5344CB8AC3E}">
        <p14:creationId xmlns:p14="http://schemas.microsoft.com/office/powerpoint/2010/main" val="1757845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2098" y="302752"/>
            <a:ext cx="7135741" cy="461665"/>
          </a:xfrm>
          <a:prstGeom prst="rect">
            <a:avLst/>
          </a:prstGeom>
          <a:effectLst>
            <a:glow rad="2286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smtClean="0"/>
              <a:t>Evaluation : </a:t>
            </a:r>
            <a:r>
              <a:rPr lang="fr-FR" sz="2000" dirty="0" smtClean="0"/>
              <a:t>calcul et traçage d’un escalier quart tournant </a:t>
            </a:r>
            <a:r>
              <a:rPr lang="fr-FR" sz="2000" dirty="0"/>
              <a:t>2</a:t>
            </a:r>
            <a:r>
              <a:rPr lang="fr-FR" sz="2000" dirty="0" smtClean="0"/>
              <a:t>/3 </a:t>
            </a:r>
            <a:endParaRPr lang="fr-FR" sz="2000" dirty="0"/>
          </a:p>
        </p:txBody>
      </p:sp>
      <p:sp>
        <p:nvSpPr>
          <p:cNvPr id="4" name="TextBox 3"/>
          <p:cNvSpPr txBox="1"/>
          <p:nvPr/>
        </p:nvSpPr>
        <p:spPr>
          <a:xfrm>
            <a:off x="680030" y="1305985"/>
            <a:ext cx="6179871" cy="5078313"/>
          </a:xfrm>
          <a:prstGeom prst="rect">
            <a:avLst/>
          </a:prstGeom>
          <a:noFill/>
        </p:spPr>
        <p:txBody>
          <a:bodyPr wrap="square" numCol="1" rtlCol="0">
            <a:spAutoFit/>
          </a:bodyPr>
          <a:lstStyle/>
          <a:p>
            <a:r>
              <a:rPr lang="fr-FR" sz="1200" b="1" dirty="0" smtClean="0"/>
              <a:t>	Calculs :</a:t>
            </a:r>
          </a:p>
          <a:p>
            <a:endParaRPr lang="fr-FR" sz="1200" b="1" dirty="0" smtClean="0"/>
          </a:p>
          <a:p>
            <a:r>
              <a:rPr lang="fr-FR" sz="1200" b="1" dirty="0" smtClean="0"/>
              <a:t>Pour un escalier d’une hauteur sol au plancher de 2………. mm, avec une marche palière de 1..... mm et un recul pour la première marche par rapport au limon de 20 </a:t>
            </a:r>
            <a:r>
              <a:rPr lang="fr-FR" sz="1200" b="1" dirty="0" err="1" smtClean="0"/>
              <a:t>mm.</a:t>
            </a:r>
            <a:r>
              <a:rPr lang="fr-FR" sz="1200" b="1" dirty="0" smtClean="0"/>
              <a:t> Déterminer par le calcul (arrondir à 2 chiffres après la virgule si besoin) les informations demandées :</a:t>
            </a:r>
          </a:p>
          <a:p>
            <a:endParaRPr lang="fr-FR" sz="1200" b="1" dirty="0"/>
          </a:p>
          <a:p>
            <a:endParaRPr lang="fr-FR" sz="1200" dirty="0" smtClean="0"/>
          </a:p>
          <a:p>
            <a:r>
              <a:rPr lang="fr-FR" sz="1200" b="1" dirty="0" smtClean="0"/>
              <a:t>1.Le nombre de marches :								…./1</a:t>
            </a:r>
          </a:p>
          <a:p>
            <a:r>
              <a:rPr lang="fr-FR" sz="1200" b="1" dirty="0" smtClean="0"/>
              <a:t>………………………………………………………………………………………………………………………….</a:t>
            </a:r>
          </a:p>
          <a:p>
            <a:endParaRPr lang="fr-FR" sz="1200" b="1" dirty="0" smtClean="0"/>
          </a:p>
          <a:p>
            <a:r>
              <a:rPr lang="fr-FR" sz="1200" b="1" dirty="0" smtClean="0"/>
              <a:t>………………………………………………………………………………………………………………………….</a:t>
            </a:r>
          </a:p>
          <a:p>
            <a:endParaRPr lang="fr-FR" sz="1200" b="1" dirty="0" smtClean="0"/>
          </a:p>
          <a:p>
            <a:r>
              <a:rPr lang="fr-FR" sz="1200" b="1" dirty="0" smtClean="0"/>
              <a:t>2. La hauteur de marche :								…./1</a:t>
            </a:r>
          </a:p>
          <a:p>
            <a:r>
              <a:rPr lang="fr-FR" sz="1200" b="1" dirty="0" smtClean="0"/>
              <a:t>………………………………………………………………………………………………………………………….</a:t>
            </a:r>
          </a:p>
          <a:p>
            <a:endParaRPr lang="fr-FR" sz="1200" b="1" dirty="0" smtClean="0"/>
          </a:p>
          <a:p>
            <a:r>
              <a:rPr lang="fr-FR" sz="1200" b="1" dirty="0" smtClean="0"/>
              <a:t>………………………………………………………………………………………………………………………….</a:t>
            </a:r>
          </a:p>
          <a:p>
            <a:endParaRPr lang="fr-FR" sz="1200" b="1" dirty="0" smtClean="0"/>
          </a:p>
          <a:p>
            <a:r>
              <a:rPr lang="fr-FR" sz="1200" b="1" dirty="0" smtClean="0"/>
              <a:t>3. Le giron :										…./2</a:t>
            </a:r>
          </a:p>
          <a:p>
            <a:r>
              <a:rPr lang="fr-FR" sz="1200" b="1" dirty="0" smtClean="0"/>
              <a:t>………………………………………………………………………………………………………………………….</a:t>
            </a:r>
          </a:p>
          <a:p>
            <a:endParaRPr lang="fr-FR" sz="1200" b="1" dirty="0" smtClean="0"/>
          </a:p>
          <a:p>
            <a:r>
              <a:rPr lang="fr-FR" sz="1200" b="1" dirty="0" smtClean="0"/>
              <a:t>………………………………………………………………………………………………………………………….</a:t>
            </a:r>
          </a:p>
          <a:p>
            <a:endParaRPr lang="fr-FR" sz="1200" b="1" dirty="0" smtClean="0"/>
          </a:p>
          <a:p>
            <a:r>
              <a:rPr lang="fr-FR" sz="1200" b="1" dirty="0" smtClean="0"/>
              <a:t>4. La formule de blondel :								…./2</a:t>
            </a:r>
          </a:p>
          <a:p>
            <a:r>
              <a:rPr lang="fr-FR" sz="1200" b="1" dirty="0" smtClean="0"/>
              <a:t>………………………………………………………………………………………………………………………….</a:t>
            </a:r>
          </a:p>
          <a:p>
            <a:endParaRPr lang="fr-FR" sz="1200" b="1" dirty="0" smtClean="0"/>
          </a:p>
          <a:p>
            <a:r>
              <a:rPr lang="fr-FR" sz="1200" b="1" dirty="0" smtClean="0"/>
              <a:t>………………………………………………………………………………………………………………………….</a:t>
            </a:r>
            <a:endParaRPr lang="fr-FR" sz="1200" b="1" dirty="0"/>
          </a:p>
        </p:txBody>
      </p:sp>
      <p:sp>
        <p:nvSpPr>
          <p:cNvPr id="7" name="TextBox 6"/>
          <p:cNvSpPr txBox="1"/>
          <p:nvPr/>
        </p:nvSpPr>
        <p:spPr>
          <a:xfrm>
            <a:off x="680030" y="971811"/>
            <a:ext cx="6179871"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400" dirty="0" smtClean="0"/>
              <a:t>Nom </a:t>
            </a:r>
            <a:r>
              <a:rPr lang="fr-FR" sz="1400" dirty="0"/>
              <a:t>: 	</a:t>
            </a:r>
            <a:r>
              <a:rPr lang="fr-FR" sz="1400" dirty="0" smtClean="0"/>
              <a:t>……………………………………		Prénom : 	……………………………………</a:t>
            </a:r>
            <a:endParaRPr lang="fr-FR" sz="1400" dirty="0"/>
          </a:p>
        </p:txBody>
      </p:sp>
      <p:sp>
        <p:nvSpPr>
          <p:cNvPr id="2" name="Rectangle 1"/>
          <p:cNvSpPr/>
          <p:nvPr/>
        </p:nvSpPr>
        <p:spPr>
          <a:xfrm>
            <a:off x="680030" y="6410695"/>
            <a:ext cx="6179872" cy="3600986"/>
          </a:xfrm>
          <a:prstGeom prst="rect">
            <a:avLst/>
          </a:prstGeom>
          <a:ln>
            <a:prstDash val="sysDot"/>
          </a:ln>
        </p:spPr>
        <p:style>
          <a:lnRef idx="2">
            <a:schemeClr val="dk1"/>
          </a:lnRef>
          <a:fillRef idx="1">
            <a:schemeClr val="lt1"/>
          </a:fillRef>
          <a:effectRef idx="0">
            <a:schemeClr val="dk1"/>
          </a:effectRef>
          <a:fontRef idx="minor">
            <a:schemeClr val="dk1"/>
          </a:fontRef>
        </p:style>
        <p:txBody>
          <a:bodyPr wrap="square">
            <a:spAutoFit/>
          </a:bodyPr>
          <a:lstStyle/>
          <a:p>
            <a:r>
              <a:rPr lang="fr-FR" sz="1200" b="1" dirty="0" smtClean="0"/>
              <a:t>Information : Les </a:t>
            </a:r>
            <a:r>
              <a:rPr lang="fr-FR" sz="1200" b="1" dirty="0"/>
              <a:t>formules </a:t>
            </a:r>
            <a:endParaRPr lang="fr-FR" sz="1200" b="1" dirty="0" smtClean="0"/>
          </a:p>
          <a:p>
            <a:endParaRPr lang="fr-FR" sz="1200" b="1" dirty="0"/>
          </a:p>
          <a:p>
            <a:r>
              <a:rPr lang="fr-FR" sz="1200" b="1" dirty="0"/>
              <a:t>1. Le nombre de marches :</a:t>
            </a:r>
          </a:p>
          <a:p>
            <a:r>
              <a:rPr lang="fr-FR" sz="1200" dirty="0"/>
              <a:t>la hauteur de l’escalier </a:t>
            </a:r>
            <a:r>
              <a:rPr lang="fr-BE" sz="1200" dirty="0"/>
              <a:t>÷ la hauteur idéale d’une marche d’escalier</a:t>
            </a:r>
            <a:endParaRPr lang="fr-FR" sz="1200" dirty="0"/>
          </a:p>
          <a:p>
            <a:endParaRPr lang="fr-FR" sz="1200" b="1" dirty="0"/>
          </a:p>
          <a:p>
            <a:r>
              <a:rPr lang="fr-FR" sz="1200" b="1" dirty="0"/>
              <a:t>2. La hauteur de marche :</a:t>
            </a:r>
          </a:p>
          <a:p>
            <a:r>
              <a:rPr lang="fr-FR" sz="1200" dirty="0"/>
              <a:t>la hauteur de l’escalier </a:t>
            </a:r>
            <a:r>
              <a:rPr lang="fr-BE" sz="1200" dirty="0"/>
              <a:t>÷ résultat précédent (nombre de marches)</a:t>
            </a:r>
          </a:p>
          <a:p>
            <a:endParaRPr lang="fr-BE" sz="1200" dirty="0"/>
          </a:p>
          <a:p>
            <a:r>
              <a:rPr lang="fr-BE" sz="1200" b="1" dirty="0"/>
              <a:t>3. Calculer la ligne de foulée :</a:t>
            </a:r>
          </a:p>
          <a:p>
            <a:r>
              <a:rPr lang="fr-BE" sz="1200" dirty="0"/>
              <a:t>La ligne de foulée est l’addition de A, B et C (sans compter la marche palière et la </a:t>
            </a:r>
            <a:r>
              <a:rPr lang="fr-FR" sz="1200" dirty="0"/>
              <a:t>distance entre le dernier nez de marche et la fin de mon limon</a:t>
            </a:r>
            <a:r>
              <a:rPr lang="fr-BE" sz="1200" dirty="0"/>
              <a:t>)</a:t>
            </a:r>
          </a:p>
          <a:p>
            <a:endParaRPr lang="fr-BE" sz="1200" dirty="0"/>
          </a:p>
          <a:p>
            <a:r>
              <a:rPr lang="fr-FR" sz="1200" b="1" dirty="0"/>
              <a:t>4. Déterminer le giron :</a:t>
            </a:r>
          </a:p>
          <a:p>
            <a:r>
              <a:rPr lang="fr-FR" sz="1200" dirty="0"/>
              <a:t>[longueur de l’escalier - (marche palière + distance entre le dernier nez de marche et distance entre le dernier nez de marche et la fin de mon limon)] </a:t>
            </a:r>
            <a:r>
              <a:rPr lang="fr-BE" sz="1200" dirty="0"/>
              <a:t>÷ (nombre de marche – la marche palière</a:t>
            </a:r>
            <a:r>
              <a:rPr lang="fr-BE" sz="1200" dirty="0" smtClean="0"/>
              <a:t>)</a:t>
            </a:r>
          </a:p>
          <a:p>
            <a:endParaRPr lang="fr-BE" sz="1200" dirty="0"/>
          </a:p>
          <a:p>
            <a:r>
              <a:rPr lang="fr-BE" sz="1200" b="1" dirty="0" smtClean="0"/>
              <a:t>5. </a:t>
            </a:r>
            <a:r>
              <a:rPr lang="fr-BE" sz="1200" b="1" dirty="0"/>
              <a:t>La formule de blondel :</a:t>
            </a:r>
          </a:p>
          <a:p>
            <a:r>
              <a:rPr lang="fr-FR" sz="1200" dirty="0"/>
              <a:t>1 giron + 2 hauteur de marche entre 58 et 64 </a:t>
            </a:r>
            <a:r>
              <a:rPr lang="fr-FR" sz="1200" dirty="0" smtClean="0"/>
              <a:t>cm</a:t>
            </a:r>
            <a:endParaRPr lang="fr-BE" sz="1200" dirty="0"/>
          </a:p>
        </p:txBody>
      </p:sp>
    </p:spTree>
    <p:extLst>
      <p:ext uri="{BB962C8B-B14F-4D97-AF65-F5344CB8AC3E}">
        <p14:creationId xmlns:p14="http://schemas.microsoft.com/office/powerpoint/2010/main" val="1350458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2098" y="302752"/>
            <a:ext cx="7135741" cy="461665"/>
          </a:xfrm>
          <a:prstGeom prst="rect">
            <a:avLst/>
          </a:prstGeom>
          <a:effectLst>
            <a:glow rad="2286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a:t>Evaluation : </a:t>
            </a:r>
            <a:r>
              <a:rPr lang="fr-FR" sz="2000" dirty="0"/>
              <a:t>calcul et traçage d’un escalier quart </a:t>
            </a:r>
            <a:r>
              <a:rPr lang="fr-FR" sz="2000" dirty="0" smtClean="0"/>
              <a:t>tournant 2/3 </a:t>
            </a:r>
            <a:endParaRPr lang="fr-FR" sz="2000" dirty="0"/>
          </a:p>
        </p:txBody>
      </p:sp>
      <p:sp>
        <p:nvSpPr>
          <p:cNvPr id="2" name="Rectangle 1"/>
          <p:cNvSpPr/>
          <p:nvPr/>
        </p:nvSpPr>
        <p:spPr>
          <a:xfrm rot="5400000">
            <a:off x="-2660159" y="4086387"/>
            <a:ext cx="9000000" cy="2988000"/>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TextBox 6"/>
          <p:cNvSpPr txBox="1"/>
          <p:nvPr/>
        </p:nvSpPr>
        <p:spPr>
          <a:xfrm>
            <a:off x="3627621" y="922402"/>
            <a:ext cx="371021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400" dirty="0" smtClean="0"/>
              <a:t>Nom </a:t>
            </a:r>
            <a:r>
              <a:rPr lang="fr-FR" sz="1400" dirty="0"/>
              <a:t>: 	</a:t>
            </a:r>
            <a:r>
              <a:rPr lang="fr-FR" sz="1400" dirty="0" smtClean="0"/>
              <a:t>…………………</a:t>
            </a:r>
            <a:r>
              <a:rPr lang="fr-FR" sz="1400" dirty="0"/>
              <a:t>…………………</a:t>
            </a:r>
          </a:p>
          <a:p>
            <a:r>
              <a:rPr lang="fr-FR" sz="1400" dirty="0" smtClean="0"/>
              <a:t>Prénom : 	……………………………………</a:t>
            </a:r>
            <a:endParaRPr lang="fr-FR" sz="1400" dirty="0"/>
          </a:p>
        </p:txBody>
      </p:sp>
      <p:sp>
        <p:nvSpPr>
          <p:cNvPr id="8" name="Rectangle 7"/>
          <p:cNvSpPr/>
          <p:nvPr/>
        </p:nvSpPr>
        <p:spPr>
          <a:xfrm>
            <a:off x="345841" y="7092387"/>
            <a:ext cx="6912000" cy="2988000"/>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 name="Rectangle 2"/>
          <p:cNvSpPr/>
          <p:nvPr/>
        </p:nvSpPr>
        <p:spPr>
          <a:xfrm>
            <a:off x="3627621" y="1723490"/>
            <a:ext cx="3710216" cy="2123658"/>
          </a:xfrm>
          <a:prstGeom prst="rect">
            <a:avLst/>
          </a:prstGeom>
        </p:spPr>
        <p:txBody>
          <a:bodyPr wrap="square">
            <a:spAutoFit/>
          </a:bodyPr>
          <a:lstStyle/>
          <a:p>
            <a:r>
              <a:rPr lang="fr-FR" sz="1200" b="1" dirty="0" smtClean="0"/>
              <a:t>Traçage </a:t>
            </a:r>
            <a:r>
              <a:rPr lang="fr-FR" sz="1200" b="1" dirty="0"/>
              <a:t>:</a:t>
            </a:r>
          </a:p>
          <a:p>
            <a:endParaRPr lang="fr-FR" sz="1200" b="1" dirty="0"/>
          </a:p>
          <a:p>
            <a:r>
              <a:rPr lang="fr-FR" sz="1200" dirty="0" smtClean="0"/>
              <a:t>Par rapport à vos calculs, tracer sur le plan de l’escalier à échelle réduite (1mm = 1cm) : </a:t>
            </a:r>
          </a:p>
          <a:p>
            <a:endParaRPr lang="fr-FR" sz="1200" dirty="0" smtClean="0"/>
          </a:p>
          <a:p>
            <a:pPr marL="171450" indent="-171450">
              <a:buFontTx/>
              <a:buChar char="-"/>
            </a:pPr>
            <a:r>
              <a:rPr lang="fr-FR" sz="1200" dirty="0" smtClean="0"/>
              <a:t>La marche palière				,,,/1</a:t>
            </a:r>
          </a:p>
          <a:p>
            <a:pPr marL="171450" indent="-171450">
              <a:buFontTx/>
              <a:buChar char="-"/>
            </a:pPr>
            <a:r>
              <a:rPr lang="fr-FR" sz="1200" dirty="0" smtClean="0"/>
              <a:t>La distance en bout du limon		…/1</a:t>
            </a:r>
          </a:p>
          <a:p>
            <a:pPr marL="171450" indent="-171450">
              <a:buFontTx/>
              <a:buChar char="-"/>
            </a:pPr>
            <a:r>
              <a:rPr lang="fr-FR" sz="1200" dirty="0" smtClean="0"/>
              <a:t>La ligne de foulée				…/2</a:t>
            </a:r>
          </a:p>
          <a:p>
            <a:pPr marL="171450" indent="-171450">
              <a:buFontTx/>
              <a:buChar char="-"/>
            </a:pPr>
            <a:r>
              <a:rPr lang="fr-FR" sz="1200" dirty="0" smtClean="0"/>
              <a:t>Les </a:t>
            </a:r>
            <a:r>
              <a:rPr lang="fr-FR" sz="1200" dirty="0" smtClean="0"/>
              <a:t>distances de nez </a:t>
            </a:r>
            <a:r>
              <a:rPr lang="fr-FR" sz="1200" dirty="0" smtClean="0"/>
              <a:t>de marches		</a:t>
            </a:r>
            <a:r>
              <a:rPr lang="fr-FR" sz="1200" dirty="0" smtClean="0"/>
              <a:t>…/</a:t>
            </a:r>
            <a:r>
              <a:rPr lang="fr-FR" sz="1200" dirty="0" smtClean="0"/>
              <a:t>2</a:t>
            </a:r>
          </a:p>
          <a:p>
            <a:endParaRPr lang="fr-FR" sz="1200" dirty="0" smtClean="0"/>
          </a:p>
          <a:p>
            <a:r>
              <a:rPr lang="fr-FR" sz="1200" b="1" dirty="0" smtClean="0"/>
              <a:t>Résultat attendu </a:t>
            </a:r>
            <a:r>
              <a:rPr lang="fr-FR" sz="1200" dirty="0" smtClean="0"/>
              <a:t>: </a:t>
            </a:r>
            <a:endParaRPr lang="fr-FR" sz="1200" dirty="0" smtClean="0"/>
          </a:p>
        </p:txBody>
      </p:sp>
      <p:pic>
        <p:nvPicPr>
          <p:cNvPr id="6" name="Picture 5"/>
          <p:cNvPicPr>
            <a:picLocks noChangeAspect="1"/>
          </p:cNvPicPr>
          <p:nvPr/>
        </p:nvPicPr>
        <p:blipFill>
          <a:blip r:embed="rId2"/>
          <a:stretch>
            <a:fillRect/>
          </a:stretch>
        </p:blipFill>
        <p:spPr>
          <a:xfrm>
            <a:off x="4288172" y="3847148"/>
            <a:ext cx="2144542" cy="2824917"/>
          </a:xfrm>
          <a:prstGeom prst="rect">
            <a:avLst/>
          </a:prstGeom>
        </p:spPr>
      </p:pic>
    </p:spTree>
    <p:extLst>
      <p:ext uri="{BB962C8B-B14F-4D97-AF65-F5344CB8AC3E}">
        <p14:creationId xmlns:p14="http://schemas.microsoft.com/office/powerpoint/2010/main" val="2135524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88138457"/>
              </p:ext>
            </p:extLst>
          </p:nvPr>
        </p:nvGraphicFramePr>
        <p:xfrm>
          <a:off x="192314" y="382915"/>
          <a:ext cx="7184572" cy="3266059"/>
        </p:xfrm>
        <a:graphic>
          <a:graphicData uri="http://schemas.openxmlformats.org/drawingml/2006/table">
            <a:tbl>
              <a:tblPr firstRow="1" bandRow="1">
                <a:tableStyleId>{C083E6E3-FA7D-4D7B-A595-EF9225AFEA82}</a:tableStyleId>
              </a:tblPr>
              <a:tblGrid>
                <a:gridCol w="3592286">
                  <a:extLst>
                    <a:ext uri="{9D8B030D-6E8A-4147-A177-3AD203B41FA5}">
                      <a16:colId xmlns:a16="http://schemas.microsoft.com/office/drawing/2014/main" val="1415968613"/>
                    </a:ext>
                  </a:extLst>
                </a:gridCol>
                <a:gridCol w="3592286">
                  <a:extLst>
                    <a:ext uri="{9D8B030D-6E8A-4147-A177-3AD203B41FA5}">
                      <a16:colId xmlns:a16="http://schemas.microsoft.com/office/drawing/2014/main" val="3360888931"/>
                    </a:ext>
                  </a:extLst>
                </a:gridCol>
              </a:tblGrid>
              <a:tr h="370840">
                <a:tc>
                  <a:txBody>
                    <a:bodyPr/>
                    <a:lstStyle/>
                    <a:p>
                      <a:pPr algn="ctr"/>
                      <a:r>
                        <a:rPr lang="fr-FR" sz="3200" dirty="0" smtClean="0"/>
                        <a:t>Les escaliers</a:t>
                      </a:r>
                      <a:endParaRPr lang="fr-FR" sz="3200" dirty="0"/>
                    </a:p>
                  </a:txBody>
                  <a:tcPr anchor="ctr"/>
                </a:tc>
                <a:tc>
                  <a:txBody>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a:txBody>
                  <a:tcPr/>
                </a:tc>
                <a:extLst>
                  <a:ext uri="{0D108BD9-81ED-4DB2-BD59-A6C34878D82A}">
                    <a16:rowId xmlns:a16="http://schemas.microsoft.com/office/drawing/2014/main" val="187459345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56768418"/>
              </p:ext>
            </p:extLst>
          </p:nvPr>
        </p:nvGraphicFramePr>
        <p:xfrm>
          <a:off x="192314" y="3764363"/>
          <a:ext cx="7184572" cy="370840"/>
        </p:xfrm>
        <a:graphic>
          <a:graphicData uri="http://schemas.openxmlformats.org/drawingml/2006/table">
            <a:tbl>
              <a:tblPr firstRow="1" bandRow="1">
                <a:tableStyleId>{5940675A-B579-460E-94D1-54222C63F5DA}</a:tableStyleId>
              </a:tblPr>
              <a:tblGrid>
                <a:gridCol w="7184572">
                  <a:extLst>
                    <a:ext uri="{9D8B030D-6E8A-4147-A177-3AD203B41FA5}">
                      <a16:colId xmlns:a16="http://schemas.microsoft.com/office/drawing/2014/main" val="1415968613"/>
                    </a:ext>
                  </a:extLst>
                </a:gridCol>
              </a:tblGrid>
              <a:tr h="370840">
                <a:tc>
                  <a:txBody>
                    <a:bodyPr/>
                    <a:lstStyle/>
                    <a:p>
                      <a:r>
                        <a:rPr lang="fr-FR" b="1" dirty="0" smtClean="0"/>
                        <a:t>Capacités générales utilisées</a:t>
                      </a:r>
                      <a:r>
                        <a:rPr lang="fr-FR" b="1" baseline="0" dirty="0" smtClean="0"/>
                        <a:t> pour la séquence : </a:t>
                      </a:r>
                      <a:r>
                        <a:rPr lang="fr-FR" baseline="0" dirty="0" smtClean="0"/>
                        <a:t>C.2 </a:t>
                      </a:r>
                      <a:endParaRPr lang="fr-FR" dirty="0"/>
                    </a:p>
                  </a:txBody>
                  <a:tcPr/>
                </a:tc>
                <a:extLst>
                  <a:ext uri="{0D108BD9-81ED-4DB2-BD59-A6C34878D82A}">
                    <a16:rowId xmlns:a16="http://schemas.microsoft.com/office/drawing/2014/main" val="187459345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40094612"/>
              </p:ext>
            </p:extLst>
          </p:nvPr>
        </p:nvGraphicFramePr>
        <p:xfrm>
          <a:off x="192314" y="4250592"/>
          <a:ext cx="7184572" cy="370840"/>
        </p:xfrm>
        <a:graphic>
          <a:graphicData uri="http://schemas.openxmlformats.org/drawingml/2006/table">
            <a:tbl>
              <a:tblPr firstRow="1" bandRow="1">
                <a:tableStyleId>{5940675A-B579-460E-94D1-54222C63F5DA}</a:tableStyleId>
              </a:tblPr>
              <a:tblGrid>
                <a:gridCol w="7184572">
                  <a:extLst>
                    <a:ext uri="{9D8B030D-6E8A-4147-A177-3AD203B41FA5}">
                      <a16:colId xmlns:a16="http://schemas.microsoft.com/office/drawing/2014/main" val="1415968613"/>
                    </a:ext>
                  </a:extLst>
                </a:gridCol>
              </a:tblGrid>
              <a:tr h="370840">
                <a:tc>
                  <a:txBody>
                    <a:bodyPr/>
                    <a:lstStyle/>
                    <a:p>
                      <a:r>
                        <a:rPr lang="fr-FR" b="1" dirty="0" smtClean="0"/>
                        <a:t>Compétence</a:t>
                      </a:r>
                      <a:r>
                        <a:rPr lang="fr-FR" baseline="0" dirty="0" smtClean="0"/>
                        <a:t> : Etablir un plan, Tracer et justifier son choix</a:t>
                      </a:r>
                      <a:endParaRPr lang="fr-FR" dirty="0"/>
                    </a:p>
                  </a:txBody>
                  <a:tcPr/>
                </a:tc>
                <a:extLst>
                  <a:ext uri="{0D108BD9-81ED-4DB2-BD59-A6C34878D82A}">
                    <a16:rowId xmlns:a16="http://schemas.microsoft.com/office/drawing/2014/main" val="187459345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71412628"/>
              </p:ext>
            </p:extLst>
          </p:nvPr>
        </p:nvGraphicFramePr>
        <p:xfrm>
          <a:off x="192314" y="4736821"/>
          <a:ext cx="7184572" cy="370840"/>
        </p:xfrm>
        <a:graphic>
          <a:graphicData uri="http://schemas.openxmlformats.org/drawingml/2006/table">
            <a:tbl>
              <a:tblPr firstRow="1" bandRow="1">
                <a:tableStyleId>{5940675A-B579-460E-94D1-54222C63F5DA}</a:tableStyleId>
              </a:tblPr>
              <a:tblGrid>
                <a:gridCol w="7184572">
                  <a:extLst>
                    <a:ext uri="{9D8B030D-6E8A-4147-A177-3AD203B41FA5}">
                      <a16:colId xmlns:a16="http://schemas.microsoft.com/office/drawing/2014/main" val="1415968613"/>
                    </a:ext>
                  </a:extLst>
                </a:gridCol>
              </a:tblGrid>
              <a:tr h="370840">
                <a:tc>
                  <a:txBody>
                    <a:bodyPr/>
                    <a:lstStyle/>
                    <a:p>
                      <a:r>
                        <a:rPr lang="fr-FR" b="1" dirty="0" smtClean="0"/>
                        <a:t>Savoir associés</a:t>
                      </a:r>
                      <a:r>
                        <a:rPr lang="fr-FR" b="1" baseline="0" dirty="0" smtClean="0"/>
                        <a:t> </a:t>
                      </a:r>
                      <a:r>
                        <a:rPr lang="fr-FR" baseline="0" dirty="0" smtClean="0"/>
                        <a:t>: S.2 La communication technique / S.5.2 Etude des ouvrages</a:t>
                      </a:r>
                      <a:endParaRPr lang="fr-FR" dirty="0"/>
                    </a:p>
                  </a:txBody>
                  <a:tcPr/>
                </a:tc>
                <a:extLst>
                  <a:ext uri="{0D108BD9-81ED-4DB2-BD59-A6C34878D82A}">
                    <a16:rowId xmlns:a16="http://schemas.microsoft.com/office/drawing/2014/main" val="187459345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818887586"/>
              </p:ext>
            </p:extLst>
          </p:nvPr>
        </p:nvGraphicFramePr>
        <p:xfrm>
          <a:off x="192314" y="5223050"/>
          <a:ext cx="7184572" cy="370840"/>
        </p:xfrm>
        <a:graphic>
          <a:graphicData uri="http://schemas.openxmlformats.org/drawingml/2006/table">
            <a:tbl>
              <a:tblPr firstRow="1" bandRow="1">
                <a:tableStyleId>{5940675A-B579-460E-94D1-54222C63F5DA}</a:tableStyleId>
              </a:tblPr>
              <a:tblGrid>
                <a:gridCol w="7184572">
                  <a:extLst>
                    <a:ext uri="{9D8B030D-6E8A-4147-A177-3AD203B41FA5}">
                      <a16:colId xmlns:a16="http://schemas.microsoft.com/office/drawing/2014/main" val="1415968613"/>
                    </a:ext>
                  </a:extLst>
                </a:gridCol>
              </a:tblGrid>
              <a:tr h="370840">
                <a:tc>
                  <a:txBody>
                    <a:bodyPr/>
                    <a:lstStyle/>
                    <a:p>
                      <a:r>
                        <a:rPr lang="fr-FR" b="1" dirty="0" smtClean="0"/>
                        <a:t>Contexte</a:t>
                      </a:r>
                      <a:r>
                        <a:rPr lang="fr-FR" dirty="0" smtClean="0"/>
                        <a:t> : Monsieur Dupont est un client qui à besoin d’un escalier</a:t>
                      </a:r>
                      <a:r>
                        <a:rPr lang="fr-FR" baseline="0" dirty="0" smtClean="0"/>
                        <a:t> quart tournant</a:t>
                      </a:r>
                      <a:endParaRPr lang="fr-FR" dirty="0"/>
                    </a:p>
                  </a:txBody>
                  <a:tcPr/>
                </a:tc>
                <a:extLst>
                  <a:ext uri="{0D108BD9-81ED-4DB2-BD59-A6C34878D82A}">
                    <a16:rowId xmlns:a16="http://schemas.microsoft.com/office/drawing/2014/main" val="187459345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082353442"/>
              </p:ext>
            </p:extLst>
          </p:nvPr>
        </p:nvGraphicFramePr>
        <p:xfrm>
          <a:off x="192314" y="5709279"/>
          <a:ext cx="7184572" cy="771716"/>
        </p:xfrm>
        <a:graphic>
          <a:graphicData uri="http://schemas.openxmlformats.org/drawingml/2006/table">
            <a:tbl>
              <a:tblPr firstRow="1" bandRow="1">
                <a:tableStyleId>{5940675A-B579-460E-94D1-54222C63F5DA}</a:tableStyleId>
              </a:tblPr>
              <a:tblGrid>
                <a:gridCol w="7184572">
                  <a:extLst>
                    <a:ext uri="{9D8B030D-6E8A-4147-A177-3AD203B41FA5}">
                      <a16:colId xmlns:a16="http://schemas.microsoft.com/office/drawing/2014/main" val="1415968613"/>
                    </a:ext>
                  </a:extLst>
                </a:gridCol>
              </a:tblGrid>
              <a:tr h="370840">
                <a:tc>
                  <a:txBody>
                    <a:bodyPr/>
                    <a:lstStyle/>
                    <a:p>
                      <a:r>
                        <a:rPr lang="fr-FR" b="1" dirty="0" smtClean="0"/>
                        <a:t>Mise en situation </a:t>
                      </a:r>
                      <a:r>
                        <a:rPr lang="fr-FR" dirty="0" smtClean="0"/>
                        <a:t>: Monsieur Dupont à besoin que</a:t>
                      </a:r>
                      <a:r>
                        <a:rPr lang="fr-FR" baseline="0" dirty="0" smtClean="0"/>
                        <a:t> vous fabriquiez</a:t>
                      </a:r>
                      <a:r>
                        <a:rPr lang="fr-FR" dirty="0" smtClean="0"/>
                        <a:t> deux escaliers (un droit et un quart tournant) dans</a:t>
                      </a:r>
                      <a:r>
                        <a:rPr lang="fr-FR" baseline="0" dirty="0" smtClean="0"/>
                        <a:t> sa maison</a:t>
                      </a:r>
                      <a:r>
                        <a:rPr lang="fr-FR" dirty="0" smtClean="0"/>
                        <a:t>.</a:t>
                      </a:r>
                      <a:r>
                        <a:rPr lang="fr-FR" baseline="0" dirty="0" smtClean="0"/>
                        <a:t> Afin de répondre à son besoin vous déterminez le nombre de marches, la taille du giron et vous tracez les escaliers.</a:t>
                      </a:r>
                      <a:endParaRPr lang="fr-FR" dirty="0"/>
                    </a:p>
                  </a:txBody>
                  <a:tcPr/>
                </a:tc>
                <a:extLst>
                  <a:ext uri="{0D108BD9-81ED-4DB2-BD59-A6C34878D82A}">
                    <a16:rowId xmlns:a16="http://schemas.microsoft.com/office/drawing/2014/main" val="187459345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643897124"/>
              </p:ext>
            </p:extLst>
          </p:nvPr>
        </p:nvGraphicFramePr>
        <p:xfrm>
          <a:off x="192314" y="6596384"/>
          <a:ext cx="7184572" cy="1225233"/>
        </p:xfrm>
        <a:graphic>
          <a:graphicData uri="http://schemas.openxmlformats.org/drawingml/2006/table">
            <a:tbl>
              <a:tblPr firstRow="1" bandRow="1">
                <a:tableStyleId>{5940675A-B579-460E-94D1-54222C63F5DA}</a:tableStyleId>
              </a:tblPr>
              <a:tblGrid>
                <a:gridCol w="7184572">
                  <a:extLst>
                    <a:ext uri="{9D8B030D-6E8A-4147-A177-3AD203B41FA5}">
                      <a16:colId xmlns:a16="http://schemas.microsoft.com/office/drawing/2014/main" val="1415968613"/>
                    </a:ext>
                  </a:extLst>
                </a:gridCol>
              </a:tblGrid>
              <a:tr h="0">
                <a:tc>
                  <a:txBody>
                    <a:bodyPr/>
                    <a:lstStyle/>
                    <a:p>
                      <a:r>
                        <a:rPr lang="fr-FR" b="1" dirty="0" smtClean="0"/>
                        <a:t>Objectif</a:t>
                      </a:r>
                      <a:r>
                        <a:rPr lang="fr-FR" dirty="0" smtClean="0"/>
                        <a:t> : L’élève doit être capable de :</a:t>
                      </a:r>
                    </a:p>
                    <a:p>
                      <a:pPr marL="342900" indent="-342900">
                        <a:buFont typeface="Arial" panose="020B0604020202020204" pitchFamily="34" charset="0"/>
                        <a:buChar char="•"/>
                      </a:pPr>
                      <a:r>
                        <a:rPr lang="fr-FR" dirty="0" smtClean="0"/>
                        <a:t>Représenter et tracer les marches</a:t>
                      </a:r>
                    </a:p>
                    <a:p>
                      <a:pPr marL="342900" indent="-342900">
                        <a:buFont typeface="Arial" panose="020B0604020202020204" pitchFamily="34" charset="0"/>
                        <a:buChar char="•"/>
                      </a:pPr>
                      <a:r>
                        <a:rPr lang="fr-FR" dirty="0" smtClean="0"/>
                        <a:t>Déterminer</a:t>
                      </a:r>
                      <a:r>
                        <a:rPr lang="fr-FR" baseline="0" dirty="0" smtClean="0"/>
                        <a:t> les hauteurs de marches et distance entre les nez de marche (giron)</a:t>
                      </a:r>
                    </a:p>
                    <a:p>
                      <a:pPr marL="342900" indent="-342900">
                        <a:buFont typeface="Arial" panose="020B0604020202020204" pitchFamily="34" charset="0"/>
                        <a:buChar char="•"/>
                      </a:pPr>
                      <a:r>
                        <a:rPr lang="fr-FR" baseline="0" dirty="0" smtClean="0"/>
                        <a:t>Tracer le balancement</a:t>
                      </a:r>
                    </a:p>
                    <a:p>
                      <a:pPr marL="342900" indent="-342900">
                        <a:buFont typeface="Arial" panose="020B0604020202020204" pitchFamily="34" charset="0"/>
                        <a:buChar char="•"/>
                      </a:pPr>
                      <a:r>
                        <a:rPr lang="fr-FR" dirty="0" smtClean="0"/>
                        <a:t>Réaliser des choix techniques et esthétiques (loi de blondel</a:t>
                      </a:r>
                      <a:endParaRPr lang="fr-FR" dirty="0"/>
                    </a:p>
                  </a:txBody>
                  <a:tcPr/>
                </a:tc>
                <a:extLst>
                  <a:ext uri="{0D108BD9-81ED-4DB2-BD59-A6C34878D82A}">
                    <a16:rowId xmlns:a16="http://schemas.microsoft.com/office/drawing/2014/main" val="187459345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3613215"/>
              </p:ext>
            </p:extLst>
          </p:nvPr>
        </p:nvGraphicFramePr>
        <p:xfrm>
          <a:off x="192314" y="7937006"/>
          <a:ext cx="7184572" cy="771716"/>
        </p:xfrm>
        <a:graphic>
          <a:graphicData uri="http://schemas.openxmlformats.org/drawingml/2006/table">
            <a:tbl>
              <a:tblPr firstRow="1" bandRow="1">
                <a:tableStyleId>{5940675A-B579-460E-94D1-54222C63F5DA}</a:tableStyleId>
              </a:tblPr>
              <a:tblGrid>
                <a:gridCol w="7184572">
                  <a:extLst>
                    <a:ext uri="{9D8B030D-6E8A-4147-A177-3AD203B41FA5}">
                      <a16:colId xmlns:a16="http://schemas.microsoft.com/office/drawing/2014/main" val="1415968613"/>
                    </a:ext>
                  </a:extLst>
                </a:gridCol>
              </a:tblGrid>
              <a:tr h="0">
                <a:tc>
                  <a:txBody>
                    <a:bodyPr/>
                    <a:lstStyle/>
                    <a:p>
                      <a:r>
                        <a:rPr lang="fr-FR" b="1" dirty="0" smtClean="0"/>
                        <a:t>On demande de </a:t>
                      </a:r>
                      <a:r>
                        <a:rPr lang="fr-FR" dirty="0" smtClean="0"/>
                        <a:t>:</a:t>
                      </a:r>
                    </a:p>
                    <a:p>
                      <a:r>
                        <a:rPr lang="fr-FR" dirty="0" smtClean="0"/>
                        <a:t>      1.</a:t>
                      </a:r>
                      <a:r>
                        <a:rPr lang="fr-FR" baseline="0" dirty="0" smtClean="0"/>
                        <a:t> De calculer le nombre de marche et la distance entre les nez de marche</a:t>
                      </a:r>
                    </a:p>
                    <a:p>
                      <a:r>
                        <a:rPr lang="fr-FR" baseline="0" dirty="0" smtClean="0"/>
                        <a:t>      2. De tracer les escaliers</a:t>
                      </a:r>
                      <a:endParaRPr lang="fr-FR" dirty="0"/>
                    </a:p>
                  </a:txBody>
                  <a:tcPr/>
                </a:tc>
                <a:extLst>
                  <a:ext uri="{0D108BD9-81ED-4DB2-BD59-A6C34878D82A}">
                    <a16:rowId xmlns:a16="http://schemas.microsoft.com/office/drawing/2014/main" val="187459345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44098022"/>
              </p:ext>
            </p:extLst>
          </p:nvPr>
        </p:nvGraphicFramePr>
        <p:xfrm>
          <a:off x="192314" y="8824111"/>
          <a:ext cx="7184572" cy="998474"/>
        </p:xfrm>
        <a:graphic>
          <a:graphicData uri="http://schemas.openxmlformats.org/drawingml/2006/table">
            <a:tbl>
              <a:tblPr firstRow="1" bandRow="1">
                <a:tableStyleId>{5940675A-B579-460E-94D1-54222C63F5DA}</a:tableStyleId>
              </a:tblPr>
              <a:tblGrid>
                <a:gridCol w="7184572">
                  <a:extLst>
                    <a:ext uri="{9D8B030D-6E8A-4147-A177-3AD203B41FA5}">
                      <a16:colId xmlns:a16="http://schemas.microsoft.com/office/drawing/2014/main" val="1415968613"/>
                    </a:ext>
                  </a:extLst>
                </a:gridCol>
              </a:tblGrid>
              <a:tr h="0">
                <a:tc>
                  <a:txBody>
                    <a:bodyPr/>
                    <a:lstStyle/>
                    <a:p>
                      <a:r>
                        <a:rPr lang="fr-FR" b="1" dirty="0" smtClean="0"/>
                        <a:t>On donne  </a:t>
                      </a:r>
                      <a:r>
                        <a:rPr lang="fr-FR" dirty="0" smtClean="0"/>
                        <a:t>:</a:t>
                      </a:r>
                    </a:p>
                    <a:p>
                      <a:r>
                        <a:rPr lang="fr-FR" dirty="0" smtClean="0"/>
                        <a:t>       1.</a:t>
                      </a:r>
                      <a:r>
                        <a:rPr lang="fr-FR" baseline="0" dirty="0" smtClean="0"/>
                        <a:t> Le vocabulaire technique relatif aux escaliers</a:t>
                      </a:r>
                    </a:p>
                    <a:p>
                      <a:r>
                        <a:rPr lang="fr-FR" dirty="0" smtClean="0"/>
                        <a:t>       2. Les formules de calcul d’un escaliers droit et quart tournant</a:t>
                      </a:r>
                    </a:p>
                    <a:p>
                      <a:r>
                        <a:rPr lang="fr-FR" dirty="0" smtClean="0"/>
                        <a:t>       3. Les plans (vue</a:t>
                      </a:r>
                      <a:r>
                        <a:rPr lang="fr-FR" baseline="0" dirty="0" smtClean="0"/>
                        <a:t> de haut) à une échelle traçable sur feuille</a:t>
                      </a:r>
                    </a:p>
                  </a:txBody>
                  <a:tcPr/>
                </a:tc>
                <a:extLst>
                  <a:ext uri="{0D108BD9-81ED-4DB2-BD59-A6C34878D82A}">
                    <a16:rowId xmlns:a16="http://schemas.microsoft.com/office/drawing/2014/main" val="1874593451"/>
                  </a:ext>
                </a:extLst>
              </a:tr>
            </a:tbl>
          </a:graphicData>
        </a:graphic>
      </p:graphicFrame>
      <p:pic>
        <p:nvPicPr>
          <p:cNvPr id="3" name="Picture 2"/>
          <p:cNvPicPr>
            <a:picLocks noChangeAspect="1"/>
          </p:cNvPicPr>
          <p:nvPr/>
        </p:nvPicPr>
        <p:blipFill>
          <a:blip r:embed="rId2"/>
          <a:stretch>
            <a:fillRect/>
          </a:stretch>
        </p:blipFill>
        <p:spPr>
          <a:xfrm>
            <a:off x="3784600" y="556429"/>
            <a:ext cx="3560203" cy="2919029"/>
          </a:xfrm>
          <a:prstGeom prst="rect">
            <a:avLst/>
          </a:prstGeom>
        </p:spPr>
      </p:pic>
    </p:spTree>
    <p:extLst>
      <p:ext uri="{BB962C8B-B14F-4D97-AF65-F5344CB8AC3E}">
        <p14:creationId xmlns:p14="http://schemas.microsoft.com/office/powerpoint/2010/main" val="1185779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2189" y="1306757"/>
            <a:ext cx="3196070" cy="8063746"/>
          </a:xfrm>
          <a:prstGeom prst="rect">
            <a:avLst/>
          </a:prstGeom>
          <a:noFill/>
        </p:spPr>
        <p:txBody>
          <a:bodyPr wrap="square" numCol="1" rtlCol="0">
            <a:spAutoFit/>
          </a:bodyPr>
          <a:lstStyle/>
          <a:p>
            <a:endParaRPr lang="fr-FR" sz="1400" dirty="0"/>
          </a:p>
          <a:p>
            <a:r>
              <a:rPr lang="fr-FR" sz="1400" b="1" dirty="0" smtClean="0"/>
              <a:t>La contremarche : </a:t>
            </a:r>
            <a:r>
              <a:rPr lang="fr-FR" sz="1400" dirty="0"/>
              <a:t>Partie verticale de chaque marche d'un escalier.</a:t>
            </a:r>
            <a:endParaRPr lang="fr-FR" sz="1400" dirty="0" smtClean="0"/>
          </a:p>
          <a:p>
            <a:endParaRPr lang="fr-FR" sz="1400" dirty="0"/>
          </a:p>
          <a:p>
            <a:r>
              <a:rPr lang="fr-FR" sz="1400" b="1" dirty="0" smtClean="0"/>
              <a:t>Le limon : </a:t>
            </a:r>
            <a:r>
              <a:rPr lang="fr-FR" sz="1400" dirty="0" smtClean="0"/>
              <a:t>Il a </a:t>
            </a:r>
            <a:r>
              <a:rPr lang="fr-FR" sz="1400" dirty="0"/>
              <a:t>un rôle à la fois fonctionnel et esthétique. Il permet de dissimuler les parties latérales des marches et d'habiller l'escalier mais aussi </a:t>
            </a:r>
            <a:r>
              <a:rPr lang="fr-FR" sz="1400" dirty="0" smtClean="0"/>
              <a:t>de supporter </a:t>
            </a:r>
            <a:r>
              <a:rPr lang="fr-FR" sz="1400" dirty="0"/>
              <a:t>le poids des marches, des charges et de ceux qui empruntent l'escalier</a:t>
            </a:r>
            <a:r>
              <a:rPr lang="fr-FR" sz="1400" dirty="0" smtClean="0"/>
              <a:t>.</a:t>
            </a:r>
          </a:p>
          <a:p>
            <a:endParaRPr lang="fr-FR" sz="1400" dirty="0"/>
          </a:p>
          <a:p>
            <a:r>
              <a:rPr lang="fr-FR" sz="1400" b="1" dirty="0" smtClean="0"/>
              <a:t>La crémaillère : </a:t>
            </a:r>
            <a:r>
              <a:rPr lang="fr-FR" sz="1400" dirty="0"/>
              <a:t>Limon dont la face supérieure épouse la forme de l'escalier et sur laquelle reposent les marches.</a:t>
            </a:r>
            <a:endParaRPr lang="fr-FR" sz="1400" dirty="0" smtClean="0"/>
          </a:p>
          <a:p>
            <a:endParaRPr lang="fr-FR" sz="1400" dirty="0" smtClean="0"/>
          </a:p>
          <a:p>
            <a:r>
              <a:rPr lang="fr-FR" sz="1400" b="1" dirty="0" smtClean="0"/>
              <a:t>La ligne de foulée : </a:t>
            </a:r>
            <a:r>
              <a:rPr lang="fr-FR" sz="1400" dirty="0"/>
              <a:t>une ligne imaginaire représentant la trajectoire théorique suivie lorsque l'on monte ou que l'on descend l'escalier.</a:t>
            </a:r>
            <a:endParaRPr lang="fr-FR" sz="1400" dirty="0" smtClean="0"/>
          </a:p>
          <a:p>
            <a:endParaRPr lang="fr-FR" sz="1400" dirty="0"/>
          </a:p>
          <a:p>
            <a:r>
              <a:rPr lang="fr-FR" sz="1400" b="1" dirty="0" smtClean="0"/>
              <a:t>La main courante : </a:t>
            </a:r>
            <a:r>
              <a:rPr lang="fr-FR" sz="1400" dirty="0"/>
              <a:t>Une </a:t>
            </a:r>
            <a:r>
              <a:rPr lang="fr-FR" sz="1400" i="1" dirty="0"/>
              <a:t>main courante</a:t>
            </a:r>
            <a:r>
              <a:rPr lang="fr-FR" sz="1400" dirty="0"/>
              <a:t> est une rampe disposée le long d'un </a:t>
            </a:r>
            <a:r>
              <a:rPr lang="fr-FR" sz="1400" i="1" dirty="0"/>
              <a:t>escalier</a:t>
            </a:r>
            <a:r>
              <a:rPr lang="fr-FR" sz="1400" dirty="0"/>
              <a:t> en guise de </a:t>
            </a:r>
            <a:r>
              <a:rPr lang="fr-FR" sz="1400" dirty="0" smtClean="0"/>
              <a:t>sécurité.</a:t>
            </a:r>
          </a:p>
          <a:p>
            <a:endParaRPr lang="fr-FR" sz="1400" dirty="0"/>
          </a:p>
          <a:p>
            <a:r>
              <a:rPr lang="fr-FR" sz="1400" b="1" dirty="0" smtClean="0"/>
              <a:t>La lisse : </a:t>
            </a:r>
            <a:r>
              <a:rPr lang="fr-FR" sz="1400" dirty="0" smtClean="0"/>
              <a:t>pièce parallèle basse </a:t>
            </a:r>
            <a:r>
              <a:rPr lang="fr-FR" sz="1400" dirty="0"/>
              <a:t>à la main courante</a:t>
            </a:r>
            <a:r>
              <a:rPr lang="fr-FR" sz="1400" dirty="0" smtClean="0"/>
              <a:t>. Pièce basse d'un garde-corps, </a:t>
            </a:r>
            <a:r>
              <a:rPr lang="fr-FR" sz="1400" dirty="0"/>
              <a:t>d'une barrière de </a:t>
            </a:r>
            <a:r>
              <a:rPr lang="fr-FR" sz="1400" dirty="0" smtClean="0"/>
              <a:t>sécurité.</a:t>
            </a:r>
          </a:p>
          <a:p>
            <a:endParaRPr lang="fr-FR" sz="1400" dirty="0"/>
          </a:p>
          <a:p>
            <a:r>
              <a:rPr lang="fr-FR" sz="1400" b="1" dirty="0" smtClean="0"/>
              <a:t>Le giron : </a:t>
            </a:r>
            <a:r>
              <a:rPr lang="fr-FR" sz="1400" dirty="0"/>
              <a:t>la distance horizontale </a:t>
            </a:r>
            <a:r>
              <a:rPr lang="fr-FR" sz="1400" dirty="0" smtClean="0"/>
              <a:t>d’un </a:t>
            </a:r>
            <a:r>
              <a:rPr lang="fr-FR" sz="1400" dirty="0"/>
              <a:t>nez de marche </a:t>
            </a:r>
            <a:r>
              <a:rPr lang="fr-FR" sz="1400" dirty="0" smtClean="0"/>
              <a:t>au </a:t>
            </a:r>
            <a:r>
              <a:rPr lang="fr-FR" sz="1400" dirty="0"/>
              <a:t>nez de </a:t>
            </a:r>
            <a:r>
              <a:rPr lang="fr-FR" sz="1400" dirty="0" smtClean="0"/>
              <a:t>marche suivant.</a:t>
            </a:r>
            <a:endParaRPr lang="fr-FR" sz="1400" b="1" dirty="0" smtClean="0"/>
          </a:p>
          <a:p>
            <a:endParaRPr lang="fr-FR" sz="1400" dirty="0"/>
          </a:p>
          <a:p>
            <a:r>
              <a:rPr lang="fr-FR" sz="1400" b="1" dirty="0" smtClean="0"/>
              <a:t>Le garde-corps : </a:t>
            </a:r>
            <a:r>
              <a:rPr lang="fr-FR" sz="1400" dirty="0" smtClean="0"/>
              <a:t>ensemble qui regroupe  la main courante, la lisse et les barreaux de séparation.</a:t>
            </a:r>
          </a:p>
          <a:p>
            <a:endParaRPr lang="fr-FR" sz="1400" dirty="0" smtClean="0"/>
          </a:p>
          <a:p>
            <a:r>
              <a:rPr lang="fr-FR" sz="1400" b="1" dirty="0" smtClean="0"/>
              <a:t>Le nez de marche : </a:t>
            </a:r>
            <a:r>
              <a:rPr lang="fr-FR" sz="1400" dirty="0" smtClean="0"/>
              <a:t>le </a:t>
            </a:r>
            <a:r>
              <a:rPr lang="fr-FR" sz="1400" dirty="0"/>
              <a:t>bord de la </a:t>
            </a:r>
            <a:r>
              <a:rPr lang="fr-FR" sz="1400" dirty="0" smtClean="0"/>
              <a:t>marche.</a:t>
            </a:r>
          </a:p>
          <a:p>
            <a:endParaRPr lang="fr-FR" sz="1400" dirty="0"/>
          </a:p>
        </p:txBody>
      </p:sp>
      <p:sp>
        <p:nvSpPr>
          <p:cNvPr id="6" name="TextBox 5"/>
          <p:cNvSpPr txBox="1"/>
          <p:nvPr/>
        </p:nvSpPr>
        <p:spPr>
          <a:xfrm>
            <a:off x="222189" y="267137"/>
            <a:ext cx="7135741" cy="461665"/>
          </a:xfrm>
          <a:prstGeom prst="rect">
            <a:avLst/>
          </a:prstGeom>
          <a:effectLst>
            <a:glow rad="2286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smtClean="0"/>
              <a:t>Vocabulaire relatif aux escaliers 1/2</a:t>
            </a:r>
            <a:endParaRPr lang="fr-FR" sz="2400" dirty="0"/>
          </a:p>
        </p:txBody>
      </p:sp>
      <p:pic>
        <p:nvPicPr>
          <p:cNvPr id="2" name="Picture 1"/>
          <p:cNvPicPr>
            <a:picLocks noChangeAspect="1"/>
          </p:cNvPicPr>
          <p:nvPr/>
        </p:nvPicPr>
        <p:blipFill>
          <a:blip r:embed="rId2" cstate="print">
            <a:grayscl/>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418260" y="7430699"/>
            <a:ext cx="2682933" cy="2682933"/>
          </a:xfrm>
          <a:prstGeom prst="rect">
            <a:avLst/>
          </a:prstGeom>
        </p:spPr>
      </p:pic>
      <p:cxnSp>
        <p:nvCxnSpPr>
          <p:cNvPr id="4" name="Straight Arrow Connector 3"/>
          <p:cNvCxnSpPr/>
          <p:nvPr/>
        </p:nvCxnSpPr>
        <p:spPr>
          <a:xfrm flipH="1">
            <a:off x="5226077" y="8614015"/>
            <a:ext cx="11121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3" name="Picture 12"/>
          <p:cNvPicPr>
            <a:picLocks noChangeAspect="1"/>
          </p:cNvPicPr>
          <p:nvPr/>
        </p:nvPicPr>
        <p:blipFill>
          <a:blip r:embed="rId4"/>
          <a:stretch>
            <a:fillRect/>
          </a:stretch>
        </p:blipFill>
        <p:spPr>
          <a:xfrm>
            <a:off x="3754664" y="895596"/>
            <a:ext cx="3603266" cy="6368309"/>
          </a:xfrm>
          <a:prstGeom prst="rect">
            <a:avLst/>
          </a:prstGeom>
        </p:spPr>
      </p:pic>
      <p:sp>
        <p:nvSpPr>
          <p:cNvPr id="14" name="TextBox 13"/>
          <p:cNvSpPr txBox="1"/>
          <p:nvPr/>
        </p:nvSpPr>
        <p:spPr>
          <a:xfrm>
            <a:off x="5226077" y="8358475"/>
            <a:ext cx="2082985" cy="246221"/>
          </a:xfrm>
          <a:prstGeom prst="rect">
            <a:avLst/>
          </a:prstGeom>
          <a:noFill/>
        </p:spPr>
        <p:txBody>
          <a:bodyPr wrap="square" rtlCol="0">
            <a:spAutoFit/>
          </a:bodyPr>
          <a:lstStyle/>
          <a:p>
            <a:r>
              <a:rPr lang="fr-FR" sz="1000" dirty="0" smtClean="0"/>
              <a:t>Escalier à trois crémaillères</a:t>
            </a:r>
            <a:endParaRPr lang="fr-FR" sz="1000" dirty="0"/>
          </a:p>
        </p:txBody>
      </p:sp>
    </p:spTree>
    <p:extLst>
      <p:ext uri="{BB962C8B-B14F-4D97-AF65-F5344CB8AC3E}">
        <p14:creationId xmlns:p14="http://schemas.microsoft.com/office/powerpoint/2010/main" val="4018514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www.escalites.fr/img/img_upload/5ea0ce18325f26.74403109.png"/>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50000"/>
                    </a14:imgEffect>
                    <a14:imgEffect>
                      <a14:colorTemperature colorTemp="5900"/>
                    </a14:imgEffect>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77973" y="1010638"/>
            <a:ext cx="4526367" cy="35316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84816" y="2283436"/>
            <a:ext cx="2716133" cy="6124754"/>
          </a:xfrm>
          <a:prstGeom prst="rect">
            <a:avLst/>
          </a:prstGeom>
          <a:noFill/>
        </p:spPr>
        <p:txBody>
          <a:bodyPr wrap="square" numCol="1" rtlCol="0">
            <a:spAutoFit/>
          </a:bodyPr>
          <a:lstStyle/>
          <a:p>
            <a:endParaRPr lang="fr-FR" sz="1400" dirty="0" smtClean="0"/>
          </a:p>
          <a:p>
            <a:r>
              <a:rPr lang="fr-FR" sz="1400" b="1" dirty="0" smtClean="0"/>
              <a:t>L’échappée : </a:t>
            </a:r>
            <a:r>
              <a:rPr lang="fr-FR" sz="1400" dirty="0" smtClean="0"/>
              <a:t>la </a:t>
            </a:r>
            <a:r>
              <a:rPr lang="fr-FR" sz="1400" dirty="0"/>
              <a:t>hauteur </a:t>
            </a:r>
            <a:r>
              <a:rPr lang="fr-FR" sz="1400" dirty="0" smtClean="0"/>
              <a:t>minimale </a:t>
            </a:r>
            <a:r>
              <a:rPr lang="fr-FR" sz="1400" dirty="0"/>
              <a:t>rencontrée dans un </a:t>
            </a:r>
            <a:r>
              <a:rPr lang="fr-FR" sz="1400" dirty="0" smtClean="0"/>
              <a:t>escalier, entre la marche et le plafond. </a:t>
            </a:r>
            <a:r>
              <a:rPr lang="fr-FR" sz="1400" dirty="0"/>
              <a:t>Elle doit </a:t>
            </a:r>
            <a:r>
              <a:rPr lang="fr-FR" sz="1400" dirty="0" smtClean="0"/>
              <a:t>offrir </a:t>
            </a:r>
            <a:r>
              <a:rPr lang="fr-FR" sz="1400" dirty="0"/>
              <a:t>un dégagement suffisant pour permettre la circulation sans heurt.</a:t>
            </a:r>
          </a:p>
          <a:p>
            <a:endParaRPr lang="fr-FR" sz="1400" dirty="0"/>
          </a:p>
          <a:p>
            <a:r>
              <a:rPr lang="fr-FR" sz="1400" b="1" dirty="0" smtClean="0"/>
              <a:t>La trémie : </a:t>
            </a:r>
            <a:r>
              <a:rPr lang="fr-FR" sz="1400" dirty="0"/>
              <a:t>le vide créé dans le plancher entre deux étages afin de permettre d'installer l'escalier </a:t>
            </a:r>
            <a:endParaRPr lang="fr-FR" sz="1400" dirty="0" smtClean="0"/>
          </a:p>
          <a:p>
            <a:endParaRPr lang="fr-FR" sz="1400" dirty="0"/>
          </a:p>
          <a:p>
            <a:r>
              <a:rPr lang="fr-FR" sz="1400" b="1" dirty="0" smtClean="0"/>
              <a:t>La marche palière :</a:t>
            </a:r>
            <a:r>
              <a:rPr lang="fr-FR" sz="1400" dirty="0"/>
              <a:t> la dernière marche se situant au niveau </a:t>
            </a:r>
            <a:r>
              <a:rPr lang="fr-FR" sz="1400" dirty="0" smtClean="0"/>
              <a:t>du </a:t>
            </a:r>
            <a:r>
              <a:rPr lang="fr-FR" sz="1400" dirty="0"/>
              <a:t>sol d'arrivée.</a:t>
            </a:r>
            <a:endParaRPr lang="fr-FR" sz="1400" b="1" dirty="0" smtClean="0"/>
          </a:p>
          <a:p>
            <a:endParaRPr lang="fr-FR" sz="1400" dirty="0"/>
          </a:p>
          <a:p>
            <a:r>
              <a:rPr lang="fr-FR" sz="1400" b="1" dirty="0" smtClean="0"/>
              <a:t>Le reculement ou l’étendue : </a:t>
            </a:r>
            <a:r>
              <a:rPr lang="fr-FR" sz="1400" dirty="0"/>
              <a:t>la mesure de la longueur entre la première et la dernière marche de l’escalier prise </a:t>
            </a:r>
            <a:r>
              <a:rPr lang="fr-FR" sz="1400" dirty="0" smtClean="0"/>
              <a:t>horizontalement </a:t>
            </a:r>
            <a:r>
              <a:rPr lang="fr-FR" sz="1400" dirty="0"/>
              <a:t>du sol</a:t>
            </a:r>
            <a:r>
              <a:rPr lang="fr-FR" sz="1400" dirty="0" smtClean="0"/>
              <a:t>.</a:t>
            </a:r>
            <a:r>
              <a:rPr lang="fr-FR" sz="1400" dirty="0"/>
              <a:t> </a:t>
            </a:r>
            <a:endParaRPr lang="fr-FR" sz="1400" dirty="0" smtClean="0"/>
          </a:p>
          <a:p>
            <a:endParaRPr lang="fr-FR" sz="1400" b="1" dirty="0"/>
          </a:p>
          <a:p>
            <a:r>
              <a:rPr lang="fr-FR" sz="1400" b="1" dirty="0"/>
              <a:t>Le balancement : </a:t>
            </a:r>
            <a:r>
              <a:rPr lang="fr-FR" sz="1400" dirty="0"/>
              <a:t>représente la disposition des marches de façon harmonieuse lorsque l’escalier possède un tournant.</a:t>
            </a:r>
          </a:p>
          <a:p>
            <a:endParaRPr lang="fr-FR" sz="1400" b="1" dirty="0"/>
          </a:p>
          <a:p>
            <a:endParaRPr lang="fr-FR" sz="1400" dirty="0"/>
          </a:p>
        </p:txBody>
      </p:sp>
      <p:pic>
        <p:nvPicPr>
          <p:cNvPr id="1030" name="Picture 6" descr="Tracé 2 - Multiviews BTP"/>
          <p:cNvPicPr>
            <a:picLocks noChangeAspect="1" noChangeArrowheads="1"/>
          </p:cNvPicPr>
          <p:nvPr/>
        </p:nvPicPr>
        <p:blipFill rotWithShape="1">
          <a:blip r:embed="rId4">
            <a:biLevel thresh="75000"/>
            <a:extLst>
              <a:ext uri="{BEBA8EAE-BF5A-486C-A8C5-ECC9F3942E4B}">
                <a14:imgProps xmlns:a14="http://schemas.microsoft.com/office/drawing/2010/main">
                  <a14:imgLayer r:embed="rId5">
                    <a14:imgEffect>
                      <a14:sharpenSoften amount="25000"/>
                    </a14:imgEffect>
                    <a14:imgEffect>
                      <a14:colorTemperature colorTemp="7200"/>
                    </a14:imgEffect>
                    <a14:imgEffect>
                      <a14:brightnessContrast contrast="20000"/>
                    </a14:imgEffect>
                  </a14:imgLayer>
                </a14:imgProps>
              </a:ext>
              <a:ext uri="{28A0092B-C50C-407E-A947-70E740481C1C}">
                <a14:useLocalDpi xmlns:a14="http://schemas.microsoft.com/office/drawing/2010/main" val="0"/>
              </a:ext>
            </a:extLst>
          </a:blip>
          <a:srcRect l="33015" t="6642" r="16366" b="13698"/>
          <a:stretch/>
        </p:blipFill>
        <p:spPr bwMode="auto">
          <a:xfrm>
            <a:off x="3185235" y="5004261"/>
            <a:ext cx="3911842" cy="445562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403117" y="9459882"/>
            <a:ext cx="2082985" cy="246221"/>
          </a:xfrm>
          <a:prstGeom prst="rect">
            <a:avLst/>
          </a:prstGeom>
          <a:noFill/>
        </p:spPr>
        <p:txBody>
          <a:bodyPr wrap="square" rtlCol="0">
            <a:spAutoFit/>
          </a:bodyPr>
          <a:lstStyle/>
          <a:p>
            <a:r>
              <a:rPr lang="fr-FR" sz="1000" dirty="0" smtClean="0"/>
              <a:t>Plan d’un balancement</a:t>
            </a:r>
            <a:endParaRPr lang="fr-FR" sz="1000" dirty="0"/>
          </a:p>
        </p:txBody>
      </p:sp>
      <p:sp>
        <p:nvSpPr>
          <p:cNvPr id="7" name="TextBox 6"/>
          <p:cNvSpPr txBox="1"/>
          <p:nvPr/>
        </p:nvSpPr>
        <p:spPr>
          <a:xfrm>
            <a:off x="222189" y="267137"/>
            <a:ext cx="7135741" cy="461665"/>
          </a:xfrm>
          <a:prstGeom prst="rect">
            <a:avLst/>
          </a:prstGeom>
          <a:effectLst>
            <a:glow rad="2286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smtClean="0"/>
              <a:t>Vocabulaire relatif aux escaliers 2/2</a:t>
            </a:r>
            <a:endParaRPr lang="fr-FR" sz="2400" dirty="0"/>
          </a:p>
        </p:txBody>
      </p:sp>
    </p:spTree>
    <p:extLst>
      <p:ext uri="{BB962C8B-B14F-4D97-AF65-F5344CB8AC3E}">
        <p14:creationId xmlns:p14="http://schemas.microsoft.com/office/powerpoint/2010/main" val="1602086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6162" y="841289"/>
            <a:ext cx="3222352" cy="2462213"/>
          </a:xfrm>
          <a:prstGeom prst="rect">
            <a:avLst/>
          </a:prstGeom>
          <a:noFill/>
        </p:spPr>
        <p:txBody>
          <a:bodyPr wrap="square" numCol="1" rtlCol="0">
            <a:spAutoFit/>
          </a:bodyPr>
          <a:lstStyle/>
          <a:p>
            <a:r>
              <a:rPr lang="fr-FR" sz="1400" b="1" dirty="0" smtClean="0"/>
              <a:t>Prise de cotes  sur chantier :</a:t>
            </a:r>
          </a:p>
          <a:p>
            <a:r>
              <a:rPr lang="fr-FR" sz="1400" b="1" dirty="0" smtClean="0"/>
              <a:t>A. Déterminer la hauteur </a:t>
            </a:r>
            <a:r>
              <a:rPr lang="fr-FR" sz="1400" dirty="0" smtClean="0"/>
              <a:t>de l’escalier. (du sol au plancher )</a:t>
            </a:r>
            <a:endParaRPr lang="fr-FR" sz="1400" dirty="0"/>
          </a:p>
          <a:p>
            <a:r>
              <a:rPr lang="fr-FR" sz="1400" b="1" dirty="0" smtClean="0"/>
              <a:t>B. Déterminer l’étendue </a:t>
            </a:r>
            <a:r>
              <a:rPr lang="fr-FR" sz="1400" dirty="0" smtClean="0"/>
              <a:t>(le reculement) disponible</a:t>
            </a:r>
          </a:p>
          <a:p>
            <a:r>
              <a:rPr lang="fr-FR" sz="1400" b="1" dirty="0" smtClean="0"/>
              <a:t>C. Déterminer la largeur </a:t>
            </a:r>
            <a:r>
              <a:rPr lang="fr-FR" sz="1400" dirty="0" smtClean="0"/>
              <a:t>disponible</a:t>
            </a:r>
          </a:p>
          <a:p>
            <a:endParaRPr lang="fr-FR" sz="1400" dirty="0"/>
          </a:p>
          <a:p>
            <a:r>
              <a:rPr lang="fr-FR" sz="1400" b="1" dirty="0" smtClean="0"/>
              <a:t>Information : </a:t>
            </a:r>
            <a:r>
              <a:rPr lang="fr-FR" sz="1400" dirty="0" smtClean="0"/>
              <a:t>On détermine également une marche palière et une distance entre le dernier nez de marche et la fin du limon </a:t>
            </a:r>
            <a:endParaRPr lang="fr-FR" sz="1400" dirty="0"/>
          </a:p>
        </p:txBody>
      </p:sp>
      <p:sp>
        <p:nvSpPr>
          <p:cNvPr id="2" name="Rounded Rectangle 1"/>
          <p:cNvSpPr/>
          <p:nvPr/>
        </p:nvSpPr>
        <p:spPr>
          <a:xfrm>
            <a:off x="202098" y="3720974"/>
            <a:ext cx="7135741" cy="2994151"/>
          </a:xfrm>
          <a:prstGeom prst="roundRect">
            <a:avLst>
              <a:gd name="adj" fmla="val 26940"/>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Rounded Rectangle 6"/>
          <p:cNvSpPr/>
          <p:nvPr/>
        </p:nvSpPr>
        <p:spPr>
          <a:xfrm>
            <a:off x="202098" y="6962297"/>
            <a:ext cx="7135741" cy="2994151"/>
          </a:xfrm>
          <a:prstGeom prst="roundRect">
            <a:avLst>
              <a:gd name="adj" fmla="val 25053"/>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 name="Rounded Rectangle 2"/>
          <p:cNvSpPr/>
          <p:nvPr/>
        </p:nvSpPr>
        <p:spPr>
          <a:xfrm>
            <a:off x="960543" y="3525341"/>
            <a:ext cx="5643561" cy="38382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Plan de la structure – Coupe du bâtiment</a:t>
            </a:r>
            <a:endParaRPr lang="fr-FR" dirty="0"/>
          </a:p>
        </p:txBody>
      </p:sp>
      <p:sp>
        <p:nvSpPr>
          <p:cNvPr id="8" name="Rounded Rectangle 7"/>
          <p:cNvSpPr/>
          <p:nvPr/>
        </p:nvSpPr>
        <p:spPr>
          <a:xfrm>
            <a:off x="960543" y="6804437"/>
            <a:ext cx="5643561" cy="38382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Plan de l’escalier – Vue de haut</a:t>
            </a:r>
            <a:endParaRPr lang="fr-FR" dirty="0"/>
          </a:p>
        </p:txBody>
      </p:sp>
      <p:sp>
        <p:nvSpPr>
          <p:cNvPr id="9" name="TextBox 8"/>
          <p:cNvSpPr txBox="1"/>
          <p:nvPr/>
        </p:nvSpPr>
        <p:spPr>
          <a:xfrm>
            <a:off x="3675066" y="834893"/>
            <a:ext cx="3710216" cy="2677656"/>
          </a:xfrm>
          <a:prstGeom prst="rect">
            <a:avLst/>
          </a:prstGeom>
          <a:noFill/>
        </p:spPr>
        <p:txBody>
          <a:bodyPr wrap="square" numCol="1" rtlCol="0">
            <a:spAutoFit/>
          </a:bodyPr>
          <a:lstStyle/>
          <a:p>
            <a:r>
              <a:rPr lang="fr-FR" sz="1400" b="1" dirty="0" smtClean="0"/>
              <a:t>Calculs pour le traçage sur le plan :</a:t>
            </a:r>
          </a:p>
          <a:p>
            <a:r>
              <a:rPr lang="fr-FR" sz="1400" b="1" dirty="0" smtClean="0"/>
              <a:t>1. Le nombre de marches :</a:t>
            </a:r>
          </a:p>
          <a:p>
            <a:r>
              <a:rPr lang="fr-FR" sz="1400" dirty="0" smtClean="0"/>
              <a:t>la hauteur de l’escalier </a:t>
            </a:r>
            <a:r>
              <a:rPr lang="fr-BE" sz="1400" dirty="0" smtClean="0"/>
              <a:t>÷ la hauteur idéale d’une marche d’escalier</a:t>
            </a:r>
            <a:endParaRPr lang="fr-FR" sz="1400" dirty="0" smtClean="0"/>
          </a:p>
          <a:p>
            <a:r>
              <a:rPr lang="fr-FR" sz="1400" b="1" dirty="0" smtClean="0"/>
              <a:t>2. La hauteur de marche :</a:t>
            </a:r>
          </a:p>
          <a:p>
            <a:r>
              <a:rPr lang="fr-FR" sz="1400" dirty="0" smtClean="0"/>
              <a:t>la hauteur de l’escalier </a:t>
            </a:r>
            <a:r>
              <a:rPr lang="fr-BE" sz="1400" dirty="0"/>
              <a:t>÷ </a:t>
            </a:r>
            <a:r>
              <a:rPr lang="fr-BE" sz="1400" dirty="0" smtClean="0"/>
              <a:t>résultat précédent (nombre de marches)</a:t>
            </a:r>
          </a:p>
          <a:p>
            <a:r>
              <a:rPr lang="fr-FR" sz="1400" b="1" dirty="0" smtClean="0"/>
              <a:t>3. Le giron :</a:t>
            </a:r>
          </a:p>
          <a:p>
            <a:r>
              <a:rPr lang="fr-FR" sz="1400" dirty="0" smtClean="0"/>
              <a:t>[longueur de l’escalier </a:t>
            </a:r>
            <a:r>
              <a:rPr lang="fr-FR" sz="1400" dirty="0"/>
              <a:t>-</a:t>
            </a:r>
            <a:r>
              <a:rPr lang="fr-FR" sz="1400" dirty="0" smtClean="0"/>
              <a:t> (marche palière + distance </a:t>
            </a:r>
            <a:r>
              <a:rPr lang="fr-FR" sz="1400" dirty="0"/>
              <a:t>entre le dernier nez de marche et la fin de mon limon</a:t>
            </a:r>
            <a:r>
              <a:rPr lang="fr-FR" sz="1400" dirty="0" smtClean="0"/>
              <a:t>)] </a:t>
            </a:r>
            <a:r>
              <a:rPr lang="fr-BE" sz="1400" dirty="0" smtClean="0"/>
              <a:t>÷ (nombre de marche – la marche palière)</a:t>
            </a:r>
            <a:endParaRPr lang="fr-FR" sz="1400" dirty="0" smtClean="0"/>
          </a:p>
        </p:txBody>
      </p:sp>
      <p:sp>
        <p:nvSpPr>
          <p:cNvPr id="4" name="Rectangle 3"/>
          <p:cNvSpPr/>
          <p:nvPr/>
        </p:nvSpPr>
        <p:spPr>
          <a:xfrm>
            <a:off x="1552575" y="7399216"/>
            <a:ext cx="5468102" cy="210289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0" name="Rectangle 9"/>
          <p:cNvSpPr/>
          <p:nvPr/>
        </p:nvSpPr>
        <p:spPr>
          <a:xfrm>
            <a:off x="3070226" y="4511278"/>
            <a:ext cx="4276124" cy="23574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cxnSp>
        <p:nvCxnSpPr>
          <p:cNvPr id="12" name="Straight Connector 11"/>
          <p:cNvCxnSpPr/>
          <p:nvPr/>
        </p:nvCxnSpPr>
        <p:spPr>
          <a:xfrm flipV="1">
            <a:off x="492919" y="6507956"/>
            <a:ext cx="6586537" cy="714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731988" y="4511278"/>
            <a:ext cx="0" cy="1996678"/>
          </a:xfrm>
          <a:prstGeom prst="straightConnector1">
            <a:avLst/>
          </a:prstGeom>
          <a:ln w="28575">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a:xfrm flipV="1">
            <a:off x="1821656" y="6353354"/>
            <a:ext cx="4407694" cy="11005"/>
          </a:xfrm>
          <a:prstGeom prst="straightConnector1">
            <a:avLst/>
          </a:prstGeom>
          <a:ln w="28575">
            <a:headEnd type="triangle"/>
            <a:tailEnd type="triangle"/>
          </a:ln>
        </p:spPr>
        <p:style>
          <a:lnRef idx="3">
            <a:schemeClr val="accent3"/>
          </a:lnRef>
          <a:fillRef idx="0">
            <a:schemeClr val="accent3"/>
          </a:fillRef>
          <a:effectRef idx="2">
            <a:schemeClr val="accent3"/>
          </a:effectRef>
          <a:fontRef idx="minor">
            <a:schemeClr val="tx1"/>
          </a:fontRef>
        </p:style>
      </p:cxnSp>
      <p:sp>
        <p:nvSpPr>
          <p:cNvPr id="21" name="TextBox 20"/>
          <p:cNvSpPr txBox="1"/>
          <p:nvPr/>
        </p:nvSpPr>
        <p:spPr>
          <a:xfrm>
            <a:off x="1373161" y="5326626"/>
            <a:ext cx="358827" cy="369332"/>
          </a:xfrm>
          <a:prstGeom prst="rect">
            <a:avLst/>
          </a:prstGeom>
          <a:noFill/>
        </p:spPr>
        <p:txBody>
          <a:bodyPr wrap="square" rtlCol="0">
            <a:spAutoFit/>
          </a:bodyPr>
          <a:lstStyle/>
          <a:p>
            <a:r>
              <a:rPr lang="fr-FR" dirty="0" smtClean="0"/>
              <a:t>A</a:t>
            </a:r>
            <a:endParaRPr lang="fr-FR" dirty="0"/>
          </a:p>
        </p:txBody>
      </p:sp>
      <p:sp>
        <p:nvSpPr>
          <p:cNvPr id="22" name="TextBox 21"/>
          <p:cNvSpPr txBox="1"/>
          <p:nvPr/>
        </p:nvSpPr>
        <p:spPr>
          <a:xfrm>
            <a:off x="4107212" y="5984022"/>
            <a:ext cx="358827" cy="369332"/>
          </a:xfrm>
          <a:prstGeom prst="rect">
            <a:avLst/>
          </a:prstGeom>
          <a:noFill/>
        </p:spPr>
        <p:txBody>
          <a:bodyPr wrap="square" rtlCol="0">
            <a:spAutoFit/>
          </a:bodyPr>
          <a:lstStyle/>
          <a:p>
            <a:r>
              <a:rPr lang="fr-FR" dirty="0" smtClean="0"/>
              <a:t>B</a:t>
            </a:r>
            <a:endParaRPr lang="fr-FR" dirty="0"/>
          </a:p>
        </p:txBody>
      </p:sp>
      <p:sp>
        <p:nvSpPr>
          <p:cNvPr id="23" name="Rectangle 22"/>
          <p:cNvSpPr/>
          <p:nvPr/>
        </p:nvSpPr>
        <p:spPr>
          <a:xfrm>
            <a:off x="202097" y="4506173"/>
            <a:ext cx="1363985" cy="23574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cxnSp>
        <p:nvCxnSpPr>
          <p:cNvPr id="25" name="Straight Arrow Connector 24"/>
          <p:cNvCxnSpPr/>
          <p:nvPr/>
        </p:nvCxnSpPr>
        <p:spPr>
          <a:xfrm>
            <a:off x="1373161" y="7399216"/>
            <a:ext cx="0" cy="2102891"/>
          </a:xfrm>
          <a:prstGeom prst="straightConnector1">
            <a:avLst/>
          </a:prstGeom>
          <a:ln w="28575">
            <a:headEnd type="triangle"/>
            <a:tailEnd type="triangle"/>
          </a:ln>
        </p:spPr>
        <p:style>
          <a:lnRef idx="3">
            <a:schemeClr val="accent3"/>
          </a:lnRef>
          <a:fillRef idx="0">
            <a:schemeClr val="accent3"/>
          </a:fillRef>
          <a:effectRef idx="2">
            <a:schemeClr val="accent3"/>
          </a:effectRef>
          <a:fontRef idx="minor">
            <a:schemeClr val="tx1"/>
          </a:fontRef>
        </p:style>
      </p:cxnSp>
      <p:sp>
        <p:nvSpPr>
          <p:cNvPr id="26" name="TextBox 25"/>
          <p:cNvSpPr txBox="1"/>
          <p:nvPr/>
        </p:nvSpPr>
        <p:spPr>
          <a:xfrm>
            <a:off x="993503" y="8274706"/>
            <a:ext cx="358827" cy="369332"/>
          </a:xfrm>
          <a:prstGeom prst="rect">
            <a:avLst/>
          </a:prstGeom>
          <a:noFill/>
        </p:spPr>
        <p:txBody>
          <a:bodyPr wrap="square" rtlCol="0">
            <a:spAutoFit/>
          </a:bodyPr>
          <a:lstStyle/>
          <a:p>
            <a:r>
              <a:rPr lang="fr-FR" dirty="0" smtClean="0"/>
              <a:t>C</a:t>
            </a:r>
            <a:endParaRPr lang="fr-FR" dirty="0"/>
          </a:p>
        </p:txBody>
      </p:sp>
      <p:cxnSp>
        <p:nvCxnSpPr>
          <p:cNvPr id="33" name="Straight Arrow Connector 32"/>
          <p:cNvCxnSpPr/>
          <p:nvPr/>
        </p:nvCxnSpPr>
        <p:spPr>
          <a:xfrm>
            <a:off x="953536" y="4257675"/>
            <a:ext cx="0" cy="135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Elbow Connector 34"/>
          <p:cNvCxnSpPr/>
          <p:nvPr/>
        </p:nvCxnSpPr>
        <p:spPr>
          <a:xfrm>
            <a:off x="1480911" y="4148726"/>
            <a:ext cx="1509939" cy="48197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564477" y="6085888"/>
            <a:ext cx="460617" cy="246221"/>
          </a:xfrm>
          <a:prstGeom prst="rect">
            <a:avLst/>
          </a:prstGeom>
          <a:noFill/>
        </p:spPr>
        <p:txBody>
          <a:bodyPr wrap="square" rtlCol="0">
            <a:spAutoFit/>
          </a:bodyPr>
          <a:lstStyle/>
          <a:p>
            <a:pPr algn="ctr"/>
            <a:r>
              <a:rPr lang="fr-FR" sz="1000" dirty="0" smtClean="0"/>
              <a:t>Sol</a:t>
            </a:r>
            <a:endParaRPr lang="fr-FR" sz="1000" dirty="0"/>
          </a:p>
        </p:txBody>
      </p:sp>
      <p:cxnSp>
        <p:nvCxnSpPr>
          <p:cNvPr id="37" name="Straight Arrow Connector 36"/>
          <p:cNvCxnSpPr/>
          <p:nvPr/>
        </p:nvCxnSpPr>
        <p:spPr>
          <a:xfrm>
            <a:off x="794786" y="6340554"/>
            <a:ext cx="0" cy="135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834138" y="4015145"/>
            <a:ext cx="2082985" cy="246221"/>
          </a:xfrm>
          <a:prstGeom prst="rect">
            <a:avLst/>
          </a:prstGeom>
          <a:noFill/>
        </p:spPr>
        <p:txBody>
          <a:bodyPr wrap="square" rtlCol="0">
            <a:spAutoFit/>
          </a:bodyPr>
          <a:lstStyle/>
          <a:p>
            <a:r>
              <a:rPr lang="fr-FR" sz="1000" dirty="0" smtClean="0"/>
              <a:t>Plancher</a:t>
            </a:r>
            <a:endParaRPr lang="fr-FR" sz="1000" dirty="0"/>
          </a:p>
        </p:txBody>
      </p:sp>
      <p:sp>
        <p:nvSpPr>
          <p:cNvPr id="24" name="TextBox 23"/>
          <p:cNvSpPr txBox="1"/>
          <p:nvPr/>
        </p:nvSpPr>
        <p:spPr>
          <a:xfrm>
            <a:off x="201684" y="263870"/>
            <a:ext cx="7135741" cy="461665"/>
          </a:xfrm>
          <a:prstGeom prst="rect">
            <a:avLst/>
          </a:prstGeom>
          <a:effectLst>
            <a:glow rad="2286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smtClean="0"/>
              <a:t>Les étapes pour concevoir un escalier droit 1/2</a:t>
            </a:r>
            <a:endParaRPr lang="fr-FR" sz="2400" dirty="0"/>
          </a:p>
        </p:txBody>
      </p:sp>
      <p:cxnSp>
        <p:nvCxnSpPr>
          <p:cNvPr id="11" name="Straight Connector 10"/>
          <p:cNvCxnSpPr/>
          <p:nvPr/>
        </p:nvCxnSpPr>
        <p:spPr>
          <a:xfrm>
            <a:off x="3575515" y="901382"/>
            <a:ext cx="22549" cy="2480362"/>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98547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1684" y="263870"/>
            <a:ext cx="7135741" cy="461665"/>
          </a:xfrm>
          <a:prstGeom prst="rect">
            <a:avLst/>
          </a:prstGeom>
          <a:effectLst>
            <a:glow rad="2286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smtClean="0"/>
              <a:t>Les étapes pour concevoir un escalier droit 2/2</a:t>
            </a:r>
            <a:endParaRPr lang="fr-FR" sz="2400" dirty="0"/>
          </a:p>
        </p:txBody>
      </p:sp>
      <p:sp>
        <p:nvSpPr>
          <p:cNvPr id="6" name="TextBox 5"/>
          <p:cNvSpPr txBox="1"/>
          <p:nvPr/>
        </p:nvSpPr>
        <p:spPr>
          <a:xfrm>
            <a:off x="450868" y="1001023"/>
            <a:ext cx="2805536" cy="2246769"/>
          </a:xfrm>
          <a:prstGeom prst="rect">
            <a:avLst/>
          </a:prstGeom>
          <a:noFill/>
        </p:spPr>
        <p:txBody>
          <a:bodyPr wrap="square" numCol="1" rtlCol="0">
            <a:spAutoFit/>
          </a:bodyPr>
          <a:lstStyle/>
          <a:p>
            <a:r>
              <a:rPr lang="fr-FR" sz="1400" b="1" dirty="0" smtClean="0"/>
              <a:t>Prise de cotes  sur chantier :</a:t>
            </a:r>
          </a:p>
          <a:p>
            <a:endParaRPr lang="fr-FR" sz="1400" b="1" dirty="0" smtClean="0"/>
          </a:p>
          <a:p>
            <a:r>
              <a:rPr lang="fr-FR" sz="1400" b="1" dirty="0" smtClean="0"/>
              <a:t>A. Hauteur de l’escalier : </a:t>
            </a:r>
            <a:r>
              <a:rPr lang="fr-FR" sz="1400" dirty="0" smtClean="0"/>
              <a:t>2400 mm</a:t>
            </a:r>
            <a:endParaRPr lang="fr-FR" sz="1400" dirty="0"/>
          </a:p>
          <a:p>
            <a:r>
              <a:rPr lang="fr-FR" sz="1400" b="1" dirty="0" smtClean="0"/>
              <a:t>B. Etendue disponible : </a:t>
            </a:r>
            <a:r>
              <a:rPr lang="fr-FR" sz="1400" dirty="0" smtClean="0"/>
              <a:t>2700 mm</a:t>
            </a:r>
          </a:p>
          <a:p>
            <a:r>
              <a:rPr lang="fr-FR" sz="1400" b="1" dirty="0" smtClean="0"/>
              <a:t>C. Largeur de l’escalier : </a:t>
            </a:r>
            <a:r>
              <a:rPr lang="fr-FR" sz="1400" dirty="0" smtClean="0"/>
              <a:t>900 mm</a:t>
            </a:r>
          </a:p>
          <a:p>
            <a:endParaRPr lang="fr-FR" sz="1400" dirty="0"/>
          </a:p>
          <a:p>
            <a:r>
              <a:rPr lang="fr-FR" sz="1400" b="1" dirty="0" smtClean="0"/>
              <a:t>Information : </a:t>
            </a:r>
            <a:r>
              <a:rPr lang="fr-FR" sz="1400" dirty="0" smtClean="0"/>
              <a:t>Dans l’exemple, il y a une marche palière de 100 mm et 30 mm entre le dernier nez de marche et la fin du limon</a:t>
            </a:r>
            <a:endParaRPr lang="fr-FR" sz="1400" dirty="0"/>
          </a:p>
        </p:txBody>
      </p:sp>
      <p:sp>
        <p:nvSpPr>
          <p:cNvPr id="2" name="Rounded Rectangle 1"/>
          <p:cNvSpPr/>
          <p:nvPr/>
        </p:nvSpPr>
        <p:spPr>
          <a:xfrm>
            <a:off x="201684" y="3933245"/>
            <a:ext cx="7135741" cy="2994151"/>
          </a:xfrm>
          <a:prstGeom prst="roundRect">
            <a:avLst>
              <a:gd name="adj" fmla="val 26940"/>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pic>
        <p:nvPicPr>
          <p:cNvPr id="45" name="Picture 44"/>
          <p:cNvPicPr>
            <a:picLocks noChangeAspect="1"/>
          </p:cNvPicPr>
          <p:nvPr/>
        </p:nvPicPr>
        <p:blipFill>
          <a:blip r:embed="rId2">
            <a:grayscl/>
          </a:blip>
          <a:stretch>
            <a:fillRect/>
          </a:stretch>
        </p:blipFill>
        <p:spPr>
          <a:xfrm>
            <a:off x="1633312" y="4863429"/>
            <a:ext cx="440648" cy="369026"/>
          </a:xfrm>
          <a:prstGeom prst="rect">
            <a:avLst/>
          </a:prstGeom>
        </p:spPr>
      </p:pic>
      <p:pic>
        <p:nvPicPr>
          <p:cNvPr id="40" name="Picture 39"/>
          <p:cNvPicPr>
            <a:picLocks noChangeAspect="1"/>
          </p:cNvPicPr>
          <p:nvPr/>
        </p:nvPicPr>
        <p:blipFill>
          <a:blip r:embed="rId2">
            <a:biLevel thresh="75000"/>
          </a:blip>
          <a:stretch>
            <a:fillRect/>
          </a:stretch>
        </p:blipFill>
        <p:spPr>
          <a:xfrm>
            <a:off x="1815874" y="5017051"/>
            <a:ext cx="440648" cy="369026"/>
          </a:xfrm>
          <a:prstGeom prst="rect">
            <a:avLst/>
          </a:prstGeom>
        </p:spPr>
      </p:pic>
      <p:pic>
        <p:nvPicPr>
          <p:cNvPr id="41" name="Picture 40"/>
          <p:cNvPicPr>
            <a:picLocks noChangeAspect="1"/>
          </p:cNvPicPr>
          <p:nvPr/>
        </p:nvPicPr>
        <p:blipFill>
          <a:blip r:embed="rId2">
            <a:biLevel thresh="75000"/>
          </a:blip>
          <a:stretch>
            <a:fillRect/>
          </a:stretch>
        </p:blipFill>
        <p:spPr>
          <a:xfrm>
            <a:off x="2132841" y="5324226"/>
            <a:ext cx="440648" cy="369026"/>
          </a:xfrm>
          <a:prstGeom prst="rect">
            <a:avLst/>
          </a:prstGeom>
        </p:spPr>
      </p:pic>
      <p:pic>
        <p:nvPicPr>
          <p:cNvPr id="42" name="Picture 41"/>
          <p:cNvPicPr>
            <a:picLocks noChangeAspect="1"/>
          </p:cNvPicPr>
          <p:nvPr/>
        </p:nvPicPr>
        <p:blipFill>
          <a:blip r:embed="rId2">
            <a:biLevel thresh="75000"/>
          </a:blip>
          <a:stretch>
            <a:fillRect/>
          </a:stretch>
        </p:blipFill>
        <p:spPr>
          <a:xfrm>
            <a:off x="2461656" y="5633167"/>
            <a:ext cx="440648" cy="369026"/>
          </a:xfrm>
          <a:prstGeom prst="rect">
            <a:avLst/>
          </a:prstGeom>
        </p:spPr>
      </p:pic>
      <p:pic>
        <p:nvPicPr>
          <p:cNvPr id="43" name="Picture 42"/>
          <p:cNvPicPr>
            <a:picLocks noChangeAspect="1"/>
          </p:cNvPicPr>
          <p:nvPr/>
        </p:nvPicPr>
        <p:blipFill>
          <a:blip r:embed="rId2">
            <a:biLevel thresh="75000"/>
          </a:blip>
          <a:stretch>
            <a:fillRect/>
          </a:stretch>
        </p:blipFill>
        <p:spPr>
          <a:xfrm>
            <a:off x="2777025" y="5940737"/>
            <a:ext cx="440648" cy="369026"/>
          </a:xfrm>
          <a:prstGeom prst="rect">
            <a:avLst/>
          </a:prstGeom>
        </p:spPr>
      </p:pic>
      <p:pic>
        <p:nvPicPr>
          <p:cNvPr id="44" name="Picture 43"/>
          <p:cNvPicPr>
            <a:picLocks noChangeAspect="1"/>
          </p:cNvPicPr>
          <p:nvPr/>
        </p:nvPicPr>
        <p:blipFill>
          <a:blip r:embed="rId2">
            <a:biLevel thresh="75000"/>
          </a:blip>
          <a:stretch>
            <a:fillRect/>
          </a:stretch>
        </p:blipFill>
        <p:spPr>
          <a:xfrm>
            <a:off x="3099627" y="6249316"/>
            <a:ext cx="440648" cy="369026"/>
          </a:xfrm>
          <a:prstGeom prst="rect">
            <a:avLst/>
          </a:prstGeom>
        </p:spPr>
      </p:pic>
      <p:sp>
        <p:nvSpPr>
          <p:cNvPr id="7" name="Rounded Rectangle 6"/>
          <p:cNvSpPr/>
          <p:nvPr/>
        </p:nvSpPr>
        <p:spPr>
          <a:xfrm>
            <a:off x="202098" y="7189362"/>
            <a:ext cx="7135741" cy="2994151"/>
          </a:xfrm>
          <a:prstGeom prst="roundRect">
            <a:avLst>
              <a:gd name="adj" fmla="val 25053"/>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pic>
        <p:nvPicPr>
          <p:cNvPr id="11" name="Picture 10"/>
          <p:cNvPicPr>
            <a:picLocks noChangeAspect="1"/>
          </p:cNvPicPr>
          <p:nvPr/>
        </p:nvPicPr>
        <p:blipFill>
          <a:blip r:embed="rId2">
            <a:biLevel thresh="75000"/>
          </a:blip>
          <a:stretch>
            <a:fillRect/>
          </a:stretch>
        </p:blipFill>
        <p:spPr>
          <a:xfrm>
            <a:off x="1480912" y="4709441"/>
            <a:ext cx="440648" cy="369026"/>
          </a:xfrm>
          <a:prstGeom prst="rect">
            <a:avLst/>
          </a:prstGeom>
        </p:spPr>
      </p:pic>
      <p:cxnSp>
        <p:nvCxnSpPr>
          <p:cNvPr id="52" name="Straight Connector 51"/>
          <p:cNvCxnSpPr/>
          <p:nvPr/>
        </p:nvCxnSpPr>
        <p:spPr>
          <a:xfrm>
            <a:off x="1560515" y="4968982"/>
            <a:ext cx="1838525" cy="1754024"/>
          </a:xfrm>
          <a:prstGeom prst="line">
            <a:avLst/>
          </a:prstGeom>
        </p:spPr>
        <p:style>
          <a:lnRef idx="1">
            <a:schemeClr val="dk1"/>
          </a:lnRef>
          <a:fillRef idx="0">
            <a:schemeClr val="dk1"/>
          </a:fillRef>
          <a:effectRef idx="0">
            <a:schemeClr val="dk1"/>
          </a:effectRef>
          <a:fontRef idx="minor">
            <a:schemeClr val="tx1"/>
          </a:fontRef>
        </p:style>
      </p:cxnSp>
      <p:sp>
        <p:nvSpPr>
          <p:cNvPr id="3" name="Rounded Rectangle 2"/>
          <p:cNvSpPr/>
          <p:nvPr/>
        </p:nvSpPr>
        <p:spPr>
          <a:xfrm>
            <a:off x="960543" y="3752406"/>
            <a:ext cx="5643561" cy="38382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Plan de la structure – Coupe du bâtiment</a:t>
            </a:r>
            <a:endParaRPr lang="fr-FR" dirty="0"/>
          </a:p>
        </p:txBody>
      </p:sp>
      <p:sp>
        <p:nvSpPr>
          <p:cNvPr id="8" name="Rounded Rectangle 7"/>
          <p:cNvSpPr/>
          <p:nvPr/>
        </p:nvSpPr>
        <p:spPr>
          <a:xfrm>
            <a:off x="960543" y="7031502"/>
            <a:ext cx="5643561" cy="38382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Plan de l’escalier – Vue de haut</a:t>
            </a:r>
            <a:endParaRPr lang="fr-FR" dirty="0"/>
          </a:p>
        </p:txBody>
      </p:sp>
      <p:sp>
        <p:nvSpPr>
          <p:cNvPr id="4" name="Rectangle 3"/>
          <p:cNvSpPr/>
          <p:nvPr/>
        </p:nvSpPr>
        <p:spPr>
          <a:xfrm>
            <a:off x="1552575" y="7626281"/>
            <a:ext cx="5468102" cy="210289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0" name="Rectangle 9"/>
          <p:cNvSpPr/>
          <p:nvPr/>
        </p:nvSpPr>
        <p:spPr>
          <a:xfrm>
            <a:off x="3076576" y="4738343"/>
            <a:ext cx="4269774" cy="23574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cxnSp>
        <p:nvCxnSpPr>
          <p:cNvPr id="12" name="Straight Connector 11"/>
          <p:cNvCxnSpPr/>
          <p:nvPr/>
        </p:nvCxnSpPr>
        <p:spPr>
          <a:xfrm flipV="1">
            <a:off x="492919" y="6735021"/>
            <a:ext cx="6586537" cy="7144"/>
          </a:xfrm>
          <a:prstGeom prst="line">
            <a:avLst/>
          </a:prstGeom>
          <a:ln w="28575"/>
        </p:spPr>
        <p:style>
          <a:lnRef idx="1">
            <a:schemeClr val="dk1"/>
          </a:lnRef>
          <a:fillRef idx="0">
            <a:schemeClr val="dk1"/>
          </a:fillRef>
          <a:effectRef idx="0">
            <a:schemeClr val="dk1"/>
          </a:effectRef>
          <a:fontRef idx="minor">
            <a:schemeClr val="tx1"/>
          </a:fontRef>
        </p:style>
      </p:cxnSp>
      <p:sp>
        <p:nvSpPr>
          <p:cNvPr id="23" name="Rectangle 22"/>
          <p:cNvSpPr/>
          <p:nvPr/>
        </p:nvSpPr>
        <p:spPr>
          <a:xfrm>
            <a:off x="202097" y="4733238"/>
            <a:ext cx="1363985" cy="23574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pic>
        <p:nvPicPr>
          <p:cNvPr id="46" name="Picture 45"/>
          <p:cNvPicPr>
            <a:picLocks noChangeAspect="1"/>
          </p:cNvPicPr>
          <p:nvPr/>
        </p:nvPicPr>
        <p:blipFill rotWithShape="1">
          <a:blip r:embed="rId2">
            <a:biLevel thresh="75000"/>
          </a:blip>
          <a:srcRect t="-2" b="55934"/>
          <a:stretch/>
        </p:blipFill>
        <p:spPr>
          <a:xfrm>
            <a:off x="3451415" y="6559360"/>
            <a:ext cx="440648" cy="162621"/>
          </a:xfrm>
          <a:prstGeom prst="rect">
            <a:avLst/>
          </a:prstGeom>
        </p:spPr>
      </p:pic>
      <p:cxnSp>
        <p:nvCxnSpPr>
          <p:cNvPr id="14" name="Straight Connector 13"/>
          <p:cNvCxnSpPr/>
          <p:nvPr/>
        </p:nvCxnSpPr>
        <p:spPr>
          <a:xfrm flipV="1">
            <a:off x="1420283" y="4620471"/>
            <a:ext cx="0" cy="8738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415521" y="4613331"/>
            <a:ext cx="256117" cy="211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46" idx="0"/>
          </p:cNvCxnSpPr>
          <p:nvPr/>
        </p:nvCxnSpPr>
        <p:spPr>
          <a:xfrm>
            <a:off x="1671638" y="4616959"/>
            <a:ext cx="2000101" cy="1942401"/>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endCxn id="46" idx="2"/>
          </p:cNvCxnSpPr>
          <p:nvPr/>
        </p:nvCxnSpPr>
        <p:spPr>
          <a:xfrm>
            <a:off x="3671739" y="6559361"/>
            <a:ext cx="0" cy="16262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2" name="Table 61"/>
          <p:cNvGraphicFramePr>
            <a:graphicFrameLocks noGrp="1"/>
          </p:cNvGraphicFramePr>
          <p:nvPr>
            <p:extLst>
              <p:ext uri="{D42A27DB-BD31-4B8C-83A1-F6EECF244321}">
                <p14:modId xmlns:p14="http://schemas.microsoft.com/office/powerpoint/2010/main" val="3673147754"/>
              </p:ext>
            </p:extLst>
          </p:nvPr>
        </p:nvGraphicFramePr>
        <p:xfrm>
          <a:off x="1815880" y="7732494"/>
          <a:ext cx="5135248" cy="1892571"/>
        </p:xfrm>
        <a:graphic>
          <a:graphicData uri="http://schemas.openxmlformats.org/drawingml/2006/table">
            <a:tbl>
              <a:tblPr firstRow="1" bandRow="1">
                <a:tableStyleId>{5940675A-B579-460E-94D1-54222C63F5DA}</a:tableStyleId>
              </a:tblPr>
              <a:tblGrid>
                <a:gridCol w="395019">
                  <a:extLst>
                    <a:ext uri="{9D8B030D-6E8A-4147-A177-3AD203B41FA5}">
                      <a16:colId xmlns:a16="http://schemas.microsoft.com/office/drawing/2014/main" val="1999734369"/>
                    </a:ext>
                  </a:extLst>
                </a:gridCol>
                <a:gridCol w="395019">
                  <a:extLst>
                    <a:ext uri="{9D8B030D-6E8A-4147-A177-3AD203B41FA5}">
                      <a16:colId xmlns:a16="http://schemas.microsoft.com/office/drawing/2014/main" val="229717287"/>
                    </a:ext>
                  </a:extLst>
                </a:gridCol>
                <a:gridCol w="395019">
                  <a:extLst>
                    <a:ext uri="{9D8B030D-6E8A-4147-A177-3AD203B41FA5}">
                      <a16:colId xmlns:a16="http://schemas.microsoft.com/office/drawing/2014/main" val="1610499100"/>
                    </a:ext>
                  </a:extLst>
                </a:gridCol>
                <a:gridCol w="395019">
                  <a:extLst>
                    <a:ext uri="{9D8B030D-6E8A-4147-A177-3AD203B41FA5}">
                      <a16:colId xmlns:a16="http://schemas.microsoft.com/office/drawing/2014/main" val="632768825"/>
                    </a:ext>
                  </a:extLst>
                </a:gridCol>
                <a:gridCol w="395019">
                  <a:extLst>
                    <a:ext uri="{9D8B030D-6E8A-4147-A177-3AD203B41FA5}">
                      <a16:colId xmlns:a16="http://schemas.microsoft.com/office/drawing/2014/main" val="778956600"/>
                    </a:ext>
                  </a:extLst>
                </a:gridCol>
                <a:gridCol w="395019">
                  <a:extLst>
                    <a:ext uri="{9D8B030D-6E8A-4147-A177-3AD203B41FA5}">
                      <a16:colId xmlns:a16="http://schemas.microsoft.com/office/drawing/2014/main" val="3914718359"/>
                    </a:ext>
                  </a:extLst>
                </a:gridCol>
                <a:gridCol w="395019">
                  <a:extLst>
                    <a:ext uri="{9D8B030D-6E8A-4147-A177-3AD203B41FA5}">
                      <a16:colId xmlns:a16="http://schemas.microsoft.com/office/drawing/2014/main" val="3397592704"/>
                    </a:ext>
                  </a:extLst>
                </a:gridCol>
                <a:gridCol w="395019">
                  <a:extLst>
                    <a:ext uri="{9D8B030D-6E8A-4147-A177-3AD203B41FA5}">
                      <a16:colId xmlns:a16="http://schemas.microsoft.com/office/drawing/2014/main" val="1662897521"/>
                    </a:ext>
                  </a:extLst>
                </a:gridCol>
                <a:gridCol w="395019">
                  <a:extLst>
                    <a:ext uri="{9D8B030D-6E8A-4147-A177-3AD203B41FA5}">
                      <a16:colId xmlns:a16="http://schemas.microsoft.com/office/drawing/2014/main" val="854887289"/>
                    </a:ext>
                  </a:extLst>
                </a:gridCol>
                <a:gridCol w="395019">
                  <a:extLst>
                    <a:ext uri="{9D8B030D-6E8A-4147-A177-3AD203B41FA5}">
                      <a16:colId xmlns:a16="http://schemas.microsoft.com/office/drawing/2014/main" val="2658511697"/>
                    </a:ext>
                  </a:extLst>
                </a:gridCol>
                <a:gridCol w="395019">
                  <a:extLst>
                    <a:ext uri="{9D8B030D-6E8A-4147-A177-3AD203B41FA5}">
                      <a16:colId xmlns:a16="http://schemas.microsoft.com/office/drawing/2014/main" val="4093220336"/>
                    </a:ext>
                  </a:extLst>
                </a:gridCol>
                <a:gridCol w="362234">
                  <a:extLst>
                    <a:ext uri="{9D8B030D-6E8A-4147-A177-3AD203B41FA5}">
                      <a16:colId xmlns:a16="http://schemas.microsoft.com/office/drawing/2014/main" val="3975713433"/>
                    </a:ext>
                  </a:extLst>
                </a:gridCol>
                <a:gridCol w="427805">
                  <a:extLst>
                    <a:ext uri="{9D8B030D-6E8A-4147-A177-3AD203B41FA5}">
                      <a16:colId xmlns:a16="http://schemas.microsoft.com/office/drawing/2014/main" val="2682998937"/>
                    </a:ext>
                  </a:extLst>
                </a:gridCol>
              </a:tblGrid>
              <a:tr h="1892571">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356626565"/>
                  </a:ext>
                </a:extLst>
              </a:tr>
            </a:tbl>
          </a:graphicData>
        </a:graphic>
      </p:graphicFrame>
      <p:cxnSp>
        <p:nvCxnSpPr>
          <p:cNvPr id="64" name="Straight Connector 63"/>
          <p:cNvCxnSpPr/>
          <p:nvPr/>
        </p:nvCxnSpPr>
        <p:spPr>
          <a:xfrm>
            <a:off x="1552575" y="7732494"/>
            <a:ext cx="5468102" cy="0"/>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1552575" y="9625065"/>
            <a:ext cx="5468102" cy="0"/>
          </a:xfrm>
          <a:prstGeom prst="line">
            <a:avLst/>
          </a:prstGeom>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3540275" y="861608"/>
            <a:ext cx="3710216" cy="2893100"/>
          </a:xfrm>
          <a:prstGeom prst="rect">
            <a:avLst/>
          </a:prstGeom>
          <a:noFill/>
        </p:spPr>
        <p:txBody>
          <a:bodyPr wrap="square" numCol="1" rtlCol="0">
            <a:spAutoFit/>
          </a:bodyPr>
          <a:lstStyle/>
          <a:p>
            <a:r>
              <a:rPr lang="fr-FR" sz="1400" b="1" dirty="0" smtClean="0"/>
              <a:t>Calcul et traçage sur le plan :</a:t>
            </a:r>
          </a:p>
          <a:p>
            <a:endParaRPr lang="fr-FR" sz="1400" b="1" dirty="0" smtClean="0"/>
          </a:p>
          <a:p>
            <a:r>
              <a:rPr lang="fr-FR" sz="1400" b="1" dirty="0" smtClean="0"/>
              <a:t>1. Le nombre de marches :</a:t>
            </a:r>
          </a:p>
          <a:p>
            <a:r>
              <a:rPr lang="fr-FR" sz="1400" dirty="0" smtClean="0"/>
              <a:t>2400 </a:t>
            </a:r>
            <a:r>
              <a:rPr lang="fr-BE" sz="1400" dirty="0" smtClean="0"/>
              <a:t>÷ </a:t>
            </a:r>
            <a:r>
              <a:rPr lang="fr-FR" sz="1400" dirty="0" smtClean="0"/>
              <a:t>180 (hauteur idéal d’une marche) = 13,3 (13)</a:t>
            </a:r>
          </a:p>
          <a:p>
            <a:r>
              <a:rPr lang="fr-FR" sz="1400" b="1" dirty="0" smtClean="0"/>
              <a:t>2. La hauteur de marche :</a:t>
            </a:r>
          </a:p>
          <a:p>
            <a:r>
              <a:rPr lang="fr-FR" sz="1400" dirty="0" smtClean="0"/>
              <a:t>2400 </a:t>
            </a:r>
            <a:r>
              <a:rPr lang="fr-BE" sz="1400" dirty="0" smtClean="0"/>
              <a:t>÷ 13 = 184 mm</a:t>
            </a:r>
            <a:endParaRPr lang="fr-FR" sz="1400" dirty="0" smtClean="0"/>
          </a:p>
          <a:p>
            <a:r>
              <a:rPr lang="fr-FR" sz="1400" b="1" dirty="0" smtClean="0"/>
              <a:t>3. Le giron :</a:t>
            </a:r>
          </a:p>
          <a:p>
            <a:r>
              <a:rPr lang="fr-FR" sz="1400" dirty="0"/>
              <a:t>(</a:t>
            </a:r>
            <a:r>
              <a:rPr lang="fr-FR" sz="1400" dirty="0" smtClean="0"/>
              <a:t>2700 - (100 + 30)) </a:t>
            </a:r>
            <a:r>
              <a:rPr lang="fr-BE" sz="1400" dirty="0" smtClean="0"/>
              <a:t>÷ (13 – 1) = 214,167 mm</a:t>
            </a:r>
          </a:p>
          <a:p>
            <a:r>
              <a:rPr lang="fr-FR" sz="1400" b="1" dirty="0" smtClean="0"/>
              <a:t>4. La formule de blondel </a:t>
            </a:r>
            <a:r>
              <a:rPr lang="fr-FR" sz="1400" b="1" dirty="0"/>
              <a:t>: </a:t>
            </a:r>
            <a:r>
              <a:rPr lang="fr-FR" sz="1400" dirty="0" smtClean="0"/>
              <a:t>si </a:t>
            </a:r>
            <a:r>
              <a:rPr lang="fr-FR" sz="1400" dirty="0"/>
              <a:t>1 giron + 2 hauteur de marche se situe entre </a:t>
            </a:r>
            <a:r>
              <a:rPr lang="fr-FR" sz="1400" dirty="0" smtClean="0"/>
              <a:t>58 </a:t>
            </a:r>
            <a:r>
              <a:rPr lang="fr-FR" sz="1400" dirty="0"/>
              <a:t>et 64 cm alors c’est un escalier </a:t>
            </a:r>
            <a:r>
              <a:rPr lang="fr-FR" sz="1400" dirty="0" smtClean="0"/>
              <a:t>confortable. Ici : (184*2) + </a:t>
            </a:r>
            <a:r>
              <a:rPr lang="fr-BE" sz="1400" dirty="0"/>
              <a:t>214,167</a:t>
            </a:r>
            <a:r>
              <a:rPr lang="fr-FR" sz="1400" dirty="0" smtClean="0"/>
              <a:t> = 582,16 mm</a:t>
            </a:r>
            <a:endParaRPr lang="fr-FR" sz="1400" dirty="0"/>
          </a:p>
        </p:txBody>
      </p:sp>
      <p:cxnSp>
        <p:nvCxnSpPr>
          <p:cNvPr id="47" name="Straight Connector 46"/>
          <p:cNvCxnSpPr/>
          <p:nvPr/>
        </p:nvCxnSpPr>
        <p:spPr>
          <a:xfrm>
            <a:off x="3451415" y="998789"/>
            <a:ext cx="22549" cy="2480362"/>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8903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2098" y="302752"/>
            <a:ext cx="7135741" cy="461665"/>
          </a:xfrm>
          <a:prstGeom prst="rect">
            <a:avLst/>
          </a:prstGeom>
          <a:effectLst>
            <a:glow rad="2286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smtClean="0"/>
              <a:t>Exercice : calcul d’un escalier droit </a:t>
            </a:r>
            <a:endParaRPr lang="fr-FR" sz="2400" dirty="0"/>
          </a:p>
        </p:txBody>
      </p:sp>
      <p:sp>
        <p:nvSpPr>
          <p:cNvPr id="2" name="Rectangle 1"/>
          <p:cNvSpPr/>
          <p:nvPr/>
        </p:nvSpPr>
        <p:spPr>
          <a:xfrm rot="5400000">
            <a:off x="-2660159" y="4086387"/>
            <a:ext cx="9000000" cy="29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4" name="TextBox 3"/>
          <p:cNvSpPr txBox="1"/>
          <p:nvPr/>
        </p:nvSpPr>
        <p:spPr>
          <a:xfrm>
            <a:off x="3505199" y="4601964"/>
            <a:ext cx="3879669" cy="5478423"/>
          </a:xfrm>
          <a:prstGeom prst="rect">
            <a:avLst/>
          </a:prstGeom>
          <a:noFill/>
        </p:spPr>
        <p:txBody>
          <a:bodyPr wrap="square" numCol="1" rtlCol="0">
            <a:spAutoFit/>
          </a:bodyPr>
          <a:lstStyle/>
          <a:p>
            <a:r>
              <a:rPr lang="fr-FR" sz="1400" b="1" dirty="0" smtClean="0"/>
              <a:t>On vous demande :</a:t>
            </a:r>
          </a:p>
          <a:p>
            <a:r>
              <a:rPr lang="fr-FR" sz="1400" dirty="0" smtClean="0"/>
              <a:t>Dans ce plan vue de haut avec une hauteur sol au plancher de 2250 mm et une étendue de 2500 calculer les informations demandées puis tracer l’escalier vue de haut à échelle réduite.</a:t>
            </a:r>
          </a:p>
          <a:p>
            <a:r>
              <a:rPr lang="fr-FR" sz="1400" b="1" dirty="0" smtClean="0"/>
              <a:t>1.Le nombre de marches :</a:t>
            </a:r>
          </a:p>
          <a:p>
            <a:endParaRPr lang="fr-FR" sz="1400" b="1" dirty="0" smtClean="0"/>
          </a:p>
          <a:p>
            <a:r>
              <a:rPr lang="fr-FR" sz="1400" b="1" dirty="0" smtClean="0"/>
              <a:t>……………………………………………………………………………</a:t>
            </a:r>
          </a:p>
          <a:p>
            <a:r>
              <a:rPr lang="fr-FR" sz="1400" b="1" dirty="0" smtClean="0"/>
              <a:t> ……………………………………………………………………………</a:t>
            </a:r>
          </a:p>
          <a:p>
            <a:r>
              <a:rPr lang="fr-FR" sz="1400" b="1" dirty="0" smtClean="0"/>
              <a:t>2. La hauteur de marche :</a:t>
            </a:r>
          </a:p>
          <a:p>
            <a:endParaRPr lang="fr-FR" sz="1400" b="1" dirty="0" smtClean="0"/>
          </a:p>
          <a:p>
            <a:r>
              <a:rPr lang="fr-FR" sz="1400" b="1" dirty="0" smtClean="0"/>
              <a:t>…………………………………………………………………………… </a:t>
            </a:r>
          </a:p>
          <a:p>
            <a:endParaRPr lang="fr-FR" sz="1400" b="1" dirty="0"/>
          </a:p>
          <a:p>
            <a:r>
              <a:rPr lang="fr-FR" sz="1400" b="1" dirty="0" smtClean="0"/>
              <a:t>……………………………………………………………………………</a:t>
            </a:r>
          </a:p>
          <a:p>
            <a:r>
              <a:rPr lang="fr-FR" sz="1400" b="1" dirty="0" smtClean="0"/>
              <a:t>3. Le giron :</a:t>
            </a:r>
          </a:p>
          <a:p>
            <a:endParaRPr lang="fr-FR" sz="1400" b="1" dirty="0" smtClean="0"/>
          </a:p>
          <a:p>
            <a:r>
              <a:rPr lang="fr-FR" sz="1400" b="1" dirty="0" smtClean="0"/>
              <a:t>……………………………………………………………………………</a:t>
            </a:r>
          </a:p>
          <a:p>
            <a:r>
              <a:rPr lang="fr-FR" sz="1400" b="1" dirty="0" smtClean="0"/>
              <a:t> </a:t>
            </a:r>
            <a:r>
              <a:rPr lang="fr-FR" sz="1400" b="1" dirty="0"/>
              <a:t>……………………………………………………………………………</a:t>
            </a:r>
            <a:endParaRPr lang="fr-FR" sz="1400" b="1" dirty="0" smtClean="0"/>
          </a:p>
          <a:p>
            <a:r>
              <a:rPr lang="fr-FR" sz="1400" b="1" dirty="0" smtClean="0"/>
              <a:t>4. La formule de blondel :</a:t>
            </a:r>
          </a:p>
          <a:p>
            <a:endParaRPr lang="fr-FR" sz="1400" b="1" dirty="0" smtClean="0"/>
          </a:p>
          <a:p>
            <a:r>
              <a:rPr lang="fr-FR" sz="1400" b="1" dirty="0" smtClean="0"/>
              <a:t>……………………………………………………………………………</a:t>
            </a:r>
          </a:p>
          <a:p>
            <a:r>
              <a:rPr lang="fr-FR" sz="1400" b="1" dirty="0" smtClean="0"/>
              <a:t> </a:t>
            </a:r>
            <a:r>
              <a:rPr lang="fr-FR" sz="1400" b="1" dirty="0"/>
              <a:t>……………………………………………………………………………</a:t>
            </a:r>
            <a:endParaRPr lang="fr-FR" sz="1400" b="1" dirty="0" smtClean="0"/>
          </a:p>
        </p:txBody>
      </p:sp>
      <p:sp>
        <p:nvSpPr>
          <p:cNvPr id="6" name="TextBox 5"/>
          <p:cNvSpPr txBox="1"/>
          <p:nvPr/>
        </p:nvSpPr>
        <p:spPr>
          <a:xfrm>
            <a:off x="3505199" y="1080387"/>
            <a:ext cx="3879669" cy="3323987"/>
          </a:xfrm>
          <a:prstGeom prst="rect">
            <a:avLst/>
          </a:prstGeom>
          <a:ln>
            <a:prstDash val="lgDashDot"/>
          </a:ln>
        </p:spPr>
        <p:style>
          <a:lnRef idx="2">
            <a:schemeClr val="dk1"/>
          </a:lnRef>
          <a:fillRef idx="1">
            <a:schemeClr val="lt1"/>
          </a:fillRef>
          <a:effectRef idx="0">
            <a:schemeClr val="dk1"/>
          </a:effectRef>
          <a:fontRef idx="minor">
            <a:schemeClr val="dk1"/>
          </a:fontRef>
        </p:style>
        <p:txBody>
          <a:bodyPr wrap="square" numCol="1" rtlCol="0">
            <a:spAutoFit/>
          </a:bodyPr>
          <a:lstStyle/>
          <a:p>
            <a:r>
              <a:rPr lang="fr-FR" sz="1400" b="1" dirty="0" smtClean="0"/>
              <a:t>Les formules :</a:t>
            </a:r>
          </a:p>
          <a:p>
            <a:endParaRPr lang="fr-FR" sz="1400" b="1" dirty="0" smtClean="0"/>
          </a:p>
          <a:p>
            <a:r>
              <a:rPr lang="fr-FR" sz="1400" b="1" dirty="0" smtClean="0"/>
              <a:t>1. Le nombre de marches :</a:t>
            </a:r>
          </a:p>
          <a:p>
            <a:r>
              <a:rPr lang="fr-FR" sz="1400" dirty="0" smtClean="0"/>
              <a:t>la hauteur de l’escalier </a:t>
            </a:r>
            <a:r>
              <a:rPr lang="fr-BE" sz="1400" dirty="0" smtClean="0"/>
              <a:t>÷ la hauteur idéale d’une marche d’escalier</a:t>
            </a:r>
            <a:endParaRPr lang="fr-FR" sz="1400" dirty="0" smtClean="0"/>
          </a:p>
          <a:p>
            <a:r>
              <a:rPr lang="fr-FR" sz="1400" b="1" dirty="0" smtClean="0"/>
              <a:t>2. La hauteur de marche :</a:t>
            </a:r>
          </a:p>
          <a:p>
            <a:r>
              <a:rPr lang="fr-FR" sz="1400" dirty="0" smtClean="0"/>
              <a:t>la hauteur de l’escalier </a:t>
            </a:r>
            <a:r>
              <a:rPr lang="fr-BE" sz="1400" dirty="0"/>
              <a:t>÷ </a:t>
            </a:r>
            <a:r>
              <a:rPr lang="fr-BE" sz="1400" dirty="0" smtClean="0"/>
              <a:t>résultat précédent (nombre de marches)</a:t>
            </a:r>
          </a:p>
          <a:p>
            <a:r>
              <a:rPr lang="fr-FR" sz="1400" b="1" dirty="0" smtClean="0"/>
              <a:t>3. Le giron :</a:t>
            </a:r>
          </a:p>
          <a:p>
            <a:r>
              <a:rPr lang="fr-FR" sz="1400" dirty="0" smtClean="0"/>
              <a:t>[longueur de l’escalier </a:t>
            </a:r>
            <a:r>
              <a:rPr lang="fr-FR" sz="1400" dirty="0"/>
              <a:t>-</a:t>
            </a:r>
            <a:r>
              <a:rPr lang="fr-FR" sz="1400" dirty="0" smtClean="0"/>
              <a:t> (marche palière + </a:t>
            </a:r>
            <a:r>
              <a:rPr lang="fr-FR" sz="1400" dirty="0"/>
              <a:t>distance entre le dernier nez de marche et distance entre le dernier nez de marche et la fin de mon limon)] </a:t>
            </a:r>
            <a:r>
              <a:rPr lang="fr-BE" sz="1400" dirty="0" smtClean="0"/>
              <a:t>÷ (nombre de marche – la marche palière)</a:t>
            </a:r>
          </a:p>
          <a:p>
            <a:r>
              <a:rPr lang="fr-BE" sz="1400" dirty="0" smtClean="0"/>
              <a:t>4.</a:t>
            </a:r>
            <a:r>
              <a:rPr lang="fr-BE" sz="1400" b="1" dirty="0" smtClean="0"/>
              <a:t> La formule de blondel :</a:t>
            </a:r>
          </a:p>
          <a:p>
            <a:r>
              <a:rPr lang="fr-FR" sz="1400" dirty="0"/>
              <a:t>1 giron + 2 hauteur de marche </a:t>
            </a:r>
            <a:r>
              <a:rPr lang="fr-FR" sz="1400" dirty="0" smtClean="0"/>
              <a:t>entre 58 et 64 </a:t>
            </a:r>
            <a:r>
              <a:rPr lang="fr-FR" sz="1400" dirty="0"/>
              <a:t>cm</a:t>
            </a:r>
            <a:endParaRPr lang="fr-FR" sz="1400" dirty="0" smtClean="0"/>
          </a:p>
        </p:txBody>
      </p:sp>
    </p:spTree>
    <p:extLst>
      <p:ext uri="{BB962C8B-B14F-4D97-AF65-F5344CB8AC3E}">
        <p14:creationId xmlns:p14="http://schemas.microsoft.com/office/powerpoint/2010/main" val="2526904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6163" y="863140"/>
            <a:ext cx="3269235" cy="1600438"/>
          </a:xfrm>
          <a:prstGeom prst="rect">
            <a:avLst/>
          </a:prstGeom>
          <a:noFill/>
        </p:spPr>
        <p:txBody>
          <a:bodyPr wrap="square" numCol="1" rtlCol="0">
            <a:spAutoFit/>
          </a:bodyPr>
          <a:lstStyle/>
          <a:p>
            <a:r>
              <a:rPr lang="fr-FR" sz="1400" b="1" dirty="0" smtClean="0"/>
              <a:t>Prise de cotes  sur chantier :</a:t>
            </a:r>
          </a:p>
          <a:p>
            <a:endParaRPr lang="fr-FR" sz="1400" b="1" dirty="0" smtClean="0"/>
          </a:p>
          <a:p>
            <a:r>
              <a:rPr lang="fr-FR" sz="1400" b="1" dirty="0" smtClean="0"/>
              <a:t>A. Déterminer la hauteur </a:t>
            </a:r>
            <a:r>
              <a:rPr lang="fr-FR" sz="1400" dirty="0" smtClean="0"/>
              <a:t>de l’escalier.</a:t>
            </a:r>
          </a:p>
          <a:p>
            <a:r>
              <a:rPr lang="fr-FR" sz="1400" dirty="0" smtClean="0"/>
              <a:t> (du sol au plancher )</a:t>
            </a:r>
            <a:endParaRPr lang="fr-FR" sz="1400" dirty="0"/>
          </a:p>
          <a:p>
            <a:r>
              <a:rPr lang="fr-FR" sz="1400" b="1" dirty="0" smtClean="0"/>
              <a:t>B. Déterminer l’étendue </a:t>
            </a:r>
            <a:r>
              <a:rPr lang="fr-FR" sz="1400" dirty="0" smtClean="0"/>
              <a:t>(le reculement) disponible</a:t>
            </a:r>
          </a:p>
          <a:p>
            <a:r>
              <a:rPr lang="fr-FR" sz="1400" b="1" dirty="0" smtClean="0"/>
              <a:t>C. Déterminer la largeur </a:t>
            </a:r>
            <a:r>
              <a:rPr lang="fr-FR" sz="1400" dirty="0" smtClean="0"/>
              <a:t>disponible </a:t>
            </a:r>
            <a:endParaRPr lang="fr-FR" sz="1400" dirty="0"/>
          </a:p>
        </p:txBody>
      </p:sp>
      <p:sp>
        <p:nvSpPr>
          <p:cNvPr id="9" name="TextBox 8"/>
          <p:cNvSpPr txBox="1"/>
          <p:nvPr/>
        </p:nvSpPr>
        <p:spPr>
          <a:xfrm>
            <a:off x="3605398" y="863140"/>
            <a:ext cx="3710216" cy="6340197"/>
          </a:xfrm>
          <a:prstGeom prst="rect">
            <a:avLst/>
          </a:prstGeom>
          <a:noFill/>
        </p:spPr>
        <p:txBody>
          <a:bodyPr wrap="square" numCol="1" rtlCol="0">
            <a:spAutoFit/>
          </a:bodyPr>
          <a:lstStyle/>
          <a:p>
            <a:r>
              <a:rPr lang="fr-FR" sz="1400" b="1" dirty="0" smtClean="0"/>
              <a:t>Calcul et traçage sur le plan :</a:t>
            </a:r>
          </a:p>
          <a:p>
            <a:endParaRPr lang="fr-FR" sz="1400" b="1" dirty="0" smtClean="0"/>
          </a:p>
          <a:p>
            <a:r>
              <a:rPr lang="fr-FR" sz="1400" b="1" dirty="0" smtClean="0"/>
              <a:t>1. Le nombre de marches :</a:t>
            </a:r>
          </a:p>
          <a:p>
            <a:r>
              <a:rPr lang="fr-FR" sz="1400" dirty="0" smtClean="0"/>
              <a:t>la hauteur de l’escalier </a:t>
            </a:r>
            <a:r>
              <a:rPr lang="fr-BE" sz="1400" dirty="0" smtClean="0"/>
              <a:t>÷ la hauteur idéale d’une marche d’escalier</a:t>
            </a:r>
            <a:endParaRPr lang="fr-FR" sz="1400" dirty="0" smtClean="0"/>
          </a:p>
          <a:p>
            <a:endParaRPr lang="fr-FR" sz="1400" b="1" dirty="0" smtClean="0"/>
          </a:p>
          <a:p>
            <a:r>
              <a:rPr lang="fr-FR" sz="1400" b="1" dirty="0" smtClean="0"/>
              <a:t>2. La hauteur de marche :</a:t>
            </a:r>
          </a:p>
          <a:p>
            <a:r>
              <a:rPr lang="fr-FR" sz="1400" dirty="0" smtClean="0"/>
              <a:t>la hauteur de l’escalier </a:t>
            </a:r>
            <a:r>
              <a:rPr lang="fr-BE" sz="1400" dirty="0"/>
              <a:t>÷ </a:t>
            </a:r>
            <a:r>
              <a:rPr lang="fr-BE" sz="1400" dirty="0" smtClean="0"/>
              <a:t>résultat précédent (nombre de marches)</a:t>
            </a:r>
          </a:p>
          <a:p>
            <a:endParaRPr lang="fr-BE" sz="1400" dirty="0" smtClean="0"/>
          </a:p>
          <a:p>
            <a:r>
              <a:rPr lang="fr-BE" sz="1400" b="1" dirty="0" smtClean="0"/>
              <a:t>3. Calculer la ligne de foulée :</a:t>
            </a:r>
          </a:p>
          <a:p>
            <a:r>
              <a:rPr lang="fr-BE" sz="1400" dirty="0" smtClean="0"/>
              <a:t>La ligne de foulée est l’addition de A, B et C (sans compter la marche palière et la </a:t>
            </a:r>
            <a:r>
              <a:rPr lang="fr-FR" sz="1400" dirty="0" smtClean="0"/>
              <a:t>distance </a:t>
            </a:r>
            <a:r>
              <a:rPr lang="fr-FR" sz="1400" dirty="0"/>
              <a:t>entre le dernier nez de marche et la fin de mon limon</a:t>
            </a:r>
            <a:r>
              <a:rPr lang="fr-BE" sz="1400" dirty="0" smtClean="0"/>
              <a:t>)</a:t>
            </a:r>
          </a:p>
          <a:p>
            <a:endParaRPr lang="fr-BE" sz="1400" dirty="0" smtClean="0"/>
          </a:p>
          <a:p>
            <a:r>
              <a:rPr lang="fr-FR" sz="1400" b="1" dirty="0"/>
              <a:t>4</a:t>
            </a:r>
            <a:r>
              <a:rPr lang="fr-FR" sz="1400" b="1" dirty="0" smtClean="0"/>
              <a:t>. Déterminer le giron :</a:t>
            </a:r>
          </a:p>
          <a:p>
            <a:r>
              <a:rPr lang="fr-FR" sz="1400" dirty="0" smtClean="0"/>
              <a:t>[longueur de l’escalier </a:t>
            </a:r>
            <a:r>
              <a:rPr lang="fr-FR" sz="1400" dirty="0"/>
              <a:t>-</a:t>
            </a:r>
            <a:r>
              <a:rPr lang="fr-FR" sz="1400" dirty="0" smtClean="0"/>
              <a:t> (marche palière + </a:t>
            </a:r>
            <a:r>
              <a:rPr lang="fr-FR" sz="1400" dirty="0"/>
              <a:t>distance entre le dernier nez de marche et distance entre le dernier nez de marche et la fin de mon limon</a:t>
            </a:r>
            <a:r>
              <a:rPr lang="fr-FR" sz="1400" dirty="0" smtClean="0"/>
              <a:t>)] </a:t>
            </a:r>
            <a:r>
              <a:rPr lang="fr-BE" sz="1400" dirty="0" smtClean="0"/>
              <a:t>÷ (nombre de marche – la marche palière)</a:t>
            </a:r>
          </a:p>
          <a:p>
            <a:endParaRPr lang="fr-BE" sz="1400" dirty="0"/>
          </a:p>
          <a:p>
            <a:r>
              <a:rPr lang="fr-BE" sz="1400" b="1" dirty="0" smtClean="0"/>
              <a:t>5. Tracer le balancement</a:t>
            </a:r>
          </a:p>
          <a:p>
            <a:r>
              <a:rPr lang="fr-BE" sz="1400" dirty="0" smtClean="0"/>
              <a:t>Avec un compas, tracer sur la ligne de foulée les intervalles entre les nez de marches (le giron). Tracer des parties droites de l’escalier et déterminer une manière pour le balancement des marches (A voir dans la suite du cours)</a:t>
            </a:r>
          </a:p>
        </p:txBody>
      </p:sp>
      <p:sp>
        <p:nvSpPr>
          <p:cNvPr id="24" name="TextBox 23"/>
          <p:cNvSpPr txBox="1"/>
          <p:nvPr/>
        </p:nvSpPr>
        <p:spPr>
          <a:xfrm>
            <a:off x="201684" y="263870"/>
            <a:ext cx="7135741" cy="461665"/>
          </a:xfrm>
          <a:prstGeom prst="rect">
            <a:avLst/>
          </a:prstGeom>
          <a:effectLst>
            <a:glow rad="2286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smtClean="0"/>
              <a:t>Les étapes pour un escalier quart tournant 1/2</a:t>
            </a:r>
            <a:endParaRPr lang="fr-FR" sz="2400" dirty="0"/>
          </a:p>
        </p:txBody>
      </p:sp>
      <p:sp>
        <p:nvSpPr>
          <p:cNvPr id="5" name="Rectangle 4"/>
          <p:cNvSpPr/>
          <p:nvPr/>
        </p:nvSpPr>
        <p:spPr>
          <a:xfrm rot="5400000">
            <a:off x="-1796159" y="4950387"/>
            <a:ext cx="7272000" cy="2988000"/>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Rectangle 6"/>
          <p:cNvSpPr/>
          <p:nvPr/>
        </p:nvSpPr>
        <p:spPr>
          <a:xfrm>
            <a:off x="345841" y="7092387"/>
            <a:ext cx="6912000" cy="2988000"/>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 name="Arc 1"/>
          <p:cNvSpPr/>
          <p:nvPr/>
        </p:nvSpPr>
        <p:spPr>
          <a:xfrm rot="10800000">
            <a:off x="1839841" y="5583987"/>
            <a:ext cx="3001947" cy="3002400"/>
          </a:xfrm>
          <a:prstGeom prst="arc">
            <a:avLst>
              <a:gd name="adj1" fmla="val 16205471"/>
              <a:gd name="adj2" fmla="val 21523815"/>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dirty="0"/>
          </a:p>
        </p:txBody>
      </p:sp>
      <p:cxnSp>
        <p:nvCxnSpPr>
          <p:cNvPr id="4" name="Straight Connector 3"/>
          <p:cNvCxnSpPr>
            <a:stCxn id="5" idx="1"/>
          </p:cNvCxnSpPr>
          <p:nvPr/>
        </p:nvCxnSpPr>
        <p:spPr>
          <a:xfrm>
            <a:off x="1839841" y="2808387"/>
            <a:ext cx="0" cy="4284000"/>
          </a:xfrm>
          <a:prstGeom prst="line">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stCxn id="2" idx="0"/>
            <a:endCxn id="7" idx="3"/>
          </p:cNvCxnSpPr>
          <p:nvPr/>
        </p:nvCxnSpPr>
        <p:spPr>
          <a:xfrm>
            <a:off x="3338425" y="8586385"/>
            <a:ext cx="3919416" cy="2"/>
          </a:xfrm>
          <a:prstGeom prst="line">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Arrow Connector 41"/>
          <p:cNvCxnSpPr/>
          <p:nvPr/>
        </p:nvCxnSpPr>
        <p:spPr>
          <a:xfrm>
            <a:off x="5175355" y="8152997"/>
            <a:ext cx="21771" cy="381000"/>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Oval 43"/>
          <p:cNvSpPr/>
          <p:nvPr/>
        </p:nvSpPr>
        <p:spPr>
          <a:xfrm>
            <a:off x="5006240" y="7813175"/>
            <a:ext cx="360000" cy="360000"/>
          </a:xfrm>
          <a:prstGeom prst="ellipse">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smtClean="0"/>
              <a:t>A</a:t>
            </a:r>
          </a:p>
        </p:txBody>
      </p:sp>
      <p:cxnSp>
        <p:nvCxnSpPr>
          <p:cNvPr id="45" name="Straight Arrow Connector 44"/>
          <p:cNvCxnSpPr>
            <a:stCxn id="46" idx="6"/>
          </p:cNvCxnSpPr>
          <p:nvPr/>
        </p:nvCxnSpPr>
        <p:spPr>
          <a:xfrm flipV="1">
            <a:off x="1316347" y="5475515"/>
            <a:ext cx="446336" cy="5334"/>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Oval 45"/>
          <p:cNvSpPr/>
          <p:nvPr/>
        </p:nvSpPr>
        <p:spPr>
          <a:xfrm>
            <a:off x="956347" y="5300849"/>
            <a:ext cx="360000" cy="360000"/>
          </a:xfrm>
          <a:prstGeom prst="ellipse">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smtClean="0"/>
              <a:t>B</a:t>
            </a:r>
          </a:p>
        </p:txBody>
      </p:sp>
      <p:cxnSp>
        <p:nvCxnSpPr>
          <p:cNvPr id="47" name="Straight Arrow Connector 46"/>
          <p:cNvCxnSpPr/>
          <p:nvPr/>
        </p:nvCxnSpPr>
        <p:spPr>
          <a:xfrm flipV="1">
            <a:off x="1762683" y="8066314"/>
            <a:ext cx="378601" cy="416433"/>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Oval 47"/>
          <p:cNvSpPr/>
          <p:nvPr/>
        </p:nvSpPr>
        <p:spPr>
          <a:xfrm>
            <a:off x="1563846" y="8454824"/>
            <a:ext cx="360000" cy="360000"/>
          </a:xfrm>
          <a:prstGeom prst="ellipse">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smtClean="0"/>
              <a:t>C</a:t>
            </a:r>
          </a:p>
        </p:txBody>
      </p:sp>
    </p:spTree>
    <p:extLst>
      <p:ext uri="{BB962C8B-B14F-4D97-AF65-F5344CB8AC3E}">
        <p14:creationId xmlns:p14="http://schemas.microsoft.com/office/powerpoint/2010/main" val="811267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6163" y="863140"/>
            <a:ext cx="3269235" cy="1646605"/>
          </a:xfrm>
          <a:prstGeom prst="rect">
            <a:avLst/>
          </a:prstGeom>
          <a:noFill/>
        </p:spPr>
        <p:txBody>
          <a:bodyPr wrap="square" numCol="1" rtlCol="0">
            <a:spAutoFit/>
          </a:bodyPr>
          <a:lstStyle/>
          <a:p>
            <a:r>
              <a:rPr lang="fr-FR" b="1" dirty="0" smtClean="0"/>
              <a:t>Prise de cotes  sur chantier :</a:t>
            </a:r>
          </a:p>
          <a:p>
            <a:endParaRPr lang="fr-FR" b="1" dirty="0" smtClean="0"/>
          </a:p>
          <a:p>
            <a:r>
              <a:rPr lang="fr-FR" sz="1300" b="1" dirty="0" smtClean="0"/>
              <a:t>A. Déterminer la hauteur </a:t>
            </a:r>
            <a:r>
              <a:rPr lang="fr-FR" sz="1300" dirty="0" smtClean="0"/>
              <a:t>de l’escalier.</a:t>
            </a:r>
          </a:p>
          <a:p>
            <a:r>
              <a:rPr lang="fr-FR" sz="1300" dirty="0" smtClean="0"/>
              <a:t> (du sol au plancher )</a:t>
            </a:r>
            <a:endParaRPr lang="fr-FR" sz="1300" dirty="0"/>
          </a:p>
          <a:p>
            <a:r>
              <a:rPr lang="fr-FR" sz="1300" b="1" dirty="0" smtClean="0"/>
              <a:t>B. Déterminer l’étendue </a:t>
            </a:r>
            <a:r>
              <a:rPr lang="fr-FR" sz="1300" dirty="0" smtClean="0"/>
              <a:t>(le reculement) disponible</a:t>
            </a:r>
          </a:p>
          <a:p>
            <a:r>
              <a:rPr lang="fr-FR" sz="1300" b="1" dirty="0" smtClean="0"/>
              <a:t>C. Déterminer la largeur </a:t>
            </a:r>
            <a:r>
              <a:rPr lang="fr-FR" sz="1300" dirty="0" smtClean="0"/>
              <a:t>disponible </a:t>
            </a:r>
            <a:endParaRPr lang="fr-FR" sz="1300" dirty="0"/>
          </a:p>
        </p:txBody>
      </p:sp>
      <p:sp>
        <p:nvSpPr>
          <p:cNvPr id="9" name="TextBox 8"/>
          <p:cNvSpPr txBox="1"/>
          <p:nvPr/>
        </p:nvSpPr>
        <p:spPr>
          <a:xfrm>
            <a:off x="3605397" y="863140"/>
            <a:ext cx="3618363" cy="5047536"/>
          </a:xfrm>
          <a:prstGeom prst="rect">
            <a:avLst/>
          </a:prstGeom>
          <a:noFill/>
        </p:spPr>
        <p:txBody>
          <a:bodyPr wrap="square" numCol="1" rtlCol="0">
            <a:spAutoFit/>
          </a:bodyPr>
          <a:lstStyle/>
          <a:p>
            <a:r>
              <a:rPr lang="fr-FR" sz="1400" b="1" dirty="0" smtClean="0"/>
              <a:t>Calcul et traçage sur le plan :</a:t>
            </a:r>
          </a:p>
          <a:p>
            <a:endParaRPr lang="fr-FR" sz="1400" b="1" dirty="0" smtClean="0"/>
          </a:p>
          <a:p>
            <a:r>
              <a:rPr lang="fr-FR" sz="1400" dirty="0" smtClean="0"/>
              <a:t>Pour un escalier d’une hauteur sol au plancher de 2000 mm, une marche palière de 100 mm et une distance entre le dernier nez de marche et la fin du limon de 30 mm</a:t>
            </a:r>
          </a:p>
          <a:p>
            <a:endParaRPr lang="fr-FR" sz="1400" dirty="0" smtClean="0"/>
          </a:p>
          <a:p>
            <a:r>
              <a:rPr lang="fr-FR" sz="1400" b="1" dirty="0" smtClean="0"/>
              <a:t>1. Le nombre de marches :</a:t>
            </a:r>
          </a:p>
          <a:p>
            <a:r>
              <a:rPr lang="fr-FR" sz="1400" dirty="0" smtClean="0"/>
              <a:t>2000 </a:t>
            </a:r>
            <a:r>
              <a:rPr lang="fr-BE" sz="1400" dirty="0"/>
              <a:t>÷</a:t>
            </a:r>
            <a:r>
              <a:rPr lang="fr-FR" sz="1400" dirty="0" smtClean="0"/>
              <a:t> 180 = </a:t>
            </a:r>
            <a:r>
              <a:rPr lang="fr-BE" sz="1400" dirty="0" smtClean="0"/>
              <a:t>11,1111</a:t>
            </a:r>
            <a:r>
              <a:rPr lang="fr-FR" sz="1400" dirty="0" smtClean="0"/>
              <a:t>… (11 ou 12)</a:t>
            </a:r>
          </a:p>
          <a:p>
            <a:endParaRPr lang="fr-FR" sz="1400" b="1" dirty="0" smtClean="0"/>
          </a:p>
          <a:p>
            <a:r>
              <a:rPr lang="fr-FR" sz="1400" b="1" dirty="0" smtClean="0"/>
              <a:t>2. La hauteur de marche :</a:t>
            </a:r>
          </a:p>
          <a:p>
            <a:r>
              <a:rPr lang="fr-FR" sz="1400" strike="sngStrike" dirty="0" smtClean="0"/>
              <a:t>2000 </a:t>
            </a:r>
            <a:r>
              <a:rPr lang="fr-BE" sz="1400" strike="sngStrike" dirty="0" smtClean="0"/>
              <a:t>÷ 12 = 166,66666</a:t>
            </a:r>
            <a:r>
              <a:rPr lang="fr-BE" sz="1400" dirty="0" smtClean="0"/>
              <a:t> </a:t>
            </a:r>
          </a:p>
          <a:p>
            <a:r>
              <a:rPr lang="fr-BE" sz="1400" dirty="0" smtClean="0"/>
              <a:t>2000 ÷ 11 = 181,8181…</a:t>
            </a:r>
          </a:p>
          <a:p>
            <a:endParaRPr lang="fr-BE" sz="1400" dirty="0" smtClean="0"/>
          </a:p>
          <a:p>
            <a:r>
              <a:rPr lang="fr-BE" sz="1400" b="1" dirty="0" smtClean="0"/>
              <a:t>3. Calculer la ligne de foulée :</a:t>
            </a:r>
          </a:p>
          <a:p>
            <a:r>
              <a:rPr lang="fr-BE" sz="1400" dirty="0" smtClean="0"/>
              <a:t>(1150 – 100)  + (1050 – 30) + (3,14 x 400 x 2) = 2698mm				</a:t>
            </a:r>
            <a:r>
              <a:rPr lang="fr-BE" sz="1400" dirty="0"/>
              <a:t> </a:t>
            </a:r>
            <a:r>
              <a:rPr lang="fr-BE" sz="1400" dirty="0" smtClean="0"/>
              <a:t>    4</a:t>
            </a:r>
          </a:p>
          <a:p>
            <a:r>
              <a:rPr lang="fr-BE" sz="1400" dirty="0" smtClean="0"/>
              <a:t>					</a:t>
            </a:r>
          </a:p>
          <a:p>
            <a:r>
              <a:rPr lang="fr-FR" sz="1400" b="1" dirty="0"/>
              <a:t>4</a:t>
            </a:r>
            <a:r>
              <a:rPr lang="fr-FR" sz="1400" b="1" dirty="0" smtClean="0"/>
              <a:t>. Déterminer le giron :</a:t>
            </a:r>
          </a:p>
          <a:p>
            <a:r>
              <a:rPr lang="fr-FR" sz="1400" dirty="0" smtClean="0"/>
              <a:t>2698 </a:t>
            </a:r>
            <a:r>
              <a:rPr lang="fr-BE" sz="1400" dirty="0" smtClean="0"/>
              <a:t>÷ 10 = 269.8 mm</a:t>
            </a:r>
          </a:p>
          <a:p>
            <a:endParaRPr lang="fr-BE" sz="1400" dirty="0"/>
          </a:p>
          <a:p>
            <a:r>
              <a:rPr lang="fr-FR" sz="1400" b="1" dirty="0" smtClean="0"/>
              <a:t>5. Formule de Blondel :</a:t>
            </a:r>
          </a:p>
          <a:p>
            <a:r>
              <a:rPr lang="fr-BE" sz="1400" dirty="0" smtClean="0"/>
              <a:t>181,818 </a:t>
            </a:r>
            <a:r>
              <a:rPr lang="fr-BE" sz="1400" dirty="0"/>
              <a:t>+ </a:t>
            </a:r>
            <a:r>
              <a:rPr lang="fr-BE" sz="1400" dirty="0" smtClean="0"/>
              <a:t>181,818 </a:t>
            </a:r>
            <a:r>
              <a:rPr lang="fr-BE" sz="1400" dirty="0"/>
              <a:t>+ 269.8 = </a:t>
            </a:r>
            <a:r>
              <a:rPr lang="fr-BE" sz="1400" dirty="0" smtClean="0"/>
              <a:t> 633,436 mm</a:t>
            </a:r>
            <a:endParaRPr lang="fr-FR" sz="1400" dirty="0" smtClean="0"/>
          </a:p>
        </p:txBody>
      </p:sp>
      <p:sp>
        <p:nvSpPr>
          <p:cNvPr id="24" name="TextBox 23"/>
          <p:cNvSpPr txBox="1"/>
          <p:nvPr/>
        </p:nvSpPr>
        <p:spPr>
          <a:xfrm>
            <a:off x="201684" y="263870"/>
            <a:ext cx="7135741" cy="461665"/>
          </a:xfrm>
          <a:prstGeom prst="rect">
            <a:avLst/>
          </a:prstGeom>
          <a:effectLst>
            <a:glow rad="2286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smtClean="0"/>
              <a:t>Les étapes pour un escalier quart tournant 2/2</a:t>
            </a:r>
            <a:endParaRPr lang="fr-FR" sz="2400" dirty="0"/>
          </a:p>
        </p:txBody>
      </p:sp>
      <p:sp>
        <p:nvSpPr>
          <p:cNvPr id="5" name="Rectangle 4"/>
          <p:cNvSpPr/>
          <p:nvPr/>
        </p:nvSpPr>
        <p:spPr>
          <a:xfrm rot="5400000">
            <a:off x="-1796159" y="4950387"/>
            <a:ext cx="7272000" cy="2988000"/>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Rectangle 6"/>
          <p:cNvSpPr/>
          <p:nvPr/>
        </p:nvSpPr>
        <p:spPr>
          <a:xfrm>
            <a:off x="345841" y="7092387"/>
            <a:ext cx="6912000" cy="2988000"/>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 name="Arc 1"/>
          <p:cNvSpPr/>
          <p:nvPr/>
        </p:nvSpPr>
        <p:spPr>
          <a:xfrm rot="10800000">
            <a:off x="1839841" y="5583987"/>
            <a:ext cx="3001947" cy="3002400"/>
          </a:xfrm>
          <a:prstGeom prst="arc">
            <a:avLst>
              <a:gd name="adj1" fmla="val 16205471"/>
              <a:gd name="adj2" fmla="val 21523815"/>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dirty="0"/>
          </a:p>
        </p:txBody>
      </p:sp>
      <p:cxnSp>
        <p:nvCxnSpPr>
          <p:cNvPr id="4" name="Straight Connector 3"/>
          <p:cNvCxnSpPr>
            <a:stCxn id="5" idx="1"/>
          </p:cNvCxnSpPr>
          <p:nvPr/>
        </p:nvCxnSpPr>
        <p:spPr>
          <a:xfrm>
            <a:off x="1839841" y="2808387"/>
            <a:ext cx="0" cy="4284000"/>
          </a:xfrm>
          <a:prstGeom prst="line">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stCxn id="2" idx="0"/>
            <a:endCxn id="7" idx="3"/>
          </p:cNvCxnSpPr>
          <p:nvPr/>
        </p:nvCxnSpPr>
        <p:spPr>
          <a:xfrm>
            <a:off x="3338425" y="8586385"/>
            <a:ext cx="3919416" cy="2"/>
          </a:xfrm>
          <a:prstGeom prst="line">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Arrow Connector 18"/>
          <p:cNvCxnSpPr/>
          <p:nvPr/>
        </p:nvCxnSpPr>
        <p:spPr>
          <a:xfrm>
            <a:off x="528554" y="2801187"/>
            <a:ext cx="0" cy="428400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p:nvPr/>
        </p:nvCxnSpPr>
        <p:spPr>
          <a:xfrm flipH="1" flipV="1">
            <a:off x="3343048" y="9860136"/>
            <a:ext cx="3917026" cy="16328"/>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6" name="Straight Arrow Connector 25"/>
          <p:cNvCxnSpPr/>
          <p:nvPr/>
        </p:nvCxnSpPr>
        <p:spPr>
          <a:xfrm flipH="1" flipV="1">
            <a:off x="7033039" y="7092387"/>
            <a:ext cx="21811" cy="2988001"/>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32" name="Rectangle 31"/>
          <p:cNvSpPr/>
          <p:nvPr/>
        </p:nvSpPr>
        <p:spPr>
          <a:xfrm>
            <a:off x="419100" y="4599214"/>
            <a:ext cx="495300" cy="228600"/>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200" dirty="0" smtClean="0">
                <a:solidFill>
                  <a:schemeClr val="bg1">
                    <a:lumMod val="50000"/>
                  </a:schemeClr>
                </a:solidFill>
              </a:rPr>
              <a:t>1150</a:t>
            </a:r>
            <a:endParaRPr lang="fr-FR" sz="1200" dirty="0">
              <a:solidFill>
                <a:schemeClr val="bg1">
                  <a:lumMod val="50000"/>
                </a:schemeClr>
              </a:solidFill>
            </a:endParaRPr>
          </a:p>
        </p:txBody>
      </p:sp>
      <p:sp>
        <p:nvSpPr>
          <p:cNvPr id="33" name="Rectangle 32"/>
          <p:cNvSpPr/>
          <p:nvPr/>
        </p:nvSpPr>
        <p:spPr>
          <a:xfrm>
            <a:off x="4992420" y="9726386"/>
            <a:ext cx="532672" cy="239702"/>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200" dirty="0" smtClean="0">
                <a:solidFill>
                  <a:schemeClr val="bg1">
                    <a:lumMod val="50000"/>
                  </a:schemeClr>
                </a:solidFill>
              </a:rPr>
              <a:t>1050</a:t>
            </a:r>
            <a:endParaRPr lang="fr-FR" sz="1200" dirty="0">
              <a:solidFill>
                <a:schemeClr val="bg1">
                  <a:lumMod val="50000"/>
                </a:schemeClr>
              </a:solidFill>
            </a:endParaRPr>
          </a:p>
        </p:txBody>
      </p:sp>
      <p:sp>
        <p:nvSpPr>
          <p:cNvPr id="34" name="Rectangle 33"/>
          <p:cNvSpPr/>
          <p:nvPr/>
        </p:nvSpPr>
        <p:spPr>
          <a:xfrm>
            <a:off x="6672943" y="8007838"/>
            <a:ext cx="453600" cy="228600"/>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200" dirty="0" smtClean="0">
                <a:solidFill>
                  <a:schemeClr val="bg1">
                    <a:lumMod val="50000"/>
                  </a:schemeClr>
                </a:solidFill>
              </a:rPr>
              <a:t>800</a:t>
            </a:r>
            <a:endParaRPr lang="fr-FR" sz="1200" dirty="0">
              <a:solidFill>
                <a:schemeClr val="bg1">
                  <a:lumMod val="50000"/>
                </a:schemeClr>
              </a:solidFill>
            </a:endParaRPr>
          </a:p>
        </p:txBody>
      </p:sp>
      <p:cxnSp>
        <p:nvCxnSpPr>
          <p:cNvPr id="16" name="Straight Arrow Connector 15"/>
          <p:cNvCxnSpPr/>
          <p:nvPr/>
        </p:nvCxnSpPr>
        <p:spPr>
          <a:xfrm flipH="1" flipV="1">
            <a:off x="1850203" y="6872136"/>
            <a:ext cx="1483638" cy="16328"/>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a:off x="2320505" y="6750724"/>
            <a:ext cx="532672" cy="239702"/>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200" dirty="0" smtClean="0">
                <a:solidFill>
                  <a:schemeClr val="bg1">
                    <a:lumMod val="50000"/>
                  </a:schemeClr>
                </a:solidFill>
              </a:rPr>
              <a:t>400</a:t>
            </a:r>
            <a:endParaRPr lang="fr-FR" sz="1200" dirty="0">
              <a:solidFill>
                <a:schemeClr val="bg1">
                  <a:lumMod val="50000"/>
                </a:schemeClr>
              </a:solidFill>
            </a:endParaRPr>
          </a:p>
        </p:txBody>
      </p:sp>
      <p:cxnSp>
        <p:nvCxnSpPr>
          <p:cNvPr id="10" name="Straight Connector 9"/>
          <p:cNvCxnSpPr/>
          <p:nvPr/>
        </p:nvCxnSpPr>
        <p:spPr>
          <a:xfrm>
            <a:off x="5935709" y="4334419"/>
            <a:ext cx="824122" cy="136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7638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3151</TotalTime>
  <Words>2661</Words>
  <Application>Microsoft Office PowerPoint</Application>
  <PresentationFormat>Custom</PresentationFormat>
  <Paragraphs>359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Özkaraca</cp:lastModifiedBy>
  <cp:revision>244</cp:revision>
  <cp:lastPrinted>2024-02-24T10:04:44Z</cp:lastPrinted>
  <dcterms:created xsi:type="dcterms:W3CDTF">2024-02-18T10:34:22Z</dcterms:created>
  <dcterms:modified xsi:type="dcterms:W3CDTF">2024-03-04T21:31:01Z</dcterms:modified>
</cp:coreProperties>
</file>