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handoutMasterIdLst>
    <p:handoutMasterId r:id="rId7"/>
  </p:handoutMasterIdLst>
  <p:sldIdLst>
    <p:sldId id="334" r:id="rId2"/>
    <p:sldId id="335" r:id="rId3"/>
    <p:sldId id="336" r:id="rId4"/>
    <p:sldId id="337" r:id="rId5"/>
  </p:sldIdLst>
  <p:sldSz cx="15119350" cy="1079976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61" autoAdjust="0"/>
    <p:restoredTop sz="94660"/>
  </p:normalViewPr>
  <p:slideViewPr>
    <p:cSldViewPr snapToGrid="0">
      <p:cViewPr varScale="1">
        <p:scale>
          <a:sx n="57" d="100"/>
          <a:sy n="57" d="100"/>
        </p:scale>
        <p:origin x="936" y="90"/>
      </p:cViewPr>
      <p:guideLst/>
    </p:cSldViewPr>
  </p:slideViewPr>
  <p:notesTextViewPr>
    <p:cViewPr>
      <p:scale>
        <a:sx n="1" d="1"/>
        <a:sy n="1" d="1"/>
      </p:scale>
      <p:origin x="0" y="0"/>
    </p:cViewPr>
  </p:notesTextViewPr>
  <p:notesViewPr>
    <p:cSldViewPr snapToGrid="0">
      <p:cViewPr varScale="1">
        <p:scale>
          <a:sx n="63" d="100"/>
          <a:sy n="63" d="100"/>
        </p:scale>
        <p:origin x="293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175ECC00-C06A-4323-852F-768318D8586A}" type="datetimeFigureOut">
              <a:rPr lang="fr-FR" smtClean="0"/>
              <a:t>26/03/2025</a:t>
            </a:fld>
            <a:endParaRPr lang="fr-FR"/>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CABB51D9-6F69-4DAA-8ABC-856E3F942C6D}" type="slidenum">
              <a:rPr lang="fr-FR" smtClean="0"/>
              <a:t>‹#›</a:t>
            </a:fld>
            <a:endParaRPr lang="fr-FR"/>
          </a:p>
        </p:txBody>
      </p:sp>
    </p:spTree>
    <p:extLst>
      <p:ext uri="{BB962C8B-B14F-4D97-AF65-F5344CB8AC3E}">
        <p14:creationId xmlns:p14="http://schemas.microsoft.com/office/powerpoint/2010/main" val="34745753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AE8DAB01-C85E-4F33-91A5-B6D112914A5D}" type="datetimeFigureOut">
              <a:rPr lang="fr-FR" smtClean="0"/>
              <a:t>26/03/2025</a:t>
            </a:fld>
            <a:endParaRPr lang="fr-FR"/>
          </a:p>
        </p:txBody>
      </p:sp>
      <p:sp>
        <p:nvSpPr>
          <p:cNvPr id="4" name="Slide Image Placeholder 3"/>
          <p:cNvSpPr>
            <a:spLocks noGrp="1" noRot="1" noChangeAspect="1"/>
          </p:cNvSpPr>
          <p:nvPr>
            <p:ph type="sldImg" idx="2"/>
          </p:nvPr>
        </p:nvSpPr>
        <p:spPr>
          <a:xfrm>
            <a:off x="1054100" y="1241425"/>
            <a:ext cx="4689475" cy="3349625"/>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BC334548-E2D7-44E1-B967-56680C8F9839}" type="slidenum">
              <a:rPr lang="fr-FR" smtClean="0"/>
              <a:t>‹#›</a:t>
            </a:fld>
            <a:endParaRPr lang="fr-FR"/>
          </a:p>
        </p:txBody>
      </p:sp>
    </p:spTree>
    <p:extLst>
      <p:ext uri="{BB962C8B-B14F-4D97-AF65-F5344CB8AC3E}">
        <p14:creationId xmlns:p14="http://schemas.microsoft.com/office/powerpoint/2010/main" val="3515854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67462"/>
            <a:ext cx="12851448" cy="3759917"/>
          </a:xfrm>
        </p:spPr>
        <p:txBody>
          <a:bodyPr anchor="b"/>
          <a:lstStyle>
            <a:lvl1pPr algn="ctr">
              <a:defRPr sz="9449"/>
            </a:lvl1pPr>
          </a:lstStyle>
          <a:p>
            <a:r>
              <a:rPr lang="en-US"/>
              <a:t>Click to edit Master title style</a:t>
            </a:r>
            <a:endParaRPr lang="en-US" dirty="0"/>
          </a:p>
        </p:txBody>
      </p:sp>
      <p:sp>
        <p:nvSpPr>
          <p:cNvPr id="3" name="Subtitle 2"/>
          <p:cNvSpPr>
            <a:spLocks noGrp="1"/>
          </p:cNvSpPr>
          <p:nvPr>
            <p:ph type="subTitle" idx="1"/>
          </p:nvPr>
        </p:nvSpPr>
        <p:spPr>
          <a:xfrm>
            <a:off x="1889919" y="5672376"/>
            <a:ext cx="11339513" cy="2607442"/>
          </a:xfrm>
        </p:spPr>
        <p:txBody>
          <a:bodyPr/>
          <a:lstStyle>
            <a:lvl1pPr marL="0" indent="0" algn="ctr">
              <a:buNone/>
              <a:defRPr sz="3780"/>
            </a:lvl1pPr>
            <a:lvl2pPr marL="719999" indent="0" algn="ctr">
              <a:buNone/>
              <a:defRPr sz="3150"/>
            </a:lvl2pPr>
            <a:lvl3pPr marL="1439997" indent="0" algn="ctr">
              <a:buNone/>
              <a:defRPr sz="2835"/>
            </a:lvl3pPr>
            <a:lvl4pPr marL="2159996" indent="0" algn="ctr">
              <a:buNone/>
              <a:defRPr sz="2520"/>
            </a:lvl4pPr>
            <a:lvl5pPr marL="2879994" indent="0" algn="ctr">
              <a:buNone/>
              <a:defRPr sz="2520"/>
            </a:lvl5pPr>
            <a:lvl6pPr marL="3599993" indent="0" algn="ctr">
              <a:buNone/>
              <a:defRPr sz="2520"/>
            </a:lvl6pPr>
            <a:lvl7pPr marL="4319991" indent="0" algn="ctr">
              <a:buNone/>
              <a:defRPr sz="2520"/>
            </a:lvl7pPr>
            <a:lvl8pPr marL="5039990" indent="0" algn="ctr">
              <a:buNone/>
              <a:defRPr sz="2520"/>
            </a:lvl8pPr>
            <a:lvl9pPr marL="5759988" indent="0" algn="ctr">
              <a:buNone/>
              <a:defRPr sz="25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26/03/2025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2158380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26/03/2025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202485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74987"/>
            <a:ext cx="3260110"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574987"/>
            <a:ext cx="9591338" cy="91523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26/03/2025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775165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26/03/2025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931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2692444"/>
            <a:ext cx="13040439" cy="4492401"/>
          </a:xfrm>
        </p:spPr>
        <p:txBody>
          <a:bodyPr anchor="b"/>
          <a:lstStyle>
            <a:lvl1pPr>
              <a:defRPr sz="9449"/>
            </a:lvl1pPr>
          </a:lstStyle>
          <a:p>
            <a:r>
              <a:rPr lang="en-US"/>
              <a:t>Click to edit Master title style</a:t>
            </a:r>
            <a:endParaRPr lang="en-US" dirty="0"/>
          </a:p>
        </p:txBody>
      </p:sp>
      <p:sp>
        <p:nvSpPr>
          <p:cNvPr id="3" name="Text Placeholder 2"/>
          <p:cNvSpPr>
            <a:spLocks noGrp="1"/>
          </p:cNvSpPr>
          <p:nvPr>
            <p:ph type="body" idx="1"/>
          </p:nvPr>
        </p:nvSpPr>
        <p:spPr>
          <a:xfrm>
            <a:off x="1031582" y="7227345"/>
            <a:ext cx="13040439" cy="2362447"/>
          </a:xfrm>
        </p:spPr>
        <p:txBody>
          <a:bodyPr/>
          <a:lstStyle>
            <a:lvl1pPr marL="0" indent="0">
              <a:buNone/>
              <a:defRPr sz="3780">
                <a:solidFill>
                  <a:schemeClr val="tx1"/>
                </a:solidFill>
              </a:defRPr>
            </a:lvl1pPr>
            <a:lvl2pPr marL="719999" indent="0">
              <a:buNone/>
              <a:defRPr sz="3150">
                <a:solidFill>
                  <a:schemeClr val="tx1">
                    <a:tint val="75000"/>
                  </a:schemeClr>
                </a:solidFill>
              </a:defRPr>
            </a:lvl2pPr>
            <a:lvl3pPr marL="1439997" indent="0">
              <a:buNone/>
              <a:defRPr sz="2835">
                <a:solidFill>
                  <a:schemeClr val="tx1">
                    <a:tint val="75000"/>
                  </a:schemeClr>
                </a:solidFill>
              </a:defRPr>
            </a:lvl3pPr>
            <a:lvl4pPr marL="2159996" indent="0">
              <a:buNone/>
              <a:defRPr sz="2520">
                <a:solidFill>
                  <a:schemeClr val="tx1">
                    <a:tint val="75000"/>
                  </a:schemeClr>
                </a:solidFill>
              </a:defRPr>
            </a:lvl4pPr>
            <a:lvl5pPr marL="2879994" indent="0">
              <a:buNone/>
              <a:defRPr sz="2520">
                <a:solidFill>
                  <a:schemeClr val="tx1">
                    <a:tint val="75000"/>
                  </a:schemeClr>
                </a:solidFill>
              </a:defRPr>
            </a:lvl5pPr>
            <a:lvl6pPr marL="3599993" indent="0">
              <a:buNone/>
              <a:defRPr sz="2520">
                <a:solidFill>
                  <a:schemeClr val="tx1">
                    <a:tint val="75000"/>
                  </a:schemeClr>
                </a:solidFill>
              </a:defRPr>
            </a:lvl6pPr>
            <a:lvl7pPr marL="4319991" indent="0">
              <a:buNone/>
              <a:defRPr sz="2520">
                <a:solidFill>
                  <a:schemeClr val="tx1">
                    <a:tint val="75000"/>
                  </a:schemeClr>
                </a:solidFill>
              </a:defRPr>
            </a:lvl7pPr>
            <a:lvl8pPr marL="5039990" indent="0">
              <a:buNone/>
              <a:defRPr sz="2520">
                <a:solidFill>
                  <a:schemeClr val="tx1">
                    <a:tint val="75000"/>
                  </a:schemeClr>
                </a:solidFill>
              </a:defRPr>
            </a:lvl8pPr>
            <a:lvl9pPr marL="5759988" indent="0">
              <a:buNone/>
              <a:defRPr sz="25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9F3118-5675-4AEB-B17B-1E109ACFC119}" type="datetimeFigureOut">
              <a:rPr lang="fr-FR" smtClean="0"/>
              <a:t>26/03/2025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25725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2874937"/>
            <a:ext cx="6425724"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2874937"/>
            <a:ext cx="6425724"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9F3118-5675-4AEB-B17B-1E109ACFC119}" type="datetimeFigureOut">
              <a:rPr lang="fr-FR" smtClean="0"/>
              <a:t>26/03/2025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2775808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574990"/>
            <a:ext cx="13040439"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2647443"/>
            <a:ext cx="6396193" cy="129747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en-US"/>
              <a:t>Edit Master text styles</a:t>
            </a:r>
          </a:p>
        </p:txBody>
      </p:sp>
      <p:sp>
        <p:nvSpPr>
          <p:cNvPr id="4" name="Content Placeholder 3"/>
          <p:cNvSpPr>
            <a:spLocks noGrp="1"/>
          </p:cNvSpPr>
          <p:nvPr>
            <p:ph sz="half" idx="2"/>
          </p:nvPr>
        </p:nvSpPr>
        <p:spPr>
          <a:xfrm>
            <a:off x="1041426" y="3944914"/>
            <a:ext cx="6396193"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2647443"/>
            <a:ext cx="6427693" cy="129747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en-US"/>
              <a:t>Edit Master text styles</a:t>
            </a:r>
          </a:p>
        </p:txBody>
      </p:sp>
      <p:sp>
        <p:nvSpPr>
          <p:cNvPr id="6" name="Content Placeholder 5"/>
          <p:cNvSpPr>
            <a:spLocks noGrp="1"/>
          </p:cNvSpPr>
          <p:nvPr>
            <p:ph sz="quarter" idx="4"/>
          </p:nvPr>
        </p:nvSpPr>
        <p:spPr>
          <a:xfrm>
            <a:off x="7654172" y="3944914"/>
            <a:ext cx="6427693"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9F3118-5675-4AEB-B17B-1E109ACFC119}" type="datetimeFigureOut">
              <a:rPr lang="fr-FR" smtClean="0"/>
              <a:t>26/03/2025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96995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9F3118-5675-4AEB-B17B-1E109ACFC119}" type="datetimeFigureOut">
              <a:rPr lang="fr-FR" smtClean="0"/>
              <a:t>26/03/2025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273024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F3118-5675-4AEB-B17B-1E109ACFC119}" type="datetimeFigureOut">
              <a:rPr lang="fr-FR" smtClean="0"/>
              <a:t>26/03/2025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68311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9984"/>
            <a:ext cx="4876384" cy="2519945"/>
          </a:xfrm>
        </p:spPr>
        <p:txBody>
          <a:bodyPr anchor="b"/>
          <a:lstStyle>
            <a:lvl1pPr>
              <a:defRPr sz="5039"/>
            </a:lvl1pPr>
          </a:lstStyle>
          <a:p>
            <a:r>
              <a:rPr lang="en-US"/>
              <a:t>Click to edit Master title style</a:t>
            </a:r>
            <a:endParaRPr lang="en-US" dirty="0"/>
          </a:p>
        </p:txBody>
      </p:sp>
      <p:sp>
        <p:nvSpPr>
          <p:cNvPr id="3" name="Content Placeholder 2"/>
          <p:cNvSpPr>
            <a:spLocks noGrp="1"/>
          </p:cNvSpPr>
          <p:nvPr>
            <p:ph idx="1"/>
          </p:nvPr>
        </p:nvSpPr>
        <p:spPr>
          <a:xfrm>
            <a:off x="6427693" y="1554968"/>
            <a:ext cx="7654171" cy="7674832"/>
          </a:xfrm>
        </p:spPr>
        <p:txBody>
          <a:bodyPr/>
          <a:lstStyle>
            <a:lvl1pPr>
              <a:defRPr sz="5039"/>
            </a:lvl1pPr>
            <a:lvl2pPr>
              <a:defRPr sz="4409"/>
            </a:lvl2pPr>
            <a:lvl3pPr>
              <a:defRPr sz="3780"/>
            </a:lvl3pPr>
            <a:lvl4pPr>
              <a:defRPr sz="3150"/>
            </a:lvl4pPr>
            <a:lvl5pPr>
              <a:defRPr sz="3150"/>
            </a:lvl5pPr>
            <a:lvl6pPr>
              <a:defRPr sz="3150"/>
            </a:lvl6pPr>
            <a:lvl7pPr>
              <a:defRPr sz="3150"/>
            </a:lvl7pPr>
            <a:lvl8pPr>
              <a:defRPr sz="3150"/>
            </a:lvl8pPr>
            <a:lvl9pPr>
              <a:defRPr sz="31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3239929"/>
            <a:ext cx="4876384" cy="6002369"/>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A69F3118-5675-4AEB-B17B-1E109ACFC119}" type="datetimeFigureOut">
              <a:rPr lang="fr-FR" smtClean="0"/>
              <a:t>26/03/2025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4101943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9984"/>
            <a:ext cx="4876384" cy="2519945"/>
          </a:xfrm>
        </p:spPr>
        <p:txBody>
          <a:bodyPr anchor="b"/>
          <a:lstStyle>
            <a:lvl1pPr>
              <a:defRPr sz="5039"/>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1554968"/>
            <a:ext cx="7654171" cy="7674832"/>
          </a:xfrm>
        </p:spPr>
        <p:txBody>
          <a:bodyPr anchor="t"/>
          <a:lstStyle>
            <a:lvl1pPr marL="0" indent="0">
              <a:buNone/>
              <a:defRPr sz="5039"/>
            </a:lvl1pPr>
            <a:lvl2pPr marL="719999" indent="0">
              <a:buNone/>
              <a:defRPr sz="4409"/>
            </a:lvl2pPr>
            <a:lvl3pPr marL="1439997" indent="0">
              <a:buNone/>
              <a:defRPr sz="3780"/>
            </a:lvl3pPr>
            <a:lvl4pPr marL="2159996" indent="0">
              <a:buNone/>
              <a:defRPr sz="3150"/>
            </a:lvl4pPr>
            <a:lvl5pPr marL="2879994" indent="0">
              <a:buNone/>
              <a:defRPr sz="3150"/>
            </a:lvl5pPr>
            <a:lvl6pPr marL="3599993" indent="0">
              <a:buNone/>
              <a:defRPr sz="3150"/>
            </a:lvl6pPr>
            <a:lvl7pPr marL="4319991" indent="0">
              <a:buNone/>
              <a:defRPr sz="3150"/>
            </a:lvl7pPr>
            <a:lvl8pPr marL="5039990" indent="0">
              <a:buNone/>
              <a:defRPr sz="3150"/>
            </a:lvl8pPr>
            <a:lvl9pPr marL="5759988" indent="0">
              <a:buNone/>
              <a:defRPr sz="3150"/>
            </a:lvl9pPr>
          </a:lstStyle>
          <a:p>
            <a:r>
              <a:rPr lang="en-US"/>
              <a:t>Click icon to add picture</a:t>
            </a:r>
            <a:endParaRPr lang="en-US" dirty="0"/>
          </a:p>
        </p:txBody>
      </p:sp>
      <p:sp>
        <p:nvSpPr>
          <p:cNvPr id="4" name="Text Placeholder 3"/>
          <p:cNvSpPr>
            <a:spLocks noGrp="1"/>
          </p:cNvSpPr>
          <p:nvPr>
            <p:ph type="body" sz="half" idx="2"/>
          </p:nvPr>
        </p:nvSpPr>
        <p:spPr>
          <a:xfrm>
            <a:off x="1041425" y="3239929"/>
            <a:ext cx="4876384" cy="6002369"/>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A69F3118-5675-4AEB-B17B-1E109ACFC119}" type="datetimeFigureOut">
              <a:rPr lang="fr-FR" smtClean="0"/>
              <a:t>26/03/2025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746225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74990"/>
            <a:ext cx="13040439"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2874937"/>
            <a:ext cx="13040439" cy="68523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0009783"/>
            <a:ext cx="3401854" cy="574987"/>
          </a:xfrm>
          <a:prstGeom prst="rect">
            <a:avLst/>
          </a:prstGeom>
        </p:spPr>
        <p:txBody>
          <a:bodyPr vert="horz" lIns="91440" tIns="45720" rIns="91440" bIns="45720" rtlCol="0" anchor="ctr"/>
          <a:lstStyle>
            <a:lvl1pPr algn="l">
              <a:defRPr sz="1890">
                <a:solidFill>
                  <a:schemeClr val="tx1">
                    <a:tint val="75000"/>
                  </a:schemeClr>
                </a:solidFill>
              </a:defRPr>
            </a:lvl1pPr>
          </a:lstStyle>
          <a:p>
            <a:fld id="{A69F3118-5675-4AEB-B17B-1E109ACFC119}" type="datetimeFigureOut">
              <a:rPr lang="fr-FR" smtClean="0"/>
              <a:t>26/03/2025</a:t>
            </a:fld>
            <a:endParaRPr lang="fr-FR"/>
          </a:p>
        </p:txBody>
      </p:sp>
      <p:sp>
        <p:nvSpPr>
          <p:cNvPr id="5" name="Footer Placeholder 4"/>
          <p:cNvSpPr>
            <a:spLocks noGrp="1"/>
          </p:cNvSpPr>
          <p:nvPr>
            <p:ph type="ftr" sz="quarter" idx="3"/>
          </p:nvPr>
        </p:nvSpPr>
        <p:spPr>
          <a:xfrm>
            <a:off x="5008285" y="10009783"/>
            <a:ext cx="5102781" cy="574987"/>
          </a:xfrm>
          <a:prstGeom prst="rect">
            <a:avLst/>
          </a:prstGeom>
        </p:spPr>
        <p:txBody>
          <a:bodyPr vert="horz" lIns="91440" tIns="45720" rIns="91440" bIns="45720" rtlCol="0" anchor="ctr"/>
          <a:lstStyle>
            <a:lvl1pPr algn="ctr">
              <a:defRPr sz="189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678041" y="10009783"/>
            <a:ext cx="3401854" cy="574987"/>
          </a:xfrm>
          <a:prstGeom prst="rect">
            <a:avLst/>
          </a:prstGeom>
        </p:spPr>
        <p:txBody>
          <a:bodyPr vert="horz" lIns="91440" tIns="45720" rIns="91440" bIns="45720" rtlCol="0" anchor="ctr"/>
          <a:lstStyle>
            <a:lvl1pPr algn="r">
              <a:defRPr sz="1890">
                <a:solidFill>
                  <a:schemeClr val="tx1">
                    <a:tint val="75000"/>
                  </a:schemeClr>
                </a:solidFill>
              </a:defRPr>
            </a:lvl1pPr>
          </a:lstStyle>
          <a:p>
            <a:fld id="{58E63B30-9A6A-4CD3-9B85-CA74AD97BFA7}" type="slidenum">
              <a:rPr lang="fr-FR" smtClean="0"/>
              <a:t>‹#›</a:t>
            </a:fld>
            <a:endParaRPr lang="fr-FR"/>
          </a:p>
        </p:txBody>
      </p:sp>
    </p:spTree>
    <p:extLst>
      <p:ext uri="{BB962C8B-B14F-4D97-AF65-F5344CB8AC3E}">
        <p14:creationId xmlns:p14="http://schemas.microsoft.com/office/powerpoint/2010/main" val="3671067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439997" rtl="0" eaLnBrk="1" latinLnBrk="0" hangingPunct="1">
        <a:lnSpc>
          <a:spcPct val="90000"/>
        </a:lnSpc>
        <a:spcBef>
          <a:spcPct val="0"/>
        </a:spcBef>
        <a:buNone/>
        <a:defRPr sz="6929" kern="1200">
          <a:solidFill>
            <a:schemeClr val="tx1"/>
          </a:solidFill>
          <a:latin typeface="+mj-lt"/>
          <a:ea typeface="+mj-ea"/>
          <a:cs typeface="+mj-cs"/>
        </a:defRPr>
      </a:lvl1pPr>
    </p:titleStyle>
    <p:bodyStyle>
      <a:lvl1pPr marL="359999" indent="-359999" algn="l" defTabSz="1439997" rtl="0" eaLnBrk="1" latinLnBrk="0" hangingPunct="1">
        <a:lnSpc>
          <a:spcPct val="90000"/>
        </a:lnSpc>
        <a:spcBef>
          <a:spcPts val="1575"/>
        </a:spcBef>
        <a:buFont typeface="Arial" panose="020B0604020202020204" pitchFamily="34" charset="0"/>
        <a:buChar char="•"/>
        <a:defRPr sz="4409" kern="1200">
          <a:solidFill>
            <a:schemeClr val="tx1"/>
          </a:solidFill>
          <a:latin typeface="+mn-lt"/>
          <a:ea typeface="+mn-ea"/>
          <a:cs typeface="+mn-cs"/>
        </a:defRPr>
      </a:lvl1pPr>
      <a:lvl2pPr marL="1079998" indent="-359999" algn="l" defTabSz="1439997" rtl="0" eaLnBrk="1" latinLnBrk="0" hangingPunct="1">
        <a:lnSpc>
          <a:spcPct val="90000"/>
        </a:lnSpc>
        <a:spcBef>
          <a:spcPts val="787"/>
        </a:spcBef>
        <a:buFont typeface="Arial" panose="020B0604020202020204" pitchFamily="34" charset="0"/>
        <a:buChar char="•"/>
        <a:defRPr sz="3780" kern="1200">
          <a:solidFill>
            <a:schemeClr val="tx1"/>
          </a:solidFill>
          <a:latin typeface="+mn-lt"/>
          <a:ea typeface="+mn-ea"/>
          <a:cs typeface="+mn-cs"/>
        </a:defRPr>
      </a:lvl2pPr>
      <a:lvl3pPr marL="1799996" indent="-359999" algn="l" defTabSz="1439997" rtl="0" eaLnBrk="1" latinLnBrk="0" hangingPunct="1">
        <a:lnSpc>
          <a:spcPct val="90000"/>
        </a:lnSpc>
        <a:spcBef>
          <a:spcPts val="787"/>
        </a:spcBef>
        <a:buFont typeface="Arial" panose="020B0604020202020204" pitchFamily="34" charset="0"/>
        <a:buChar char="•"/>
        <a:defRPr sz="3150" kern="1200">
          <a:solidFill>
            <a:schemeClr val="tx1"/>
          </a:solidFill>
          <a:latin typeface="+mn-lt"/>
          <a:ea typeface="+mn-ea"/>
          <a:cs typeface="+mn-cs"/>
        </a:defRPr>
      </a:lvl3pPr>
      <a:lvl4pPr marL="2519995"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4pPr>
      <a:lvl5pPr marL="3239994"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5pPr>
      <a:lvl6pPr marL="3959992"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6pPr>
      <a:lvl7pPr marL="4679991"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7pPr>
      <a:lvl8pPr marL="5399989"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8pPr>
      <a:lvl9pPr marL="6119988"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9pPr>
    </p:bodyStyle>
    <p:otherStyle>
      <a:defPPr>
        <a:defRPr lang="en-US"/>
      </a:defPPr>
      <a:lvl1pPr marL="0" algn="l" defTabSz="1439997" rtl="0" eaLnBrk="1" latinLnBrk="0" hangingPunct="1">
        <a:defRPr sz="2835" kern="1200">
          <a:solidFill>
            <a:schemeClr val="tx1"/>
          </a:solidFill>
          <a:latin typeface="+mn-lt"/>
          <a:ea typeface="+mn-ea"/>
          <a:cs typeface="+mn-cs"/>
        </a:defRPr>
      </a:lvl1pPr>
      <a:lvl2pPr marL="719999" algn="l" defTabSz="1439997" rtl="0" eaLnBrk="1" latinLnBrk="0" hangingPunct="1">
        <a:defRPr sz="2835" kern="1200">
          <a:solidFill>
            <a:schemeClr val="tx1"/>
          </a:solidFill>
          <a:latin typeface="+mn-lt"/>
          <a:ea typeface="+mn-ea"/>
          <a:cs typeface="+mn-cs"/>
        </a:defRPr>
      </a:lvl2pPr>
      <a:lvl3pPr marL="1439997" algn="l" defTabSz="1439997" rtl="0" eaLnBrk="1" latinLnBrk="0" hangingPunct="1">
        <a:defRPr sz="2835" kern="1200">
          <a:solidFill>
            <a:schemeClr val="tx1"/>
          </a:solidFill>
          <a:latin typeface="+mn-lt"/>
          <a:ea typeface="+mn-ea"/>
          <a:cs typeface="+mn-cs"/>
        </a:defRPr>
      </a:lvl3pPr>
      <a:lvl4pPr marL="2159996" algn="l" defTabSz="1439997" rtl="0" eaLnBrk="1" latinLnBrk="0" hangingPunct="1">
        <a:defRPr sz="2835" kern="1200">
          <a:solidFill>
            <a:schemeClr val="tx1"/>
          </a:solidFill>
          <a:latin typeface="+mn-lt"/>
          <a:ea typeface="+mn-ea"/>
          <a:cs typeface="+mn-cs"/>
        </a:defRPr>
      </a:lvl4pPr>
      <a:lvl5pPr marL="2879994" algn="l" defTabSz="1439997" rtl="0" eaLnBrk="1" latinLnBrk="0" hangingPunct="1">
        <a:defRPr sz="2835" kern="1200">
          <a:solidFill>
            <a:schemeClr val="tx1"/>
          </a:solidFill>
          <a:latin typeface="+mn-lt"/>
          <a:ea typeface="+mn-ea"/>
          <a:cs typeface="+mn-cs"/>
        </a:defRPr>
      </a:lvl5pPr>
      <a:lvl6pPr marL="3599993" algn="l" defTabSz="1439997" rtl="0" eaLnBrk="1" latinLnBrk="0" hangingPunct="1">
        <a:defRPr sz="2835" kern="1200">
          <a:solidFill>
            <a:schemeClr val="tx1"/>
          </a:solidFill>
          <a:latin typeface="+mn-lt"/>
          <a:ea typeface="+mn-ea"/>
          <a:cs typeface="+mn-cs"/>
        </a:defRPr>
      </a:lvl6pPr>
      <a:lvl7pPr marL="4319991" algn="l" defTabSz="1439997" rtl="0" eaLnBrk="1" latinLnBrk="0" hangingPunct="1">
        <a:defRPr sz="2835" kern="1200">
          <a:solidFill>
            <a:schemeClr val="tx1"/>
          </a:solidFill>
          <a:latin typeface="+mn-lt"/>
          <a:ea typeface="+mn-ea"/>
          <a:cs typeface="+mn-cs"/>
        </a:defRPr>
      </a:lvl7pPr>
      <a:lvl8pPr marL="5039990" algn="l" defTabSz="1439997" rtl="0" eaLnBrk="1" latinLnBrk="0" hangingPunct="1">
        <a:defRPr sz="2835" kern="1200">
          <a:solidFill>
            <a:schemeClr val="tx1"/>
          </a:solidFill>
          <a:latin typeface="+mn-lt"/>
          <a:ea typeface="+mn-ea"/>
          <a:cs typeface="+mn-cs"/>
        </a:defRPr>
      </a:lvl8pPr>
      <a:lvl9pPr marL="5759988" algn="l" defTabSz="1439997" rtl="0" eaLnBrk="1" latinLnBrk="0" hangingPunct="1">
        <a:defRPr sz="28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1.wdp"/><Relationship Id="rId7" Type="http://schemas.microsoft.com/office/2007/relationships/hdphoto" Target="../media/hdphoto3.wdp"/><Relationship Id="rId12" Type="http://schemas.microsoft.com/office/2007/relationships/hdphoto" Target="../media/hdphoto5.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6.png"/><Relationship Id="rId5" Type="http://schemas.microsoft.com/office/2007/relationships/hdphoto" Target="../media/hdphoto2.wdp"/><Relationship Id="rId10" Type="http://schemas.microsoft.com/office/2007/relationships/hdphoto" Target="../media/hdphoto4.wdp"/><Relationship Id="rId4" Type="http://schemas.openxmlformats.org/officeDocument/2006/relationships/image" Target="../media/image2.png"/><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42517" y="1388533"/>
            <a:ext cx="14797158" cy="9231348"/>
          </a:xfrm>
          <a:prstGeom prst="rect">
            <a:avLst/>
          </a:prstGeom>
          <a:ln w="57150"/>
        </p:spPr>
        <p:style>
          <a:lnRef idx="2">
            <a:schemeClr val="dk1"/>
          </a:lnRef>
          <a:fillRef idx="1">
            <a:schemeClr val="lt1"/>
          </a:fillRef>
          <a:effectRef idx="0">
            <a:schemeClr val="dk1"/>
          </a:effectRef>
          <a:fontRef idx="minor">
            <a:schemeClr val="dk1"/>
          </a:fontRef>
        </p:style>
        <p:txBody>
          <a:bodyPr rtlCol="0" anchor="t"/>
          <a:lstStyle/>
          <a:p>
            <a:pPr marL="72000"/>
            <a:endParaRPr lang="fr-FR" dirty="0">
              <a:cs typeface="Arial" panose="020B0604020202020204" pitchFamily="34" charset="0"/>
            </a:endParaRPr>
          </a:p>
          <a:p>
            <a:pPr marL="72000"/>
            <a:r>
              <a:rPr lang="fr-FR" b="1" dirty="0">
                <a:cs typeface="Arial" panose="020B0604020202020204" pitchFamily="34" charset="0"/>
              </a:rPr>
              <a:t>Question de compréhension</a:t>
            </a:r>
          </a:p>
          <a:p>
            <a:pPr marL="72000"/>
            <a:endParaRPr lang="fr-FR" dirty="0">
              <a:cs typeface="Arial" panose="020B0604020202020204" pitchFamily="34" charset="0"/>
            </a:endParaRPr>
          </a:p>
          <a:p>
            <a:pPr marL="72000"/>
            <a:r>
              <a:rPr lang="fr-FR" dirty="0">
                <a:cs typeface="Arial" panose="020B0604020202020204" pitchFamily="34" charset="0"/>
              </a:rPr>
              <a:t>Qu’est ce qu’une feuillure ? </a:t>
            </a:r>
          </a:p>
          <a:p>
            <a:pPr marL="72000">
              <a:lnSpc>
                <a:spcPct val="150000"/>
              </a:lnSpc>
            </a:pPr>
            <a:r>
              <a:rPr lang="fr-FR" dirty="0">
                <a:cs typeface="Arial" panose="020B0604020202020204" pitchFamily="34" charset="0"/>
              </a:rPr>
              <a:t>…………………………………………………………………………………………………………………. </a:t>
            </a:r>
          </a:p>
          <a:p>
            <a:pPr marL="72000">
              <a:lnSpc>
                <a:spcPct val="150000"/>
              </a:lnSpc>
            </a:pPr>
            <a:r>
              <a:rPr lang="fr-FR" dirty="0">
                <a:cs typeface="Arial" panose="020B0604020202020204" pitchFamily="34" charset="0"/>
              </a:rPr>
              <a:t>Quel est la différence entre une rainure et une feuillure</a:t>
            </a:r>
          </a:p>
          <a:p>
            <a:pPr marL="72000">
              <a:lnSpc>
                <a:spcPct val="150000"/>
              </a:lnSpc>
            </a:pPr>
            <a:r>
              <a:rPr lang="fr-FR" dirty="0">
                <a:cs typeface="Arial" panose="020B0604020202020204" pitchFamily="34" charset="0"/>
              </a:rPr>
              <a:t>…………………………………………………………………………………………………………………..</a:t>
            </a:r>
          </a:p>
          <a:p>
            <a:pPr marL="72000">
              <a:lnSpc>
                <a:spcPct val="150000"/>
              </a:lnSpc>
            </a:pPr>
            <a:r>
              <a:rPr lang="fr-FR" dirty="0">
                <a:cs typeface="Arial" panose="020B0604020202020204" pitchFamily="34" charset="0"/>
              </a:rPr>
              <a:t>Dans le texte au paragraphe 1 que représentent « les cloisons » ?</a:t>
            </a:r>
          </a:p>
          <a:p>
            <a:pPr marL="72000">
              <a:lnSpc>
                <a:spcPct val="150000"/>
              </a:lnSpc>
            </a:pPr>
            <a:r>
              <a:rPr lang="fr-FR" dirty="0">
                <a:cs typeface="Arial" panose="020B0604020202020204" pitchFamily="34" charset="0"/>
              </a:rPr>
              <a:t>…………………………………………………………………………………………………………………..</a:t>
            </a:r>
          </a:p>
          <a:p>
            <a:pPr marL="72000">
              <a:lnSpc>
                <a:spcPct val="150000"/>
              </a:lnSpc>
            </a:pPr>
            <a:r>
              <a:rPr lang="fr-FR" dirty="0">
                <a:cs typeface="Arial" panose="020B0604020202020204" pitchFamily="34" charset="0"/>
              </a:rPr>
              <a:t>Dans le texte au paragraphe 2 quel est le terme  qui désigne la réalisation de deux pièces où « l’une est l’image inverse de l’autre » ?</a:t>
            </a:r>
          </a:p>
          <a:p>
            <a:pPr marL="72000">
              <a:lnSpc>
                <a:spcPct val="150000"/>
              </a:lnSpc>
            </a:pPr>
            <a:r>
              <a:rPr lang="fr-FR" dirty="0">
                <a:cs typeface="Arial" panose="020B0604020202020204" pitchFamily="34" charset="0"/>
              </a:rPr>
              <a:t>…………………………………………………………………………………………………………………..</a:t>
            </a:r>
          </a:p>
          <a:p>
            <a:pPr marL="72000">
              <a:lnSpc>
                <a:spcPct val="150000"/>
              </a:lnSpc>
            </a:pPr>
            <a:r>
              <a:rPr lang="fr-FR" dirty="0">
                <a:cs typeface="Arial" panose="020B0604020202020204" pitchFamily="34" charset="0"/>
              </a:rPr>
              <a:t>Que signifie « assembler à blanc » ?</a:t>
            </a:r>
          </a:p>
          <a:p>
            <a:pPr marL="72000">
              <a:lnSpc>
                <a:spcPct val="150000"/>
              </a:lnSpc>
            </a:pPr>
            <a:r>
              <a:rPr lang="fr-FR" dirty="0">
                <a:cs typeface="Arial" panose="020B0604020202020204" pitchFamily="34" charset="0"/>
              </a:rPr>
              <a:t>…………………………………………………………………………………………………………………..</a:t>
            </a:r>
          </a:p>
          <a:p>
            <a:pPr marL="72000">
              <a:lnSpc>
                <a:spcPct val="150000"/>
              </a:lnSpc>
            </a:pPr>
            <a:r>
              <a:rPr lang="fr-FR" dirty="0">
                <a:cs typeface="Arial" panose="020B0604020202020204" pitchFamily="34" charset="0"/>
              </a:rPr>
              <a:t>Dans le texte paragraphe 4 que signifie « à titre indicatif » ?</a:t>
            </a:r>
          </a:p>
          <a:p>
            <a:pPr marL="72000">
              <a:lnSpc>
                <a:spcPct val="150000"/>
              </a:lnSpc>
            </a:pPr>
            <a:r>
              <a:rPr lang="fr-FR" dirty="0">
                <a:cs typeface="Arial" panose="020B0604020202020204" pitchFamily="34" charset="0"/>
              </a:rPr>
              <a:t>…………………………………………………………………………………………………………………..</a:t>
            </a:r>
          </a:p>
          <a:p>
            <a:pPr marL="72000">
              <a:lnSpc>
                <a:spcPct val="150000"/>
              </a:lnSpc>
            </a:pPr>
            <a:r>
              <a:rPr lang="fr-FR" dirty="0">
                <a:cs typeface="Arial" panose="020B0604020202020204" pitchFamily="34" charset="0"/>
              </a:rPr>
              <a:t>Dans le texte paragraphe 1 que signifie « avoir sous la main » dans la phrase : « C était ce que j’avais sous la main »</a:t>
            </a:r>
          </a:p>
          <a:p>
            <a:pPr marL="72000">
              <a:lnSpc>
                <a:spcPct val="150000"/>
              </a:lnSpc>
            </a:pPr>
            <a:r>
              <a:rPr lang="fr-FR" dirty="0">
                <a:cs typeface="Arial" panose="020B0604020202020204" pitchFamily="34" charset="0"/>
              </a:rPr>
              <a:t>…………………………………………………………………………………………………………………..</a:t>
            </a:r>
          </a:p>
          <a:p>
            <a:pPr marL="72000">
              <a:lnSpc>
                <a:spcPct val="150000"/>
              </a:lnSpc>
            </a:pPr>
            <a:endParaRPr lang="fr-FR" b="1" dirty="0">
              <a:cs typeface="Arial" panose="020B0604020202020204" pitchFamily="34" charset="0"/>
            </a:endParaRPr>
          </a:p>
          <a:p>
            <a:pPr marL="72000">
              <a:lnSpc>
                <a:spcPct val="150000"/>
              </a:lnSpc>
            </a:pPr>
            <a:r>
              <a:rPr lang="fr-FR" b="1" dirty="0">
                <a:cs typeface="Arial" panose="020B0604020202020204" pitchFamily="34" charset="0"/>
              </a:rPr>
              <a:t>Analyser </a:t>
            </a:r>
            <a:r>
              <a:rPr lang="fr-FR" b="1">
                <a:cs typeface="Arial" panose="020B0604020202020204" pitchFamily="34" charset="0"/>
              </a:rPr>
              <a:t>les verbes </a:t>
            </a:r>
            <a:r>
              <a:rPr lang="fr-FR" b="1" dirty="0">
                <a:cs typeface="Arial" panose="020B0604020202020204" pitchFamily="34" charset="0"/>
              </a:rPr>
              <a:t>du texte</a:t>
            </a:r>
          </a:p>
          <a:p>
            <a:pPr marL="357750" indent="-285750">
              <a:lnSpc>
                <a:spcPct val="150000"/>
              </a:lnSpc>
              <a:buFont typeface="Arial" panose="020B0604020202020204" pitchFamily="34" charset="0"/>
              <a:buChar char="•"/>
            </a:pPr>
            <a:r>
              <a:rPr lang="fr-FR" dirty="0">
                <a:cs typeface="Arial" panose="020B0604020202020204" pitchFamily="34" charset="0"/>
              </a:rPr>
              <a:t>Dans le texte paragraphe 3 souligner les verbes à l’impératif</a:t>
            </a:r>
          </a:p>
          <a:p>
            <a:pPr marL="357750" indent="-285750">
              <a:lnSpc>
                <a:spcPct val="150000"/>
              </a:lnSpc>
              <a:buFont typeface="Arial" panose="020B0604020202020204" pitchFamily="34" charset="0"/>
              <a:buChar char="•"/>
            </a:pPr>
            <a:r>
              <a:rPr lang="fr-FR" dirty="0">
                <a:cs typeface="Arial" panose="020B0604020202020204" pitchFamily="34" charset="0"/>
              </a:rPr>
              <a:t>Dans le texte paragraphe 4 souligner les verbes à l’infinitif</a:t>
            </a:r>
          </a:p>
          <a:p>
            <a:pPr marL="72000">
              <a:lnSpc>
                <a:spcPct val="150000"/>
              </a:lnSpc>
            </a:pPr>
            <a:endParaRPr lang="fr-FR" dirty="0">
              <a:cs typeface="Arial" panose="020B0604020202020204" pitchFamily="34" charset="0"/>
            </a:endParaRPr>
          </a:p>
          <a:p>
            <a:pPr marL="72000">
              <a:lnSpc>
                <a:spcPct val="150000"/>
              </a:lnSpc>
            </a:pPr>
            <a:endParaRPr lang="fr-FR" dirty="0">
              <a:cs typeface="Arial" panose="020B0604020202020204" pitchFamily="34" charset="0"/>
            </a:endParaRPr>
          </a:p>
          <a:p>
            <a:pPr marL="72000">
              <a:lnSpc>
                <a:spcPct val="150000"/>
              </a:lnSpc>
            </a:pPr>
            <a:endParaRPr lang="fr-FR" dirty="0">
              <a:cs typeface="Arial" panose="020B0604020202020204" pitchFamily="34" charset="0"/>
            </a:endParaRPr>
          </a:p>
          <a:p>
            <a:pPr marL="72000">
              <a:lnSpc>
                <a:spcPct val="150000"/>
              </a:lnSpc>
            </a:pPr>
            <a:endParaRPr lang="fr-FR" dirty="0">
              <a:cs typeface="Arial" panose="020B0604020202020204" pitchFamily="34" charset="0"/>
            </a:endParaRPr>
          </a:p>
          <a:p>
            <a:pPr marL="72000">
              <a:lnSpc>
                <a:spcPct val="150000"/>
              </a:lnSpc>
            </a:pPr>
            <a:endParaRPr lang="fr-FR" dirty="0">
              <a:cs typeface="Arial" panose="020B0604020202020204" pitchFamily="34" charset="0"/>
            </a:endParaRPr>
          </a:p>
          <a:p>
            <a:pPr marL="72000">
              <a:lnSpc>
                <a:spcPct val="150000"/>
              </a:lnSpc>
            </a:pPr>
            <a:endParaRPr lang="fr-FR" dirty="0">
              <a:cs typeface="Arial" panose="020B0604020202020204" pitchFamily="34" charset="0"/>
            </a:endParaRPr>
          </a:p>
          <a:p>
            <a:pPr marL="72000">
              <a:lnSpc>
                <a:spcPct val="150000"/>
              </a:lnSpc>
            </a:pPr>
            <a:endParaRPr lang="fr-FR" dirty="0">
              <a:cs typeface="Arial" panose="020B0604020202020204" pitchFamily="34" charset="0"/>
            </a:endParaRPr>
          </a:p>
          <a:p>
            <a:pPr marL="72000"/>
            <a:endParaRPr lang="fr-FR" dirty="0">
              <a:cs typeface="Arial" panose="020B0604020202020204" pitchFamily="34" charset="0"/>
            </a:endParaRP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Evaluation : La boite à épice</a:t>
            </a:r>
          </a:p>
        </p:txBody>
      </p:sp>
      <p:sp>
        <p:nvSpPr>
          <p:cNvPr id="8" name="Rectangle 7">
            <a:extLst>
              <a:ext uri="{FF2B5EF4-FFF2-40B4-BE49-F238E27FC236}">
                <a16:creationId xmlns:a16="http://schemas.microsoft.com/office/drawing/2014/main" id="{BD59B1C0-F3ED-4AC4-8452-B2B14361ECC9}"/>
              </a:ext>
            </a:extLst>
          </p:cNvPr>
          <p:cNvSpPr/>
          <p:nvPr/>
        </p:nvSpPr>
        <p:spPr>
          <a:xfrm>
            <a:off x="4037183" y="179881"/>
            <a:ext cx="7054150"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Questions</a:t>
            </a:r>
          </a:p>
        </p:txBody>
      </p:sp>
      <p:sp>
        <p:nvSpPr>
          <p:cNvPr id="9" name="Rectangle 8">
            <a:extLst>
              <a:ext uri="{FF2B5EF4-FFF2-40B4-BE49-F238E27FC236}">
                <a16:creationId xmlns:a16="http://schemas.microsoft.com/office/drawing/2014/main" id="{1F561DA7-44E1-43D2-BBBF-157D41E90530}"/>
              </a:ext>
            </a:extLst>
          </p:cNvPr>
          <p:cNvSpPr/>
          <p:nvPr/>
        </p:nvSpPr>
        <p:spPr>
          <a:xfrm>
            <a:off x="11176474" y="7989596"/>
            <a:ext cx="3763201" cy="2630285"/>
          </a:xfrm>
          <a:prstGeom prst="rect">
            <a:avLst/>
          </a:prstGeom>
          <a:solidFill>
            <a:schemeClr val="bg1"/>
          </a:solid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72000"/>
            <a:r>
              <a:rPr lang="fr-FR" dirty="0">
                <a:cs typeface="Arial" panose="020B0604020202020204" pitchFamily="34" charset="0"/>
              </a:rPr>
              <a:t>Nom : 		……………………… </a:t>
            </a:r>
          </a:p>
          <a:p>
            <a:pPr marL="72000"/>
            <a:endParaRPr lang="fr-FR" dirty="0">
              <a:cs typeface="Arial" panose="020B0604020202020204" pitchFamily="34" charset="0"/>
            </a:endParaRPr>
          </a:p>
          <a:p>
            <a:pPr marL="72000"/>
            <a:r>
              <a:rPr lang="fr-FR" dirty="0">
                <a:cs typeface="Arial" panose="020B0604020202020204" pitchFamily="34" charset="0"/>
              </a:rPr>
              <a:t>Prénom : 	………………………</a:t>
            </a:r>
          </a:p>
          <a:p>
            <a:pPr marL="72000"/>
            <a:endParaRPr lang="fr-FR" dirty="0">
              <a:cs typeface="Arial" panose="020B0604020202020204" pitchFamily="34" charset="0"/>
            </a:endParaRPr>
          </a:p>
          <a:p>
            <a:pPr marL="72000"/>
            <a:r>
              <a:rPr lang="fr-FR" dirty="0">
                <a:cs typeface="Arial" panose="020B0604020202020204" pitchFamily="34" charset="0"/>
              </a:rPr>
              <a:t>Classe : 	………………………</a:t>
            </a:r>
          </a:p>
          <a:p>
            <a:pPr marL="72000"/>
            <a:endParaRPr lang="fr-FR" dirty="0">
              <a:cs typeface="Arial" panose="020B0604020202020204" pitchFamily="34" charset="0"/>
            </a:endParaRPr>
          </a:p>
          <a:p>
            <a:pPr marL="72000"/>
            <a:r>
              <a:rPr lang="fr-FR" dirty="0">
                <a:cs typeface="Arial" panose="020B0604020202020204" pitchFamily="34" charset="0"/>
              </a:rPr>
              <a:t>Note : 		…………………../20</a:t>
            </a:r>
          </a:p>
        </p:txBody>
      </p:sp>
    </p:spTree>
    <p:extLst>
      <p:ext uri="{BB962C8B-B14F-4D97-AF65-F5344CB8AC3E}">
        <p14:creationId xmlns:p14="http://schemas.microsoft.com/office/powerpoint/2010/main" val="3063325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13D6DD5-D05F-4784-8EA3-A58DB35FAEFF}"/>
              </a:ext>
            </a:extLst>
          </p:cNvPr>
          <p:cNvSpPr/>
          <p:nvPr/>
        </p:nvSpPr>
        <p:spPr>
          <a:xfrm>
            <a:off x="142517" y="1371599"/>
            <a:ext cx="14797158" cy="9248281"/>
          </a:xfrm>
          <a:prstGeom prst="rect">
            <a:avLst/>
          </a:prstGeom>
          <a:ln w="57150"/>
        </p:spPr>
        <p:style>
          <a:lnRef idx="2">
            <a:schemeClr val="dk1"/>
          </a:lnRef>
          <a:fillRef idx="1">
            <a:schemeClr val="lt1"/>
          </a:fillRef>
          <a:effectRef idx="0">
            <a:schemeClr val="dk1"/>
          </a:effectRef>
          <a:fontRef idx="minor">
            <a:schemeClr val="dk1"/>
          </a:fontRef>
        </p:style>
        <p:txBody>
          <a:bodyPr numCol="2" rtlCol="0" anchor="ctr"/>
          <a:lstStyle/>
          <a:p>
            <a:pPr marL="144000"/>
            <a:endParaRPr lang="fr-FR" sz="1600" b="1" dirty="0"/>
          </a:p>
          <a:p>
            <a:pPr marL="144000"/>
            <a:endParaRPr lang="fr-FR" b="1" dirty="0"/>
          </a:p>
          <a:p>
            <a:pPr marL="144000"/>
            <a:endParaRPr lang="fr-FR" sz="1600" dirty="0"/>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Evaluation : La boite à épice</a:t>
            </a:r>
          </a:p>
        </p:txBody>
      </p:sp>
      <p:sp>
        <p:nvSpPr>
          <p:cNvPr id="6" name="Rectangle 5">
            <a:extLst>
              <a:ext uri="{FF2B5EF4-FFF2-40B4-BE49-F238E27FC236}">
                <a16:creationId xmlns:a16="http://schemas.microsoft.com/office/drawing/2014/main" id="{C89B8474-B66E-45DB-9B1E-0E679910E6B5}"/>
              </a:ext>
            </a:extLst>
          </p:cNvPr>
          <p:cNvSpPr/>
          <p:nvPr/>
        </p:nvSpPr>
        <p:spPr>
          <a:xfrm>
            <a:off x="4037183" y="179881"/>
            <a:ext cx="7054150"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Le texte</a:t>
            </a:r>
          </a:p>
        </p:txBody>
      </p:sp>
      <p:pic>
        <p:nvPicPr>
          <p:cNvPr id="2" name="Picture 1">
            <a:extLst>
              <a:ext uri="{FF2B5EF4-FFF2-40B4-BE49-F238E27FC236}">
                <a16:creationId xmlns:a16="http://schemas.microsoft.com/office/drawing/2014/main" id="{A3934E4D-0693-4D92-99F7-468C318C7BE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Effect>
                      <a14:brightnessContrast contrast="20000"/>
                    </a14:imgEffect>
                  </a14:imgLayer>
                </a14:imgProps>
              </a:ext>
            </a:extLst>
          </a:blip>
          <a:stretch>
            <a:fillRect/>
          </a:stretch>
        </p:blipFill>
        <p:spPr>
          <a:xfrm>
            <a:off x="369722" y="1582111"/>
            <a:ext cx="4991797" cy="4413628"/>
          </a:xfrm>
          <a:prstGeom prst="rect">
            <a:avLst/>
          </a:prstGeom>
        </p:spPr>
      </p:pic>
      <p:pic>
        <p:nvPicPr>
          <p:cNvPr id="3" name="Picture 2">
            <a:extLst>
              <a:ext uri="{FF2B5EF4-FFF2-40B4-BE49-F238E27FC236}">
                <a16:creationId xmlns:a16="http://schemas.microsoft.com/office/drawing/2014/main" id="{5F645BCF-820B-4A5D-B675-32A8DD039A09}"/>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saturation sat="200000"/>
                    </a14:imgEffect>
                    <a14:imgEffect>
                      <a14:brightnessContrast contrast="20000"/>
                    </a14:imgEffect>
                  </a14:imgLayer>
                </a14:imgProps>
              </a:ext>
            </a:extLst>
          </a:blip>
          <a:stretch>
            <a:fillRect/>
          </a:stretch>
        </p:blipFill>
        <p:spPr>
          <a:xfrm>
            <a:off x="621256" y="5787680"/>
            <a:ext cx="4488727" cy="4762847"/>
          </a:xfrm>
          <a:prstGeom prst="rect">
            <a:avLst/>
          </a:prstGeom>
        </p:spPr>
      </p:pic>
      <p:cxnSp>
        <p:nvCxnSpPr>
          <p:cNvPr id="5" name="Straight Connector 4">
            <a:extLst>
              <a:ext uri="{FF2B5EF4-FFF2-40B4-BE49-F238E27FC236}">
                <a16:creationId xmlns:a16="http://schemas.microsoft.com/office/drawing/2014/main" id="{864B936C-8BFF-441D-BEC1-C39802C29F0D}"/>
              </a:ext>
            </a:extLst>
          </p:cNvPr>
          <p:cNvCxnSpPr/>
          <p:nvPr/>
        </p:nvCxnSpPr>
        <p:spPr>
          <a:xfrm>
            <a:off x="5672667" y="1991005"/>
            <a:ext cx="0" cy="8009467"/>
          </a:xfrm>
          <a:prstGeom prst="line">
            <a:avLst/>
          </a:prstGeom>
          <a:ln w="28575"/>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3AD7D808-360F-4B5D-8838-15FE5EFB44A4}"/>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25000"/>
                    </a14:imgEffect>
                    <a14:imgEffect>
                      <a14:saturation sat="200000"/>
                    </a14:imgEffect>
                    <a14:imgEffect>
                      <a14:brightnessContrast contrast="20000"/>
                    </a14:imgEffect>
                  </a14:imgLayer>
                </a14:imgProps>
              </a:ext>
            </a:extLst>
          </a:blip>
          <a:stretch>
            <a:fillRect/>
          </a:stretch>
        </p:blipFill>
        <p:spPr>
          <a:xfrm>
            <a:off x="5830733" y="2391543"/>
            <a:ext cx="4315427" cy="6792273"/>
          </a:xfrm>
          <a:prstGeom prst="rect">
            <a:avLst/>
          </a:prstGeom>
        </p:spPr>
      </p:pic>
      <p:pic>
        <p:nvPicPr>
          <p:cNvPr id="8" name="Picture 7">
            <a:extLst>
              <a:ext uri="{FF2B5EF4-FFF2-40B4-BE49-F238E27FC236}">
                <a16:creationId xmlns:a16="http://schemas.microsoft.com/office/drawing/2014/main" id="{953975A8-9099-48BB-8A50-CD9A37C0D07B}"/>
              </a:ext>
            </a:extLst>
          </p:cNvPr>
          <p:cNvPicPr>
            <a:picLocks noChangeAspect="1"/>
          </p:cNvPicPr>
          <p:nvPr/>
        </p:nvPicPr>
        <p:blipFill>
          <a:blip r:embed="rId8"/>
          <a:stretch>
            <a:fillRect/>
          </a:stretch>
        </p:blipFill>
        <p:spPr>
          <a:xfrm>
            <a:off x="10423309" y="1991005"/>
            <a:ext cx="4239217" cy="838317"/>
          </a:xfrm>
          <a:prstGeom prst="rect">
            <a:avLst/>
          </a:prstGeom>
        </p:spPr>
      </p:pic>
      <p:cxnSp>
        <p:nvCxnSpPr>
          <p:cNvPr id="13" name="Straight Connector 12">
            <a:extLst>
              <a:ext uri="{FF2B5EF4-FFF2-40B4-BE49-F238E27FC236}">
                <a16:creationId xmlns:a16="http://schemas.microsoft.com/office/drawing/2014/main" id="{61C18FD3-02CD-4286-B15D-A98E8576290C}"/>
              </a:ext>
            </a:extLst>
          </p:cNvPr>
          <p:cNvCxnSpPr/>
          <p:nvPr/>
        </p:nvCxnSpPr>
        <p:spPr>
          <a:xfrm>
            <a:off x="10423309" y="1991005"/>
            <a:ext cx="0" cy="8009467"/>
          </a:xfrm>
          <a:prstGeom prst="line">
            <a:avLst/>
          </a:prstGeom>
          <a:ln w="28575"/>
        </p:spPr>
        <p:style>
          <a:lnRef idx="1">
            <a:schemeClr val="dk1"/>
          </a:lnRef>
          <a:fillRef idx="0">
            <a:schemeClr val="dk1"/>
          </a:fillRef>
          <a:effectRef idx="0">
            <a:schemeClr val="dk1"/>
          </a:effectRef>
          <a:fontRef idx="minor">
            <a:schemeClr val="tx1"/>
          </a:fontRef>
        </p:style>
      </p:cxnSp>
      <p:pic>
        <p:nvPicPr>
          <p:cNvPr id="10" name="Picture 9">
            <a:extLst>
              <a:ext uri="{FF2B5EF4-FFF2-40B4-BE49-F238E27FC236}">
                <a16:creationId xmlns:a16="http://schemas.microsoft.com/office/drawing/2014/main" id="{116E28DA-FB61-43B0-8D72-2A1BF3F00D02}"/>
              </a:ext>
            </a:extLst>
          </p:cNvPr>
          <p:cNvPicPr>
            <a:picLocks noChangeAspect="1"/>
          </p:cNvPicPr>
          <p:nvPr/>
        </p:nvPicPr>
        <p:blipFill>
          <a:blip r:embed="rId9">
            <a:extLst>
              <a:ext uri="{BEBA8EAE-BF5A-486C-A8C5-ECC9F3942E4B}">
                <a14:imgProps xmlns:a14="http://schemas.microsoft.com/office/drawing/2010/main">
                  <a14:imgLayer r:embed="rId10">
                    <a14:imgEffect>
                      <a14:sharpenSoften amount="25000"/>
                    </a14:imgEffect>
                    <a14:imgEffect>
                      <a14:saturation sat="200000"/>
                    </a14:imgEffect>
                    <a14:imgEffect>
                      <a14:brightnessContrast contrast="20000"/>
                    </a14:imgEffect>
                  </a14:imgLayer>
                </a14:imgProps>
              </a:ext>
            </a:extLst>
          </a:blip>
          <a:stretch>
            <a:fillRect/>
          </a:stretch>
        </p:blipFill>
        <p:spPr>
          <a:xfrm>
            <a:off x="10828621" y="2954012"/>
            <a:ext cx="3705742" cy="2610214"/>
          </a:xfrm>
          <a:prstGeom prst="rect">
            <a:avLst/>
          </a:prstGeom>
        </p:spPr>
      </p:pic>
      <p:pic>
        <p:nvPicPr>
          <p:cNvPr id="11" name="Picture 10">
            <a:extLst>
              <a:ext uri="{FF2B5EF4-FFF2-40B4-BE49-F238E27FC236}">
                <a16:creationId xmlns:a16="http://schemas.microsoft.com/office/drawing/2014/main" id="{46F64C80-2BEA-4232-B814-F2320FEBC1B1}"/>
              </a:ext>
            </a:extLst>
          </p:cNvPr>
          <p:cNvPicPr>
            <a:picLocks noChangeAspect="1"/>
          </p:cNvPicPr>
          <p:nvPr/>
        </p:nvPicPr>
        <p:blipFill>
          <a:blip r:embed="rId11">
            <a:extLst>
              <a:ext uri="{BEBA8EAE-BF5A-486C-A8C5-ECC9F3942E4B}">
                <a14:imgProps xmlns:a14="http://schemas.microsoft.com/office/drawing/2010/main">
                  <a14:imgLayer r:embed="rId12">
                    <a14:imgEffect>
                      <a14:sharpenSoften amount="25000"/>
                    </a14:imgEffect>
                    <a14:imgEffect>
                      <a14:saturation sat="200000"/>
                    </a14:imgEffect>
                    <a14:imgEffect>
                      <a14:brightnessContrast contrast="20000"/>
                    </a14:imgEffect>
                  </a14:imgLayer>
                </a14:imgProps>
              </a:ext>
            </a:extLst>
          </a:blip>
          <a:stretch>
            <a:fillRect/>
          </a:stretch>
        </p:blipFill>
        <p:spPr>
          <a:xfrm>
            <a:off x="10856315" y="5686588"/>
            <a:ext cx="2368618" cy="4700795"/>
          </a:xfrm>
          <a:prstGeom prst="rect">
            <a:avLst/>
          </a:prstGeom>
        </p:spPr>
      </p:pic>
    </p:spTree>
    <p:extLst>
      <p:ext uri="{BB962C8B-B14F-4D97-AF65-F5344CB8AC3E}">
        <p14:creationId xmlns:p14="http://schemas.microsoft.com/office/powerpoint/2010/main" val="4020604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0"/>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dirty="0"/>
          </a:p>
          <a:p>
            <a:pPr marL="72000"/>
            <a:r>
              <a:rPr lang="fr-FR" dirty="0"/>
              <a:t>La vitesse de coupe est un paramètre essentiel en menuiserie et en usinage du bois. Elle influence la qualité de finition, la sécurité et la durabilité des outils. Une vitesse bien réglée permet une coupe nette et limite l’usure prématurée des fers ou des fraises.</a:t>
            </a:r>
          </a:p>
          <a:p>
            <a:pPr marL="72000"/>
            <a:endParaRPr lang="fr-FR" dirty="0"/>
          </a:p>
          <a:p>
            <a:pPr marL="72000"/>
            <a:r>
              <a:rPr lang="fr-FR" dirty="0"/>
              <a:t>Calculer la vitesse de coupe pour un outils de 0,160 m et une vitesse de coupe de 4200 tours minute</a:t>
            </a:r>
          </a:p>
          <a:p>
            <a:pPr marL="72000"/>
            <a:endParaRPr lang="fr-FR" dirty="0"/>
          </a:p>
          <a:p>
            <a:pPr marL="72000"/>
            <a:r>
              <a:rPr lang="fr-FR" dirty="0">
                <a:cs typeface="Arial" panose="020B0604020202020204" pitchFamily="34" charset="0"/>
              </a:rPr>
              <a:t>…………………………………………………………………………………………………………………..</a:t>
            </a:r>
          </a:p>
          <a:p>
            <a:pPr marL="72000"/>
            <a:r>
              <a:rPr lang="fr-FR" dirty="0">
                <a:cs typeface="Arial" panose="020B0604020202020204" pitchFamily="34" charset="0"/>
              </a:rPr>
              <a:t>…………………………………………………………………………………………………………………..</a:t>
            </a:r>
          </a:p>
          <a:p>
            <a:pPr marL="72000"/>
            <a:r>
              <a:rPr lang="fr-FR" dirty="0">
                <a:cs typeface="Arial" panose="020B0604020202020204" pitchFamily="34" charset="0"/>
              </a:rPr>
              <a:t>…………………………………………………………………………………………………………………..</a:t>
            </a:r>
          </a:p>
          <a:p>
            <a:pPr marL="72000"/>
            <a:r>
              <a:rPr lang="fr-FR" dirty="0">
                <a:cs typeface="Arial" panose="020B0604020202020204" pitchFamily="34" charset="0"/>
              </a:rPr>
              <a:t>…………………………………………………………………………………………………………………..</a:t>
            </a:r>
          </a:p>
          <a:p>
            <a:pPr marL="72000"/>
            <a:endParaRPr lang="fr-FR" dirty="0"/>
          </a:p>
          <a:p>
            <a:pPr marL="72000"/>
            <a:r>
              <a:rPr lang="fr-FR" dirty="0"/>
              <a:t>Calculer la vitesse de coupe pour un outils de 140 mm et une vitesse de coupe de 4500 tour minute</a:t>
            </a:r>
          </a:p>
          <a:p>
            <a:pPr marL="72000"/>
            <a:endParaRPr lang="fr-FR" dirty="0"/>
          </a:p>
          <a:p>
            <a:pPr marL="72000"/>
            <a:r>
              <a:rPr lang="fr-FR" dirty="0">
                <a:cs typeface="Arial" panose="020B0604020202020204" pitchFamily="34" charset="0"/>
              </a:rPr>
              <a:t>…………………………………………………………………………………………………………………..</a:t>
            </a:r>
          </a:p>
          <a:p>
            <a:pPr marL="72000"/>
            <a:r>
              <a:rPr lang="fr-FR" dirty="0">
                <a:cs typeface="Arial" panose="020B0604020202020204" pitchFamily="34" charset="0"/>
              </a:rPr>
              <a:t>…………………………………………………………………………………………………………………..</a:t>
            </a:r>
          </a:p>
          <a:p>
            <a:pPr marL="72000"/>
            <a:r>
              <a:rPr lang="fr-FR" dirty="0">
                <a:cs typeface="Arial" panose="020B0604020202020204" pitchFamily="34" charset="0"/>
              </a:rPr>
              <a:t>…………………………………………………………………………………………………………………..</a:t>
            </a:r>
          </a:p>
          <a:p>
            <a:pPr marL="72000"/>
            <a:r>
              <a:rPr lang="fr-FR" dirty="0">
                <a:cs typeface="Arial" panose="020B0604020202020204" pitchFamily="34" charset="0"/>
              </a:rPr>
              <a:t>…………………………………………………………………………………………………………………..</a:t>
            </a:r>
          </a:p>
          <a:p>
            <a:pPr marL="72000"/>
            <a:endParaRPr lang="fr-FR" dirty="0"/>
          </a:p>
          <a:p>
            <a:pPr marL="72000"/>
            <a:r>
              <a:rPr lang="fr-FR" dirty="0"/>
              <a:t>Calculer la vitesse de coupe pour un outils de 145 mm et une vitesse de coupe de 4500 tour minute et convertissez la en kilomètre heure (</a:t>
            </a:r>
            <a:r>
              <a:rPr lang="pt-BR" dirty="0"/>
              <a:t>1 m/s = </a:t>
            </a:r>
            <a:r>
              <a:rPr lang="pt-BR" b="1" dirty="0"/>
              <a:t>3,6 km/h)</a:t>
            </a:r>
            <a:endParaRPr lang="fr-FR" dirty="0"/>
          </a:p>
          <a:p>
            <a:pPr marL="72000"/>
            <a:endParaRPr lang="fr-FR" dirty="0"/>
          </a:p>
          <a:p>
            <a:pPr marL="72000"/>
            <a:r>
              <a:rPr lang="fr-FR" dirty="0">
                <a:cs typeface="Arial" panose="020B0604020202020204" pitchFamily="34" charset="0"/>
              </a:rPr>
              <a:t>…………………………………………………………………………………………………………………..</a:t>
            </a:r>
          </a:p>
          <a:p>
            <a:pPr marL="72000"/>
            <a:r>
              <a:rPr lang="fr-FR" dirty="0">
                <a:cs typeface="Arial" panose="020B0604020202020204" pitchFamily="34" charset="0"/>
              </a:rPr>
              <a:t>…………………………………………………………………………………………………………………..</a:t>
            </a:r>
          </a:p>
          <a:p>
            <a:pPr marL="72000"/>
            <a:r>
              <a:rPr lang="fr-FR" dirty="0">
                <a:cs typeface="Arial" panose="020B0604020202020204" pitchFamily="34" charset="0"/>
              </a:rPr>
              <a:t>…………………………………………………………………………………………………………………..</a:t>
            </a:r>
          </a:p>
          <a:p>
            <a:pPr marL="72000"/>
            <a:r>
              <a:rPr lang="fr-FR" dirty="0">
                <a:cs typeface="Arial" panose="020B0604020202020204" pitchFamily="34" charset="0"/>
              </a:rPr>
              <a:t>…………………………………………………………………………………………………………………..</a:t>
            </a:r>
          </a:p>
          <a:p>
            <a:pPr marL="72000"/>
            <a:endParaRPr lang="fr-FR" dirty="0"/>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t"/>
          <a:lstStyle/>
          <a:p>
            <a:pPr marL="72000"/>
            <a:endParaRPr lang="fr-FR" sz="1600" dirty="0">
              <a:cs typeface="Arial" panose="020B0604020202020204" pitchFamily="34" charset="0"/>
            </a:endParaRPr>
          </a:p>
          <a:p>
            <a:pPr marL="72000"/>
            <a:r>
              <a:rPr lang="fr-FR" sz="1600" b="1" dirty="0">
                <a:cs typeface="Arial" panose="020B0604020202020204" pitchFamily="34" charset="0"/>
              </a:rPr>
              <a:t>La formule :</a:t>
            </a:r>
          </a:p>
          <a:p>
            <a:pPr marL="72000"/>
            <a:endParaRPr lang="fr-FR" sz="1600" dirty="0">
              <a:cs typeface="Arial" panose="020B0604020202020204" pitchFamily="34" charset="0"/>
            </a:endParaRPr>
          </a:p>
          <a:p>
            <a:pPr marL="72000"/>
            <a:endParaRPr lang="fr-FR" sz="1600" dirty="0">
              <a:cs typeface="Arial" panose="020B0604020202020204" pitchFamily="34" charset="0"/>
            </a:endParaRPr>
          </a:p>
          <a:p>
            <a:pPr marL="72000"/>
            <a:endParaRPr lang="fr-FR" sz="1600" dirty="0">
              <a:cs typeface="Arial" panose="020B0604020202020204" pitchFamily="34" charset="0"/>
            </a:endParaRPr>
          </a:p>
          <a:p>
            <a:pPr marL="72000"/>
            <a:endParaRPr lang="fr-FR" sz="1600" dirty="0">
              <a:cs typeface="Arial" panose="020B0604020202020204" pitchFamily="34" charset="0"/>
            </a:endParaRPr>
          </a:p>
          <a:p>
            <a:pPr marL="72000"/>
            <a:endParaRPr lang="fr-FR" sz="1600" dirty="0">
              <a:cs typeface="Arial" panose="020B0604020202020204" pitchFamily="34" charset="0"/>
            </a:endParaRPr>
          </a:p>
          <a:p>
            <a:pPr marL="72000"/>
            <a:r>
              <a:rPr lang="fr-FR" sz="1600" b="1" dirty="0"/>
              <a:t>V</a:t>
            </a:r>
            <a:r>
              <a:rPr lang="fr-FR" sz="1600" dirty="0"/>
              <a:t> : vitesse de coupe (ou vitesse linéaire) en mètres par seconde (</a:t>
            </a:r>
            <a:r>
              <a:rPr lang="fr-FR" sz="1600" b="1" dirty="0"/>
              <a:t>m/s</a:t>
            </a:r>
            <a:r>
              <a:rPr lang="fr-FR" sz="1600" dirty="0"/>
              <a:t>)</a:t>
            </a:r>
          </a:p>
          <a:p>
            <a:pPr marL="72000"/>
            <a:r>
              <a:rPr lang="fr-FR" sz="1600" b="1" dirty="0"/>
              <a:t>π</a:t>
            </a:r>
            <a:r>
              <a:rPr lang="fr-FR" sz="1600" dirty="0"/>
              <a:t> : constante mathématique (</a:t>
            </a:r>
            <a:r>
              <a:rPr lang="fr-FR" sz="1600" b="1" dirty="0"/>
              <a:t>3,14</a:t>
            </a:r>
            <a:r>
              <a:rPr lang="fr-FR" sz="1600" dirty="0"/>
              <a:t>)</a:t>
            </a:r>
          </a:p>
          <a:p>
            <a:pPr marL="72000"/>
            <a:r>
              <a:rPr lang="fr-FR" sz="1600" b="1" dirty="0"/>
              <a:t>D</a:t>
            </a:r>
            <a:r>
              <a:rPr lang="fr-FR" sz="1600" dirty="0"/>
              <a:t> : diamètre de l’outil en mètres (</a:t>
            </a:r>
            <a:r>
              <a:rPr lang="fr-FR" sz="1600" b="1" dirty="0"/>
              <a:t>m</a:t>
            </a:r>
            <a:r>
              <a:rPr lang="fr-FR" sz="1600" dirty="0"/>
              <a:t>)</a:t>
            </a:r>
          </a:p>
          <a:p>
            <a:pPr marL="72000"/>
            <a:r>
              <a:rPr lang="fr-FR" sz="1600" b="1" dirty="0"/>
              <a:t>S</a:t>
            </a:r>
            <a:r>
              <a:rPr lang="fr-FR" sz="1600" dirty="0"/>
              <a:t> : fréquence de rotation en tours par minute (</a:t>
            </a:r>
            <a:r>
              <a:rPr lang="fr-FR" sz="1600" b="1" dirty="0"/>
              <a:t>tr/min</a:t>
            </a:r>
            <a:r>
              <a:rPr lang="fr-FR" sz="1600" dirty="0"/>
              <a:t>)</a:t>
            </a:r>
          </a:p>
          <a:p>
            <a:pPr marL="72000"/>
            <a:r>
              <a:rPr lang="fr-FR" sz="1600" b="1" dirty="0"/>
              <a:t>60</a:t>
            </a:r>
            <a:r>
              <a:rPr lang="fr-FR" sz="1600" dirty="0"/>
              <a:t> : conversion des minutes en secondes</a:t>
            </a:r>
          </a:p>
          <a:p>
            <a:pPr marL="72000"/>
            <a:endParaRPr lang="fr-FR" sz="1600" dirty="0"/>
          </a:p>
          <a:p>
            <a:pPr marL="72000"/>
            <a:r>
              <a:rPr lang="fr-FR" sz="1600" dirty="0"/>
              <a:t>La vitesse de coupe V correspond à la vitesse à laquelle le tranchant de l’outil se déplace à la périphérie du diamètre.</a:t>
            </a:r>
          </a:p>
          <a:p>
            <a:pPr marL="72000"/>
            <a:endParaRPr lang="fr-FR" sz="1600" dirty="0"/>
          </a:p>
          <a:p>
            <a:pPr marL="72000"/>
            <a:r>
              <a:rPr lang="fr-FR" sz="1600" b="1" dirty="0"/>
              <a:t>Explication : </a:t>
            </a:r>
          </a:p>
          <a:p>
            <a:pPr marL="72000"/>
            <a:endParaRPr lang="fr-FR" sz="1600" b="1" dirty="0"/>
          </a:p>
          <a:p>
            <a:pPr marL="72000"/>
            <a:r>
              <a:rPr lang="fr-FR" sz="1600" b="1" dirty="0"/>
              <a:t>Le produit π×D </a:t>
            </a:r>
            <a:r>
              <a:rPr lang="fr-FR" sz="1600" dirty="0"/>
              <a:t>donne la circonférence de l’outil, c’est-à-dire la distance parcourue par un point situé sur le bord de l’outil en un tour.</a:t>
            </a:r>
          </a:p>
          <a:p>
            <a:pPr marL="72000"/>
            <a:r>
              <a:rPr lang="fr-FR" sz="1600" b="1" dirty="0"/>
              <a:t>En multipliant cette circonférence par la fréquence de rotation S</a:t>
            </a:r>
            <a:r>
              <a:rPr lang="fr-FR" sz="1600" dirty="0"/>
              <a:t>, on obtient la distance parcourue par le tranchant en une minute.</a:t>
            </a:r>
          </a:p>
          <a:p>
            <a:pPr marL="72000"/>
            <a:r>
              <a:rPr lang="fr-FR" sz="1600" b="1" dirty="0"/>
              <a:t>Enfin, la division par 60</a:t>
            </a:r>
            <a:r>
              <a:rPr lang="fr-FR" sz="1600" dirty="0"/>
              <a:t> permet d’obtenir cette valeur en mètres par seconde (</a:t>
            </a:r>
            <a:r>
              <a:rPr lang="fr-FR" sz="1600" b="1" dirty="0"/>
              <a:t>m/s</a:t>
            </a:r>
            <a:r>
              <a:rPr lang="fr-FR" sz="1600" dirty="0"/>
              <a:t>), qui est l’unité standard pour la vitesse de coupe.</a:t>
            </a:r>
          </a:p>
          <a:p>
            <a:pPr marL="72000"/>
            <a:endParaRPr lang="fr-FR" sz="1600" dirty="0"/>
          </a:p>
          <a:p>
            <a:pPr marL="72000"/>
            <a:endParaRPr lang="fr-FR" sz="1600" dirty="0">
              <a:cs typeface="Arial" panose="020B0604020202020204" pitchFamily="34" charset="0"/>
            </a:endParaRPr>
          </a:p>
          <a:p>
            <a:pPr marL="72000"/>
            <a:endParaRPr lang="fr-FR" sz="1600" dirty="0">
              <a:cs typeface="Arial" panose="020B0604020202020204" pitchFamily="34" charset="0"/>
            </a:endParaRPr>
          </a:p>
          <a:p>
            <a:pPr marL="72000"/>
            <a:endParaRPr lang="fr-FR" sz="1600" dirty="0">
              <a:cs typeface="Arial" panose="020B0604020202020204" pitchFamily="34"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endParaRPr lang="fr-FR" sz="1400" dirty="0"/>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La vitesse de coupe</a:t>
            </a:r>
          </a:p>
        </p:txBody>
      </p:sp>
      <p:pic>
        <p:nvPicPr>
          <p:cNvPr id="2" name="Picture 1">
            <a:extLst>
              <a:ext uri="{FF2B5EF4-FFF2-40B4-BE49-F238E27FC236}">
                <a16:creationId xmlns:a16="http://schemas.microsoft.com/office/drawing/2014/main" id="{EFC5D97B-D204-4C78-B6EA-507468CFBBC6}"/>
              </a:ext>
            </a:extLst>
          </p:cNvPr>
          <p:cNvPicPr>
            <a:picLocks noChangeAspect="1"/>
          </p:cNvPicPr>
          <p:nvPr/>
        </p:nvPicPr>
        <p:blipFill>
          <a:blip r:embed="rId2"/>
          <a:stretch>
            <a:fillRect/>
          </a:stretch>
        </p:blipFill>
        <p:spPr>
          <a:xfrm>
            <a:off x="729648" y="1938010"/>
            <a:ext cx="2585866" cy="1279323"/>
          </a:xfrm>
          <a:prstGeom prst="rect">
            <a:avLst/>
          </a:prstGeom>
        </p:spPr>
      </p:pic>
    </p:spTree>
    <p:extLst>
      <p:ext uri="{BB962C8B-B14F-4D97-AF65-F5344CB8AC3E}">
        <p14:creationId xmlns:p14="http://schemas.microsoft.com/office/powerpoint/2010/main" val="258839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0"/>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dirty="0"/>
          </a:p>
          <a:p>
            <a:pPr marL="72000"/>
            <a:endParaRPr lang="fr-FR" dirty="0"/>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t"/>
          <a:lstStyle/>
          <a:p>
            <a:pPr marL="72000"/>
            <a:endParaRPr lang="fr-FR" sz="1600" dirty="0">
              <a:cs typeface="Arial" panose="020B0604020202020204" pitchFamily="34" charset="0"/>
            </a:endParaRPr>
          </a:p>
          <a:p>
            <a:pPr marL="72000"/>
            <a:r>
              <a:rPr lang="fr-FR" sz="1600" b="1" dirty="0">
                <a:cs typeface="Arial" panose="020B0604020202020204" pitchFamily="34" charset="0"/>
              </a:rPr>
              <a:t>La formule :</a:t>
            </a:r>
          </a:p>
          <a:p>
            <a:pPr marL="72000"/>
            <a:endParaRPr lang="fr-FR" sz="1600" dirty="0">
              <a:cs typeface="Arial" panose="020B0604020202020204" pitchFamily="34" charset="0"/>
            </a:endParaRPr>
          </a:p>
          <a:p>
            <a:pPr marL="72000"/>
            <a:endParaRPr lang="fr-FR" sz="1600" dirty="0">
              <a:cs typeface="Arial" panose="020B0604020202020204" pitchFamily="34" charset="0"/>
            </a:endParaRPr>
          </a:p>
          <a:p>
            <a:pPr marL="72000"/>
            <a:endParaRPr lang="fr-FR" sz="1600" dirty="0">
              <a:cs typeface="Arial" panose="020B0604020202020204" pitchFamily="34" charset="0"/>
            </a:endParaRPr>
          </a:p>
          <a:p>
            <a:pPr marL="72000"/>
            <a:endParaRPr lang="fr-FR" sz="1600" dirty="0">
              <a:cs typeface="Arial" panose="020B0604020202020204" pitchFamily="34" charset="0"/>
            </a:endParaRPr>
          </a:p>
          <a:p>
            <a:pPr marL="72000"/>
            <a:endParaRPr lang="fr-FR" sz="1600" dirty="0">
              <a:cs typeface="Arial" panose="020B0604020202020204" pitchFamily="34" charset="0"/>
            </a:endParaRPr>
          </a:p>
          <a:p>
            <a:pPr marL="72000"/>
            <a:r>
              <a:rPr lang="fr-FR" sz="1600" b="1" dirty="0"/>
              <a:t>V</a:t>
            </a:r>
            <a:r>
              <a:rPr lang="fr-FR" sz="1600" dirty="0"/>
              <a:t> : vitesse de coupe (ou vitesse linéaire) en mètres par seconde (</a:t>
            </a:r>
            <a:r>
              <a:rPr lang="fr-FR" sz="1600" b="1" dirty="0"/>
              <a:t>m/s</a:t>
            </a:r>
            <a:r>
              <a:rPr lang="fr-FR" sz="1600" dirty="0"/>
              <a:t>)</a:t>
            </a:r>
          </a:p>
          <a:p>
            <a:pPr marL="72000"/>
            <a:r>
              <a:rPr lang="fr-FR" sz="1600" b="1" dirty="0"/>
              <a:t>π</a:t>
            </a:r>
            <a:r>
              <a:rPr lang="fr-FR" sz="1600" dirty="0"/>
              <a:t> : constante mathématique (</a:t>
            </a:r>
            <a:r>
              <a:rPr lang="fr-FR" sz="1600" b="1" dirty="0"/>
              <a:t>3,14</a:t>
            </a:r>
            <a:r>
              <a:rPr lang="fr-FR" sz="1600" dirty="0"/>
              <a:t>)</a:t>
            </a:r>
          </a:p>
          <a:p>
            <a:pPr marL="72000"/>
            <a:r>
              <a:rPr lang="fr-FR" sz="1600" b="1" dirty="0"/>
              <a:t>D</a:t>
            </a:r>
            <a:r>
              <a:rPr lang="fr-FR" sz="1600" dirty="0"/>
              <a:t> : diamètre de l’outil en mètres (</a:t>
            </a:r>
            <a:r>
              <a:rPr lang="fr-FR" sz="1600" b="1" dirty="0"/>
              <a:t>m</a:t>
            </a:r>
            <a:r>
              <a:rPr lang="fr-FR" sz="1600" dirty="0"/>
              <a:t>)</a:t>
            </a:r>
          </a:p>
          <a:p>
            <a:pPr marL="72000"/>
            <a:r>
              <a:rPr lang="fr-FR" sz="1600" b="1" dirty="0"/>
              <a:t>S</a:t>
            </a:r>
            <a:r>
              <a:rPr lang="fr-FR" sz="1600" dirty="0"/>
              <a:t> : fréquence de rotation en tours par minute (</a:t>
            </a:r>
            <a:r>
              <a:rPr lang="fr-FR" sz="1600" b="1" dirty="0"/>
              <a:t>tr/min</a:t>
            </a:r>
            <a:r>
              <a:rPr lang="fr-FR" sz="1600" dirty="0"/>
              <a:t>)</a:t>
            </a:r>
          </a:p>
          <a:p>
            <a:pPr marL="72000"/>
            <a:r>
              <a:rPr lang="fr-FR" sz="1600" b="1" dirty="0"/>
              <a:t>60</a:t>
            </a:r>
            <a:r>
              <a:rPr lang="fr-FR" sz="1600" dirty="0"/>
              <a:t> : conversion des minutes en secondes</a:t>
            </a:r>
          </a:p>
          <a:p>
            <a:pPr marL="72000"/>
            <a:endParaRPr lang="fr-FR" sz="1600" dirty="0"/>
          </a:p>
          <a:p>
            <a:pPr marL="72000"/>
            <a:r>
              <a:rPr lang="fr-FR" sz="1600" dirty="0"/>
              <a:t>La vitesse de coupe V correspond à la vitesse à laquelle le tranchant de l’outil se déplace à la périphérie du diamètre.</a:t>
            </a:r>
          </a:p>
          <a:p>
            <a:pPr marL="72000"/>
            <a:endParaRPr lang="fr-FR" sz="1600" dirty="0"/>
          </a:p>
          <a:p>
            <a:pPr marL="72000"/>
            <a:r>
              <a:rPr lang="fr-FR" sz="1600" b="1" dirty="0"/>
              <a:t>Explication : </a:t>
            </a:r>
          </a:p>
          <a:p>
            <a:pPr marL="72000"/>
            <a:endParaRPr lang="fr-FR" sz="1600" b="1" dirty="0"/>
          </a:p>
          <a:p>
            <a:pPr marL="72000"/>
            <a:r>
              <a:rPr lang="fr-FR" sz="1600" b="1" dirty="0"/>
              <a:t>Le produit π×D </a:t>
            </a:r>
            <a:r>
              <a:rPr lang="fr-FR" sz="1600" dirty="0"/>
              <a:t>donne la circonférence de l’outil, c’est-à-dire la distance parcourue par un point situé sur le bord de l’outil en un tour.</a:t>
            </a:r>
          </a:p>
          <a:p>
            <a:pPr marL="72000"/>
            <a:r>
              <a:rPr lang="fr-FR" sz="1600" b="1" dirty="0"/>
              <a:t>En multipliant cette circonférence par la fréquence de rotation S</a:t>
            </a:r>
            <a:r>
              <a:rPr lang="fr-FR" sz="1600" dirty="0"/>
              <a:t>, on obtient la distance parcourue par le tranchant en une minute.</a:t>
            </a:r>
          </a:p>
          <a:p>
            <a:pPr marL="72000"/>
            <a:r>
              <a:rPr lang="fr-FR" sz="1600" b="1" dirty="0"/>
              <a:t>Enfin, la division par 60</a:t>
            </a:r>
            <a:r>
              <a:rPr lang="fr-FR" sz="1600" dirty="0"/>
              <a:t> permet d’obtenir cette valeur en mètres par seconde (</a:t>
            </a:r>
            <a:r>
              <a:rPr lang="fr-FR" sz="1600" b="1" dirty="0"/>
              <a:t>m/s</a:t>
            </a:r>
            <a:r>
              <a:rPr lang="fr-FR" sz="1600" dirty="0"/>
              <a:t>), qui est l’unité standard pour la vitesse de coupe.</a:t>
            </a:r>
          </a:p>
          <a:p>
            <a:pPr marL="72000"/>
            <a:endParaRPr lang="fr-FR" sz="1600" dirty="0"/>
          </a:p>
          <a:p>
            <a:pPr marL="72000"/>
            <a:endParaRPr lang="fr-FR" sz="1600" dirty="0">
              <a:cs typeface="Arial" panose="020B0604020202020204" pitchFamily="34" charset="0"/>
            </a:endParaRPr>
          </a:p>
          <a:p>
            <a:pPr marL="72000"/>
            <a:endParaRPr lang="fr-FR" sz="1600" dirty="0">
              <a:cs typeface="Arial" panose="020B0604020202020204" pitchFamily="34" charset="0"/>
            </a:endParaRPr>
          </a:p>
          <a:p>
            <a:pPr marL="72000"/>
            <a:endParaRPr lang="fr-FR" sz="1600" dirty="0">
              <a:cs typeface="Arial" panose="020B0604020202020204" pitchFamily="34"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endParaRPr lang="fr-FR" sz="1400" dirty="0"/>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Correction</a:t>
            </a:r>
          </a:p>
        </p:txBody>
      </p:sp>
      <p:pic>
        <p:nvPicPr>
          <p:cNvPr id="2" name="Picture 1">
            <a:extLst>
              <a:ext uri="{FF2B5EF4-FFF2-40B4-BE49-F238E27FC236}">
                <a16:creationId xmlns:a16="http://schemas.microsoft.com/office/drawing/2014/main" id="{EFC5D97B-D204-4C78-B6EA-507468CFBBC6}"/>
              </a:ext>
            </a:extLst>
          </p:cNvPr>
          <p:cNvPicPr>
            <a:picLocks noChangeAspect="1"/>
          </p:cNvPicPr>
          <p:nvPr/>
        </p:nvPicPr>
        <p:blipFill>
          <a:blip r:embed="rId2"/>
          <a:stretch>
            <a:fillRect/>
          </a:stretch>
        </p:blipFill>
        <p:spPr>
          <a:xfrm>
            <a:off x="729648" y="1938010"/>
            <a:ext cx="2585866" cy="1279323"/>
          </a:xfrm>
          <a:prstGeom prst="rect">
            <a:avLst/>
          </a:prstGeom>
        </p:spPr>
      </p:pic>
      <p:pic>
        <p:nvPicPr>
          <p:cNvPr id="3" name="Picture 2">
            <a:extLst>
              <a:ext uri="{FF2B5EF4-FFF2-40B4-BE49-F238E27FC236}">
                <a16:creationId xmlns:a16="http://schemas.microsoft.com/office/drawing/2014/main" id="{238B08E4-D7A0-4152-BBCA-C475E1A0AFBD}"/>
              </a:ext>
            </a:extLst>
          </p:cNvPr>
          <p:cNvPicPr>
            <a:picLocks noChangeAspect="1"/>
          </p:cNvPicPr>
          <p:nvPr/>
        </p:nvPicPr>
        <p:blipFill>
          <a:blip r:embed="rId3"/>
          <a:stretch>
            <a:fillRect/>
          </a:stretch>
        </p:blipFill>
        <p:spPr>
          <a:xfrm>
            <a:off x="4296938" y="731222"/>
            <a:ext cx="6525471" cy="3692897"/>
          </a:xfrm>
          <a:prstGeom prst="rect">
            <a:avLst/>
          </a:prstGeom>
        </p:spPr>
      </p:pic>
    </p:spTree>
    <p:extLst>
      <p:ext uri="{BB962C8B-B14F-4D97-AF65-F5344CB8AC3E}">
        <p14:creationId xmlns:p14="http://schemas.microsoft.com/office/powerpoint/2010/main" val="23583023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Comic Sans MS"/>
        <a:ea typeface=""/>
        <a:cs typeface=""/>
      </a:majorFont>
      <a:minorFont>
        <a:latin typeface="Comic Sans M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OpenDyslexic"/>
        <a:ea typeface=""/>
        <a:cs typeface=""/>
      </a:majorFont>
      <a:minorFont>
        <a:latin typeface="OpenDyslex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OpenDyslexic"/>
        <a:ea typeface=""/>
        <a:cs typeface=""/>
      </a:majorFont>
      <a:minorFont>
        <a:latin typeface="OpenDyslex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4600</TotalTime>
  <Words>697</Words>
  <Application>Microsoft Office PowerPoint</Application>
  <PresentationFormat>Custom</PresentationFormat>
  <Paragraphs>120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Comic Sans MS</vt:lpstr>
      <vt:lpstr>JetBrains Mono</vt:lpstr>
      <vt:lpstr>OpenDyslexic</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Maison des thèmes Hadia</dc:creator>
  <cp:lastModifiedBy>Kevin Du Chevreuil</cp:lastModifiedBy>
  <cp:revision>820</cp:revision>
  <cp:lastPrinted>2024-10-27T15:54:24Z</cp:lastPrinted>
  <dcterms:created xsi:type="dcterms:W3CDTF">2024-10-21T13:12:09Z</dcterms:created>
  <dcterms:modified xsi:type="dcterms:W3CDTF">2025-03-26T21:42:24Z</dcterms:modified>
</cp:coreProperties>
</file>