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1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Arial" panose="020B0604020202020204" pitchFamily="34" charset="0"/>
              </a:rPr>
              <a:t>Critère de notation 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Noms et prénoms du binôme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………………………………………………… (TTMA)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Instructions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Régler la toupie en hauteur et en profondeur afin de réaliser une rainure sur votre ouvrage. 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b="1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A Vérifier :</a:t>
            </a:r>
          </a:p>
          <a:p>
            <a:pPr marL="72000"/>
            <a:endParaRPr lang="fr-FR" sz="1600" b="1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 bouton d’arrêt d’urgence est activé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Les deux guides sont parallèles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L’outils est a plus d’un centimètre des guides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lumière n’est pas visible lors de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profondeur de la rainure est de 9 millimètres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La rainure commence à 20 millimètres du dos du meuble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  <a:p>
            <a:pPr marL="72000"/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  <a:ea typeface="JetBrains Mono" panose="02000009000000000000" pitchFamily="49" charset="0"/>
                <a:cs typeface="Courier New" panose="02070309020205020404" pitchFamily="49" charset="0"/>
              </a:rPr>
              <a:t>Tous les éléments sont serrés avant l’usinage</a:t>
            </a:r>
          </a:p>
          <a:p>
            <a:pPr marL="72000"/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  <a:ea typeface="JetBrains Mono" panose="02000009000000000000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400" b="1" dirty="0"/>
              <a:t>Compétences évaluées :</a:t>
            </a:r>
          </a:p>
          <a:p>
            <a:endParaRPr lang="fr-FR" sz="1400" b="1" dirty="0"/>
          </a:p>
          <a:p>
            <a:r>
              <a:rPr lang="fr-FR" sz="1400" b="1" dirty="0"/>
              <a:t>C3.3 : Installer et régler les outillages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C3.33 : Identifier et utiliser les organes de réglage de la machine.</a:t>
            </a:r>
          </a:p>
          <a:p>
            <a:pPr lvl="2"/>
            <a:r>
              <a:rPr lang="fr-FR" sz="1400" dirty="0"/>
              <a:t>C3.35 : Installer et ajuster les outils pour respecter les paramètres d’usinage.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C3.4 : Conduire les opérations d’usinage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C3.41 : Mettre en route les mouvements nécessaires à l’opération.</a:t>
            </a:r>
          </a:p>
          <a:p>
            <a:pPr lvl="2"/>
            <a:r>
              <a:rPr lang="fr-FR" sz="1400" dirty="0"/>
              <a:t>C3.42 : Réaliser l’usinage des pièces.</a:t>
            </a:r>
          </a:p>
          <a:p>
            <a:pPr lvl="2"/>
            <a:r>
              <a:rPr lang="fr-FR" sz="1400" dirty="0"/>
              <a:t>C3.43 : Contrôler la conformité des éléments usinés.</a:t>
            </a:r>
          </a:p>
          <a:p>
            <a:pPr lvl="2"/>
            <a:endParaRPr lang="fr-FR" sz="1400" dirty="0"/>
          </a:p>
          <a:p>
            <a:r>
              <a:rPr lang="fr-FR" sz="1400" b="1" dirty="0"/>
              <a:t>C3.1 : Organiser et mettre en sécurité les postes de travail</a:t>
            </a:r>
            <a:endParaRPr lang="fr-FR" sz="1400" dirty="0"/>
          </a:p>
          <a:p>
            <a:pPr lvl="1"/>
            <a:r>
              <a:rPr lang="fr-FR" sz="1400" b="1" dirty="0"/>
              <a:t>Sous-compétences :</a:t>
            </a:r>
            <a:endParaRPr lang="fr-FR" sz="1400" dirty="0"/>
          </a:p>
          <a:p>
            <a:pPr lvl="2"/>
            <a:r>
              <a:rPr lang="fr-FR" sz="1400" dirty="0"/>
              <a:t>C3.11 : Identifier et prévenir les risques liés à l’utilisation de la toupie.</a:t>
            </a:r>
          </a:p>
          <a:p>
            <a:pPr lvl="2"/>
            <a:r>
              <a:rPr lang="fr-FR" sz="1400" dirty="0"/>
              <a:t>C3.12 : Appliquer les mesures de sécurité nécessaires.</a:t>
            </a:r>
          </a:p>
          <a:p>
            <a:pPr lvl="2"/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Terminale Technicien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Menuisier Agenceur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CCF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CB8B3A-B6F8-4548-A2DA-06057CDA9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55582"/>
              </p:ext>
            </p:extLst>
          </p:nvPr>
        </p:nvGraphicFramePr>
        <p:xfrm>
          <a:off x="4039556" y="944558"/>
          <a:ext cx="7040233" cy="9675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3173">
                  <a:extLst>
                    <a:ext uri="{9D8B030D-6E8A-4147-A177-3AD203B41FA5}">
                      <a16:colId xmlns:a16="http://schemas.microsoft.com/office/drawing/2014/main" val="2787692130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60764972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79588787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96349365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283199609"/>
                    </a:ext>
                  </a:extLst>
                </a:gridCol>
                <a:gridCol w="957412">
                  <a:extLst>
                    <a:ext uri="{9D8B030D-6E8A-4147-A177-3AD203B41FA5}">
                      <a16:colId xmlns:a16="http://schemas.microsoft.com/office/drawing/2014/main" val="352440158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Critère évalué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Absence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maitrisé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Moyennement acquis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satisfaisant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Très satisfaisant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66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marL="0" marR="0" lvl="0" indent="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Le bouton d’arrêt d’urgence est activé avant faire les réglage sur la machine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Non effectué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9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effectué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16415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guides sont alignés de manière à garantir un passage linéaire de la pièce (2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plus de 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2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Décalage de </a:t>
                      </a:r>
                    </a:p>
                    <a:p>
                      <a:pPr algn="ctr"/>
                      <a:r>
                        <a:rPr lang="fr-FR" sz="900" dirty="0"/>
                        <a:t>1 mm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 décalage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772913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 réglage couvre la lumière, limitant l’exposition de l’outil en fonctionnement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La lumière laissant passer la pièce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</a:t>
                      </a:r>
                    </a:p>
                    <a:p>
                      <a:pPr algn="ctr"/>
                      <a:r>
                        <a:rPr lang="fr-FR" sz="900" dirty="0"/>
                        <a:t>Visible de plus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Lumière visible de moins d’un centimètre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Aucune lumière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90387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profondeur respecte la cote spécifiée,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82567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La distance entre le dos du meuble et la rainure correspond au plan. tolérance maximale de ± 0,1 </a:t>
                      </a:r>
                      <a:r>
                        <a:rPr lang="fr-FR" sz="1400" dirty="0" err="1"/>
                        <a:t>mm.</a:t>
                      </a:r>
                      <a:r>
                        <a:rPr lang="fr-FR" sz="1400" dirty="0"/>
                        <a:t> 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1 ou plus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0,6/0,9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0,2/0,5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0 / 0,1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863720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r>
                        <a:rPr lang="fr-FR" sz="1400" dirty="0"/>
                        <a:t>Les éléments sont fermement fixés et sécurisés avant le démarrage de la machine. (4 pts)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Plus de 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Deux éléments ne sont pas serrés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Un élément n’est pas serré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 dirty="0"/>
                        <a:t>Tous les éléments sont serrés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042529"/>
                  </a:ext>
                </a:extLst>
              </a:tr>
              <a:tr h="118624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finale: 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295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5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1536</TotalTime>
  <Words>413</Words>
  <Application>Microsoft Office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Comic Sans MS</vt:lpstr>
      <vt:lpstr>Courier New</vt:lpstr>
      <vt:lpstr>JetBrains Mono</vt:lpstr>
      <vt:lpstr>OpenDyslexic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800</cp:revision>
  <cp:lastPrinted>2024-10-27T15:54:24Z</cp:lastPrinted>
  <dcterms:created xsi:type="dcterms:W3CDTF">2024-10-21T13:12:09Z</dcterms:created>
  <dcterms:modified xsi:type="dcterms:W3CDTF">2025-01-13T02:36:38Z</dcterms:modified>
</cp:coreProperties>
</file>